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slides/slide94.xml" ContentType="application/vnd.openxmlformats-officedocument.presentationml.slide+xml"/>
  <Override PartName="/ppt/slides/slide113.xml" ContentType="application/vnd.openxmlformats-officedocument.presentationml.slide+xml"/>
  <Override PartName="/ppt/slides/slide142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83.xml" ContentType="application/vnd.openxmlformats-officedocument.presentationml.slide+xml"/>
  <Override PartName="/ppt/slides/slide102.xml" ContentType="application/vnd.openxmlformats-officedocument.presentationml.slide+xml"/>
  <Override PartName="/ppt/slides/slide120.xml" ContentType="application/vnd.openxmlformats-officedocument.presentationml.slide+xml"/>
  <Override PartName="/ppt/slides/slide131.xml" ContentType="application/vnd.openxmlformats-officedocument.presentationml.slid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slides/slide129.xml" ContentType="application/vnd.openxmlformats-officedocument.presentationml.slide+xml"/>
  <Override PartName="/ppt/slides/slide147.xml" ContentType="application/vnd.openxmlformats-officedocument.presentationml.slide+xml"/>
  <Override PartName="/ppt/slides/slide158.xml" ContentType="application/vnd.openxmlformats-officedocument.presentationml.slide+xml"/>
  <Override PartName="/ppt/slides/slide99.xml" ContentType="application/vnd.openxmlformats-officedocument.presentationml.slide+xml"/>
  <Override PartName="/ppt/slides/slide118.xml" ContentType="application/vnd.openxmlformats-officedocument.presentationml.slide+xml"/>
  <Override PartName="/ppt/slides/slide136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slides/slide107.xml" ContentType="application/vnd.openxmlformats-officedocument.presentationml.slide+xml"/>
  <Override PartName="/ppt/slides/slide125.xml" ContentType="application/vnd.openxmlformats-officedocument.presentationml.slide+xml"/>
  <Override PartName="/ppt/slides/slide143.xml" ContentType="application/vnd.openxmlformats-officedocument.presentationml.slide+xml"/>
  <Override PartName="/ppt/slides/slide154.xml" ContentType="application/vnd.openxmlformats-officedocument.presentationml.slide+xml"/>
  <Override PartName="/ppt/viewProps.xml" ContentType="application/vnd.openxmlformats-officedocument.presentationml.viewProp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s/slide66.xml" ContentType="application/vnd.openxmlformats-officedocument.presentationml.slide+xml"/>
  <Override PartName="/ppt/slides/slide95.xml" ContentType="application/vnd.openxmlformats-officedocument.presentationml.slide+xml"/>
  <Override PartName="/ppt/slides/slide103.xml" ContentType="application/vnd.openxmlformats-officedocument.presentationml.slide+xml"/>
  <Override PartName="/ppt/slides/slide114.xml" ContentType="application/vnd.openxmlformats-officedocument.presentationml.slide+xml"/>
  <Override PartName="/ppt/slides/slide132.xml" ContentType="application/vnd.openxmlformats-officedocument.presentationml.slide+xml"/>
  <Override PartName="/ppt/slides/slide150.xml" ContentType="application/vnd.openxmlformats-officedocument.presentationml.slide+xml"/>
  <Default Extension="png" ContentType="image/png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55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slides/slide121.xml" ContentType="application/vnd.openxmlformats-officedocument.presentationml.slide+xml"/>
  <Override PartName="/ppt/presProps.xml" ContentType="application/vnd.openxmlformats-officedocument.presentationml.presProp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s/slide62.xml" ContentType="application/vnd.openxmlformats-officedocument.presentationml.slide+xml"/>
  <Override PartName="/ppt/slides/slide80.xml" ContentType="application/vnd.openxmlformats-officedocument.presentationml.slide+xml"/>
  <Override PartName="/ppt/slides/slide91.xml" ContentType="application/vnd.openxmlformats-officedocument.presentationml.slide+xml"/>
  <Override PartName="/ppt/slides/slide110.xml" ContentType="application/vnd.openxmlformats-officedocument.presentationml.slide+xml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s/slide51.xml" ContentType="application/vnd.openxmlformats-officedocument.presentationml.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40.xml" ContentType="application/vnd.openxmlformats-officedocument.presentationml.slide+xml"/>
  <Override PartName="/ppt/slides/slide119.xml" ContentType="application/vnd.openxmlformats-officedocument.presentationml.slide+xml"/>
  <Override PartName="/ppt/slides/slide148.xml" ContentType="application/vnd.openxmlformats-officedocument.presentationml.slide+xml"/>
  <Override PartName="/ppt/slides/slide89.xml" ContentType="application/vnd.openxmlformats-officedocument.presentationml.slide+xml"/>
  <Override PartName="/ppt/slides/slide98.xml" ContentType="application/vnd.openxmlformats-officedocument.presentationml.slide+xml"/>
  <Override PartName="/ppt/slides/slide108.xml" ContentType="application/vnd.openxmlformats-officedocument.presentationml.slide+xml"/>
  <Override PartName="/ppt/slides/slide117.xml" ContentType="application/vnd.openxmlformats-officedocument.presentationml.slide+xml"/>
  <Override PartName="/ppt/slides/slide126.xml" ContentType="application/vnd.openxmlformats-officedocument.presentationml.slide+xml"/>
  <Override PartName="/ppt/slides/slide128.xml" ContentType="application/vnd.openxmlformats-officedocument.presentationml.slide+xml"/>
  <Override PartName="/ppt/slides/slide137.xml" ContentType="application/vnd.openxmlformats-officedocument.presentationml.slide+xml"/>
  <Override PartName="/ppt/slides/slide146.xml" ContentType="application/vnd.openxmlformats-officedocument.presentationml.slide+xml"/>
  <Override PartName="/ppt/slides/slide155.xml" ContentType="application/vnd.openxmlformats-officedocument.presentationml.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ppt/slides/slide87.xml" ContentType="application/vnd.openxmlformats-officedocument.presentationml.slide+xml"/>
  <Override PartName="/ppt/slides/slide96.xml" ContentType="application/vnd.openxmlformats-officedocument.presentationml.slide+xml"/>
  <Override PartName="/ppt/slides/slide106.xml" ContentType="application/vnd.openxmlformats-officedocument.presentationml.slide+xml"/>
  <Override PartName="/ppt/slides/slide115.xml" ContentType="application/vnd.openxmlformats-officedocument.presentationml.slide+xml"/>
  <Override PartName="/ppt/slides/slide124.xml" ContentType="application/vnd.openxmlformats-officedocument.presentationml.slide+xml"/>
  <Override PartName="/ppt/slides/slide135.xml" ContentType="application/vnd.openxmlformats-officedocument.presentationml.slide+xml"/>
  <Override PartName="/ppt/slides/slide144.xml" ContentType="application/vnd.openxmlformats-officedocument.presentationml.slide+xml"/>
  <Override PartName="/ppt/slides/slide153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s/slide104.xml" ContentType="application/vnd.openxmlformats-officedocument.presentationml.slide+xml"/>
  <Override PartName="/ppt/slides/slide122.xml" ContentType="application/vnd.openxmlformats-officedocument.presentationml.slide+xml"/>
  <Override PartName="/ppt/slides/slide133.xml" ContentType="application/vnd.openxmlformats-officedocument.presentationml.slide+xml"/>
  <Override PartName="/ppt/slides/slide151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s/slide92.xml" ContentType="application/vnd.openxmlformats-officedocument.presentationml.slide+xml"/>
  <Override PartName="/ppt/slides/slide111.xml" ContentType="application/vnd.openxmlformats-officedocument.presentationml.slide+xml"/>
  <Override PartName="/ppt/slides/slide140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Override PartName="/ppt/slides/slide100.xml" ContentType="application/vnd.openxmlformats-officedocument.presentationml.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s/slide149.xml" ContentType="application/vnd.openxmlformats-officedocument.presentationml.slide+xml"/>
  <Override PartName="/ppt/slides/slide138.xml" ContentType="application/vnd.openxmlformats-officedocument.presentationml.slide+xml"/>
  <Override PartName="/ppt/slides/slide79.xml" ContentType="application/vnd.openxmlformats-officedocument.presentationml.slide+xml"/>
  <Override PartName="/ppt/slides/slide109.xml" ContentType="application/vnd.openxmlformats-officedocument.presentationml.slide+xml"/>
  <Override PartName="/ppt/slides/slide127.xml" ContentType="application/vnd.openxmlformats-officedocument.presentationml.slide+xml"/>
  <Override PartName="/ppt/slides/slide145.xml" ContentType="application/vnd.openxmlformats-officedocument.presentationml.slide+xml"/>
  <Override PartName="/ppt/slides/slide156.xml" ContentType="application/vnd.openxmlformats-officedocument.presentationml.slid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s/slide97.xml" ContentType="application/vnd.openxmlformats-officedocument.presentationml.slide+xml"/>
  <Override PartName="/ppt/slides/slide116.xml" ContentType="application/vnd.openxmlformats-officedocument.presentationml.slide+xml"/>
  <Override PartName="/ppt/slides/slide134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s/slide105.xml" ContentType="application/vnd.openxmlformats-officedocument.presentationml.slide+xml"/>
  <Override PartName="/ppt/slides/slide123.xml" ContentType="application/vnd.openxmlformats-officedocument.presentationml.slide+xml"/>
  <Override PartName="/ppt/slides/slide141.xml" ContentType="application/vnd.openxmlformats-officedocument.presentationml.slide+xml"/>
  <Override PartName="/ppt/slides/slide152.xml" ContentType="application/vnd.openxmlformats-officedocument.presentationml.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s/slide64.xml" ContentType="application/vnd.openxmlformats-officedocument.presentationml.slide+xml"/>
  <Override PartName="/ppt/slides/slide93.xml" ContentType="application/vnd.openxmlformats-officedocument.presentationml.slide+xml"/>
  <Override PartName="/ppt/slides/slide101.xml" ContentType="application/vnd.openxmlformats-officedocument.presentationml.slide+xml"/>
  <Override PartName="/ppt/slides/slide112.xml" ContentType="application/vnd.openxmlformats-officedocument.presentationml.slide+xml"/>
  <Override PartName="/ppt/slides/slide130.xml" ContentType="application/vnd.openxmlformats-officedocument.presentationml.slide+xml"/>
  <Override PartName="/ppt/slideLayouts/slideLayout5.xml" ContentType="application/vnd.openxmlformats-officedocument.presentationml.slideLayout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Override PartName="/ppt/slides/slide71.xml" ContentType="application/vnd.openxmlformats-officedocument.presentationml.slide+xml"/>
  <Override PartName="/ppt/slides/slide82.xml" ContentType="application/vnd.openxmlformats-officedocument.presentationml.slide+xml"/>
  <Default Extension="jpeg" ContentType="image/jpeg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slides/slide20.xml" ContentType="application/vnd.openxmlformats-officedocument.presentationml.slide+xml"/>
  <Override PartName="/ppt/slides/slide139.xml" ContentType="application/vnd.openxmlformats-officedocument.presentationml.slide+xml"/>
  <Override PartName="/ppt/slides/slide157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  <p:sldId id="346" r:id="rId92"/>
    <p:sldId id="347" r:id="rId93"/>
    <p:sldId id="348" r:id="rId94"/>
    <p:sldId id="349" r:id="rId95"/>
    <p:sldId id="350" r:id="rId96"/>
    <p:sldId id="351" r:id="rId97"/>
    <p:sldId id="352" r:id="rId98"/>
    <p:sldId id="353" r:id="rId99"/>
    <p:sldId id="354" r:id="rId100"/>
    <p:sldId id="355" r:id="rId101"/>
    <p:sldId id="356" r:id="rId102"/>
    <p:sldId id="357" r:id="rId103"/>
    <p:sldId id="358" r:id="rId104"/>
    <p:sldId id="359" r:id="rId105"/>
    <p:sldId id="360" r:id="rId106"/>
    <p:sldId id="361" r:id="rId107"/>
    <p:sldId id="362" r:id="rId108"/>
    <p:sldId id="363" r:id="rId109"/>
    <p:sldId id="364" r:id="rId110"/>
    <p:sldId id="365" r:id="rId111"/>
    <p:sldId id="366" r:id="rId112"/>
    <p:sldId id="367" r:id="rId113"/>
    <p:sldId id="368" r:id="rId114"/>
    <p:sldId id="369" r:id="rId115"/>
    <p:sldId id="370" r:id="rId116"/>
    <p:sldId id="371" r:id="rId117"/>
    <p:sldId id="372" r:id="rId118"/>
    <p:sldId id="373" r:id="rId119"/>
    <p:sldId id="374" r:id="rId120"/>
    <p:sldId id="375" r:id="rId121"/>
    <p:sldId id="376" r:id="rId122"/>
    <p:sldId id="377" r:id="rId123"/>
    <p:sldId id="378" r:id="rId124"/>
    <p:sldId id="379" r:id="rId125"/>
    <p:sldId id="380" r:id="rId126"/>
    <p:sldId id="381" r:id="rId127"/>
    <p:sldId id="382" r:id="rId128"/>
    <p:sldId id="383" r:id="rId129"/>
    <p:sldId id="384" r:id="rId130"/>
    <p:sldId id="385" r:id="rId131"/>
    <p:sldId id="386" r:id="rId132"/>
    <p:sldId id="387" r:id="rId133"/>
    <p:sldId id="388" r:id="rId134"/>
    <p:sldId id="389" r:id="rId135"/>
    <p:sldId id="390" r:id="rId136"/>
    <p:sldId id="391" r:id="rId137"/>
    <p:sldId id="392" r:id="rId138"/>
    <p:sldId id="393" r:id="rId139"/>
    <p:sldId id="394" r:id="rId140"/>
    <p:sldId id="395" r:id="rId141"/>
    <p:sldId id="396" r:id="rId142"/>
    <p:sldId id="397" r:id="rId143"/>
    <p:sldId id="398" r:id="rId144"/>
    <p:sldId id="399" r:id="rId145"/>
    <p:sldId id="400" r:id="rId146"/>
    <p:sldId id="401" r:id="rId147"/>
    <p:sldId id="402" r:id="rId148"/>
    <p:sldId id="403" r:id="rId149"/>
    <p:sldId id="404" r:id="rId150"/>
    <p:sldId id="405" r:id="rId151"/>
    <p:sldId id="406" r:id="rId152"/>
    <p:sldId id="407" r:id="rId153"/>
    <p:sldId id="408" r:id="rId154"/>
    <p:sldId id="409" r:id="rId155"/>
    <p:sldId id="410" r:id="rId156"/>
    <p:sldId id="411" r:id="rId157"/>
    <p:sldId id="412" r:id="rId158"/>
    <p:sldId id="413" r:id="rId159"/>
  </p:sldIdLst>
  <p:sldSz cx="9906000" cy="6858000" type="A4"/>
  <p:notesSz cx="10693400" cy="10058400"/>
  <p:defaultTextStyle>
    <a:defPPr>
      <a:defRPr lang="es-AR"/>
    </a:defPPr>
    <a:lvl1pPr marL="0" algn="l" defTabSz="738652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1pPr>
    <a:lvl2pPr marL="369326" algn="l" defTabSz="738652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2pPr>
    <a:lvl3pPr marL="738652" algn="l" defTabSz="738652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3pPr>
    <a:lvl4pPr marL="1107978" algn="l" defTabSz="738652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4pPr>
    <a:lvl5pPr marL="1477305" algn="l" defTabSz="738652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5pPr>
    <a:lvl6pPr marL="1846631" algn="l" defTabSz="738652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6pPr>
    <a:lvl7pPr marL="2215957" algn="l" defTabSz="738652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7pPr>
    <a:lvl8pPr marL="2585283" algn="l" defTabSz="738652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8pPr>
    <a:lvl9pPr marL="2954609" algn="l" defTabSz="738652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1398" y="-96"/>
      </p:cViewPr>
      <p:guideLst>
        <p:guide orient="horz" pos="1847"/>
        <p:guide pos="2127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38" Type="http://schemas.openxmlformats.org/officeDocument/2006/relationships/slide" Target="slides/slide137.xml"/><Relationship Id="rId154" Type="http://schemas.openxmlformats.org/officeDocument/2006/relationships/slide" Target="slides/slide153.xml"/><Relationship Id="rId159" Type="http://schemas.openxmlformats.org/officeDocument/2006/relationships/slide" Target="slides/slide158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slide" Target="slides/slide127.xml"/><Relationship Id="rId144" Type="http://schemas.openxmlformats.org/officeDocument/2006/relationships/slide" Target="slides/slide143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60" Type="http://schemas.openxmlformats.org/officeDocument/2006/relationships/presProps" Target="presProps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55" Type="http://schemas.openxmlformats.org/officeDocument/2006/relationships/slide" Target="slides/slide15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6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51" Type="http://schemas.openxmlformats.org/officeDocument/2006/relationships/slide" Target="slides/slide150.xml"/><Relationship Id="rId156" Type="http://schemas.openxmlformats.org/officeDocument/2006/relationships/slide" Target="slides/slide155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162" Type="http://schemas.openxmlformats.org/officeDocument/2006/relationships/theme" Target="theme/theme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tableStyles" Target="tableStyles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74567" y="2000996"/>
            <a:ext cx="651175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49134" y="3614704"/>
            <a:ext cx="5362623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9/26/2022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marL="92332">
              <a:lnSpc>
                <a:spcPts val="1139"/>
              </a:lnSpc>
              <a:defRPr sz="10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fld id="{81D60167-4931-47E6-BA6A-407CBD079E47}" type="slidenum">
              <a:rPr lang="es-AR" smtClean="0"/>
              <a:pPr/>
              <a:t>‹Nº›</a:t>
            </a:fld>
            <a:endParaRPr lang="es-AR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9/26/2022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marL="92332">
              <a:lnSpc>
                <a:spcPts val="1139"/>
              </a:lnSpc>
              <a:defRPr sz="10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fld id="{81D60167-4931-47E6-BA6A-407CBD079E47}" type="slidenum">
              <a:rPr lang="es-AR" smtClean="0"/>
              <a:pPr/>
              <a:t>‹Nº›</a:t>
            </a:fld>
            <a:endParaRPr lang="es-AR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83044" y="1484611"/>
            <a:ext cx="3332487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945358" y="1484611"/>
            <a:ext cx="3332487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9/26/2022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marL="92332">
              <a:lnSpc>
                <a:spcPts val="1139"/>
              </a:lnSpc>
              <a:defRPr sz="10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fld id="{81D60167-4931-47E6-BA6A-407CBD079E47}" type="slidenum">
              <a:rPr lang="es-AR" smtClean="0"/>
              <a:pPr/>
              <a:t>‹Nº›</a:t>
            </a:fld>
            <a:endParaRPr lang="es-AR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9/26/2022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marL="92332">
              <a:lnSpc>
                <a:spcPts val="1139"/>
              </a:lnSpc>
              <a:defRPr sz="10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fld id="{81D60167-4931-47E6-BA6A-407CBD079E47}" type="slidenum">
              <a:rPr lang="es-AR" smtClean="0"/>
              <a:pPr/>
              <a:t>‹Nº›</a:t>
            </a:fld>
            <a:endParaRPr lang="es-AR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9/26/2022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marL="92332">
              <a:lnSpc>
                <a:spcPts val="1139"/>
              </a:lnSpc>
              <a:defRPr sz="10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fld id="{81D60167-4931-47E6-BA6A-407CBD079E47}" type="slidenum">
              <a:rPr lang="es-AR" smtClean="0"/>
              <a:pPr/>
              <a:t>‹Nº›</a:t>
            </a:fld>
            <a:endParaRPr lang="es-AR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83045" y="258193"/>
            <a:ext cx="6894801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3045" y="1484611"/>
            <a:ext cx="6894801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604703" y="6002991"/>
            <a:ext cx="2451485" cy="2308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83044" y="6002991"/>
            <a:ext cx="1762004" cy="2308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9/26/2022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329082" y="5931133"/>
            <a:ext cx="300182" cy="28212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92332">
              <a:lnSpc>
                <a:spcPts val="1139"/>
              </a:lnSpc>
              <a:defRPr sz="10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fld id="{81D60167-4931-47E6-BA6A-407CBD079E47}" type="slidenum">
              <a:rPr lang="es-AR" smtClean="0"/>
              <a:pPr/>
              <a:t>‹Nº›</a:t>
            </a:fld>
            <a:endParaRPr lang="es-A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369326">
        <a:defRPr>
          <a:latin typeface="+mn-lt"/>
          <a:ea typeface="+mn-ea"/>
          <a:cs typeface="+mn-cs"/>
        </a:defRPr>
      </a:lvl2pPr>
      <a:lvl3pPr marL="738652">
        <a:defRPr>
          <a:latin typeface="+mn-lt"/>
          <a:ea typeface="+mn-ea"/>
          <a:cs typeface="+mn-cs"/>
        </a:defRPr>
      </a:lvl3pPr>
      <a:lvl4pPr marL="1107978">
        <a:defRPr>
          <a:latin typeface="+mn-lt"/>
          <a:ea typeface="+mn-ea"/>
          <a:cs typeface="+mn-cs"/>
        </a:defRPr>
      </a:lvl4pPr>
      <a:lvl5pPr marL="1477305">
        <a:defRPr>
          <a:latin typeface="+mn-lt"/>
          <a:ea typeface="+mn-ea"/>
          <a:cs typeface="+mn-cs"/>
        </a:defRPr>
      </a:lvl5pPr>
      <a:lvl6pPr marL="1846631">
        <a:defRPr>
          <a:latin typeface="+mn-lt"/>
          <a:ea typeface="+mn-ea"/>
          <a:cs typeface="+mn-cs"/>
        </a:defRPr>
      </a:lvl6pPr>
      <a:lvl7pPr marL="2215957">
        <a:defRPr>
          <a:latin typeface="+mn-lt"/>
          <a:ea typeface="+mn-ea"/>
          <a:cs typeface="+mn-cs"/>
        </a:defRPr>
      </a:lvl7pPr>
      <a:lvl8pPr marL="2585283">
        <a:defRPr>
          <a:latin typeface="+mn-lt"/>
          <a:ea typeface="+mn-ea"/>
          <a:cs typeface="+mn-cs"/>
        </a:defRPr>
      </a:lvl8pPr>
      <a:lvl9pPr marL="2954609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369326">
        <a:defRPr>
          <a:latin typeface="+mn-lt"/>
          <a:ea typeface="+mn-ea"/>
          <a:cs typeface="+mn-cs"/>
        </a:defRPr>
      </a:lvl2pPr>
      <a:lvl3pPr marL="738652">
        <a:defRPr>
          <a:latin typeface="+mn-lt"/>
          <a:ea typeface="+mn-ea"/>
          <a:cs typeface="+mn-cs"/>
        </a:defRPr>
      </a:lvl3pPr>
      <a:lvl4pPr marL="1107978">
        <a:defRPr>
          <a:latin typeface="+mn-lt"/>
          <a:ea typeface="+mn-ea"/>
          <a:cs typeface="+mn-cs"/>
        </a:defRPr>
      </a:lvl4pPr>
      <a:lvl5pPr marL="1477305">
        <a:defRPr>
          <a:latin typeface="+mn-lt"/>
          <a:ea typeface="+mn-ea"/>
          <a:cs typeface="+mn-cs"/>
        </a:defRPr>
      </a:lvl5pPr>
      <a:lvl6pPr marL="1846631">
        <a:defRPr>
          <a:latin typeface="+mn-lt"/>
          <a:ea typeface="+mn-ea"/>
          <a:cs typeface="+mn-cs"/>
        </a:defRPr>
      </a:lvl6pPr>
      <a:lvl7pPr marL="2215957">
        <a:defRPr>
          <a:latin typeface="+mn-lt"/>
          <a:ea typeface="+mn-ea"/>
          <a:cs typeface="+mn-cs"/>
        </a:defRPr>
      </a:lvl7pPr>
      <a:lvl8pPr marL="2585283">
        <a:defRPr>
          <a:latin typeface="+mn-lt"/>
          <a:ea typeface="+mn-ea"/>
          <a:cs typeface="+mn-cs"/>
        </a:defRPr>
      </a:lvl8pPr>
      <a:lvl9pPr marL="2954609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18" Type="http://schemas.openxmlformats.org/officeDocument/2006/relationships/image" Target="../media/image19.png"/><Relationship Id="rId26" Type="http://schemas.openxmlformats.org/officeDocument/2006/relationships/slide" Target="slide25.xml"/><Relationship Id="rId3" Type="http://schemas.openxmlformats.org/officeDocument/2006/relationships/image" Target="../media/image4.png"/><Relationship Id="rId21" Type="http://schemas.openxmlformats.org/officeDocument/2006/relationships/slide" Target="slide18.xml"/><Relationship Id="rId34" Type="http://schemas.openxmlformats.org/officeDocument/2006/relationships/slide" Target="slide33.xml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17" Type="http://schemas.openxmlformats.org/officeDocument/2006/relationships/image" Target="../media/image18.png"/><Relationship Id="rId25" Type="http://schemas.openxmlformats.org/officeDocument/2006/relationships/slide" Target="slide24.xml"/><Relationship Id="rId33" Type="http://schemas.openxmlformats.org/officeDocument/2006/relationships/slide" Target="slide32.xml"/><Relationship Id="rId2" Type="http://schemas.openxmlformats.org/officeDocument/2006/relationships/image" Target="../media/image3.png"/><Relationship Id="rId16" Type="http://schemas.openxmlformats.org/officeDocument/2006/relationships/image" Target="../media/image17.png"/><Relationship Id="rId20" Type="http://schemas.openxmlformats.org/officeDocument/2006/relationships/slide" Target="slide17.xml"/><Relationship Id="rId29" Type="http://schemas.openxmlformats.org/officeDocument/2006/relationships/slide" Target="slide28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24" Type="http://schemas.openxmlformats.org/officeDocument/2006/relationships/slide" Target="slide22.xml"/><Relationship Id="rId32" Type="http://schemas.openxmlformats.org/officeDocument/2006/relationships/slide" Target="slide31.xml"/><Relationship Id="rId5" Type="http://schemas.openxmlformats.org/officeDocument/2006/relationships/image" Target="../media/image6.png"/><Relationship Id="rId15" Type="http://schemas.openxmlformats.org/officeDocument/2006/relationships/image" Target="../media/image16.png"/><Relationship Id="rId23" Type="http://schemas.openxmlformats.org/officeDocument/2006/relationships/slide" Target="slide20.xml"/><Relationship Id="rId28" Type="http://schemas.openxmlformats.org/officeDocument/2006/relationships/slide" Target="slide27.xml"/><Relationship Id="rId36" Type="http://schemas.openxmlformats.org/officeDocument/2006/relationships/slide" Target="slide37.xml"/><Relationship Id="rId10" Type="http://schemas.openxmlformats.org/officeDocument/2006/relationships/image" Target="../media/image11.png"/><Relationship Id="rId19" Type="http://schemas.openxmlformats.org/officeDocument/2006/relationships/slide" Target="slide16.xml"/><Relationship Id="rId31" Type="http://schemas.openxmlformats.org/officeDocument/2006/relationships/slide" Target="slide30.xml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Relationship Id="rId22" Type="http://schemas.openxmlformats.org/officeDocument/2006/relationships/slide" Target="slide19.xml"/><Relationship Id="rId27" Type="http://schemas.openxmlformats.org/officeDocument/2006/relationships/slide" Target="slide26.xml"/><Relationship Id="rId30" Type="http://schemas.openxmlformats.org/officeDocument/2006/relationships/slide" Target="slide29.xml"/><Relationship Id="rId35" Type="http://schemas.openxmlformats.org/officeDocument/2006/relationships/slide" Target="slide34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31.png"/><Relationship Id="rId18" Type="http://schemas.openxmlformats.org/officeDocument/2006/relationships/slide" Target="slide39.xml"/><Relationship Id="rId26" Type="http://schemas.openxmlformats.org/officeDocument/2006/relationships/slide" Target="slide49.xml"/><Relationship Id="rId39" Type="http://schemas.openxmlformats.org/officeDocument/2006/relationships/slide" Target="slide92.xml"/><Relationship Id="rId3" Type="http://schemas.openxmlformats.org/officeDocument/2006/relationships/image" Target="../media/image21.png"/><Relationship Id="rId21" Type="http://schemas.openxmlformats.org/officeDocument/2006/relationships/slide" Target="slide42.xml"/><Relationship Id="rId34" Type="http://schemas.openxmlformats.org/officeDocument/2006/relationships/slide" Target="slide60.xml"/><Relationship Id="rId42" Type="http://schemas.openxmlformats.org/officeDocument/2006/relationships/slide" Target="slide95.xml"/><Relationship Id="rId7" Type="http://schemas.openxmlformats.org/officeDocument/2006/relationships/image" Target="../media/image25.png"/><Relationship Id="rId12" Type="http://schemas.openxmlformats.org/officeDocument/2006/relationships/image" Target="../media/image30.png"/><Relationship Id="rId17" Type="http://schemas.openxmlformats.org/officeDocument/2006/relationships/image" Target="../media/image35.png"/><Relationship Id="rId25" Type="http://schemas.openxmlformats.org/officeDocument/2006/relationships/slide" Target="slide48.xml"/><Relationship Id="rId33" Type="http://schemas.openxmlformats.org/officeDocument/2006/relationships/slide" Target="slide59.xml"/><Relationship Id="rId38" Type="http://schemas.openxmlformats.org/officeDocument/2006/relationships/slide" Target="slide91.xml"/><Relationship Id="rId2" Type="http://schemas.openxmlformats.org/officeDocument/2006/relationships/image" Target="../media/image20.png"/><Relationship Id="rId16" Type="http://schemas.openxmlformats.org/officeDocument/2006/relationships/image" Target="../media/image34.png"/><Relationship Id="rId20" Type="http://schemas.openxmlformats.org/officeDocument/2006/relationships/slide" Target="slide41.xml"/><Relationship Id="rId29" Type="http://schemas.openxmlformats.org/officeDocument/2006/relationships/slide" Target="slide53.xml"/><Relationship Id="rId41" Type="http://schemas.openxmlformats.org/officeDocument/2006/relationships/slide" Target="slide9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4.png"/><Relationship Id="rId11" Type="http://schemas.openxmlformats.org/officeDocument/2006/relationships/image" Target="../media/image29.png"/><Relationship Id="rId24" Type="http://schemas.openxmlformats.org/officeDocument/2006/relationships/slide" Target="slide47.xml"/><Relationship Id="rId32" Type="http://schemas.openxmlformats.org/officeDocument/2006/relationships/slide" Target="slide58.xml"/><Relationship Id="rId37" Type="http://schemas.openxmlformats.org/officeDocument/2006/relationships/slide" Target="slide87.xml"/><Relationship Id="rId40" Type="http://schemas.openxmlformats.org/officeDocument/2006/relationships/slide" Target="slide93.xml"/><Relationship Id="rId5" Type="http://schemas.openxmlformats.org/officeDocument/2006/relationships/image" Target="../media/image23.png"/><Relationship Id="rId15" Type="http://schemas.openxmlformats.org/officeDocument/2006/relationships/image" Target="../media/image33.png"/><Relationship Id="rId23" Type="http://schemas.openxmlformats.org/officeDocument/2006/relationships/slide" Target="slide46.xml"/><Relationship Id="rId28" Type="http://schemas.openxmlformats.org/officeDocument/2006/relationships/slide" Target="slide52.xml"/><Relationship Id="rId36" Type="http://schemas.openxmlformats.org/officeDocument/2006/relationships/slide" Target="slide82.xml"/><Relationship Id="rId10" Type="http://schemas.openxmlformats.org/officeDocument/2006/relationships/image" Target="../media/image28.png"/><Relationship Id="rId19" Type="http://schemas.openxmlformats.org/officeDocument/2006/relationships/slide" Target="slide40.xml"/><Relationship Id="rId31" Type="http://schemas.openxmlformats.org/officeDocument/2006/relationships/slide" Target="slide56.xml"/><Relationship Id="rId4" Type="http://schemas.openxmlformats.org/officeDocument/2006/relationships/image" Target="../media/image22.png"/><Relationship Id="rId9" Type="http://schemas.openxmlformats.org/officeDocument/2006/relationships/image" Target="../media/image27.png"/><Relationship Id="rId14" Type="http://schemas.openxmlformats.org/officeDocument/2006/relationships/image" Target="../media/image32.png"/><Relationship Id="rId22" Type="http://schemas.openxmlformats.org/officeDocument/2006/relationships/slide" Target="slide44.xml"/><Relationship Id="rId27" Type="http://schemas.openxmlformats.org/officeDocument/2006/relationships/slide" Target="slide50.xml"/><Relationship Id="rId30" Type="http://schemas.openxmlformats.org/officeDocument/2006/relationships/slide" Target="slide55.xml"/><Relationship Id="rId35" Type="http://schemas.openxmlformats.org/officeDocument/2006/relationships/slide" Target="slide61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slide" Target="slide99.xml"/><Relationship Id="rId13" Type="http://schemas.openxmlformats.org/officeDocument/2006/relationships/slide" Target="slide107.xml"/><Relationship Id="rId18" Type="http://schemas.openxmlformats.org/officeDocument/2006/relationships/slide" Target="slide117.xml"/><Relationship Id="rId26" Type="http://schemas.openxmlformats.org/officeDocument/2006/relationships/slide" Target="slide129.xml"/><Relationship Id="rId3" Type="http://schemas.openxmlformats.org/officeDocument/2006/relationships/image" Target="../media/image37.png"/><Relationship Id="rId21" Type="http://schemas.openxmlformats.org/officeDocument/2006/relationships/slide" Target="slide121.xml"/><Relationship Id="rId7" Type="http://schemas.openxmlformats.org/officeDocument/2006/relationships/image" Target="../media/image41.png"/><Relationship Id="rId12" Type="http://schemas.openxmlformats.org/officeDocument/2006/relationships/slide" Target="slide106.xml"/><Relationship Id="rId17" Type="http://schemas.openxmlformats.org/officeDocument/2006/relationships/slide" Target="slide115.xml"/><Relationship Id="rId25" Type="http://schemas.openxmlformats.org/officeDocument/2006/relationships/slide" Target="slide127.xml"/><Relationship Id="rId2" Type="http://schemas.openxmlformats.org/officeDocument/2006/relationships/image" Target="../media/image36.png"/><Relationship Id="rId16" Type="http://schemas.openxmlformats.org/officeDocument/2006/relationships/slide" Target="slide110.xml"/><Relationship Id="rId20" Type="http://schemas.openxmlformats.org/officeDocument/2006/relationships/slide" Target="slide120.xml"/><Relationship Id="rId29" Type="http://schemas.openxmlformats.org/officeDocument/2006/relationships/slide" Target="slide139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0.png"/><Relationship Id="rId11" Type="http://schemas.openxmlformats.org/officeDocument/2006/relationships/slide" Target="slide105.xml"/><Relationship Id="rId24" Type="http://schemas.openxmlformats.org/officeDocument/2006/relationships/slide" Target="slide126.xml"/><Relationship Id="rId5" Type="http://schemas.openxmlformats.org/officeDocument/2006/relationships/image" Target="../media/image39.png"/><Relationship Id="rId15" Type="http://schemas.openxmlformats.org/officeDocument/2006/relationships/slide" Target="slide109.xml"/><Relationship Id="rId23" Type="http://schemas.openxmlformats.org/officeDocument/2006/relationships/slide" Target="slide124.xml"/><Relationship Id="rId28" Type="http://schemas.openxmlformats.org/officeDocument/2006/relationships/slide" Target="slide135.xml"/><Relationship Id="rId10" Type="http://schemas.openxmlformats.org/officeDocument/2006/relationships/slide" Target="slide103.xml"/><Relationship Id="rId19" Type="http://schemas.openxmlformats.org/officeDocument/2006/relationships/slide" Target="slide118.xml"/><Relationship Id="rId31" Type="http://schemas.openxmlformats.org/officeDocument/2006/relationships/slide" Target="slide142.xml"/><Relationship Id="rId4" Type="http://schemas.openxmlformats.org/officeDocument/2006/relationships/image" Target="../media/image38.png"/><Relationship Id="rId9" Type="http://schemas.openxmlformats.org/officeDocument/2006/relationships/slide" Target="slide101.xml"/><Relationship Id="rId14" Type="http://schemas.openxmlformats.org/officeDocument/2006/relationships/slide" Target="slide108.xml"/><Relationship Id="rId22" Type="http://schemas.openxmlformats.org/officeDocument/2006/relationships/slide" Target="slide123.xml"/><Relationship Id="rId27" Type="http://schemas.openxmlformats.org/officeDocument/2006/relationships/slide" Target="slide131.xml"/><Relationship Id="rId30" Type="http://schemas.openxmlformats.org/officeDocument/2006/relationships/slide" Target="slide140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slide" Target="slide36.xml"/><Relationship Id="rId13" Type="http://schemas.openxmlformats.org/officeDocument/2006/relationships/slide" Target="slide42.xml"/><Relationship Id="rId18" Type="http://schemas.openxmlformats.org/officeDocument/2006/relationships/slide" Target="slide51.xml"/><Relationship Id="rId26" Type="http://schemas.openxmlformats.org/officeDocument/2006/relationships/slide" Target="slide60.xml"/><Relationship Id="rId3" Type="http://schemas.openxmlformats.org/officeDocument/2006/relationships/slide" Target="slide22.xml"/><Relationship Id="rId21" Type="http://schemas.openxmlformats.org/officeDocument/2006/relationships/slide" Target="slide54.xml"/><Relationship Id="rId7" Type="http://schemas.openxmlformats.org/officeDocument/2006/relationships/slide" Target="slide35.xml"/><Relationship Id="rId12" Type="http://schemas.openxmlformats.org/officeDocument/2006/relationships/slide" Target="slide41.xml"/><Relationship Id="rId17" Type="http://schemas.openxmlformats.org/officeDocument/2006/relationships/slide" Target="slide50.xml"/><Relationship Id="rId25" Type="http://schemas.openxmlformats.org/officeDocument/2006/relationships/slide" Target="slide58.xml"/><Relationship Id="rId2" Type="http://schemas.openxmlformats.org/officeDocument/2006/relationships/slide" Target="slide21.xml"/><Relationship Id="rId16" Type="http://schemas.openxmlformats.org/officeDocument/2006/relationships/slide" Target="slide45.xml"/><Relationship Id="rId20" Type="http://schemas.openxmlformats.org/officeDocument/2006/relationships/slide" Target="slide53.xml"/><Relationship Id="rId1" Type="http://schemas.openxmlformats.org/officeDocument/2006/relationships/slideLayout" Target="../slideLayouts/slideLayout5.xml"/><Relationship Id="rId6" Type="http://schemas.openxmlformats.org/officeDocument/2006/relationships/slide" Target="slide34.xml"/><Relationship Id="rId11" Type="http://schemas.openxmlformats.org/officeDocument/2006/relationships/slide" Target="slide40.xml"/><Relationship Id="rId24" Type="http://schemas.openxmlformats.org/officeDocument/2006/relationships/slide" Target="slide57.xml"/><Relationship Id="rId5" Type="http://schemas.openxmlformats.org/officeDocument/2006/relationships/slide" Target="slide24.xml"/><Relationship Id="rId15" Type="http://schemas.openxmlformats.org/officeDocument/2006/relationships/slide" Target="slide44.xml"/><Relationship Id="rId23" Type="http://schemas.openxmlformats.org/officeDocument/2006/relationships/slide" Target="slide56.xml"/><Relationship Id="rId28" Type="http://schemas.openxmlformats.org/officeDocument/2006/relationships/slide" Target="slide62.xml"/><Relationship Id="rId10" Type="http://schemas.openxmlformats.org/officeDocument/2006/relationships/slide" Target="slide39.xml"/><Relationship Id="rId19" Type="http://schemas.openxmlformats.org/officeDocument/2006/relationships/slide" Target="slide52.xml"/><Relationship Id="rId4" Type="http://schemas.openxmlformats.org/officeDocument/2006/relationships/slide" Target="slide23.xml"/><Relationship Id="rId9" Type="http://schemas.openxmlformats.org/officeDocument/2006/relationships/slide" Target="slide38.xml"/><Relationship Id="rId14" Type="http://schemas.openxmlformats.org/officeDocument/2006/relationships/slide" Target="slide43.xml"/><Relationship Id="rId22" Type="http://schemas.openxmlformats.org/officeDocument/2006/relationships/slide" Target="slide55.xml"/><Relationship Id="rId27" Type="http://schemas.openxmlformats.org/officeDocument/2006/relationships/slide" Target="slide61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slide" Target="slide69.xml"/><Relationship Id="rId13" Type="http://schemas.openxmlformats.org/officeDocument/2006/relationships/slide" Target="slide74.xml"/><Relationship Id="rId18" Type="http://schemas.openxmlformats.org/officeDocument/2006/relationships/slide" Target="slide80.xml"/><Relationship Id="rId26" Type="http://schemas.openxmlformats.org/officeDocument/2006/relationships/slide" Target="slide101.xml"/><Relationship Id="rId3" Type="http://schemas.openxmlformats.org/officeDocument/2006/relationships/slide" Target="slide64.xml"/><Relationship Id="rId21" Type="http://schemas.openxmlformats.org/officeDocument/2006/relationships/slide" Target="slide93.xml"/><Relationship Id="rId7" Type="http://schemas.openxmlformats.org/officeDocument/2006/relationships/slide" Target="slide68.xml"/><Relationship Id="rId12" Type="http://schemas.openxmlformats.org/officeDocument/2006/relationships/slide" Target="slide73.xml"/><Relationship Id="rId17" Type="http://schemas.openxmlformats.org/officeDocument/2006/relationships/slide" Target="slide79.xml"/><Relationship Id="rId25" Type="http://schemas.openxmlformats.org/officeDocument/2006/relationships/slide" Target="slide100.xml"/><Relationship Id="rId2" Type="http://schemas.openxmlformats.org/officeDocument/2006/relationships/slide" Target="slide63.xml"/><Relationship Id="rId16" Type="http://schemas.openxmlformats.org/officeDocument/2006/relationships/slide" Target="slide77.xml"/><Relationship Id="rId20" Type="http://schemas.openxmlformats.org/officeDocument/2006/relationships/slide" Target="slide92.xml"/><Relationship Id="rId29" Type="http://schemas.openxmlformats.org/officeDocument/2006/relationships/slide" Target="slide104.xml"/><Relationship Id="rId1" Type="http://schemas.openxmlformats.org/officeDocument/2006/relationships/slideLayout" Target="../slideLayouts/slideLayout5.xml"/><Relationship Id="rId6" Type="http://schemas.openxmlformats.org/officeDocument/2006/relationships/slide" Target="slide67.xml"/><Relationship Id="rId11" Type="http://schemas.openxmlformats.org/officeDocument/2006/relationships/slide" Target="slide72.xml"/><Relationship Id="rId24" Type="http://schemas.openxmlformats.org/officeDocument/2006/relationships/slide" Target="slide99.xml"/><Relationship Id="rId5" Type="http://schemas.openxmlformats.org/officeDocument/2006/relationships/slide" Target="slide66.xml"/><Relationship Id="rId15" Type="http://schemas.openxmlformats.org/officeDocument/2006/relationships/slide" Target="slide76.xml"/><Relationship Id="rId23" Type="http://schemas.openxmlformats.org/officeDocument/2006/relationships/slide" Target="slide98.xml"/><Relationship Id="rId28" Type="http://schemas.openxmlformats.org/officeDocument/2006/relationships/slide" Target="slide103.xml"/><Relationship Id="rId10" Type="http://schemas.openxmlformats.org/officeDocument/2006/relationships/slide" Target="slide71.xml"/><Relationship Id="rId19" Type="http://schemas.openxmlformats.org/officeDocument/2006/relationships/slide" Target="slide81.xml"/><Relationship Id="rId4" Type="http://schemas.openxmlformats.org/officeDocument/2006/relationships/slide" Target="slide65.xml"/><Relationship Id="rId9" Type="http://schemas.openxmlformats.org/officeDocument/2006/relationships/slide" Target="slide70.xml"/><Relationship Id="rId14" Type="http://schemas.openxmlformats.org/officeDocument/2006/relationships/slide" Target="slide75.xml"/><Relationship Id="rId22" Type="http://schemas.openxmlformats.org/officeDocument/2006/relationships/slide" Target="slide94.xml"/><Relationship Id="rId27" Type="http://schemas.openxmlformats.org/officeDocument/2006/relationships/slide" Target="slide10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slide" Target="slide111.xml"/><Relationship Id="rId13" Type="http://schemas.openxmlformats.org/officeDocument/2006/relationships/slide" Target="slide117.xml"/><Relationship Id="rId18" Type="http://schemas.openxmlformats.org/officeDocument/2006/relationships/slide" Target="slide124.xml"/><Relationship Id="rId26" Type="http://schemas.openxmlformats.org/officeDocument/2006/relationships/slide" Target="slide132.xml"/><Relationship Id="rId3" Type="http://schemas.openxmlformats.org/officeDocument/2006/relationships/slide" Target="slide105.xml"/><Relationship Id="rId21" Type="http://schemas.openxmlformats.org/officeDocument/2006/relationships/slide" Target="slide127.xml"/><Relationship Id="rId7" Type="http://schemas.openxmlformats.org/officeDocument/2006/relationships/slide" Target="slide110.xml"/><Relationship Id="rId12" Type="http://schemas.openxmlformats.org/officeDocument/2006/relationships/slide" Target="slide116.xml"/><Relationship Id="rId17" Type="http://schemas.openxmlformats.org/officeDocument/2006/relationships/slide" Target="slide122.xml"/><Relationship Id="rId25" Type="http://schemas.openxmlformats.org/officeDocument/2006/relationships/slide" Target="slide131.xml"/><Relationship Id="rId2" Type="http://schemas.openxmlformats.org/officeDocument/2006/relationships/slide" Target="slide104.xml"/><Relationship Id="rId16" Type="http://schemas.openxmlformats.org/officeDocument/2006/relationships/slide" Target="slide121.xml"/><Relationship Id="rId20" Type="http://schemas.openxmlformats.org/officeDocument/2006/relationships/slide" Target="slide126.xml"/><Relationship Id="rId1" Type="http://schemas.openxmlformats.org/officeDocument/2006/relationships/slideLayout" Target="../slideLayouts/slideLayout5.xml"/><Relationship Id="rId6" Type="http://schemas.openxmlformats.org/officeDocument/2006/relationships/slide" Target="slide109.xml"/><Relationship Id="rId11" Type="http://schemas.openxmlformats.org/officeDocument/2006/relationships/slide" Target="slide115.xml"/><Relationship Id="rId24" Type="http://schemas.openxmlformats.org/officeDocument/2006/relationships/slide" Target="slide130.xml"/><Relationship Id="rId5" Type="http://schemas.openxmlformats.org/officeDocument/2006/relationships/slide" Target="slide108.xml"/><Relationship Id="rId15" Type="http://schemas.openxmlformats.org/officeDocument/2006/relationships/slide" Target="slide120.xml"/><Relationship Id="rId23" Type="http://schemas.openxmlformats.org/officeDocument/2006/relationships/slide" Target="slide129.xml"/><Relationship Id="rId28" Type="http://schemas.openxmlformats.org/officeDocument/2006/relationships/slide" Target="slide134.xml"/><Relationship Id="rId10" Type="http://schemas.openxmlformats.org/officeDocument/2006/relationships/slide" Target="slide113.xml"/><Relationship Id="rId19" Type="http://schemas.openxmlformats.org/officeDocument/2006/relationships/slide" Target="slide125.xml"/><Relationship Id="rId4" Type="http://schemas.openxmlformats.org/officeDocument/2006/relationships/slide" Target="slide107.xml"/><Relationship Id="rId9" Type="http://schemas.openxmlformats.org/officeDocument/2006/relationships/slide" Target="slide112.xml"/><Relationship Id="rId14" Type="http://schemas.openxmlformats.org/officeDocument/2006/relationships/slide" Target="slide118.xml"/><Relationship Id="rId22" Type="http://schemas.openxmlformats.org/officeDocument/2006/relationships/slide" Target="slide128.xml"/><Relationship Id="rId27" Type="http://schemas.openxmlformats.org/officeDocument/2006/relationships/slide" Target="slide133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slide" Target="slide84.xml"/><Relationship Id="rId13" Type="http://schemas.openxmlformats.org/officeDocument/2006/relationships/slide" Target="slide89.xml"/><Relationship Id="rId3" Type="http://schemas.openxmlformats.org/officeDocument/2006/relationships/slide" Target="slide57.xml"/><Relationship Id="rId7" Type="http://schemas.openxmlformats.org/officeDocument/2006/relationships/slide" Target="slide83.xml"/><Relationship Id="rId12" Type="http://schemas.openxmlformats.org/officeDocument/2006/relationships/slide" Target="slide88.xml"/><Relationship Id="rId2" Type="http://schemas.openxmlformats.org/officeDocument/2006/relationships/slide" Target="slide56.xml"/><Relationship Id="rId1" Type="http://schemas.openxmlformats.org/officeDocument/2006/relationships/slideLayout" Target="../slideLayouts/slideLayout5.xml"/><Relationship Id="rId6" Type="http://schemas.openxmlformats.org/officeDocument/2006/relationships/slide" Target="slide82.xml"/><Relationship Id="rId11" Type="http://schemas.openxmlformats.org/officeDocument/2006/relationships/slide" Target="slide87.xml"/><Relationship Id="rId5" Type="http://schemas.openxmlformats.org/officeDocument/2006/relationships/slide" Target="slide60.xml"/><Relationship Id="rId15" Type="http://schemas.openxmlformats.org/officeDocument/2006/relationships/slide" Target="slide91.xml"/><Relationship Id="rId10" Type="http://schemas.openxmlformats.org/officeDocument/2006/relationships/slide" Target="slide86.xml"/><Relationship Id="rId4" Type="http://schemas.openxmlformats.org/officeDocument/2006/relationships/slide" Target="slide59.xml"/><Relationship Id="rId9" Type="http://schemas.openxmlformats.org/officeDocument/2006/relationships/slide" Target="slide85.xml"/><Relationship Id="rId14" Type="http://schemas.openxmlformats.org/officeDocument/2006/relationships/slide" Target="slide9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105.xml"/><Relationship Id="rId7" Type="http://schemas.openxmlformats.org/officeDocument/2006/relationships/slide" Target="slide124.xml"/><Relationship Id="rId2" Type="http://schemas.openxmlformats.org/officeDocument/2006/relationships/slide" Target="slide96.xml"/><Relationship Id="rId1" Type="http://schemas.openxmlformats.org/officeDocument/2006/relationships/slideLayout" Target="../slideLayouts/slideLayout5.xml"/><Relationship Id="rId6" Type="http://schemas.openxmlformats.org/officeDocument/2006/relationships/slide" Target="slide123.xml"/><Relationship Id="rId5" Type="http://schemas.openxmlformats.org/officeDocument/2006/relationships/slide" Target="slide119.xml"/><Relationship Id="rId4" Type="http://schemas.openxmlformats.org/officeDocument/2006/relationships/slide" Target="slide10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3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5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5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5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5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5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5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5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5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5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5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5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96.jpe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5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jpeg"/><Relationship Id="rId1" Type="http://schemas.openxmlformats.org/officeDocument/2006/relationships/slideLayout" Target="../slideLayouts/slideLayout5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2.jpeg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5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5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jpeg"/><Relationship Id="rId1" Type="http://schemas.openxmlformats.org/officeDocument/2006/relationships/slideLayout" Target="../slideLayouts/slideLayout5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jpeg"/><Relationship Id="rId1" Type="http://schemas.openxmlformats.org/officeDocument/2006/relationships/slideLayout" Target="../slideLayouts/slideLayout5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jpeg"/><Relationship Id="rId1" Type="http://schemas.openxmlformats.org/officeDocument/2006/relationships/slideLayout" Target="../slideLayouts/slideLayout5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jpeg"/><Relationship Id="rId1" Type="http://schemas.openxmlformats.org/officeDocument/2006/relationships/slideLayout" Target="../slideLayouts/slideLayout5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eg"/><Relationship Id="rId2" Type="http://schemas.openxmlformats.org/officeDocument/2006/relationships/image" Target="../media/image110.jpeg"/><Relationship Id="rId1" Type="http://schemas.openxmlformats.org/officeDocument/2006/relationships/slideLayout" Target="../slideLayouts/slideLayout5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jpeg"/><Relationship Id="rId1" Type="http://schemas.openxmlformats.org/officeDocument/2006/relationships/slideLayout" Target="../slideLayouts/slideLayout5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3.jpeg"/><Relationship Id="rId1" Type="http://schemas.openxmlformats.org/officeDocument/2006/relationships/slideLayout" Target="../slideLayouts/slideLayout5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eg"/><Relationship Id="rId2" Type="http://schemas.openxmlformats.org/officeDocument/2006/relationships/image" Target="../media/image114.jpeg"/><Relationship Id="rId1" Type="http://schemas.openxmlformats.org/officeDocument/2006/relationships/slideLayout" Target="../slideLayouts/slideLayout5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6.jpeg"/><Relationship Id="rId1" Type="http://schemas.openxmlformats.org/officeDocument/2006/relationships/slideLayout" Target="../slideLayouts/slideLayout5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7.jpeg"/><Relationship Id="rId1" Type="http://schemas.openxmlformats.org/officeDocument/2006/relationships/slideLayout" Target="../slideLayouts/slideLayout5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8.jpeg"/><Relationship Id="rId1" Type="http://schemas.openxmlformats.org/officeDocument/2006/relationships/slideLayout" Target="../slideLayouts/slideLayout5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9.png"/><Relationship Id="rId1" Type="http://schemas.openxmlformats.org/officeDocument/2006/relationships/slideLayout" Target="../slideLayouts/slideLayout5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jpeg"/><Relationship Id="rId1" Type="http://schemas.openxmlformats.org/officeDocument/2006/relationships/slideLayout" Target="../slideLayouts/slideLayout5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png"/><Relationship Id="rId2" Type="http://schemas.openxmlformats.org/officeDocument/2006/relationships/image" Target="../media/image121.jpeg"/><Relationship Id="rId1" Type="http://schemas.openxmlformats.org/officeDocument/2006/relationships/slideLayout" Target="../slideLayouts/slideLayout5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3.jpeg"/><Relationship Id="rId1" Type="http://schemas.openxmlformats.org/officeDocument/2006/relationships/slideLayout" Target="../slideLayouts/slideLayout5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jpeg"/><Relationship Id="rId2" Type="http://schemas.openxmlformats.org/officeDocument/2006/relationships/image" Target="../media/image124.jpeg"/><Relationship Id="rId1" Type="http://schemas.openxmlformats.org/officeDocument/2006/relationships/slideLayout" Target="../slideLayouts/slideLayout5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6.jpeg"/><Relationship Id="rId1" Type="http://schemas.openxmlformats.org/officeDocument/2006/relationships/slideLayout" Target="../slideLayouts/slideLayout5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7.jpeg"/><Relationship Id="rId1" Type="http://schemas.openxmlformats.org/officeDocument/2006/relationships/slideLayout" Target="../slideLayouts/slideLayout5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8.jpeg"/><Relationship Id="rId1" Type="http://schemas.openxmlformats.org/officeDocument/2006/relationships/slideLayout" Target="../slideLayouts/slideLayout5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9.png"/><Relationship Id="rId1" Type="http://schemas.openxmlformats.org/officeDocument/2006/relationships/slideLayout" Target="../slideLayouts/slideLayout5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0.jpeg"/><Relationship Id="rId1" Type="http://schemas.openxmlformats.org/officeDocument/2006/relationships/slideLayout" Target="../slideLayouts/slideLayout5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1.jpeg"/><Relationship Id="rId1" Type="http://schemas.openxmlformats.org/officeDocument/2006/relationships/slideLayout" Target="../slideLayouts/slideLayout5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2.jpeg"/><Relationship Id="rId1" Type="http://schemas.openxmlformats.org/officeDocument/2006/relationships/slideLayout" Target="../slideLayouts/slideLayout5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3.png"/><Relationship Id="rId1" Type="http://schemas.openxmlformats.org/officeDocument/2006/relationships/slideLayout" Target="../slideLayouts/slideLayout5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png"/><Relationship Id="rId2" Type="http://schemas.openxmlformats.org/officeDocument/2006/relationships/image" Target="../media/image134.png"/><Relationship Id="rId1" Type="http://schemas.openxmlformats.org/officeDocument/2006/relationships/slideLayout" Target="../slideLayouts/slideLayout5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png"/><Relationship Id="rId2" Type="http://schemas.openxmlformats.org/officeDocument/2006/relationships/image" Target="../media/image136.png"/><Relationship Id="rId1" Type="http://schemas.openxmlformats.org/officeDocument/2006/relationships/slideLayout" Target="../slideLayouts/slideLayout5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9.png"/><Relationship Id="rId2" Type="http://schemas.openxmlformats.org/officeDocument/2006/relationships/image" Target="../media/image138.png"/><Relationship Id="rId1" Type="http://schemas.openxmlformats.org/officeDocument/2006/relationships/slideLayout" Target="../slideLayouts/slideLayout5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png"/><Relationship Id="rId2" Type="http://schemas.openxmlformats.org/officeDocument/2006/relationships/image" Target="../media/image140.jpeg"/><Relationship Id="rId1" Type="http://schemas.openxmlformats.org/officeDocument/2006/relationships/slideLayout" Target="../slideLayouts/slideLayout5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3.png"/><Relationship Id="rId2" Type="http://schemas.openxmlformats.org/officeDocument/2006/relationships/image" Target="../media/image142.png"/><Relationship Id="rId1" Type="http://schemas.openxmlformats.org/officeDocument/2006/relationships/slideLayout" Target="../slideLayouts/slideLayout5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5.png"/><Relationship Id="rId2" Type="http://schemas.openxmlformats.org/officeDocument/2006/relationships/image" Target="../media/image144.jpeg"/><Relationship Id="rId1" Type="http://schemas.openxmlformats.org/officeDocument/2006/relationships/slideLayout" Target="../slideLayouts/slideLayout5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7.png"/><Relationship Id="rId2" Type="http://schemas.openxmlformats.org/officeDocument/2006/relationships/image" Target="../media/image146.png"/><Relationship Id="rId1" Type="http://schemas.openxmlformats.org/officeDocument/2006/relationships/slideLayout" Target="../slideLayouts/slideLayout5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8.png"/><Relationship Id="rId1" Type="http://schemas.openxmlformats.org/officeDocument/2006/relationships/slideLayout" Target="../slideLayouts/slideLayout5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9.png"/><Relationship Id="rId1" Type="http://schemas.openxmlformats.org/officeDocument/2006/relationships/slideLayout" Target="../slideLayouts/slideLayout5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1.jpeg"/><Relationship Id="rId2" Type="http://schemas.openxmlformats.org/officeDocument/2006/relationships/image" Target="../media/image150.png"/><Relationship Id="rId1" Type="http://schemas.openxmlformats.org/officeDocument/2006/relationships/slideLayout" Target="../slideLayouts/slideLayout5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3.png"/><Relationship Id="rId2" Type="http://schemas.openxmlformats.org/officeDocument/2006/relationships/image" Target="../media/image152.png"/><Relationship Id="rId1" Type="http://schemas.openxmlformats.org/officeDocument/2006/relationships/slideLayout" Target="../slideLayouts/slideLayout5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5.png"/><Relationship Id="rId2" Type="http://schemas.openxmlformats.org/officeDocument/2006/relationships/image" Target="../media/image154.png"/><Relationship Id="rId1" Type="http://schemas.openxmlformats.org/officeDocument/2006/relationships/slideLayout" Target="../slideLayouts/slideLayout5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7.png"/><Relationship Id="rId2" Type="http://schemas.openxmlformats.org/officeDocument/2006/relationships/image" Target="../media/image156.png"/><Relationship Id="rId1" Type="http://schemas.openxmlformats.org/officeDocument/2006/relationships/slideLayout" Target="../slideLayouts/slideLayout5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8.png"/><Relationship Id="rId1" Type="http://schemas.openxmlformats.org/officeDocument/2006/relationships/slideLayout" Target="../slideLayouts/slideLayout5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9.jpeg"/><Relationship Id="rId1" Type="http://schemas.openxmlformats.org/officeDocument/2006/relationships/slideLayout" Target="../slideLayouts/slideLayout5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1.jpeg"/><Relationship Id="rId2" Type="http://schemas.openxmlformats.org/officeDocument/2006/relationships/image" Target="../media/image160.png"/><Relationship Id="rId1" Type="http://schemas.openxmlformats.org/officeDocument/2006/relationships/slideLayout" Target="../slideLayouts/slideLayout5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3.png"/><Relationship Id="rId2" Type="http://schemas.openxmlformats.org/officeDocument/2006/relationships/image" Target="../media/image162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64.jpeg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6.png"/><Relationship Id="rId2" Type="http://schemas.openxmlformats.org/officeDocument/2006/relationships/image" Target="../media/image165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67.jpeg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9.jpeg"/><Relationship Id="rId2" Type="http://schemas.openxmlformats.org/officeDocument/2006/relationships/image" Target="../media/image168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70.png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2.png"/><Relationship Id="rId2" Type="http://schemas.openxmlformats.org/officeDocument/2006/relationships/image" Target="../media/image17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75.jpeg"/><Relationship Id="rId5" Type="http://schemas.openxmlformats.org/officeDocument/2006/relationships/image" Target="../media/image174.png"/><Relationship Id="rId4" Type="http://schemas.openxmlformats.org/officeDocument/2006/relationships/image" Target="../media/image173.jpeg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7.png"/><Relationship Id="rId2" Type="http://schemas.openxmlformats.org/officeDocument/2006/relationships/image" Target="../media/image176.png"/><Relationship Id="rId1" Type="http://schemas.openxmlformats.org/officeDocument/2006/relationships/slideLayout" Target="../slideLayouts/slideLayout5.xml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8.png"/><Relationship Id="rId1" Type="http://schemas.openxmlformats.org/officeDocument/2006/relationships/slideLayout" Target="../slideLayouts/slideLayout5.xml"/></Relationships>
</file>

<file path=ppt/slides/_rels/slide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9.png"/><Relationship Id="rId1" Type="http://schemas.openxmlformats.org/officeDocument/2006/relationships/slideLayout" Target="../slideLayouts/slideLayout5.xml"/></Relationships>
</file>

<file path=ppt/slides/_rels/slide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0.png"/><Relationship Id="rId1" Type="http://schemas.openxmlformats.org/officeDocument/2006/relationships/slideLayout" Target="../slideLayouts/slideLayout5.xml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2.png"/><Relationship Id="rId2" Type="http://schemas.openxmlformats.org/officeDocument/2006/relationships/image" Target="../media/image181.png"/><Relationship Id="rId1" Type="http://schemas.openxmlformats.org/officeDocument/2006/relationships/slideLayout" Target="../slideLayouts/slideLayout5.xml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4.png"/><Relationship Id="rId2" Type="http://schemas.openxmlformats.org/officeDocument/2006/relationships/image" Target="../media/image183.png"/><Relationship Id="rId1" Type="http://schemas.openxmlformats.org/officeDocument/2006/relationships/slideLayout" Target="../slideLayouts/slideLayout5.xml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6.png"/><Relationship Id="rId2" Type="http://schemas.openxmlformats.org/officeDocument/2006/relationships/image" Target="../media/image185.png"/><Relationship Id="rId1" Type="http://schemas.openxmlformats.org/officeDocument/2006/relationships/slideLayout" Target="../slideLayouts/slideLayout5.xml"/></Relationships>
</file>

<file path=ppt/slides/_rels/slide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7.png"/><Relationship Id="rId1" Type="http://schemas.openxmlformats.org/officeDocument/2006/relationships/slideLayout" Target="../slideLayouts/slideLayout5.xml"/></Relationships>
</file>

<file path=ppt/slides/_rels/slide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8.png"/><Relationship Id="rId1" Type="http://schemas.openxmlformats.org/officeDocument/2006/relationships/slideLayout" Target="../slideLayouts/slideLayout5.xml"/></Relationships>
</file>

<file path=ppt/slides/_rels/slide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9.png"/><Relationship Id="rId1" Type="http://schemas.openxmlformats.org/officeDocument/2006/relationships/slideLayout" Target="../slideLayouts/slideLayout5.xml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1.png"/><Relationship Id="rId2" Type="http://schemas.openxmlformats.org/officeDocument/2006/relationships/image" Target="../media/image190.png"/><Relationship Id="rId1" Type="http://schemas.openxmlformats.org/officeDocument/2006/relationships/slideLayout" Target="../slideLayouts/slideLayout5.xml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3.png"/><Relationship Id="rId2" Type="http://schemas.openxmlformats.org/officeDocument/2006/relationships/image" Target="../media/image192.png"/><Relationship Id="rId1" Type="http://schemas.openxmlformats.org/officeDocument/2006/relationships/slideLayout" Target="../slideLayouts/slideLayout5.xml"/></Relationships>
</file>

<file path=ppt/slides/_rels/slide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4.png"/><Relationship Id="rId1" Type="http://schemas.openxmlformats.org/officeDocument/2006/relationships/slideLayout" Target="../slideLayouts/slideLayout5.xml"/></Relationships>
</file>

<file path=ppt/slides/_rels/slide1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6.png"/><Relationship Id="rId2" Type="http://schemas.openxmlformats.org/officeDocument/2006/relationships/image" Target="../media/image195.png"/><Relationship Id="rId1" Type="http://schemas.openxmlformats.org/officeDocument/2006/relationships/slideLayout" Target="../slideLayouts/slideLayout5.xml"/></Relationships>
</file>

<file path=ppt/slides/_rels/slide1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7.png"/><Relationship Id="rId1" Type="http://schemas.openxmlformats.org/officeDocument/2006/relationships/slideLayout" Target="../slideLayouts/slideLayout5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cel.gob.sv/central-hidroelectrica-15-de-septiembre/" TargetMode="External"/><Relationship Id="rId1" Type="http://schemas.openxmlformats.org/officeDocument/2006/relationships/slideLayout" Target="../slideLayouts/slideLayout5.xml"/></Relationships>
</file>

<file path=ppt/slides/_rels/slide1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9.jpeg"/><Relationship Id="rId2" Type="http://schemas.openxmlformats.org/officeDocument/2006/relationships/image" Target="../media/image198.jpeg"/><Relationship Id="rId1" Type="http://schemas.openxmlformats.org/officeDocument/2006/relationships/slideLayout" Target="../slideLayouts/slideLayout5.xml"/></Relationships>
</file>

<file path=ppt/slides/_rels/slide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0.jpeg"/><Relationship Id="rId1" Type="http://schemas.openxmlformats.org/officeDocument/2006/relationships/slideLayout" Target="../slideLayouts/slideLayout5.xml"/></Relationships>
</file>

<file path=ppt/slides/_rels/slide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1.jpeg"/><Relationship Id="rId1" Type="http://schemas.openxmlformats.org/officeDocument/2006/relationships/slideLayout" Target="../slideLayouts/slideLayout5.xml"/></Relationships>
</file>

<file path=ppt/slides/_rels/slide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2.jpeg"/><Relationship Id="rId1" Type="http://schemas.openxmlformats.org/officeDocument/2006/relationships/slideLayout" Target="../slideLayouts/slideLayout5.xml"/></Relationships>
</file>

<file path=ppt/slides/_rels/slide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3.jpeg"/><Relationship Id="rId1" Type="http://schemas.openxmlformats.org/officeDocument/2006/relationships/slideLayout" Target="../slideLayouts/slideLayout5.xml"/></Relationships>
</file>

<file path=ppt/slides/_rels/slide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4.jpeg"/><Relationship Id="rId1" Type="http://schemas.openxmlformats.org/officeDocument/2006/relationships/slideLayout" Target="../slideLayouts/slideLayout5.xml"/></Relationships>
</file>

<file path=ppt/slides/_rels/slide1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5.png"/><Relationship Id="rId1" Type="http://schemas.openxmlformats.org/officeDocument/2006/relationships/slideLayout" Target="../slideLayouts/slideLayout5.xml"/></Relationships>
</file>

<file path=ppt/slides/_rels/slide1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6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019973" y="644912"/>
            <a:ext cx="4029315" cy="1002297"/>
          </a:xfrm>
          <a:prstGeom prst="rect">
            <a:avLst/>
          </a:prstGeom>
        </p:spPr>
        <p:txBody>
          <a:bodyPr vert="horz" wrap="square" lIns="0" tIns="10259" rIns="0" bIns="0" rtlCol="0">
            <a:spAutoFit/>
          </a:bodyPr>
          <a:lstStyle/>
          <a:p>
            <a:pPr algn="ctr">
              <a:spcBef>
                <a:spcPts val="81"/>
              </a:spcBef>
            </a:pPr>
            <a:r>
              <a:rPr sz="1100" spc="-4" dirty="0">
                <a:latin typeface="Palatino Linotype"/>
                <a:cs typeface="Palatino Linotype"/>
              </a:rPr>
              <a:t>UNIVERSIDAD </a:t>
            </a:r>
            <a:r>
              <a:rPr sz="1100" dirty="0">
                <a:latin typeface="Palatino Linotype"/>
                <a:cs typeface="Palatino Linotype"/>
              </a:rPr>
              <a:t>DE</a:t>
            </a:r>
            <a:r>
              <a:rPr sz="1100" spc="-20" dirty="0">
                <a:latin typeface="Palatino Linotype"/>
                <a:cs typeface="Palatino Linotype"/>
              </a:rPr>
              <a:t> </a:t>
            </a:r>
            <a:r>
              <a:rPr sz="1100" spc="-4" dirty="0">
                <a:latin typeface="Palatino Linotype"/>
                <a:cs typeface="Palatino Linotype"/>
              </a:rPr>
              <a:t>EL</a:t>
            </a:r>
            <a:r>
              <a:rPr sz="1100" spc="-8" dirty="0">
                <a:latin typeface="Palatino Linotype"/>
                <a:cs typeface="Palatino Linotype"/>
              </a:rPr>
              <a:t> </a:t>
            </a:r>
            <a:r>
              <a:rPr sz="1100" spc="-4" dirty="0">
                <a:latin typeface="Palatino Linotype"/>
                <a:cs typeface="Palatino Linotype"/>
              </a:rPr>
              <a:t>SALVADOR</a:t>
            </a:r>
            <a:endParaRPr sz="1100">
              <a:latin typeface="Palatino Linotype"/>
              <a:cs typeface="Palatino Linotype"/>
            </a:endParaRPr>
          </a:p>
          <a:p>
            <a:pPr marL="9746" marR="4104" algn="ctr">
              <a:lnSpc>
                <a:spcPct val="242899"/>
              </a:lnSpc>
            </a:pPr>
            <a:r>
              <a:rPr sz="1100" spc="-4" dirty="0">
                <a:latin typeface="Palatino Linotype"/>
                <a:cs typeface="Palatino Linotype"/>
              </a:rPr>
              <a:t>FACULTAD </a:t>
            </a:r>
            <a:r>
              <a:rPr sz="1100" dirty="0">
                <a:latin typeface="Palatino Linotype"/>
                <a:cs typeface="Palatino Linotype"/>
              </a:rPr>
              <a:t>DE </a:t>
            </a:r>
            <a:r>
              <a:rPr sz="1100" spc="-4" dirty="0">
                <a:latin typeface="Palatino Linotype"/>
                <a:cs typeface="Palatino Linotype"/>
              </a:rPr>
              <a:t>INGENIERÍA </a:t>
            </a:r>
            <a:r>
              <a:rPr sz="1100" dirty="0">
                <a:latin typeface="Palatino Linotype"/>
                <a:cs typeface="Palatino Linotype"/>
              </a:rPr>
              <a:t>Y ARQUITECTURA </a:t>
            </a:r>
            <a:r>
              <a:rPr sz="1100" spc="-271" dirty="0">
                <a:latin typeface="Palatino Linotype"/>
                <a:cs typeface="Palatino Linotype"/>
              </a:rPr>
              <a:t> </a:t>
            </a:r>
            <a:r>
              <a:rPr sz="1100" spc="-4" dirty="0">
                <a:latin typeface="Palatino Linotype"/>
                <a:cs typeface="Palatino Linotype"/>
              </a:rPr>
              <a:t>ESCUELA INGENIERÍA</a:t>
            </a:r>
            <a:r>
              <a:rPr sz="1100" dirty="0">
                <a:latin typeface="Palatino Linotype"/>
                <a:cs typeface="Palatino Linotype"/>
              </a:rPr>
              <a:t> </a:t>
            </a:r>
            <a:r>
              <a:rPr sz="1100" spc="-4" dirty="0">
                <a:latin typeface="Palatino Linotype"/>
                <a:cs typeface="Palatino Linotype"/>
              </a:rPr>
              <a:t>ELÉCTRICA</a:t>
            </a:r>
            <a:endParaRPr sz="1100">
              <a:latin typeface="Palatino Linotype"/>
              <a:cs typeface="Palatino Linotype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577204" y="2660528"/>
            <a:ext cx="4954251" cy="2597361"/>
          </a:xfrm>
          <a:prstGeom prst="rect">
            <a:avLst/>
          </a:prstGeom>
        </p:spPr>
        <p:txBody>
          <a:bodyPr vert="horz" wrap="square" lIns="0" tIns="17953" rIns="0" bIns="0" rtlCol="0">
            <a:spAutoFit/>
          </a:bodyPr>
          <a:lstStyle/>
          <a:p>
            <a:pPr marL="10259" marR="4104" algn="ctr">
              <a:lnSpc>
                <a:spcPct val="95900"/>
              </a:lnSpc>
              <a:spcBef>
                <a:spcPts val="141"/>
              </a:spcBef>
            </a:pPr>
            <a:r>
              <a:rPr sz="1300" b="1" spc="-4" dirty="0">
                <a:latin typeface="Times New Roman"/>
                <a:cs typeface="Times New Roman"/>
              </a:rPr>
              <a:t>ANÁLISIS</a:t>
            </a:r>
            <a:r>
              <a:rPr sz="1300" b="1" spc="4" dirty="0">
                <a:latin typeface="Times New Roman"/>
                <a:cs typeface="Times New Roman"/>
              </a:rPr>
              <a:t> </a:t>
            </a:r>
            <a:r>
              <a:rPr sz="1300" b="1" spc="-4" dirty="0">
                <a:latin typeface="Times New Roman"/>
                <a:cs typeface="Times New Roman"/>
              </a:rPr>
              <a:t>Y SIMULACIÓN</a:t>
            </a:r>
            <a:r>
              <a:rPr sz="1300" b="1" spc="-8" dirty="0">
                <a:latin typeface="Times New Roman"/>
                <a:cs typeface="Times New Roman"/>
              </a:rPr>
              <a:t> </a:t>
            </a:r>
            <a:r>
              <a:rPr sz="1300" b="1" spc="-4" dirty="0">
                <a:latin typeface="Times New Roman"/>
                <a:cs typeface="Times New Roman"/>
              </a:rPr>
              <a:t>DE</a:t>
            </a:r>
            <a:r>
              <a:rPr sz="1300" b="1" spc="12" dirty="0">
                <a:latin typeface="Times New Roman"/>
                <a:cs typeface="Times New Roman"/>
              </a:rPr>
              <a:t> </a:t>
            </a:r>
            <a:r>
              <a:rPr sz="1300" b="1" spc="-4" dirty="0">
                <a:latin typeface="Times New Roman"/>
                <a:cs typeface="Times New Roman"/>
              </a:rPr>
              <a:t>LAS PROTECCIONES </a:t>
            </a:r>
            <a:r>
              <a:rPr sz="1300" b="1" spc="-311" dirty="0">
                <a:latin typeface="Times New Roman"/>
                <a:cs typeface="Times New Roman"/>
              </a:rPr>
              <a:t> </a:t>
            </a:r>
            <a:r>
              <a:rPr sz="1300" b="1" spc="-4" dirty="0">
                <a:latin typeface="Times New Roman"/>
                <a:cs typeface="Times New Roman"/>
              </a:rPr>
              <a:t>ELÉCTRICAS</a:t>
            </a:r>
            <a:r>
              <a:rPr sz="1300" b="1" dirty="0">
                <a:latin typeface="Times New Roman"/>
                <a:cs typeface="Times New Roman"/>
              </a:rPr>
              <a:t> </a:t>
            </a:r>
            <a:r>
              <a:rPr sz="1300" b="1" spc="-4" dirty="0">
                <a:latin typeface="Times New Roman"/>
                <a:cs typeface="Times New Roman"/>
              </a:rPr>
              <a:t>DEL</a:t>
            </a:r>
            <a:r>
              <a:rPr sz="1300" b="1" dirty="0">
                <a:latin typeface="Times New Roman"/>
                <a:cs typeface="Times New Roman"/>
              </a:rPr>
              <a:t> </a:t>
            </a:r>
            <a:r>
              <a:rPr sz="1300" b="1" spc="-4" dirty="0">
                <a:latin typeface="Times New Roman"/>
                <a:cs typeface="Times New Roman"/>
              </a:rPr>
              <a:t>GENERADOR</a:t>
            </a:r>
            <a:r>
              <a:rPr sz="1300" b="1" spc="-8" dirty="0">
                <a:latin typeface="Times New Roman"/>
                <a:cs typeface="Times New Roman"/>
              </a:rPr>
              <a:t> </a:t>
            </a:r>
            <a:r>
              <a:rPr sz="1300" b="1" spc="-4" dirty="0">
                <a:latin typeface="Times New Roman"/>
                <a:cs typeface="Times New Roman"/>
              </a:rPr>
              <a:t>DE LA</a:t>
            </a:r>
            <a:r>
              <a:rPr sz="1300" b="1" spc="8" dirty="0">
                <a:latin typeface="Times New Roman"/>
                <a:cs typeface="Times New Roman"/>
              </a:rPr>
              <a:t> </a:t>
            </a:r>
            <a:r>
              <a:rPr sz="1300" b="1" spc="-4" dirty="0">
                <a:latin typeface="Times New Roman"/>
                <a:cs typeface="Times New Roman"/>
              </a:rPr>
              <a:t>CENTRAL </a:t>
            </a:r>
            <a:r>
              <a:rPr sz="1300" b="1" dirty="0">
                <a:latin typeface="Times New Roman"/>
                <a:cs typeface="Times New Roman"/>
              </a:rPr>
              <a:t> </a:t>
            </a:r>
            <a:r>
              <a:rPr sz="1300" b="1" spc="-4" dirty="0">
                <a:latin typeface="Times New Roman"/>
                <a:cs typeface="Times New Roman"/>
              </a:rPr>
              <a:t>HIDROELÉCTRICA</a:t>
            </a:r>
            <a:r>
              <a:rPr sz="1300" b="1" spc="-8" dirty="0">
                <a:latin typeface="Times New Roman"/>
                <a:cs typeface="Times New Roman"/>
              </a:rPr>
              <a:t> </a:t>
            </a:r>
            <a:r>
              <a:rPr sz="1300" b="1" spc="-4" dirty="0">
                <a:latin typeface="Times New Roman"/>
                <a:cs typeface="Times New Roman"/>
              </a:rPr>
              <a:t>15</a:t>
            </a:r>
            <a:r>
              <a:rPr sz="1300" b="1" dirty="0">
                <a:latin typeface="Times New Roman"/>
                <a:cs typeface="Times New Roman"/>
              </a:rPr>
              <a:t> </a:t>
            </a:r>
            <a:r>
              <a:rPr sz="1300" b="1" spc="-4" dirty="0">
                <a:latin typeface="Times New Roman"/>
                <a:cs typeface="Times New Roman"/>
              </a:rPr>
              <a:t>DE SEPTIEMBRE</a:t>
            </a: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 marR="25648" algn="ctr">
              <a:spcBef>
                <a:spcPts val="852"/>
              </a:spcBef>
            </a:pPr>
            <a:r>
              <a:rPr sz="1100" spc="-4" dirty="0">
                <a:latin typeface="Times New Roman"/>
                <a:cs typeface="Times New Roman"/>
              </a:rPr>
              <a:t>PRESENTADO</a:t>
            </a:r>
            <a:r>
              <a:rPr sz="1100" spc="-24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POR:</a:t>
            </a:r>
            <a:endParaRPr sz="1100">
              <a:latin typeface="Times New Roman"/>
              <a:cs typeface="Times New Roman"/>
            </a:endParaRPr>
          </a:p>
          <a:p>
            <a:pPr marL="770968" marR="799694" algn="ctr">
              <a:lnSpc>
                <a:spcPts val="2608"/>
              </a:lnSpc>
              <a:spcBef>
                <a:spcPts val="117"/>
              </a:spcBef>
            </a:pPr>
            <a:r>
              <a:rPr sz="1100" b="1" dirty="0">
                <a:latin typeface="Times New Roman"/>
                <a:cs typeface="Times New Roman"/>
              </a:rPr>
              <a:t>JOSE</a:t>
            </a:r>
            <a:r>
              <a:rPr sz="1100" b="1" spc="-20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ALFREDO</a:t>
            </a:r>
            <a:r>
              <a:rPr sz="1100" b="1" spc="-12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PORTILLO</a:t>
            </a:r>
            <a:r>
              <a:rPr sz="1100" b="1" spc="-20" dirty="0">
                <a:latin typeface="Times New Roman"/>
                <a:cs typeface="Times New Roman"/>
              </a:rPr>
              <a:t> </a:t>
            </a:r>
            <a:r>
              <a:rPr sz="1100" b="1" spc="-8" dirty="0">
                <a:latin typeface="Times New Roman"/>
                <a:cs typeface="Times New Roman"/>
              </a:rPr>
              <a:t>MONGE </a:t>
            </a:r>
            <a:r>
              <a:rPr sz="1100" b="1" spc="-271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JOSÉ</a:t>
            </a:r>
            <a:r>
              <a:rPr sz="1100" b="1" spc="-20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JAIME VÁSQUEZ</a:t>
            </a:r>
            <a:r>
              <a:rPr sz="1100" b="1" spc="-24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GUEVARA</a:t>
            </a:r>
            <a:endParaRPr sz="1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 marR="26674" algn="ctr">
              <a:spcBef>
                <a:spcPts val="735"/>
              </a:spcBef>
            </a:pPr>
            <a:r>
              <a:rPr sz="1100" dirty="0">
                <a:latin typeface="Times New Roman"/>
                <a:cs typeface="Times New Roman"/>
              </a:rPr>
              <a:t>PARA</a:t>
            </a:r>
            <a:r>
              <a:rPr sz="1100" spc="-16" dirty="0">
                <a:latin typeface="Times New Roman"/>
                <a:cs typeface="Times New Roman"/>
              </a:rPr>
              <a:t> </a:t>
            </a:r>
            <a:r>
              <a:rPr sz="1100" spc="-4" dirty="0">
                <a:latin typeface="Times New Roman"/>
                <a:cs typeface="Times New Roman"/>
              </a:rPr>
              <a:t>OPTAR</a:t>
            </a:r>
            <a:r>
              <a:rPr sz="1100" spc="-12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AL</a:t>
            </a:r>
            <a:r>
              <a:rPr sz="1100" spc="-12" dirty="0">
                <a:latin typeface="Times New Roman"/>
                <a:cs typeface="Times New Roman"/>
              </a:rPr>
              <a:t> </a:t>
            </a:r>
            <a:r>
              <a:rPr sz="1100" spc="-4" dirty="0">
                <a:latin typeface="Times New Roman"/>
                <a:cs typeface="Times New Roman"/>
              </a:rPr>
              <a:t>TITULO</a:t>
            </a:r>
            <a:r>
              <a:rPr sz="1100" spc="-16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DE:</a:t>
            </a:r>
            <a:endParaRPr sz="1100">
              <a:latin typeface="Times New Roman"/>
              <a:cs typeface="Times New Roman"/>
            </a:endParaRPr>
          </a:p>
          <a:p>
            <a:pPr>
              <a:spcBef>
                <a:spcPts val="4"/>
              </a:spcBef>
            </a:pPr>
            <a:endParaRPr sz="1000">
              <a:latin typeface="Times New Roman"/>
              <a:cs typeface="Times New Roman"/>
            </a:endParaRPr>
          </a:p>
          <a:p>
            <a:pPr marR="28725" algn="ctr">
              <a:spcBef>
                <a:spcPts val="4"/>
              </a:spcBef>
            </a:pPr>
            <a:r>
              <a:rPr sz="1300" b="1" spc="-4" dirty="0">
                <a:latin typeface="Times New Roman"/>
                <a:cs typeface="Times New Roman"/>
              </a:rPr>
              <a:t>INGENIERO</a:t>
            </a:r>
            <a:r>
              <a:rPr sz="1300" b="1" spc="-24" dirty="0">
                <a:latin typeface="Times New Roman"/>
                <a:cs typeface="Times New Roman"/>
              </a:rPr>
              <a:t> </a:t>
            </a:r>
            <a:r>
              <a:rPr sz="1300" b="1" spc="-4" dirty="0">
                <a:latin typeface="Times New Roman"/>
                <a:cs typeface="Times New Roman"/>
              </a:rPr>
              <a:t>ELECTRICISTA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260493" y="5197256"/>
            <a:ext cx="3547148" cy="179636"/>
          </a:xfrm>
          <a:prstGeom prst="rect">
            <a:avLst/>
          </a:prstGeom>
        </p:spPr>
        <p:txBody>
          <a:bodyPr vert="horz" wrap="square" lIns="0" tIns="10259" rIns="0" bIns="0" rtlCol="0">
            <a:spAutoFit/>
          </a:bodyPr>
          <a:lstStyle/>
          <a:p>
            <a:pPr marL="10259">
              <a:spcBef>
                <a:spcPts val="81"/>
              </a:spcBef>
            </a:pPr>
            <a:r>
              <a:rPr sz="1100" spc="-4" dirty="0">
                <a:latin typeface="Times New Roman"/>
                <a:cs typeface="Times New Roman"/>
              </a:rPr>
              <a:t>CIUDAD</a:t>
            </a:r>
            <a:r>
              <a:rPr sz="1100" spc="-12" dirty="0">
                <a:latin typeface="Times New Roman"/>
                <a:cs typeface="Times New Roman"/>
              </a:rPr>
              <a:t> </a:t>
            </a:r>
            <a:r>
              <a:rPr sz="1100" spc="-4" dirty="0">
                <a:latin typeface="Times New Roman"/>
                <a:cs typeface="Times New Roman"/>
              </a:rPr>
              <a:t>UNIVERSITARIA,</a:t>
            </a:r>
            <a:r>
              <a:rPr sz="1100" spc="-8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DICIEMBRE</a:t>
            </a:r>
            <a:r>
              <a:rPr sz="1100" spc="-16" dirty="0">
                <a:latin typeface="Times New Roman"/>
                <a:cs typeface="Times New Roman"/>
              </a:rPr>
              <a:t> </a:t>
            </a:r>
            <a:r>
              <a:rPr sz="1100" spc="-4" dirty="0">
                <a:latin typeface="Times New Roman"/>
                <a:cs typeface="Times New Roman"/>
              </a:rPr>
              <a:t>2021</a:t>
            </a:r>
            <a:endParaRPr sz="1100">
              <a:latin typeface="Times New Roman"/>
              <a:cs typeface="Times New Roman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516739" y="1700274"/>
            <a:ext cx="1110290" cy="84918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668741" y="676189"/>
            <a:ext cx="2852353" cy="179636"/>
          </a:xfrm>
          <a:prstGeom prst="rect">
            <a:avLst/>
          </a:prstGeom>
        </p:spPr>
        <p:txBody>
          <a:bodyPr vert="horz" wrap="square" lIns="0" tIns="10259" rIns="0" bIns="0" rtlCol="0">
            <a:spAutoFit/>
          </a:bodyPr>
          <a:lstStyle/>
          <a:p>
            <a:pPr marL="10259">
              <a:spcBef>
                <a:spcPts val="81"/>
              </a:spcBef>
            </a:pPr>
            <a:r>
              <a:rPr sz="1100" b="1" spc="-4" dirty="0">
                <a:latin typeface="Times New Roman"/>
                <a:cs typeface="Times New Roman"/>
              </a:rPr>
              <a:t>UNIVERSIDAD</a:t>
            </a:r>
            <a:r>
              <a:rPr sz="1100" b="1" spc="-16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DE </a:t>
            </a:r>
            <a:r>
              <a:rPr sz="1100" b="1" dirty="0">
                <a:latin typeface="Times New Roman"/>
                <a:cs typeface="Times New Roman"/>
              </a:rPr>
              <a:t>EL</a:t>
            </a:r>
            <a:r>
              <a:rPr sz="1100" b="1" spc="-20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SALVADOR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51937" y="1171725"/>
            <a:ext cx="5425161" cy="1333280"/>
          </a:xfrm>
          <a:prstGeom prst="rect">
            <a:avLst/>
          </a:prstGeom>
        </p:spPr>
        <p:txBody>
          <a:bodyPr vert="horz" wrap="square" lIns="0" tIns="9746" rIns="0" bIns="0" rtlCol="0">
            <a:spAutoFit/>
          </a:bodyPr>
          <a:lstStyle/>
          <a:p>
            <a:pPr marL="10259">
              <a:spcBef>
                <a:spcPts val="77"/>
              </a:spcBef>
            </a:pPr>
            <a:r>
              <a:rPr sz="1100" spc="-8" dirty="0">
                <a:latin typeface="Times New Roman"/>
                <a:cs typeface="Times New Roman"/>
              </a:rPr>
              <a:t>RECTOR:</a:t>
            </a:r>
            <a:endParaRPr sz="1100">
              <a:latin typeface="Times New Roman"/>
              <a:cs typeface="Times New Roman"/>
            </a:endParaRPr>
          </a:p>
          <a:p>
            <a:pPr>
              <a:spcBef>
                <a:spcPts val="8"/>
              </a:spcBef>
            </a:pPr>
            <a:endParaRPr sz="1000">
              <a:latin typeface="Times New Roman"/>
              <a:cs typeface="Times New Roman"/>
            </a:endParaRPr>
          </a:p>
          <a:p>
            <a:pPr marL="902797" algn="ctr"/>
            <a:r>
              <a:rPr sz="1100" b="1" spc="-4" dirty="0">
                <a:latin typeface="Times New Roman"/>
                <a:cs typeface="Times New Roman"/>
              </a:rPr>
              <a:t>MSC.</a:t>
            </a:r>
            <a:r>
              <a:rPr sz="1100" b="1" spc="-12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ROGER</a:t>
            </a:r>
            <a:r>
              <a:rPr sz="1100" b="1" spc="-16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ARMANDO</a:t>
            </a:r>
            <a:r>
              <a:rPr sz="1100" b="1" spc="-8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ARIAS</a:t>
            </a:r>
            <a:r>
              <a:rPr sz="1100" b="1" spc="-8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ALVARADO</a:t>
            </a:r>
            <a:endParaRPr sz="1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 marL="10259">
              <a:spcBef>
                <a:spcPts val="949"/>
              </a:spcBef>
            </a:pPr>
            <a:r>
              <a:rPr sz="1100" spc="-4" dirty="0">
                <a:latin typeface="Times New Roman"/>
                <a:cs typeface="Times New Roman"/>
              </a:rPr>
              <a:t>SECRETARIO</a:t>
            </a:r>
            <a:r>
              <a:rPr sz="1100" spc="-16" dirty="0">
                <a:latin typeface="Times New Roman"/>
                <a:cs typeface="Times New Roman"/>
              </a:rPr>
              <a:t> </a:t>
            </a:r>
            <a:r>
              <a:rPr sz="1100" spc="-4" dirty="0">
                <a:latin typeface="Times New Roman"/>
                <a:cs typeface="Times New Roman"/>
              </a:rPr>
              <a:t>GENERAL:</a:t>
            </a:r>
            <a:endParaRPr sz="1100">
              <a:latin typeface="Times New Roman"/>
              <a:cs typeface="Times New Roman"/>
            </a:endParaRPr>
          </a:p>
          <a:p>
            <a:pPr>
              <a:spcBef>
                <a:spcPts val="8"/>
              </a:spcBef>
            </a:pPr>
            <a:endParaRPr sz="1000">
              <a:latin typeface="Times New Roman"/>
              <a:cs typeface="Times New Roman"/>
            </a:endParaRPr>
          </a:p>
          <a:p>
            <a:pPr marL="904336" algn="ctr"/>
            <a:r>
              <a:rPr sz="1100" b="1" spc="-4" dirty="0">
                <a:latin typeface="Times New Roman"/>
                <a:cs typeface="Times New Roman"/>
              </a:rPr>
              <a:t>ING.</a:t>
            </a:r>
            <a:r>
              <a:rPr sz="1100" b="1" spc="-8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FRANCISCO</a:t>
            </a:r>
            <a:r>
              <a:rPr sz="1100" b="1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ANTONIO</a:t>
            </a:r>
            <a:r>
              <a:rPr sz="1100" b="1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ALARCÓN SANDOVAL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51937" y="2530537"/>
            <a:ext cx="5242550" cy="1011151"/>
          </a:xfrm>
          <a:prstGeom prst="rect">
            <a:avLst/>
          </a:prstGeom>
        </p:spPr>
        <p:txBody>
          <a:bodyPr vert="horz" wrap="square" lIns="0" tIns="10772" rIns="0" bIns="0" rtlCol="0">
            <a:spAutoFit/>
          </a:bodyPr>
          <a:lstStyle/>
          <a:p>
            <a:pPr marL="839703">
              <a:spcBef>
                <a:spcPts val="85"/>
              </a:spcBef>
            </a:pPr>
            <a:r>
              <a:rPr sz="1100" b="1" spc="-4" dirty="0">
                <a:latin typeface="Times New Roman"/>
                <a:cs typeface="Times New Roman"/>
              </a:rPr>
              <a:t>FACULTAD DE</a:t>
            </a:r>
            <a:r>
              <a:rPr sz="1100" b="1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INGENIERÍA </a:t>
            </a:r>
            <a:r>
              <a:rPr sz="1100" b="1" dirty="0">
                <a:latin typeface="Times New Roman"/>
                <a:cs typeface="Times New Roman"/>
              </a:rPr>
              <a:t>Y</a:t>
            </a:r>
            <a:r>
              <a:rPr sz="1100" b="1" spc="-8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ARQUITECTURA</a:t>
            </a:r>
            <a:endParaRPr sz="1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 marL="10259">
              <a:spcBef>
                <a:spcPts val="945"/>
              </a:spcBef>
            </a:pPr>
            <a:r>
              <a:rPr sz="1100" spc="-4" dirty="0">
                <a:latin typeface="Times New Roman"/>
                <a:cs typeface="Times New Roman"/>
              </a:rPr>
              <a:t>DECANO:</a:t>
            </a:r>
            <a:endParaRPr sz="1100">
              <a:latin typeface="Times New Roman"/>
              <a:cs typeface="Times New Roman"/>
            </a:endParaRPr>
          </a:p>
          <a:p>
            <a:pPr>
              <a:spcBef>
                <a:spcPts val="16"/>
              </a:spcBef>
            </a:pPr>
            <a:endParaRPr sz="1000">
              <a:latin typeface="Times New Roman"/>
              <a:cs typeface="Times New Roman"/>
            </a:endParaRPr>
          </a:p>
          <a:p>
            <a:pPr marL="1065403">
              <a:spcBef>
                <a:spcPts val="4"/>
              </a:spcBef>
            </a:pPr>
            <a:r>
              <a:rPr sz="1100" b="1" spc="-4" dirty="0">
                <a:latin typeface="Times New Roman"/>
                <a:cs typeface="Times New Roman"/>
              </a:rPr>
              <a:t>DOCTOR</a:t>
            </a:r>
            <a:r>
              <a:rPr sz="1100" b="1" spc="-8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EDGAR</a:t>
            </a:r>
            <a:r>
              <a:rPr sz="1100" b="1" spc="4" dirty="0">
                <a:latin typeface="Times New Roman"/>
                <a:cs typeface="Times New Roman"/>
              </a:rPr>
              <a:t> </a:t>
            </a:r>
            <a:r>
              <a:rPr sz="1100" b="1" spc="-8" dirty="0">
                <a:latin typeface="Times New Roman"/>
                <a:cs typeface="Times New Roman"/>
              </a:rPr>
              <a:t>ARMANDO</a:t>
            </a:r>
            <a:r>
              <a:rPr sz="1100" b="1" spc="8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PEÑA</a:t>
            </a:r>
            <a:r>
              <a:rPr sz="1100" b="1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FIGUEROA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51937" y="3643944"/>
            <a:ext cx="4688465" cy="502284"/>
          </a:xfrm>
          <a:prstGeom prst="rect">
            <a:avLst/>
          </a:prstGeom>
        </p:spPr>
        <p:txBody>
          <a:bodyPr vert="horz" wrap="square" lIns="0" tIns="9746" rIns="0" bIns="0" rtlCol="0">
            <a:spAutoFit/>
          </a:bodyPr>
          <a:lstStyle/>
          <a:p>
            <a:pPr marL="10259">
              <a:spcBef>
                <a:spcPts val="77"/>
              </a:spcBef>
            </a:pPr>
            <a:r>
              <a:rPr sz="1100" spc="-4" dirty="0">
                <a:latin typeface="Times New Roman"/>
                <a:cs typeface="Times New Roman"/>
              </a:rPr>
              <a:t>SECRETARIO:</a:t>
            </a:r>
            <a:endParaRPr sz="1100">
              <a:latin typeface="Times New Roman"/>
              <a:cs typeface="Times New Roman"/>
            </a:endParaRPr>
          </a:p>
          <a:p>
            <a:pPr>
              <a:spcBef>
                <a:spcPts val="16"/>
              </a:spcBef>
            </a:pPr>
            <a:endParaRPr sz="1000">
              <a:latin typeface="Times New Roman"/>
              <a:cs typeface="Times New Roman"/>
            </a:endParaRPr>
          </a:p>
          <a:p>
            <a:pPr marL="1519367"/>
            <a:r>
              <a:rPr sz="1100" b="1" spc="-4" dirty="0">
                <a:latin typeface="Times New Roman"/>
                <a:cs typeface="Times New Roman"/>
              </a:rPr>
              <a:t>ING.</a:t>
            </a:r>
            <a:r>
              <a:rPr sz="1100" b="1" spc="-16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JULIO</a:t>
            </a:r>
            <a:r>
              <a:rPr sz="1100" b="1" spc="-12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ALBERTO</a:t>
            </a:r>
            <a:r>
              <a:rPr sz="1100" b="1" spc="-8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PORTILLO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051937" y="4385048"/>
            <a:ext cx="4979891" cy="1010633"/>
          </a:xfrm>
          <a:prstGeom prst="rect">
            <a:avLst/>
          </a:prstGeom>
        </p:spPr>
        <p:txBody>
          <a:bodyPr vert="horz" wrap="square" lIns="0" tIns="10259" rIns="0" bIns="0" rtlCol="0">
            <a:spAutoFit/>
          </a:bodyPr>
          <a:lstStyle/>
          <a:p>
            <a:pPr marL="1133113">
              <a:spcBef>
                <a:spcPts val="81"/>
              </a:spcBef>
            </a:pPr>
            <a:r>
              <a:rPr sz="1100" b="1" spc="-4" dirty="0">
                <a:latin typeface="Times New Roman"/>
                <a:cs typeface="Times New Roman"/>
              </a:rPr>
              <a:t>ESCUELA</a:t>
            </a:r>
            <a:r>
              <a:rPr sz="1100" b="1" spc="-16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DE</a:t>
            </a:r>
            <a:r>
              <a:rPr sz="1100" b="1" spc="-8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INGENIERÍA</a:t>
            </a:r>
            <a:r>
              <a:rPr sz="1100" b="1" spc="-8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ELÉCTRICA</a:t>
            </a:r>
            <a:endParaRPr sz="1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 marL="10259">
              <a:spcBef>
                <a:spcPts val="957"/>
              </a:spcBef>
            </a:pPr>
            <a:r>
              <a:rPr sz="1100" spc="-4" dirty="0">
                <a:latin typeface="Times New Roman"/>
                <a:cs typeface="Times New Roman"/>
              </a:rPr>
              <a:t>DIRECTOR:</a:t>
            </a:r>
            <a:endParaRPr sz="1100">
              <a:latin typeface="Times New Roman"/>
              <a:cs typeface="Times New Roman"/>
            </a:endParaRPr>
          </a:p>
          <a:p>
            <a:pPr>
              <a:spcBef>
                <a:spcPts val="8"/>
              </a:spcBef>
            </a:pPr>
            <a:endParaRPr sz="1000">
              <a:latin typeface="Times New Roman"/>
              <a:cs typeface="Times New Roman"/>
            </a:endParaRPr>
          </a:p>
          <a:p>
            <a:pPr marL="1280844"/>
            <a:r>
              <a:rPr sz="1100" b="1" spc="-4" dirty="0">
                <a:latin typeface="Times New Roman"/>
                <a:cs typeface="Times New Roman"/>
              </a:rPr>
              <a:t>ING. </a:t>
            </a:r>
            <a:r>
              <a:rPr sz="1100" b="1" spc="-8" dirty="0">
                <a:latin typeface="Times New Roman"/>
                <a:cs typeface="Times New Roman"/>
              </a:rPr>
              <a:t>ARMANDO</a:t>
            </a:r>
            <a:r>
              <a:rPr sz="1100" b="1" spc="8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MARTÍNEZ</a:t>
            </a:r>
            <a:r>
              <a:rPr sz="1100" b="1" spc="-20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CALDERÓN</a:t>
            </a:r>
            <a:endParaRPr sz="110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82451" y="615004"/>
            <a:ext cx="3867342" cy="1661832"/>
          </a:xfrm>
          <a:prstGeom prst="rect">
            <a:avLst/>
          </a:prstGeom>
        </p:spPr>
        <p:txBody>
          <a:bodyPr vert="horz" wrap="square" lIns="0" tIns="9746" rIns="0" bIns="0" rtlCol="0">
            <a:spAutoFit/>
          </a:bodyPr>
          <a:lstStyle/>
          <a:p>
            <a:pPr marL="10259" marR="4104" indent="457041">
              <a:lnSpc>
                <a:spcPct val="143600"/>
              </a:lnSpc>
              <a:spcBef>
                <a:spcPts val="77"/>
              </a:spcBef>
            </a:pPr>
            <a:r>
              <a:rPr sz="1100" spc="-4" dirty="0">
                <a:latin typeface="Times New Roman"/>
                <a:cs typeface="Times New Roman"/>
              </a:rPr>
              <a:t>UNIVERSIDAD DE EL SALVADOR 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4" dirty="0">
                <a:latin typeface="Times New Roman"/>
                <a:cs typeface="Times New Roman"/>
              </a:rPr>
              <a:t>FACULTAD DE</a:t>
            </a:r>
            <a:r>
              <a:rPr sz="1100" spc="-8" dirty="0">
                <a:latin typeface="Times New Roman"/>
                <a:cs typeface="Times New Roman"/>
              </a:rPr>
              <a:t> </a:t>
            </a:r>
            <a:r>
              <a:rPr sz="1100" spc="-4" dirty="0">
                <a:latin typeface="Times New Roman"/>
                <a:cs typeface="Times New Roman"/>
              </a:rPr>
              <a:t>INGENIERÍA</a:t>
            </a:r>
            <a:r>
              <a:rPr sz="1100" spc="-8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Y </a:t>
            </a:r>
            <a:r>
              <a:rPr sz="1100" spc="-4" dirty="0">
                <a:latin typeface="Times New Roman"/>
                <a:cs typeface="Times New Roman"/>
              </a:rPr>
              <a:t>ARQUITECTURA</a:t>
            </a:r>
            <a:endParaRPr sz="1100">
              <a:latin typeface="Times New Roman"/>
              <a:cs typeface="Times New Roman"/>
            </a:endParaRPr>
          </a:p>
          <a:p>
            <a:pPr marL="303155">
              <a:spcBef>
                <a:spcPts val="594"/>
              </a:spcBef>
            </a:pPr>
            <a:r>
              <a:rPr sz="1100" spc="-4" dirty="0">
                <a:latin typeface="Times New Roman"/>
                <a:cs typeface="Times New Roman"/>
              </a:rPr>
              <a:t>ESCUELA</a:t>
            </a:r>
            <a:r>
              <a:rPr sz="1100" spc="-12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DE</a:t>
            </a:r>
            <a:r>
              <a:rPr sz="1100" spc="-4" dirty="0">
                <a:latin typeface="Times New Roman"/>
                <a:cs typeface="Times New Roman"/>
              </a:rPr>
              <a:t> INGENIERÍA</a:t>
            </a:r>
            <a:r>
              <a:rPr sz="1100" spc="-8" dirty="0">
                <a:latin typeface="Times New Roman"/>
                <a:cs typeface="Times New Roman"/>
              </a:rPr>
              <a:t> </a:t>
            </a:r>
            <a:r>
              <a:rPr sz="1100" spc="-4" dirty="0">
                <a:latin typeface="Times New Roman"/>
                <a:cs typeface="Times New Roman"/>
              </a:rPr>
              <a:t>ELÉCTRICA</a:t>
            </a:r>
            <a:endParaRPr sz="1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spcBef>
                <a:spcPts val="44"/>
              </a:spcBef>
            </a:pPr>
            <a:endParaRPr sz="14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1100" spc="-4" dirty="0">
                <a:latin typeface="Times New Roman"/>
                <a:cs typeface="Times New Roman"/>
              </a:rPr>
              <a:t>Trabajo de</a:t>
            </a:r>
            <a:r>
              <a:rPr sz="1100" spc="12" dirty="0">
                <a:latin typeface="Times New Roman"/>
                <a:cs typeface="Times New Roman"/>
              </a:rPr>
              <a:t> </a:t>
            </a:r>
            <a:r>
              <a:rPr sz="1100" spc="-4" dirty="0">
                <a:latin typeface="Times New Roman"/>
                <a:cs typeface="Times New Roman"/>
              </a:rPr>
              <a:t>Graduación</a:t>
            </a:r>
            <a:r>
              <a:rPr sz="1100" spc="8" dirty="0">
                <a:latin typeface="Times New Roman"/>
                <a:cs typeface="Times New Roman"/>
              </a:rPr>
              <a:t> </a:t>
            </a:r>
            <a:r>
              <a:rPr sz="1100" spc="-4" dirty="0">
                <a:latin typeface="Times New Roman"/>
                <a:cs typeface="Times New Roman"/>
              </a:rPr>
              <a:t>previo a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4" dirty="0">
                <a:latin typeface="Times New Roman"/>
                <a:cs typeface="Times New Roman"/>
              </a:rPr>
              <a:t>la</a:t>
            </a:r>
            <a:r>
              <a:rPr sz="1100" spc="8" dirty="0">
                <a:latin typeface="Times New Roman"/>
                <a:cs typeface="Times New Roman"/>
              </a:rPr>
              <a:t> </a:t>
            </a:r>
            <a:r>
              <a:rPr sz="1100" spc="-4" dirty="0">
                <a:latin typeface="Times New Roman"/>
                <a:cs typeface="Times New Roman"/>
              </a:rPr>
              <a:t>opción </a:t>
            </a:r>
            <a:r>
              <a:rPr sz="1100" dirty="0">
                <a:latin typeface="Times New Roman"/>
                <a:cs typeface="Times New Roman"/>
              </a:rPr>
              <a:t>al Grado </a:t>
            </a:r>
            <a:r>
              <a:rPr sz="1100" spc="-4" dirty="0">
                <a:latin typeface="Times New Roman"/>
                <a:cs typeface="Times New Roman"/>
              </a:rPr>
              <a:t>de:</a:t>
            </a:r>
            <a:endParaRPr sz="1100">
              <a:latin typeface="Times New Roman"/>
              <a:cs typeface="Times New Roman"/>
            </a:endParaRPr>
          </a:p>
          <a:p>
            <a:pPr>
              <a:spcBef>
                <a:spcPts val="8"/>
              </a:spcBef>
            </a:pPr>
            <a:endParaRPr sz="1000">
              <a:latin typeface="Times New Roman"/>
              <a:cs typeface="Times New Roman"/>
            </a:endParaRPr>
          </a:p>
          <a:p>
            <a:pPr marL="3078" algn="ctr"/>
            <a:r>
              <a:rPr sz="1100" b="1" spc="-4" dirty="0">
                <a:latin typeface="Times New Roman"/>
                <a:cs typeface="Times New Roman"/>
              </a:rPr>
              <a:t>INGENIERO</a:t>
            </a:r>
            <a:r>
              <a:rPr sz="1100" b="1" spc="-16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ELECTRICISTA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51936" y="2229501"/>
            <a:ext cx="5339484" cy="2105287"/>
          </a:xfrm>
          <a:prstGeom prst="rect">
            <a:avLst/>
          </a:prstGeom>
        </p:spPr>
        <p:txBody>
          <a:bodyPr vert="horz" wrap="square" lIns="0" tIns="9746" rIns="0" bIns="0" rtlCol="0">
            <a:spAutoFit/>
          </a:bodyPr>
          <a:lstStyle/>
          <a:p>
            <a:pPr marL="10259">
              <a:spcBef>
                <a:spcPts val="77"/>
              </a:spcBef>
            </a:pPr>
            <a:r>
              <a:rPr sz="1100" spc="-4" dirty="0">
                <a:latin typeface="Times New Roman"/>
                <a:cs typeface="Times New Roman"/>
              </a:rPr>
              <a:t>Título</a:t>
            </a:r>
            <a:r>
              <a:rPr sz="1100" spc="8" dirty="0">
                <a:latin typeface="Times New Roman"/>
                <a:cs typeface="Times New Roman"/>
              </a:rPr>
              <a:t> </a:t>
            </a:r>
            <a:r>
              <a:rPr sz="1100" spc="-4" dirty="0">
                <a:latin typeface="Times New Roman"/>
                <a:cs typeface="Times New Roman"/>
              </a:rPr>
              <a:t>:</a:t>
            </a:r>
            <a:endParaRPr sz="1100">
              <a:latin typeface="Times New Roman"/>
              <a:cs typeface="Times New Roman"/>
            </a:endParaRPr>
          </a:p>
          <a:p>
            <a:pPr>
              <a:spcBef>
                <a:spcPts val="20"/>
              </a:spcBef>
            </a:pPr>
            <a:endParaRPr sz="1100">
              <a:latin typeface="Times New Roman"/>
              <a:cs typeface="Times New Roman"/>
            </a:endParaRPr>
          </a:p>
          <a:p>
            <a:pPr marL="326238" marR="4104" algn="ctr">
              <a:lnSpc>
                <a:spcPts val="1486"/>
              </a:lnSpc>
            </a:pPr>
            <a:r>
              <a:rPr sz="1300" b="1" spc="-4" dirty="0">
                <a:latin typeface="Times New Roman"/>
                <a:cs typeface="Times New Roman"/>
              </a:rPr>
              <a:t>ANÁLISIS</a:t>
            </a:r>
            <a:r>
              <a:rPr sz="1300" b="1" spc="4" dirty="0">
                <a:latin typeface="Times New Roman"/>
                <a:cs typeface="Times New Roman"/>
              </a:rPr>
              <a:t> </a:t>
            </a:r>
            <a:r>
              <a:rPr sz="1300" b="1" spc="-4" dirty="0">
                <a:latin typeface="Times New Roman"/>
                <a:cs typeface="Times New Roman"/>
              </a:rPr>
              <a:t>Y SIMULACIÓN</a:t>
            </a:r>
            <a:r>
              <a:rPr sz="1300" b="1" spc="-8" dirty="0">
                <a:latin typeface="Times New Roman"/>
                <a:cs typeface="Times New Roman"/>
              </a:rPr>
              <a:t> </a:t>
            </a:r>
            <a:r>
              <a:rPr sz="1300" b="1" spc="-4" dirty="0">
                <a:latin typeface="Times New Roman"/>
                <a:cs typeface="Times New Roman"/>
              </a:rPr>
              <a:t>DE</a:t>
            </a:r>
            <a:r>
              <a:rPr sz="1300" b="1" spc="12" dirty="0">
                <a:latin typeface="Times New Roman"/>
                <a:cs typeface="Times New Roman"/>
              </a:rPr>
              <a:t> </a:t>
            </a:r>
            <a:r>
              <a:rPr sz="1300" b="1" spc="-4" dirty="0">
                <a:latin typeface="Times New Roman"/>
                <a:cs typeface="Times New Roman"/>
              </a:rPr>
              <a:t>LAS PROTECCIONES </a:t>
            </a:r>
            <a:r>
              <a:rPr sz="1300" b="1" spc="-311" dirty="0">
                <a:latin typeface="Times New Roman"/>
                <a:cs typeface="Times New Roman"/>
              </a:rPr>
              <a:t> </a:t>
            </a:r>
            <a:r>
              <a:rPr sz="1300" b="1" spc="-4" dirty="0">
                <a:latin typeface="Times New Roman"/>
                <a:cs typeface="Times New Roman"/>
              </a:rPr>
              <a:t>ELÉCTRICAS</a:t>
            </a:r>
            <a:r>
              <a:rPr sz="1300" b="1" dirty="0">
                <a:latin typeface="Times New Roman"/>
                <a:cs typeface="Times New Roman"/>
              </a:rPr>
              <a:t> </a:t>
            </a:r>
            <a:r>
              <a:rPr sz="1300" b="1" spc="-4" dirty="0">
                <a:latin typeface="Times New Roman"/>
                <a:cs typeface="Times New Roman"/>
              </a:rPr>
              <a:t>DEL</a:t>
            </a:r>
            <a:r>
              <a:rPr sz="1300" b="1" dirty="0">
                <a:latin typeface="Times New Roman"/>
                <a:cs typeface="Times New Roman"/>
              </a:rPr>
              <a:t> </a:t>
            </a:r>
            <a:r>
              <a:rPr sz="1300" b="1" spc="-4" dirty="0">
                <a:latin typeface="Times New Roman"/>
                <a:cs typeface="Times New Roman"/>
              </a:rPr>
              <a:t>GENERADOR</a:t>
            </a:r>
            <a:r>
              <a:rPr sz="1300" b="1" spc="-8" dirty="0">
                <a:latin typeface="Times New Roman"/>
                <a:cs typeface="Times New Roman"/>
              </a:rPr>
              <a:t> </a:t>
            </a:r>
            <a:r>
              <a:rPr sz="1300" b="1" spc="-4" dirty="0">
                <a:latin typeface="Times New Roman"/>
                <a:cs typeface="Times New Roman"/>
              </a:rPr>
              <a:t>DE LA</a:t>
            </a:r>
            <a:r>
              <a:rPr sz="1300" b="1" spc="8" dirty="0">
                <a:latin typeface="Times New Roman"/>
                <a:cs typeface="Times New Roman"/>
              </a:rPr>
              <a:t> </a:t>
            </a:r>
            <a:r>
              <a:rPr sz="1300" b="1" spc="-4" dirty="0">
                <a:latin typeface="Times New Roman"/>
                <a:cs typeface="Times New Roman"/>
              </a:rPr>
              <a:t>CENTRAL </a:t>
            </a:r>
            <a:r>
              <a:rPr sz="1300" b="1" dirty="0">
                <a:latin typeface="Times New Roman"/>
                <a:cs typeface="Times New Roman"/>
              </a:rPr>
              <a:t> </a:t>
            </a:r>
            <a:r>
              <a:rPr sz="1300" b="1" spc="-4" dirty="0">
                <a:latin typeface="Times New Roman"/>
                <a:cs typeface="Times New Roman"/>
              </a:rPr>
              <a:t>HIDROELÉCTRICA</a:t>
            </a:r>
            <a:r>
              <a:rPr sz="1300" b="1" spc="-8" dirty="0">
                <a:latin typeface="Times New Roman"/>
                <a:cs typeface="Times New Roman"/>
              </a:rPr>
              <a:t> </a:t>
            </a:r>
            <a:r>
              <a:rPr sz="1300" b="1" spc="4" dirty="0">
                <a:latin typeface="Times New Roman"/>
                <a:cs typeface="Times New Roman"/>
              </a:rPr>
              <a:t>15</a:t>
            </a:r>
            <a:r>
              <a:rPr sz="1300" b="1" dirty="0">
                <a:latin typeface="Times New Roman"/>
                <a:cs typeface="Times New Roman"/>
              </a:rPr>
              <a:t> </a:t>
            </a:r>
            <a:r>
              <a:rPr sz="1300" b="1" spc="-4" dirty="0">
                <a:latin typeface="Times New Roman"/>
                <a:cs typeface="Times New Roman"/>
              </a:rPr>
              <a:t>DE SEPTIEMBRE</a:t>
            </a: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 marL="10259">
              <a:spcBef>
                <a:spcPts val="909"/>
              </a:spcBef>
            </a:pPr>
            <a:r>
              <a:rPr sz="1100" spc="-4" dirty="0">
                <a:latin typeface="Times New Roman"/>
                <a:cs typeface="Times New Roman"/>
              </a:rPr>
              <a:t>Presentado</a:t>
            </a:r>
            <a:r>
              <a:rPr sz="1100" spc="-12" dirty="0">
                <a:latin typeface="Times New Roman"/>
                <a:cs typeface="Times New Roman"/>
              </a:rPr>
              <a:t> </a:t>
            </a:r>
            <a:r>
              <a:rPr sz="1100" spc="-4" dirty="0">
                <a:latin typeface="Times New Roman"/>
                <a:cs typeface="Times New Roman"/>
              </a:rPr>
              <a:t>por:</a:t>
            </a:r>
            <a:endParaRPr sz="1100">
              <a:latin typeface="Times New Roman"/>
              <a:cs typeface="Times New Roman"/>
            </a:endParaRPr>
          </a:p>
          <a:p>
            <a:pPr marL="1105927" marR="780202" algn="ctr">
              <a:lnSpc>
                <a:spcPts val="2601"/>
              </a:lnSpc>
              <a:spcBef>
                <a:spcPts val="57"/>
              </a:spcBef>
            </a:pPr>
            <a:r>
              <a:rPr sz="1100" b="1" dirty="0">
                <a:latin typeface="Times New Roman"/>
                <a:cs typeface="Times New Roman"/>
              </a:rPr>
              <a:t>JOSE</a:t>
            </a:r>
            <a:r>
              <a:rPr sz="1100" b="1" spc="-24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ALFREDO</a:t>
            </a:r>
            <a:r>
              <a:rPr sz="1100" b="1" spc="-16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PORTILLO</a:t>
            </a:r>
            <a:r>
              <a:rPr sz="1100" b="1" spc="-24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MONGE </a:t>
            </a:r>
            <a:r>
              <a:rPr sz="1100" b="1" spc="-271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JOSÉ</a:t>
            </a:r>
            <a:r>
              <a:rPr sz="1100" b="1" spc="-20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JAIME VÁSQUEZ</a:t>
            </a:r>
            <a:r>
              <a:rPr sz="1100" b="1" spc="-24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GUEVARA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51937" y="4205941"/>
            <a:ext cx="4806661" cy="976773"/>
          </a:xfrm>
          <a:prstGeom prst="rect">
            <a:avLst/>
          </a:prstGeom>
        </p:spPr>
        <p:txBody>
          <a:bodyPr vert="horz" wrap="square" lIns="0" tIns="9746" rIns="0" bIns="0" rtlCol="0">
            <a:spAutoFit/>
          </a:bodyPr>
          <a:lstStyle/>
          <a:p>
            <a:pPr marL="10259">
              <a:spcBef>
                <a:spcPts val="77"/>
              </a:spcBef>
            </a:pPr>
            <a:r>
              <a:rPr sz="1100" spc="-4" dirty="0">
                <a:latin typeface="Times New Roman"/>
                <a:cs typeface="Times New Roman"/>
              </a:rPr>
              <a:t>Trabajo de</a:t>
            </a:r>
            <a:r>
              <a:rPr sz="1100" spc="8" dirty="0">
                <a:latin typeface="Times New Roman"/>
                <a:cs typeface="Times New Roman"/>
              </a:rPr>
              <a:t> </a:t>
            </a:r>
            <a:r>
              <a:rPr sz="1100" spc="-4" dirty="0">
                <a:latin typeface="Times New Roman"/>
                <a:cs typeface="Times New Roman"/>
              </a:rPr>
              <a:t>Graduación</a:t>
            </a:r>
            <a:r>
              <a:rPr sz="1100" spc="4" dirty="0">
                <a:latin typeface="Times New Roman"/>
                <a:cs typeface="Times New Roman"/>
              </a:rPr>
              <a:t> </a:t>
            </a:r>
            <a:r>
              <a:rPr sz="1100" spc="-4" dirty="0">
                <a:latin typeface="Times New Roman"/>
                <a:cs typeface="Times New Roman"/>
              </a:rPr>
              <a:t>Aprobado</a:t>
            </a:r>
            <a:r>
              <a:rPr sz="1100" spc="8" dirty="0">
                <a:latin typeface="Times New Roman"/>
                <a:cs typeface="Times New Roman"/>
              </a:rPr>
              <a:t> </a:t>
            </a:r>
            <a:r>
              <a:rPr sz="1100" spc="-4" dirty="0">
                <a:latin typeface="Times New Roman"/>
                <a:cs typeface="Times New Roman"/>
              </a:rPr>
              <a:t>por:</a:t>
            </a:r>
            <a:endParaRPr sz="1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100">
              <a:latin typeface="Times New Roman"/>
              <a:cs typeface="Times New Roman"/>
            </a:endParaRPr>
          </a:p>
          <a:p>
            <a:pPr>
              <a:spcBef>
                <a:spcPts val="44"/>
              </a:spcBef>
            </a:pPr>
            <a:endParaRPr sz="900">
              <a:latin typeface="Times New Roman"/>
              <a:cs typeface="Times New Roman"/>
            </a:endParaRPr>
          </a:p>
          <a:p>
            <a:pPr marL="372917"/>
            <a:r>
              <a:rPr sz="1100" spc="-4" dirty="0">
                <a:latin typeface="Times New Roman"/>
                <a:cs typeface="Times New Roman"/>
              </a:rPr>
              <a:t>Docente</a:t>
            </a:r>
            <a:r>
              <a:rPr sz="1100" spc="-24" dirty="0">
                <a:latin typeface="Times New Roman"/>
                <a:cs typeface="Times New Roman"/>
              </a:rPr>
              <a:t> </a:t>
            </a:r>
            <a:r>
              <a:rPr sz="1100" spc="-4" dirty="0">
                <a:latin typeface="Times New Roman"/>
                <a:cs typeface="Times New Roman"/>
              </a:rPr>
              <a:t>Asesor:</a:t>
            </a:r>
            <a:endParaRPr sz="1100">
              <a:latin typeface="Times New Roman"/>
              <a:cs typeface="Times New Roman"/>
            </a:endParaRPr>
          </a:p>
          <a:p>
            <a:pPr>
              <a:spcBef>
                <a:spcPts val="12"/>
              </a:spcBef>
            </a:pPr>
            <a:endParaRPr sz="900">
              <a:latin typeface="Times New Roman"/>
              <a:cs typeface="Times New Roman"/>
            </a:endParaRPr>
          </a:p>
          <a:p>
            <a:pPr marL="797642">
              <a:spcBef>
                <a:spcPts val="4"/>
              </a:spcBef>
            </a:pPr>
            <a:r>
              <a:rPr sz="1100" b="1" spc="-4" dirty="0">
                <a:latin typeface="Times New Roman"/>
                <a:cs typeface="Times New Roman"/>
              </a:rPr>
              <a:t>DR.</a:t>
            </a:r>
            <a:r>
              <a:rPr sz="1100" b="1" spc="-12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CARLOS</a:t>
            </a:r>
            <a:r>
              <a:rPr sz="1100" b="1" spc="-12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OSMÍN</a:t>
            </a:r>
            <a:r>
              <a:rPr sz="1100" b="1" spc="-12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POCASANGRE</a:t>
            </a:r>
            <a:r>
              <a:rPr sz="1100" b="1" spc="-8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JIMÉNEZ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574183" y="5451377"/>
            <a:ext cx="2686627" cy="179636"/>
          </a:xfrm>
          <a:prstGeom prst="rect">
            <a:avLst/>
          </a:prstGeom>
        </p:spPr>
        <p:txBody>
          <a:bodyPr vert="horz" wrap="square" lIns="0" tIns="10259" rIns="0" bIns="0" rtlCol="0">
            <a:spAutoFit/>
          </a:bodyPr>
          <a:lstStyle/>
          <a:p>
            <a:pPr marL="10259">
              <a:spcBef>
                <a:spcPts val="81"/>
              </a:spcBef>
            </a:pPr>
            <a:r>
              <a:rPr sz="1100" spc="-4" dirty="0">
                <a:latin typeface="Times New Roman"/>
                <a:cs typeface="Times New Roman"/>
              </a:rPr>
              <a:t>SAN</a:t>
            </a:r>
            <a:r>
              <a:rPr sz="1100" spc="-12" dirty="0">
                <a:latin typeface="Times New Roman"/>
                <a:cs typeface="Times New Roman"/>
              </a:rPr>
              <a:t> </a:t>
            </a:r>
            <a:r>
              <a:rPr sz="1100" spc="-4" dirty="0">
                <a:latin typeface="Times New Roman"/>
                <a:cs typeface="Times New Roman"/>
              </a:rPr>
              <a:t>SALVADOR,</a:t>
            </a:r>
            <a:r>
              <a:rPr sz="1100" spc="-12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DICIEMBRE</a:t>
            </a:r>
            <a:r>
              <a:rPr sz="1100" spc="-32" dirty="0">
                <a:latin typeface="Times New Roman"/>
                <a:cs typeface="Times New Roman"/>
              </a:rPr>
              <a:t> </a:t>
            </a:r>
            <a:r>
              <a:rPr sz="1100" spc="-4" dirty="0">
                <a:latin typeface="Times New Roman"/>
                <a:cs typeface="Times New Roman"/>
              </a:rPr>
              <a:t>2021</a:t>
            </a:r>
            <a:endParaRPr sz="11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464618" y="557925"/>
            <a:ext cx="2721648" cy="179636"/>
          </a:xfrm>
          <a:prstGeom prst="rect">
            <a:avLst/>
          </a:prstGeom>
        </p:spPr>
        <p:txBody>
          <a:bodyPr vert="horz" wrap="square" lIns="0" tIns="10259" rIns="0" bIns="0" rtlCol="0">
            <a:spAutoFit/>
          </a:bodyPr>
          <a:lstStyle/>
          <a:p>
            <a:pPr marL="10259">
              <a:spcBef>
                <a:spcPts val="81"/>
              </a:spcBef>
            </a:pPr>
            <a:r>
              <a:rPr sz="1100" spc="-4" dirty="0">
                <a:latin typeface="Times New Roman"/>
                <a:cs typeface="Times New Roman"/>
              </a:rPr>
              <a:t>Trabajo</a:t>
            </a:r>
            <a:r>
              <a:rPr sz="1100" dirty="0">
                <a:latin typeface="Times New Roman"/>
                <a:cs typeface="Times New Roman"/>
              </a:rPr>
              <a:t> de</a:t>
            </a:r>
            <a:r>
              <a:rPr sz="1100" spc="-4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Graduación Aprobado por: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494656" y="1186385"/>
            <a:ext cx="1102543" cy="179118"/>
          </a:xfrm>
          <a:prstGeom prst="rect">
            <a:avLst/>
          </a:prstGeom>
        </p:spPr>
        <p:txBody>
          <a:bodyPr vert="horz" wrap="square" lIns="0" tIns="9746" rIns="0" bIns="0" rtlCol="0">
            <a:spAutoFit/>
          </a:bodyPr>
          <a:lstStyle/>
          <a:p>
            <a:pPr marL="10259">
              <a:spcBef>
                <a:spcPts val="77"/>
              </a:spcBef>
            </a:pPr>
            <a:r>
              <a:rPr sz="1100" spc="-4" dirty="0">
                <a:latin typeface="Times New Roman"/>
                <a:cs typeface="Times New Roman"/>
              </a:rPr>
              <a:t>Docente</a:t>
            </a:r>
            <a:r>
              <a:rPr sz="1100" spc="-36" dirty="0">
                <a:latin typeface="Times New Roman"/>
                <a:cs typeface="Times New Roman"/>
              </a:rPr>
              <a:t> </a:t>
            </a:r>
            <a:r>
              <a:rPr sz="1100" spc="-4" dirty="0">
                <a:latin typeface="Times New Roman"/>
                <a:cs typeface="Times New Roman"/>
              </a:rPr>
              <a:t>Asesor: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904402" y="1665305"/>
            <a:ext cx="3846080" cy="179636"/>
          </a:xfrm>
          <a:prstGeom prst="rect">
            <a:avLst/>
          </a:prstGeom>
        </p:spPr>
        <p:txBody>
          <a:bodyPr vert="horz" wrap="square" lIns="0" tIns="10259" rIns="0" bIns="0" rtlCol="0">
            <a:spAutoFit/>
          </a:bodyPr>
          <a:lstStyle/>
          <a:p>
            <a:pPr marL="10259">
              <a:spcBef>
                <a:spcPts val="81"/>
              </a:spcBef>
            </a:pPr>
            <a:r>
              <a:rPr sz="1100" b="1" spc="-4" dirty="0">
                <a:latin typeface="Times New Roman"/>
                <a:cs typeface="Times New Roman"/>
              </a:rPr>
              <a:t>DR.</a:t>
            </a:r>
            <a:r>
              <a:rPr sz="1100" b="1" spc="-8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CARLOS</a:t>
            </a:r>
            <a:r>
              <a:rPr sz="1100" b="1" spc="-8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OSMÍN</a:t>
            </a:r>
            <a:r>
              <a:rPr sz="1100" b="1" spc="-8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POCASANGRE</a:t>
            </a:r>
            <a:r>
              <a:rPr sz="1100" b="1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JIMÉNEZ</a:t>
            </a:r>
            <a:endParaRPr sz="11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7654636" cy="645075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51937" y="560857"/>
            <a:ext cx="5523971" cy="4552115"/>
          </a:xfrm>
          <a:prstGeom prst="rect">
            <a:avLst/>
          </a:prstGeom>
        </p:spPr>
        <p:txBody>
          <a:bodyPr vert="horz" wrap="square" lIns="0" tIns="10259" rIns="0" bIns="0" rtlCol="0">
            <a:spAutoFit/>
          </a:bodyPr>
          <a:lstStyle/>
          <a:p>
            <a:pPr marL="10259">
              <a:spcBef>
                <a:spcPts val="81"/>
              </a:spcBef>
            </a:pPr>
            <a:r>
              <a:rPr sz="1000" b="1" spc="-4" dirty="0">
                <a:latin typeface="Times New Roman"/>
                <a:cs typeface="Times New Roman"/>
              </a:rPr>
              <a:t>AGRADECIMIENTOS</a:t>
            </a: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100">
              <a:latin typeface="Times New Roman"/>
              <a:cs typeface="Times New Roman"/>
            </a:endParaRPr>
          </a:p>
          <a:p>
            <a:pPr>
              <a:spcBef>
                <a:spcPts val="32"/>
              </a:spcBef>
            </a:pPr>
            <a:endParaRPr sz="1100">
              <a:latin typeface="Times New Roman"/>
              <a:cs typeface="Times New Roman"/>
            </a:endParaRPr>
          </a:p>
          <a:p>
            <a:pPr marL="10259" marR="19492" algn="just">
              <a:lnSpc>
                <a:spcPct val="102899"/>
              </a:lnSpc>
            </a:pPr>
            <a:r>
              <a:rPr sz="1000" dirty="0">
                <a:latin typeface="Times New Roman"/>
                <a:cs typeface="Times New Roman"/>
              </a:rPr>
              <a:t>El </a:t>
            </a:r>
            <a:r>
              <a:rPr sz="1000" spc="-4" dirty="0">
                <a:latin typeface="Times New Roman"/>
                <a:cs typeface="Times New Roman"/>
              </a:rPr>
              <a:t>presente trabajo investigativo </a:t>
            </a:r>
            <a:r>
              <a:rPr sz="1000" dirty="0">
                <a:latin typeface="Times New Roman"/>
                <a:cs typeface="Times New Roman"/>
              </a:rPr>
              <a:t>lo dedicamos </a:t>
            </a:r>
            <a:r>
              <a:rPr sz="1000" spc="-4" dirty="0">
                <a:latin typeface="Times New Roman"/>
                <a:cs typeface="Times New Roman"/>
              </a:rPr>
              <a:t>principalmente </a:t>
            </a:r>
            <a:r>
              <a:rPr sz="1000" dirty="0">
                <a:latin typeface="Times New Roman"/>
                <a:cs typeface="Times New Roman"/>
              </a:rPr>
              <a:t>a </a:t>
            </a:r>
            <a:r>
              <a:rPr sz="1000" spc="-4" dirty="0">
                <a:latin typeface="Times New Roman"/>
                <a:cs typeface="Times New Roman"/>
              </a:rPr>
              <a:t>DIOS, </a:t>
            </a:r>
            <a:r>
              <a:rPr sz="1000" dirty="0">
                <a:latin typeface="Times New Roman"/>
                <a:cs typeface="Times New Roman"/>
              </a:rPr>
              <a:t>por ser </a:t>
            </a:r>
            <a:r>
              <a:rPr sz="1000" spc="-4" dirty="0">
                <a:latin typeface="Times New Roman"/>
                <a:cs typeface="Times New Roman"/>
              </a:rPr>
              <a:t>el inspirador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y darnos </a:t>
            </a:r>
            <a:r>
              <a:rPr sz="1000" spc="-4" dirty="0">
                <a:latin typeface="Times New Roman"/>
                <a:cs typeface="Times New Roman"/>
              </a:rPr>
              <a:t>fuerza para </a:t>
            </a:r>
            <a:r>
              <a:rPr sz="1000" dirty="0">
                <a:latin typeface="Times New Roman"/>
                <a:cs typeface="Times New Roman"/>
              </a:rPr>
              <a:t>continuar </a:t>
            </a:r>
            <a:r>
              <a:rPr sz="1000" spc="-4" dirty="0">
                <a:latin typeface="Times New Roman"/>
                <a:cs typeface="Times New Roman"/>
              </a:rPr>
              <a:t>en este proceso </a:t>
            </a:r>
            <a:r>
              <a:rPr sz="1000" spc="4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obtener </a:t>
            </a:r>
            <a:r>
              <a:rPr sz="1000" dirty="0">
                <a:latin typeface="Times New Roman"/>
                <a:cs typeface="Times New Roman"/>
              </a:rPr>
              <a:t>uno de </a:t>
            </a:r>
            <a:r>
              <a:rPr sz="1000" spc="-4" dirty="0">
                <a:latin typeface="Times New Roman"/>
                <a:cs typeface="Times New Roman"/>
              </a:rPr>
              <a:t>los </a:t>
            </a:r>
            <a:r>
              <a:rPr sz="1000" dirty="0">
                <a:latin typeface="Times New Roman"/>
                <a:cs typeface="Times New Roman"/>
              </a:rPr>
              <a:t>anhelos </a:t>
            </a:r>
            <a:r>
              <a:rPr sz="1000" spc="4" dirty="0">
                <a:latin typeface="Times New Roman"/>
                <a:cs typeface="Times New Roman"/>
              </a:rPr>
              <a:t>más </a:t>
            </a:r>
            <a:r>
              <a:rPr sz="1000" spc="-4" dirty="0">
                <a:latin typeface="Times New Roman"/>
                <a:cs typeface="Times New Roman"/>
              </a:rPr>
              <a:t>deseados </a:t>
            </a:r>
            <a:r>
              <a:rPr sz="1000" dirty="0">
                <a:latin typeface="Times New Roman"/>
                <a:cs typeface="Times New Roman"/>
              </a:rPr>
              <a:t> que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nuestro</a:t>
            </a:r>
            <a:r>
              <a:rPr sz="1000" dirty="0">
                <a:latin typeface="Times New Roman"/>
                <a:cs typeface="Times New Roman"/>
              </a:rPr>
              <a:t> título </a:t>
            </a:r>
            <a:r>
              <a:rPr sz="1000" spc="-4" dirty="0">
                <a:latin typeface="Times New Roman"/>
                <a:cs typeface="Times New Roman"/>
              </a:rPr>
              <a:t>universitario.</a:t>
            </a:r>
            <a:endParaRPr sz="1000">
              <a:latin typeface="Times New Roman"/>
              <a:cs typeface="Times New Roman"/>
            </a:endParaRPr>
          </a:p>
          <a:p>
            <a:pPr marL="10259" marR="17953">
              <a:lnSpc>
                <a:spcPct val="103099"/>
              </a:lnSpc>
              <a:spcBef>
                <a:spcPts val="662"/>
              </a:spcBef>
            </a:pPr>
            <a:r>
              <a:rPr sz="1000" spc="-4" dirty="0">
                <a:latin typeface="Times New Roman"/>
                <a:cs typeface="Times New Roman"/>
              </a:rPr>
              <a:t>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mis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padres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José </a:t>
            </a:r>
            <a:r>
              <a:rPr sz="1000" spc="-4" dirty="0">
                <a:latin typeface="Times New Roman"/>
                <a:cs typeface="Times New Roman"/>
              </a:rPr>
              <a:t>portillo</a:t>
            </a:r>
            <a:r>
              <a:rPr sz="1000" spc="1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y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Virginia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Monge por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los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enormes</a:t>
            </a:r>
            <a:r>
              <a:rPr sz="1000" spc="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sacrificios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que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hicieron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durante</a:t>
            </a:r>
            <a:r>
              <a:rPr sz="1000" dirty="0">
                <a:latin typeface="Times New Roman"/>
                <a:cs typeface="Times New Roman"/>
              </a:rPr>
              <a:t> toda mi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formación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académica,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sin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su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apoyo,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esfuerzo,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paciencia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y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amor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este</a:t>
            </a:r>
            <a:r>
              <a:rPr sz="1000" dirty="0">
                <a:latin typeface="Times New Roman"/>
                <a:cs typeface="Times New Roman"/>
              </a:rPr>
              <a:t> logro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sería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imposible.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 mis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hermanos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José</a:t>
            </a:r>
            <a:r>
              <a:rPr sz="1000" spc="-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portillo,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8" dirty="0">
                <a:latin typeface="Times New Roman"/>
                <a:cs typeface="Times New Roman"/>
              </a:rPr>
              <a:t>Ana</a:t>
            </a:r>
            <a:r>
              <a:rPr sz="1000" spc="-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portillo</a:t>
            </a:r>
            <a:r>
              <a:rPr sz="1000" spc="1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y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Víctor</a:t>
            </a:r>
            <a:r>
              <a:rPr sz="1000" dirty="0">
                <a:latin typeface="Times New Roman"/>
                <a:cs typeface="Times New Roman"/>
              </a:rPr>
              <a:t> Portillo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siempre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me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ha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mostrado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su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apoyo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dirty="0">
                <a:latin typeface="Times New Roman"/>
                <a:cs typeface="Times New Roman"/>
              </a:rPr>
              <a:t> todos </a:t>
            </a:r>
            <a:r>
              <a:rPr sz="1000" spc="-4" dirty="0">
                <a:latin typeface="Times New Roman"/>
                <a:cs typeface="Times New Roman"/>
              </a:rPr>
              <a:t>los</a:t>
            </a:r>
            <a:r>
              <a:rPr sz="1000" dirty="0">
                <a:latin typeface="Times New Roman"/>
                <a:cs typeface="Times New Roman"/>
              </a:rPr>
              <a:t> momentos que</a:t>
            </a:r>
            <a:r>
              <a:rPr sz="1000" spc="-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lo </a:t>
            </a:r>
            <a:r>
              <a:rPr sz="1000" spc="-4" dirty="0">
                <a:latin typeface="Times New Roman"/>
                <a:cs typeface="Times New Roman"/>
              </a:rPr>
              <a:t>necesitaba.</a:t>
            </a:r>
            <a:endParaRPr sz="1000">
              <a:latin typeface="Times New Roman"/>
              <a:cs typeface="Times New Roman"/>
            </a:endParaRPr>
          </a:p>
          <a:p>
            <a:pPr marL="10259" marR="34368">
              <a:lnSpc>
                <a:spcPts val="1115"/>
              </a:lnSpc>
              <a:spcBef>
                <a:spcPts val="767"/>
              </a:spcBef>
            </a:pPr>
            <a:r>
              <a:rPr sz="1000" spc="-4" dirty="0">
                <a:latin typeface="Times New Roman"/>
                <a:cs typeface="Times New Roman"/>
              </a:rPr>
              <a:t>Me</a:t>
            </a:r>
            <a:r>
              <a:rPr sz="1000" dirty="0">
                <a:latin typeface="Times New Roman"/>
                <a:cs typeface="Times New Roman"/>
              </a:rPr>
              <a:t> siento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orgulloso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trabajar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CEL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una</a:t>
            </a:r>
            <a:r>
              <a:rPr sz="1000" spc="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prestigiosa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institución,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donde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estoy</a:t>
            </a:r>
            <a:r>
              <a:rPr sz="1000" spc="-4" dirty="0">
                <a:latin typeface="Times New Roman"/>
                <a:cs typeface="Times New Roman"/>
              </a:rPr>
              <a:t> aportar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todo mi </a:t>
            </a:r>
            <a:r>
              <a:rPr sz="1000" spc="-4" dirty="0">
                <a:latin typeface="Times New Roman"/>
                <a:cs typeface="Times New Roman"/>
              </a:rPr>
              <a:t>esfuerzo </a:t>
            </a:r>
            <a:r>
              <a:rPr sz="1000" dirty="0">
                <a:latin typeface="Times New Roman"/>
                <a:cs typeface="Times New Roman"/>
              </a:rPr>
              <a:t>y dedicación para </a:t>
            </a:r>
            <a:r>
              <a:rPr sz="1000" spc="-4" dirty="0">
                <a:latin typeface="Times New Roman"/>
                <a:cs typeface="Times New Roman"/>
              </a:rPr>
              <a:t>seguir </a:t>
            </a:r>
            <a:r>
              <a:rPr sz="1000" dirty="0">
                <a:latin typeface="Times New Roman"/>
                <a:cs typeface="Times New Roman"/>
              </a:rPr>
              <a:t>poniendo </a:t>
            </a:r>
            <a:r>
              <a:rPr sz="1000" spc="-4" dirty="0">
                <a:latin typeface="Times New Roman"/>
                <a:cs typeface="Times New Roman"/>
              </a:rPr>
              <a:t>en alto los ideales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4" dirty="0">
                <a:latin typeface="Times New Roman"/>
                <a:cs typeface="Times New Roman"/>
              </a:rPr>
              <a:t>la </a:t>
            </a:r>
            <a:r>
              <a:rPr sz="1000" dirty="0">
                <a:latin typeface="Times New Roman"/>
                <a:cs typeface="Times New Roman"/>
              </a:rPr>
              <a:t>misma,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también </a:t>
            </a:r>
            <a:r>
              <a:rPr sz="1000" spc="-4" dirty="0">
                <a:latin typeface="Times New Roman"/>
                <a:cs typeface="Times New Roman"/>
              </a:rPr>
              <a:t>seguir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creciendo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tanto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intelectual,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profesional</a:t>
            </a:r>
            <a:r>
              <a:rPr sz="1000" spc="1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y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personalmente.y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así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poner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 </a:t>
            </a:r>
            <a:r>
              <a:rPr sz="1000" dirty="0">
                <a:latin typeface="Times New Roman"/>
                <a:cs typeface="Times New Roman"/>
              </a:rPr>
              <a:t> nombre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alto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 CEL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que</a:t>
            </a:r>
            <a:r>
              <a:rPr sz="1000" spc="-4" dirty="0">
                <a:latin typeface="Times New Roman"/>
                <a:cs typeface="Times New Roman"/>
              </a:rPr>
              <a:t> </a:t>
            </a:r>
            <a:r>
              <a:rPr sz="1000" spc="4" dirty="0">
                <a:latin typeface="Times New Roman"/>
                <a:cs typeface="Times New Roman"/>
              </a:rPr>
              <a:t>me</a:t>
            </a:r>
            <a:r>
              <a:rPr sz="1000" spc="-4" dirty="0">
                <a:latin typeface="Times New Roman"/>
                <a:cs typeface="Times New Roman"/>
              </a:rPr>
              <a:t> otorgo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dirty="0">
                <a:latin typeface="Times New Roman"/>
                <a:cs typeface="Times New Roman"/>
              </a:rPr>
              <a:t> permiso </a:t>
            </a:r>
            <a:r>
              <a:rPr sz="1000" spc="-4" dirty="0">
                <a:latin typeface="Times New Roman"/>
                <a:cs typeface="Times New Roman"/>
              </a:rPr>
              <a:t>para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hacer</a:t>
            </a:r>
            <a:r>
              <a:rPr sz="1000" dirty="0">
                <a:latin typeface="Times New Roman"/>
                <a:cs typeface="Times New Roman"/>
              </a:rPr>
              <a:t> mi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tesis.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Al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Gerente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producción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8" dirty="0">
                <a:latin typeface="Times New Roman"/>
                <a:cs typeface="Times New Roman"/>
              </a:rPr>
              <a:t>Ing.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Rodolfo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Cáceres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al</a:t>
            </a:r>
            <a:r>
              <a:rPr sz="1000" spc="12" dirty="0">
                <a:latin typeface="Times New Roman"/>
                <a:cs typeface="Times New Roman"/>
              </a:rPr>
              <a:t> </a:t>
            </a:r>
            <a:r>
              <a:rPr sz="1000" spc="-8" dirty="0">
                <a:latin typeface="Times New Roman"/>
                <a:cs typeface="Times New Roman"/>
              </a:rPr>
              <a:t>Ing.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Elmer</a:t>
            </a:r>
            <a:r>
              <a:rPr sz="1000" dirty="0">
                <a:latin typeface="Times New Roman"/>
                <a:cs typeface="Times New Roman"/>
              </a:rPr>
              <a:t> masín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que </a:t>
            </a:r>
            <a:r>
              <a:rPr sz="1000" spc="-4" dirty="0">
                <a:latin typeface="Times New Roman"/>
                <a:cs typeface="Times New Roman"/>
              </a:rPr>
              <a:t>es</a:t>
            </a:r>
            <a:r>
              <a:rPr sz="1000" dirty="0">
                <a:latin typeface="Times New Roman"/>
                <a:cs typeface="Times New Roman"/>
              </a:rPr>
              <a:t> un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gran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jefe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y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un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ejemplo</a:t>
            </a:r>
            <a:r>
              <a:rPr sz="1000" dirty="0">
                <a:latin typeface="Times New Roman"/>
                <a:cs typeface="Times New Roman"/>
              </a:rPr>
              <a:t> a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seguir.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Al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súper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intendente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Ing.Ulises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Gonzales,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al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ing.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Roberto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Pérez</a:t>
            </a:r>
            <a:r>
              <a:rPr sz="1000" spc="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mis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compañeros </a:t>
            </a:r>
            <a:r>
              <a:rPr sz="1000" dirty="0">
                <a:latin typeface="Times New Roman"/>
                <a:cs typeface="Times New Roman"/>
              </a:rPr>
              <a:t> de</a:t>
            </a:r>
            <a:r>
              <a:rPr sz="1000" spc="-4" dirty="0">
                <a:latin typeface="Times New Roman"/>
                <a:cs typeface="Times New Roman"/>
              </a:rPr>
              <a:t> trabajos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que </a:t>
            </a:r>
            <a:r>
              <a:rPr sz="1000" spc="4" dirty="0">
                <a:latin typeface="Times New Roman"/>
                <a:cs typeface="Times New Roman"/>
              </a:rPr>
              <a:t>me</a:t>
            </a:r>
            <a:r>
              <a:rPr sz="1000" spc="-4" dirty="0">
                <a:latin typeface="Times New Roman"/>
                <a:cs typeface="Times New Roman"/>
              </a:rPr>
              <a:t> han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ayudado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mucho a </a:t>
            </a:r>
            <a:r>
              <a:rPr sz="1000" spc="-4" dirty="0">
                <a:latin typeface="Times New Roman"/>
                <a:cs typeface="Times New Roman"/>
              </a:rPr>
              <a:t>crecer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en mi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carrera </a:t>
            </a:r>
            <a:r>
              <a:rPr sz="1000" dirty="0">
                <a:latin typeface="Times New Roman"/>
                <a:cs typeface="Times New Roman"/>
              </a:rPr>
              <a:t>a</a:t>
            </a:r>
            <a:r>
              <a:rPr sz="1000" spc="-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Carlos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Mayorga,</a:t>
            </a:r>
            <a:r>
              <a:rPr sz="1000" spc="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gracias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sus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ayuda conocimientos</a:t>
            </a:r>
            <a:r>
              <a:rPr sz="1000" spc="1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e</a:t>
            </a:r>
            <a:r>
              <a:rPr sz="1000" spc="-4" dirty="0">
                <a:latin typeface="Times New Roman"/>
                <a:cs typeface="Times New Roman"/>
              </a:rPr>
              <a:t> ganado</a:t>
            </a:r>
            <a:r>
              <a:rPr sz="1000" dirty="0">
                <a:latin typeface="Times New Roman"/>
                <a:cs typeface="Times New Roman"/>
              </a:rPr>
              <a:t> mucha </a:t>
            </a:r>
            <a:r>
              <a:rPr sz="1000" spc="-4" dirty="0">
                <a:latin typeface="Times New Roman"/>
                <a:cs typeface="Times New Roman"/>
              </a:rPr>
              <a:t>experiencia.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28"/>
              </a:spcBef>
            </a:pPr>
            <a:endParaRPr>
              <a:latin typeface="Times New Roman"/>
              <a:cs typeface="Times New Roman"/>
            </a:endParaRPr>
          </a:p>
          <a:p>
            <a:pPr marL="10259" marR="4104">
              <a:lnSpc>
                <a:spcPct val="103200"/>
              </a:lnSpc>
            </a:pPr>
            <a:r>
              <a:rPr sz="1000" spc="-4" dirty="0">
                <a:latin typeface="Times New Roman"/>
                <a:cs typeface="Times New Roman"/>
              </a:rPr>
              <a:t>A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mis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amigos</a:t>
            </a:r>
            <a:r>
              <a:rPr sz="1000" dirty="0">
                <a:latin typeface="Times New Roman"/>
                <a:cs typeface="Times New Roman"/>
              </a:rPr>
              <a:t> de</a:t>
            </a:r>
            <a:r>
              <a:rPr sz="1000" spc="-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 universidad </a:t>
            </a:r>
            <a:r>
              <a:rPr sz="1000" spc="-4" dirty="0">
                <a:latin typeface="Times New Roman"/>
                <a:cs typeface="Times New Roman"/>
              </a:rPr>
              <a:t>con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quienes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forme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un </a:t>
            </a:r>
            <a:r>
              <a:rPr sz="1000" spc="-4" dirty="0">
                <a:latin typeface="Times New Roman"/>
                <a:cs typeface="Times New Roman"/>
              </a:rPr>
              <a:t>gran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equipo</a:t>
            </a:r>
            <a:r>
              <a:rPr sz="1000" dirty="0">
                <a:latin typeface="Times New Roman"/>
                <a:cs typeface="Times New Roman"/>
              </a:rPr>
              <a:t> durante tantos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años de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esfuerzos,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fracasos</a:t>
            </a:r>
            <a:r>
              <a:rPr sz="1000" spc="2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y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éxitos: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David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Cárcamo,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Ricardo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Bonilla,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Moisés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Bonilla,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Wilber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rederos,</a:t>
            </a:r>
            <a:r>
              <a:rPr sz="1000" spc="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Francisco</a:t>
            </a:r>
            <a:r>
              <a:rPr sz="1000" spc="1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Martínez,</a:t>
            </a:r>
            <a:r>
              <a:rPr sz="1000" spc="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Yonatan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Hernández,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Carlos</a:t>
            </a:r>
            <a:r>
              <a:rPr sz="1000" spc="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Hernández,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Leonel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Hernández</a:t>
            </a:r>
            <a:r>
              <a:rPr sz="1000" spc="2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y a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mi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compañero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4" dirty="0">
                <a:latin typeface="Times New Roman"/>
                <a:cs typeface="Times New Roman"/>
              </a:rPr>
              <a:t> tesis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Jaime </a:t>
            </a:r>
            <a:r>
              <a:rPr sz="1000" spc="-4" dirty="0">
                <a:latin typeface="Times New Roman"/>
                <a:cs typeface="Times New Roman"/>
              </a:rPr>
              <a:t>Guevara</a:t>
            </a:r>
            <a:r>
              <a:rPr sz="1000" dirty="0">
                <a:latin typeface="Times New Roman"/>
                <a:cs typeface="Times New Roman"/>
              </a:rPr>
              <a:t> que nunca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desistimos</a:t>
            </a:r>
            <a:r>
              <a:rPr sz="1000" spc="1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y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siempre pusimos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un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esfuerzos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extraordinario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para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finalizar la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tesis.</a:t>
            </a:r>
            <a:endParaRPr sz="1000">
              <a:latin typeface="Times New Roman"/>
              <a:cs typeface="Times New Roman"/>
            </a:endParaRPr>
          </a:p>
          <a:p>
            <a:pPr marL="10259" marR="24622">
              <a:lnSpc>
                <a:spcPct val="103200"/>
              </a:lnSpc>
              <a:spcBef>
                <a:spcPts val="662"/>
              </a:spcBef>
            </a:pPr>
            <a:r>
              <a:rPr sz="1000" spc="-4" dirty="0">
                <a:latin typeface="Times New Roman"/>
                <a:cs typeface="Times New Roman"/>
              </a:rPr>
              <a:t>Gracias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 la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universidad</a:t>
            </a:r>
            <a:r>
              <a:rPr sz="1000" spc="1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salvador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por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brindar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los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medios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para formar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profesionales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y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poder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culminar</a:t>
            </a:r>
            <a:r>
              <a:rPr sz="1000" dirty="0">
                <a:latin typeface="Times New Roman"/>
                <a:cs typeface="Times New Roman"/>
              </a:rPr>
              <a:t> mi</a:t>
            </a:r>
            <a:r>
              <a:rPr sz="1000" spc="1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carrera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universitaria</a:t>
            </a:r>
            <a:r>
              <a:rPr sz="1000" spc="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atravez</a:t>
            </a:r>
            <a:r>
              <a:rPr sz="1000" spc="1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personal</a:t>
            </a:r>
            <a:r>
              <a:rPr sz="1000" spc="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administrativo</a:t>
            </a:r>
            <a:r>
              <a:rPr sz="1000" spc="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como</a:t>
            </a:r>
            <a:r>
              <a:rPr sz="1000" spc="2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</a:t>
            </a:r>
            <a:r>
              <a:rPr sz="1000" spc="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nuestra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secretaria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reinita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Vides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gracias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por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su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valioso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apoyo</a:t>
            </a:r>
            <a:r>
              <a:rPr sz="1000" spc="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las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etapas</a:t>
            </a:r>
            <a:r>
              <a:rPr sz="1000" dirty="0">
                <a:latin typeface="Times New Roman"/>
                <a:cs typeface="Times New Roman"/>
              </a:rPr>
              <a:t> del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proceso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tesis,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nuestros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ing.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Numa,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Wilber,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Zetino,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Chevez,Salvador,Marvin</a:t>
            </a:r>
            <a:r>
              <a:rPr sz="1000" spc="3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y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Armando</a:t>
            </a:r>
            <a:r>
              <a:rPr sz="1000" spc="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calderón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y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también </a:t>
            </a:r>
            <a:r>
              <a:rPr sz="1000" spc="-4" dirty="0">
                <a:latin typeface="Times New Roman"/>
                <a:cs typeface="Times New Roman"/>
              </a:rPr>
              <a:t>nuestro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asesor:</a:t>
            </a:r>
            <a:r>
              <a:rPr sz="1000" spc="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Dr.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Carlos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pocasangre </a:t>
            </a:r>
            <a:r>
              <a:rPr sz="1000" dirty="0">
                <a:latin typeface="Times New Roman"/>
                <a:cs typeface="Times New Roman"/>
              </a:rPr>
              <a:t>por </a:t>
            </a:r>
            <a:r>
              <a:rPr sz="1000" spc="-4" dirty="0">
                <a:latin typeface="Times New Roman"/>
                <a:cs typeface="Times New Roman"/>
              </a:rPr>
              <a:t>su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ayuda</a:t>
            </a:r>
            <a:r>
              <a:rPr sz="1000" spc="1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y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asesoría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 lo </a:t>
            </a:r>
            <a:r>
              <a:rPr sz="1000" spc="-4" dirty="0">
                <a:latin typeface="Times New Roman"/>
                <a:cs typeface="Times New Roman"/>
              </a:rPr>
              <a:t>largo</a:t>
            </a:r>
            <a:r>
              <a:rPr sz="1000" spc="4" dirty="0">
                <a:latin typeface="Times New Roman"/>
                <a:cs typeface="Times New Roman"/>
              </a:rPr>
              <a:t> de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este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trabajo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graduacion.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156392" y="4835623"/>
            <a:ext cx="2445856" cy="164247"/>
          </a:xfrm>
          <a:prstGeom prst="rect">
            <a:avLst/>
          </a:prstGeom>
        </p:spPr>
        <p:txBody>
          <a:bodyPr vert="horz" wrap="square" lIns="0" tIns="10259" rIns="0" bIns="0" rtlCol="0">
            <a:spAutoFit/>
          </a:bodyPr>
          <a:lstStyle/>
          <a:p>
            <a:pPr marL="10259">
              <a:spcBef>
                <a:spcPts val="81"/>
              </a:spcBef>
            </a:pPr>
            <a:r>
              <a:rPr sz="1000" dirty="0">
                <a:latin typeface="Times New Roman"/>
                <a:cs typeface="Times New Roman"/>
              </a:rPr>
              <a:t>JOSE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ALFREDO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PORTILLO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MONGE</a:t>
            </a:r>
            <a:endParaRPr sz="1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51937" y="558902"/>
            <a:ext cx="5552738" cy="5376828"/>
          </a:xfrm>
          <a:prstGeom prst="rect">
            <a:avLst/>
          </a:prstGeom>
        </p:spPr>
        <p:txBody>
          <a:bodyPr vert="horz" wrap="square" lIns="0" tIns="10259" rIns="0" bIns="0" rtlCol="0">
            <a:spAutoFit/>
          </a:bodyPr>
          <a:lstStyle/>
          <a:p>
            <a:pPr marL="10259">
              <a:spcBef>
                <a:spcPts val="81"/>
              </a:spcBef>
            </a:pPr>
            <a:r>
              <a:rPr sz="1100" b="1" spc="-4" dirty="0">
                <a:latin typeface="Times New Roman"/>
                <a:cs typeface="Times New Roman"/>
              </a:rPr>
              <a:t>AGRADECIMIENTOS.</a:t>
            </a:r>
            <a:endParaRPr sz="1100">
              <a:latin typeface="Times New Roman"/>
              <a:cs typeface="Times New Roman"/>
            </a:endParaRPr>
          </a:p>
          <a:p>
            <a:pPr marL="10259" marR="4104" algn="just">
              <a:lnSpc>
                <a:spcPct val="103299"/>
              </a:lnSpc>
              <a:spcBef>
                <a:spcPts val="666"/>
              </a:spcBef>
            </a:pPr>
            <a:r>
              <a:rPr sz="1000" spc="-4" dirty="0">
                <a:latin typeface="Times New Roman"/>
                <a:cs typeface="Times New Roman"/>
              </a:rPr>
              <a:t>Principalmente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agradecido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con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mis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padres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José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Arturo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Monterrosa </a:t>
            </a:r>
            <a:r>
              <a:rPr sz="1000" dirty="0">
                <a:latin typeface="Times New Roman"/>
                <a:cs typeface="Times New Roman"/>
              </a:rPr>
              <a:t>y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Virginia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los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Ángeles </a:t>
            </a:r>
            <a:r>
              <a:rPr sz="1000" spc="-23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Guevara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por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su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apoyo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incondicional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mi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formación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académica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12" dirty="0">
                <a:latin typeface="Times New Roman"/>
                <a:cs typeface="Times New Roman"/>
              </a:rPr>
              <a:t>ya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que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sin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apoyo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ellos </a:t>
            </a:r>
            <a:r>
              <a:rPr sz="1000" spc="-23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nunca </a:t>
            </a:r>
            <a:r>
              <a:rPr sz="1000" dirty="0">
                <a:latin typeface="Times New Roman"/>
                <a:cs typeface="Times New Roman"/>
              </a:rPr>
              <a:t>hubiera </a:t>
            </a:r>
            <a:r>
              <a:rPr sz="1000" spc="-4" dirty="0">
                <a:latin typeface="Times New Roman"/>
                <a:cs typeface="Times New Roman"/>
              </a:rPr>
              <a:t>logrado </a:t>
            </a:r>
            <a:r>
              <a:rPr sz="1000" dirty="0">
                <a:latin typeface="Times New Roman"/>
                <a:cs typeface="Times New Roman"/>
              </a:rPr>
              <a:t>culminar mi </a:t>
            </a:r>
            <a:r>
              <a:rPr sz="1000" spc="-4" dirty="0">
                <a:latin typeface="Times New Roman"/>
                <a:cs typeface="Times New Roman"/>
              </a:rPr>
              <a:t>carrera universitaria, ellos han </a:t>
            </a:r>
            <a:r>
              <a:rPr sz="1000" dirty="0">
                <a:latin typeface="Times New Roman"/>
                <a:cs typeface="Times New Roman"/>
              </a:rPr>
              <a:t>sido y </a:t>
            </a:r>
            <a:r>
              <a:rPr sz="1000" spc="-4" dirty="0">
                <a:latin typeface="Times New Roman"/>
                <a:cs typeface="Times New Roman"/>
              </a:rPr>
              <a:t>serán </a:t>
            </a:r>
            <a:r>
              <a:rPr sz="1000" dirty="0">
                <a:latin typeface="Times New Roman"/>
                <a:cs typeface="Times New Roman"/>
              </a:rPr>
              <a:t>siempre mi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mayor ejemplo </a:t>
            </a:r>
            <a:r>
              <a:rPr sz="1000" dirty="0">
                <a:latin typeface="Times New Roman"/>
                <a:cs typeface="Times New Roman"/>
              </a:rPr>
              <a:t>de lucha y </a:t>
            </a:r>
            <a:r>
              <a:rPr sz="1000" spc="-4" dirty="0">
                <a:latin typeface="Times New Roman"/>
                <a:cs typeface="Times New Roman"/>
              </a:rPr>
              <a:t>esfuerzo, quienes </a:t>
            </a:r>
            <a:r>
              <a:rPr sz="1000" dirty="0">
                <a:latin typeface="Times New Roman"/>
                <a:cs typeface="Times New Roman"/>
              </a:rPr>
              <a:t>a pesar de todas </a:t>
            </a:r>
            <a:r>
              <a:rPr sz="1000" spc="-4" dirty="0">
                <a:latin typeface="Times New Roman"/>
                <a:cs typeface="Times New Roman"/>
              </a:rPr>
              <a:t>sus </a:t>
            </a:r>
            <a:r>
              <a:rPr sz="1000" dirty="0">
                <a:latin typeface="Times New Roman"/>
                <a:cs typeface="Times New Roman"/>
              </a:rPr>
              <a:t>dificultades siempre </a:t>
            </a:r>
            <a:r>
              <a:rPr sz="1000" spc="-4" dirty="0">
                <a:latin typeface="Times New Roman"/>
                <a:cs typeface="Times New Roman"/>
              </a:rPr>
              <a:t>han </a:t>
            </a:r>
            <a:r>
              <a:rPr sz="1000" dirty="0">
                <a:latin typeface="Times New Roman"/>
                <a:cs typeface="Times New Roman"/>
              </a:rPr>
              <a:t> sido una </a:t>
            </a:r>
            <a:r>
              <a:rPr sz="1000" spc="-4" dirty="0">
                <a:latin typeface="Times New Roman"/>
                <a:cs typeface="Times New Roman"/>
              </a:rPr>
              <a:t>motivación </a:t>
            </a:r>
            <a:r>
              <a:rPr sz="1000" dirty="0">
                <a:latin typeface="Times New Roman"/>
                <a:cs typeface="Times New Roman"/>
              </a:rPr>
              <a:t>para </a:t>
            </a:r>
            <a:r>
              <a:rPr sz="1000" spc="-4" dirty="0">
                <a:latin typeface="Times New Roman"/>
                <a:cs typeface="Times New Roman"/>
              </a:rPr>
              <a:t>nunca rendirse, agradecido con mis hermanos </a:t>
            </a:r>
            <a:r>
              <a:rPr sz="1000" dirty="0">
                <a:latin typeface="Times New Roman"/>
                <a:cs typeface="Times New Roman"/>
              </a:rPr>
              <a:t>Silvia, </a:t>
            </a:r>
            <a:r>
              <a:rPr sz="1000" spc="-4" dirty="0">
                <a:latin typeface="Times New Roman"/>
                <a:cs typeface="Times New Roman"/>
              </a:rPr>
              <a:t>Mauricio, </a:t>
            </a:r>
            <a:r>
              <a:rPr sz="1000" dirty="0">
                <a:latin typeface="Times New Roman"/>
                <a:cs typeface="Times New Roman"/>
              </a:rPr>
              <a:t> Roxana y </a:t>
            </a:r>
            <a:r>
              <a:rPr sz="1000" spc="-4" dirty="0">
                <a:latin typeface="Times New Roman"/>
                <a:cs typeface="Times New Roman"/>
              </a:rPr>
              <a:t>Yesenia </a:t>
            </a:r>
            <a:r>
              <a:rPr sz="1000" dirty="0">
                <a:latin typeface="Times New Roman"/>
                <a:cs typeface="Times New Roman"/>
              </a:rPr>
              <a:t>por su </a:t>
            </a:r>
            <a:r>
              <a:rPr sz="1000" spc="-4" dirty="0">
                <a:latin typeface="Times New Roman"/>
                <a:cs typeface="Times New Roman"/>
              </a:rPr>
              <a:t>apoyo </a:t>
            </a:r>
            <a:r>
              <a:rPr sz="1000" dirty="0">
                <a:latin typeface="Times New Roman"/>
                <a:cs typeface="Times New Roman"/>
              </a:rPr>
              <a:t>diario, por </a:t>
            </a:r>
            <a:r>
              <a:rPr sz="1000" spc="-4" dirty="0">
                <a:latin typeface="Times New Roman"/>
                <a:cs typeface="Times New Roman"/>
              </a:rPr>
              <a:t>su </a:t>
            </a:r>
            <a:r>
              <a:rPr sz="1000" dirty="0">
                <a:latin typeface="Times New Roman"/>
                <a:cs typeface="Times New Roman"/>
              </a:rPr>
              <a:t>motivación por </a:t>
            </a:r>
            <a:r>
              <a:rPr sz="1000" spc="-4" dirty="0">
                <a:latin typeface="Times New Roman"/>
                <a:cs typeface="Times New Roman"/>
              </a:rPr>
              <a:t>querer </a:t>
            </a:r>
            <a:r>
              <a:rPr sz="1000" dirty="0">
                <a:latin typeface="Times New Roman"/>
                <a:cs typeface="Times New Roman"/>
              </a:rPr>
              <a:t>siempre que me supere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 </a:t>
            </a:r>
            <a:r>
              <a:rPr sz="1000" dirty="0">
                <a:latin typeface="Times New Roman"/>
                <a:cs typeface="Times New Roman"/>
              </a:rPr>
              <a:t>todos </a:t>
            </a:r>
            <a:r>
              <a:rPr sz="1000" spc="-4" dirty="0">
                <a:latin typeface="Times New Roman"/>
                <a:cs typeface="Times New Roman"/>
              </a:rPr>
              <a:t>los </a:t>
            </a:r>
            <a:r>
              <a:rPr sz="1000" dirty="0">
                <a:latin typeface="Times New Roman"/>
                <a:cs typeface="Times New Roman"/>
              </a:rPr>
              <a:t>ámbitos, por </a:t>
            </a:r>
            <a:r>
              <a:rPr sz="1000" spc="-4" dirty="0">
                <a:latin typeface="Times New Roman"/>
                <a:cs typeface="Times New Roman"/>
              </a:rPr>
              <a:t>su ejemplo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lucha </a:t>
            </a:r>
            <a:r>
              <a:rPr sz="1000" dirty="0">
                <a:latin typeface="Times New Roman"/>
                <a:cs typeface="Times New Roman"/>
              </a:rPr>
              <a:t>constante y no </a:t>
            </a:r>
            <a:r>
              <a:rPr sz="1000" spc="-4" dirty="0">
                <a:latin typeface="Times New Roman"/>
                <a:cs typeface="Times New Roman"/>
              </a:rPr>
              <a:t>desistir ante </a:t>
            </a:r>
            <a:r>
              <a:rPr sz="1000" dirty="0">
                <a:latin typeface="Times New Roman"/>
                <a:cs typeface="Times New Roman"/>
              </a:rPr>
              <a:t>los </a:t>
            </a:r>
            <a:r>
              <a:rPr sz="1000" spc="-4" dirty="0">
                <a:latin typeface="Times New Roman"/>
                <a:cs typeface="Times New Roman"/>
              </a:rPr>
              <a:t>problemas </a:t>
            </a:r>
            <a:r>
              <a:rPr sz="1000" dirty="0">
                <a:latin typeface="Times New Roman"/>
                <a:cs typeface="Times New Roman"/>
              </a:rPr>
              <a:t>que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afrontan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</a:t>
            </a:r>
            <a:r>
              <a:rPr sz="1000" spc="-4" dirty="0">
                <a:latin typeface="Times New Roman"/>
                <a:cs typeface="Times New Roman"/>
              </a:rPr>
              <a:t> diario.</a:t>
            </a:r>
            <a:endParaRPr sz="1000">
              <a:latin typeface="Times New Roman"/>
              <a:cs typeface="Times New Roman"/>
            </a:endParaRPr>
          </a:p>
          <a:p>
            <a:pPr marL="10259" marR="4104" algn="just">
              <a:lnSpc>
                <a:spcPct val="103400"/>
              </a:lnSpc>
              <a:spcBef>
                <a:spcPts val="650"/>
              </a:spcBef>
            </a:pPr>
            <a:r>
              <a:rPr sz="1000" spc="-4" dirty="0">
                <a:latin typeface="Times New Roman"/>
                <a:cs typeface="Times New Roman"/>
              </a:rPr>
              <a:t>A</a:t>
            </a:r>
            <a:r>
              <a:rPr sz="1000" spc="2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mi</a:t>
            </a:r>
            <a:r>
              <a:rPr sz="1000" spc="3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familia</a:t>
            </a:r>
            <a:r>
              <a:rPr sz="1000" spc="2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que</a:t>
            </a:r>
            <a:r>
              <a:rPr sz="1000" spc="2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siempre</a:t>
            </a:r>
            <a:r>
              <a:rPr sz="1000" spc="3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ha</a:t>
            </a:r>
            <a:r>
              <a:rPr sz="1000" spc="2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estado</a:t>
            </a:r>
            <a:r>
              <a:rPr sz="1000" spc="2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presente</a:t>
            </a:r>
            <a:r>
              <a:rPr sz="1000" spc="2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para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ayudarme</a:t>
            </a:r>
            <a:r>
              <a:rPr sz="1000" spc="4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y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apoyarme</a:t>
            </a:r>
            <a:r>
              <a:rPr sz="1000" spc="3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en</a:t>
            </a:r>
            <a:r>
              <a:rPr sz="1000" spc="2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todo</a:t>
            </a:r>
            <a:r>
              <a:rPr sz="1000" spc="3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momento, </a:t>
            </a:r>
            <a:r>
              <a:rPr sz="1000" spc="-23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</a:t>
            </a:r>
            <a:r>
              <a:rPr sz="1000" spc="-53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mis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tías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y</a:t>
            </a:r>
            <a:r>
              <a:rPr sz="1000" spc="-81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tíos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que</a:t>
            </a:r>
            <a:r>
              <a:rPr sz="1000" spc="-4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siempre</a:t>
            </a:r>
            <a:r>
              <a:rPr sz="1000" spc="-57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han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confiado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mí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y</a:t>
            </a:r>
            <a:r>
              <a:rPr sz="1000" spc="-57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han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estado</a:t>
            </a:r>
            <a:r>
              <a:rPr sz="1000" spc="-53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siempre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al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tanto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mis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procesos </a:t>
            </a:r>
            <a:r>
              <a:rPr sz="1000" spc="-23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académicos, </a:t>
            </a:r>
            <a:r>
              <a:rPr sz="1000" dirty="0">
                <a:latin typeface="Times New Roman"/>
                <a:cs typeface="Times New Roman"/>
              </a:rPr>
              <a:t>a </a:t>
            </a:r>
            <a:r>
              <a:rPr sz="1000" spc="-4" dirty="0">
                <a:latin typeface="Times New Roman"/>
                <a:cs typeface="Times New Roman"/>
              </a:rPr>
              <a:t>mis </a:t>
            </a:r>
            <a:r>
              <a:rPr sz="1000" dirty="0">
                <a:latin typeface="Times New Roman"/>
                <a:cs typeface="Times New Roman"/>
              </a:rPr>
              <a:t>primos que siempre me </a:t>
            </a:r>
            <a:r>
              <a:rPr sz="1000" spc="-4" dirty="0">
                <a:latin typeface="Times New Roman"/>
                <a:cs typeface="Times New Roman"/>
              </a:rPr>
              <a:t>han </a:t>
            </a:r>
            <a:r>
              <a:rPr sz="1000" dirty="0">
                <a:latin typeface="Times New Roman"/>
                <a:cs typeface="Times New Roman"/>
              </a:rPr>
              <a:t>dado </a:t>
            </a:r>
            <a:r>
              <a:rPr sz="1000" spc="-4" dirty="0">
                <a:latin typeface="Times New Roman"/>
                <a:cs typeface="Times New Roman"/>
              </a:rPr>
              <a:t>su apoyo, </a:t>
            </a:r>
            <a:r>
              <a:rPr sz="1000" dirty="0">
                <a:latin typeface="Times New Roman"/>
                <a:cs typeface="Times New Roman"/>
              </a:rPr>
              <a:t>palabras de ánimo y </a:t>
            </a:r>
            <a:r>
              <a:rPr sz="1000" spc="-4" dirty="0">
                <a:latin typeface="Times New Roman"/>
                <a:cs typeface="Times New Roman"/>
              </a:rPr>
              <a:t>han </a:t>
            </a:r>
            <a:r>
              <a:rPr sz="1000" dirty="0">
                <a:latin typeface="Times New Roman"/>
                <a:cs typeface="Times New Roman"/>
              </a:rPr>
              <a:t>sido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un </a:t>
            </a:r>
            <a:r>
              <a:rPr sz="1000" spc="-4" dirty="0">
                <a:latin typeface="Times New Roman"/>
                <a:cs typeface="Times New Roman"/>
              </a:rPr>
              <a:t>ejemplo </a:t>
            </a:r>
            <a:r>
              <a:rPr sz="1000" dirty="0">
                <a:latin typeface="Times New Roman"/>
                <a:cs typeface="Times New Roman"/>
              </a:rPr>
              <a:t>a </a:t>
            </a:r>
            <a:r>
              <a:rPr sz="1000" spc="-4" dirty="0">
                <a:latin typeface="Times New Roman"/>
                <a:cs typeface="Times New Roman"/>
              </a:rPr>
              <a:t>seguir en </a:t>
            </a:r>
            <a:r>
              <a:rPr sz="1000" dirty="0">
                <a:latin typeface="Times New Roman"/>
                <a:cs typeface="Times New Roman"/>
              </a:rPr>
              <a:t>los </a:t>
            </a:r>
            <a:r>
              <a:rPr sz="1000" spc="-4" dirty="0">
                <a:latin typeface="Times New Roman"/>
                <a:cs typeface="Times New Roman"/>
              </a:rPr>
              <a:t>logros académicos, </a:t>
            </a:r>
            <a:r>
              <a:rPr sz="1000" spc="4" dirty="0">
                <a:latin typeface="Times New Roman"/>
                <a:cs typeface="Times New Roman"/>
              </a:rPr>
              <a:t>mi </a:t>
            </a:r>
            <a:r>
              <a:rPr sz="1000" spc="-4" dirty="0">
                <a:latin typeface="Times New Roman"/>
                <a:cs typeface="Times New Roman"/>
              </a:rPr>
              <a:t>familia le</a:t>
            </a:r>
            <a:r>
              <a:rPr sz="1000" b="1" spc="-4" dirty="0">
                <a:latin typeface="Times New Roman"/>
                <a:cs typeface="Times New Roman"/>
              </a:rPr>
              <a:t>j</a:t>
            </a:r>
            <a:r>
              <a:rPr sz="1000" spc="-4" dirty="0">
                <a:latin typeface="Times New Roman"/>
                <a:cs typeface="Times New Roman"/>
              </a:rPr>
              <a:t>ana </a:t>
            </a:r>
            <a:r>
              <a:rPr sz="1000" dirty="0">
                <a:latin typeface="Times New Roman"/>
                <a:cs typeface="Times New Roman"/>
              </a:rPr>
              <a:t>que sie</a:t>
            </a:r>
            <a:r>
              <a:rPr sz="1000" b="1" dirty="0">
                <a:latin typeface="Times New Roman"/>
                <a:cs typeface="Times New Roman"/>
              </a:rPr>
              <a:t>m</a:t>
            </a:r>
            <a:r>
              <a:rPr sz="1000" dirty="0">
                <a:latin typeface="Times New Roman"/>
                <a:cs typeface="Times New Roman"/>
              </a:rPr>
              <a:t>pre han e</a:t>
            </a:r>
            <a:r>
              <a:rPr sz="1000" b="1" dirty="0">
                <a:latin typeface="Times New Roman"/>
                <a:cs typeface="Times New Roman"/>
              </a:rPr>
              <a:t>s</a:t>
            </a:r>
            <a:r>
              <a:rPr sz="1000" dirty="0">
                <a:latin typeface="Times New Roman"/>
                <a:cs typeface="Times New Roman"/>
              </a:rPr>
              <a:t>tado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</a:t>
            </a:r>
            <a:r>
              <a:rPr sz="1000" b="1" spc="-4" dirty="0">
                <a:latin typeface="Times New Roman"/>
                <a:cs typeface="Times New Roman"/>
              </a:rPr>
              <a:t>e</a:t>
            </a:r>
            <a:r>
              <a:rPr sz="1000" spc="-4" dirty="0">
                <a:latin typeface="Times New Roman"/>
                <a:cs typeface="Times New Roman"/>
              </a:rPr>
              <a:t>sente con su apoyo incon</a:t>
            </a:r>
            <a:r>
              <a:rPr sz="1000" b="1" spc="-4" dirty="0">
                <a:latin typeface="Times New Roman"/>
                <a:cs typeface="Times New Roman"/>
              </a:rPr>
              <a:t>d</a:t>
            </a:r>
            <a:r>
              <a:rPr sz="1000" spc="-4" dirty="0">
                <a:latin typeface="Times New Roman"/>
                <a:cs typeface="Times New Roman"/>
              </a:rPr>
              <a:t>icional aún </a:t>
            </a:r>
            <a:r>
              <a:rPr sz="1000" dirty="0">
                <a:latin typeface="Times New Roman"/>
                <a:cs typeface="Times New Roman"/>
              </a:rPr>
              <a:t>a pesar </a:t>
            </a:r>
            <a:r>
              <a:rPr sz="1000" spc="4" dirty="0">
                <a:latin typeface="Times New Roman"/>
                <a:cs typeface="Times New Roman"/>
              </a:rPr>
              <a:t>de </a:t>
            </a:r>
            <a:r>
              <a:rPr sz="1000" dirty="0">
                <a:latin typeface="Times New Roman"/>
                <a:cs typeface="Times New Roman"/>
              </a:rPr>
              <a:t>la </a:t>
            </a:r>
            <a:r>
              <a:rPr sz="1000" spc="-4" dirty="0">
                <a:latin typeface="Times New Roman"/>
                <a:cs typeface="Times New Roman"/>
              </a:rPr>
              <a:t>distancia, pero </a:t>
            </a:r>
            <a:r>
              <a:rPr sz="1000" dirty="0">
                <a:latin typeface="Times New Roman"/>
                <a:cs typeface="Times New Roman"/>
              </a:rPr>
              <a:t>siempre </a:t>
            </a:r>
            <a:r>
              <a:rPr sz="1000" spc="-4" dirty="0">
                <a:latin typeface="Times New Roman"/>
                <a:cs typeface="Times New Roman"/>
              </a:rPr>
              <a:t>han estado ahí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 </a:t>
            </a:r>
            <a:r>
              <a:rPr sz="1000" dirty="0">
                <a:latin typeface="Times New Roman"/>
                <a:cs typeface="Times New Roman"/>
              </a:rPr>
              <a:t>todo momento.</a:t>
            </a:r>
            <a:endParaRPr sz="1000">
              <a:latin typeface="Times New Roman"/>
              <a:cs typeface="Times New Roman"/>
            </a:endParaRPr>
          </a:p>
          <a:p>
            <a:pPr marL="10259" marR="4104" algn="just">
              <a:lnSpc>
                <a:spcPct val="103299"/>
              </a:lnSpc>
              <a:spcBef>
                <a:spcPts val="658"/>
              </a:spcBef>
            </a:pPr>
            <a:r>
              <a:rPr sz="1000" spc="-4" dirty="0">
                <a:latin typeface="Times New Roman"/>
                <a:cs typeface="Times New Roman"/>
              </a:rPr>
              <a:t>Agradecido con </a:t>
            </a:r>
            <a:r>
              <a:rPr sz="1000" dirty="0">
                <a:latin typeface="Times New Roman"/>
                <a:cs typeface="Times New Roman"/>
              </a:rPr>
              <a:t>todos </a:t>
            </a:r>
            <a:r>
              <a:rPr sz="1000" spc="-4" dirty="0">
                <a:latin typeface="Times New Roman"/>
                <a:cs typeface="Times New Roman"/>
              </a:rPr>
              <a:t>mis amigos </a:t>
            </a:r>
            <a:r>
              <a:rPr sz="1000" dirty="0">
                <a:latin typeface="Times New Roman"/>
                <a:cs typeface="Times New Roman"/>
              </a:rPr>
              <a:t>y </a:t>
            </a:r>
            <a:r>
              <a:rPr sz="1000" spc="-4" dirty="0">
                <a:latin typeface="Times New Roman"/>
                <a:cs typeface="Times New Roman"/>
              </a:rPr>
              <a:t>compañeros </a:t>
            </a:r>
            <a:r>
              <a:rPr sz="1000" spc="8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universidad, con los </a:t>
            </a:r>
            <a:r>
              <a:rPr sz="1000" dirty="0">
                <a:latin typeface="Times New Roman"/>
                <a:cs typeface="Times New Roman"/>
              </a:rPr>
              <a:t>cuales </a:t>
            </a:r>
            <a:r>
              <a:rPr sz="1000" spc="-4" dirty="0">
                <a:latin typeface="Times New Roman"/>
                <a:cs typeface="Times New Roman"/>
              </a:rPr>
              <a:t>conté con su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apoyo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mutuo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lo</a:t>
            </a:r>
            <a:r>
              <a:rPr sz="1000" spc="-4" dirty="0">
                <a:latin typeface="Times New Roman"/>
                <a:cs typeface="Times New Roman"/>
              </a:rPr>
              <a:t> largo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carrera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desde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mis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inicios en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Santa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Ana,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amigos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que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hasta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ahora </a:t>
            </a:r>
            <a:r>
              <a:rPr sz="1000" spc="-23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sigo contando con su gran amistad entre ellos, Kevin Rodríguez, </a:t>
            </a:r>
            <a:r>
              <a:rPr sz="1000" dirty="0">
                <a:latin typeface="Times New Roman"/>
                <a:cs typeface="Times New Roman"/>
              </a:rPr>
              <a:t>Rodolfo </a:t>
            </a:r>
            <a:r>
              <a:rPr sz="1000" spc="-4" dirty="0">
                <a:latin typeface="Times New Roman"/>
                <a:cs typeface="Times New Roman"/>
              </a:rPr>
              <a:t>Olmos, </a:t>
            </a:r>
            <a:r>
              <a:rPr sz="1000" dirty="0">
                <a:latin typeface="Times New Roman"/>
                <a:cs typeface="Times New Roman"/>
              </a:rPr>
              <a:t>José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Osorio, Vladimir Paniagua. A mis amigos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carrera </a:t>
            </a:r>
            <a:r>
              <a:rPr sz="1000" dirty="0">
                <a:latin typeface="Times New Roman"/>
                <a:cs typeface="Times New Roman"/>
              </a:rPr>
              <a:t>y </a:t>
            </a:r>
            <a:r>
              <a:rPr sz="1000" spc="-4" dirty="0">
                <a:latin typeface="Times New Roman"/>
                <a:cs typeface="Times New Roman"/>
              </a:rPr>
              <a:t>colegas con </a:t>
            </a:r>
            <a:r>
              <a:rPr sz="1000" dirty="0">
                <a:latin typeface="Times New Roman"/>
                <a:cs typeface="Times New Roman"/>
              </a:rPr>
              <a:t>quienes </a:t>
            </a:r>
            <a:r>
              <a:rPr sz="1000" spc="-4" dirty="0">
                <a:latin typeface="Times New Roman"/>
                <a:cs typeface="Times New Roman"/>
              </a:rPr>
              <a:t>realice diversas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actividades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académicas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y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pasaron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muchas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odiseas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estudio,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entre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ellos,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Wilbert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Aguilar, </a:t>
            </a:r>
            <a:r>
              <a:rPr sz="1000" spc="-23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David Cárcamo, Moisés Bonilla, Yonathan </a:t>
            </a:r>
            <a:r>
              <a:rPr sz="1000" dirty="0">
                <a:latin typeface="Times New Roman"/>
                <a:cs typeface="Times New Roman"/>
              </a:rPr>
              <a:t>Hernández, </a:t>
            </a:r>
            <a:r>
              <a:rPr sz="1000" spc="-4" dirty="0">
                <a:latin typeface="Times New Roman"/>
                <a:cs typeface="Times New Roman"/>
              </a:rPr>
              <a:t>Ricardo Bonilla, Álvaro Lizama,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Kevin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Vargas,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Rene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Gutiérrez,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Isaac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García,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Ana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Mariela,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Karen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Agreda,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Eduardo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Quintana, </a:t>
            </a:r>
            <a:r>
              <a:rPr sz="1000" spc="-23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entre </a:t>
            </a:r>
            <a:r>
              <a:rPr sz="1000" dirty="0">
                <a:latin typeface="Times New Roman"/>
                <a:cs typeface="Times New Roman"/>
              </a:rPr>
              <a:t>otros </a:t>
            </a:r>
            <a:r>
              <a:rPr sz="1000" spc="-4" dirty="0">
                <a:latin typeface="Times New Roman"/>
                <a:cs typeface="Times New Roman"/>
              </a:rPr>
              <a:t>amigos </a:t>
            </a:r>
            <a:r>
              <a:rPr sz="1000" dirty="0">
                <a:latin typeface="Times New Roman"/>
                <a:cs typeface="Times New Roman"/>
              </a:rPr>
              <a:t>y </a:t>
            </a:r>
            <a:r>
              <a:rPr sz="1000" spc="-4" dirty="0">
                <a:latin typeface="Times New Roman"/>
                <a:cs typeface="Times New Roman"/>
              </a:rPr>
              <a:t>compañeros con </a:t>
            </a:r>
            <a:r>
              <a:rPr sz="1000" dirty="0">
                <a:latin typeface="Times New Roman"/>
                <a:cs typeface="Times New Roman"/>
              </a:rPr>
              <a:t>quienes conté </a:t>
            </a:r>
            <a:r>
              <a:rPr sz="1000" spc="-4" dirty="0">
                <a:latin typeface="Times New Roman"/>
                <a:cs typeface="Times New Roman"/>
              </a:rPr>
              <a:t>con su apoyo en </a:t>
            </a:r>
            <a:r>
              <a:rPr sz="1000" dirty="0">
                <a:latin typeface="Times New Roman"/>
                <a:cs typeface="Times New Roman"/>
              </a:rPr>
              <a:t>la </a:t>
            </a:r>
            <a:r>
              <a:rPr sz="1000" spc="-4" dirty="0">
                <a:latin typeface="Times New Roman"/>
                <a:cs typeface="Times New Roman"/>
              </a:rPr>
              <a:t>carrera universitaria,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</a:t>
            </a:r>
            <a:r>
              <a:rPr sz="1000" spc="-61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mi</a:t>
            </a:r>
            <a:r>
              <a:rPr sz="1000" spc="-53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compañero</a:t>
            </a:r>
            <a:r>
              <a:rPr sz="1000" spc="-4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61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tesis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Alfredo</a:t>
            </a:r>
            <a:r>
              <a:rPr sz="1000" spc="-57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Portillo</a:t>
            </a:r>
            <a:r>
              <a:rPr sz="1000" spc="-57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con</a:t>
            </a:r>
            <a:r>
              <a:rPr sz="1000" spc="-57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quien</a:t>
            </a:r>
            <a:r>
              <a:rPr sz="1000" spc="-57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</a:t>
            </a:r>
            <a:r>
              <a:rPr sz="1000" spc="-61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pesar</a:t>
            </a:r>
            <a:r>
              <a:rPr sz="1000" spc="-57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61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las</a:t>
            </a:r>
            <a:r>
              <a:rPr sz="1000" spc="-4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dificultades</a:t>
            </a:r>
            <a:r>
              <a:rPr sz="1000" spc="-57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spc="-57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realización </a:t>
            </a:r>
            <a:r>
              <a:rPr sz="1000" spc="-23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este documento</a:t>
            </a:r>
            <a:r>
              <a:rPr sz="1000" dirty="0">
                <a:latin typeface="Times New Roman"/>
                <a:cs typeface="Times New Roman"/>
              </a:rPr>
              <a:t> logramos finalizarlo.</a:t>
            </a:r>
            <a:endParaRPr sz="1000">
              <a:latin typeface="Times New Roman"/>
              <a:cs typeface="Times New Roman"/>
            </a:endParaRPr>
          </a:p>
          <a:p>
            <a:pPr marL="10259" marR="5130" algn="just">
              <a:lnSpc>
                <a:spcPct val="103400"/>
              </a:lnSpc>
              <a:spcBef>
                <a:spcPts val="658"/>
              </a:spcBef>
            </a:pPr>
            <a:r>
              <a:rPr sz="1000" spc="-4" dirty="0">
                <a:latin typeface="Times New Roman"/>
                <a:cs typeface="Times New Roman"/>
              </a:rPr>
              <a:t>Agradecido con </a:t>
            </a:r>
            <a:r>
              <a:rPr sz="1000" dirty="0">
                <a:latin typeface="Times New Roman"/>
                <a:cs typeface="Times New Roman"/>
              </a:rPr>
              <a:t>todos </a:t>
            </a:r>
            <a:r>
              <a:rPr sz="1000" spc="-4" dirty="0">
                <a:latin typeface="Times New Roman"/>
                <a:cs typeface="Times New Roman"/>
              </a:rPr>
              <a:t>mis docentes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los diversos niveles en esta formación académica </a:t>
            </a:r>
            <a:r>
              <a:rPr sz="1000" dirty="0">
                <a:latin typeface="Times New Roman"/>
                <a:cs typeface="Times New Roman"/>
              </a:rPr>
              <a:t>que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sin ellos </a:t>
            </a:r>
            <a:r>
              <a:rPr sz="1000" dirty="0">
                <a:latin typeface="Times New Roman"/>
                <a:cs typeface="Times New Roman"/>
              </a:rPr>
              <a:t>no </a:t>
            </a:r>
            <a:r>
              <a:rPr sz="1000" spc="-4" dirty="0">
                <a:latin typeface="Times New Roman"/>
                <a:cs typeface="Times New Roman"/>
              </a:rPr>
              <a:t>hubiera </a:t>
            </a:r>
            <a:r>
              <a:rPr sz="1000" dirty="0">
                <a:latin typeface="Times New Roman"/>
                <a:cs typeface="Times New Roman"/>
              </a:rPr>
              <a:t>sido posible </a:t>
            </a:r>
            <a:r>
              <a:rPr sz="1000" spc="-4" dirty="0">
                <a:latin typeface="Times New Roman"/>
                <a:cs typeface="Times New Roman"/>
              </a:rPr>
              <a:t>llegar </a:t>
            </a:r>
            <a:r>
              <a:rPr sz="1000" dirty="0">
                <a:latin typeface="Times New Roman"/>
                <a:cs typeface="Times New Roman"/>
              </a:rPr>
              <a:t>a </a:t>
            </a:r>
            <a:r>
              <a:rPr sz="1000" spc="-4" dirty="0">
                <a:latin typeface="Times New Roman"/>
                <a:cs typeface="Times New Roman"/>
              </a:rPr>
              <a:t>tener </a:t>
            </a:r>
            <a:r>
              <a:rPr sz="1000" dirty="0">
                <a:latin typeface="Times New Roman"/>
                <a:cs typeface="Times New Roman"/>
              </a:rPr>
              <a:t>una </a:t>
            </a:r>
            <a:r>
              <a:rPr sz="1000" spc="-4" dirty="0">
                <a:latin typeface="Times New Roman"/>
                <a:cs typeface="Times New Roman"/>
              </a:rPr>
              <a:t>carrera universitaria, </a:t>
            </a:r>
            <a:r>
              <a:rPr sz="1000" dirty="0">
                <a:latin typeface="Times New Roman"/>
                <a:cs typeface="Times New Roman"/>
              </a:rPr>
              <a:t>a </a:t>
            </a:r>
            <a:r>
              <a:rPr sz="1000" spc="4" dirty="0">
                <a:latin typeface="Times New Roman"/>
                <a:cs typeface="Times New Roman"/>
              </a:rPr>
              <a:t>la </a:t>
            </a:r>
            <a:r>
              <a:rPr sz="1000" spc="-4" dirty="0">
                <a:latin typeface="Times New Roman"/>
                <a:cs typeface="Times New Roman"/>
              </a:rPr>
              <a:t>Universidad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El </a:t>
            </a:r>
            <a:r>
              <a:rPr sz="1000" spc="-4" dirty="0">
                <a:latin typeface="Times New Roman"/>
                <a:cs typeface="Times New Roman"/>
              </a:rPr>
              <a:t>Salvador </a:t>
            </a:r>
            <a:r>
              <a:rPr sz="1000" dirty="0">
                <a:latin typeface="Times New Roman"/>
                <a:cs typeface="Times New Roman"/>
              </a:rPr>
              <a:t>por brindar los </a:t>
            </a:r>
            <a:r>
              <a:rPr sz="1000" spc="-4" dirty="0">
                <a:latin typeface="Times New Roman"/>
                <a:cs typeface="Times New Roman"/>
              </a:rPr>
              <a:t>recursos </a:t>
            </a:r>
            <a:r>
              <a:rPr sz="1000" dirty="0">
                <a:latin typeface="Times New Roman"/>
                <a:cs typeface="Times New Roman"/>
              </a:rPr>
              <a:t>para que tantas </a:t>
            </a:r>
            <a:r>
              <a:rPr sz="1000" spc="-4" dirty="0">
                <a:latin typeface="Times New Roman"/>
                <a:cs typeface="Times New Roman"/>
              </a:rPr>
              <a:t>personas </a:t>
            </a:r>
            <a:r>
              <a:rPr sz="1000" dirty="0">
                <a:latin typeface="Times New Roman"/>
                <a:cs typeface="Times New Roman"/>
              </a:rPr>
              <a:t>logren alcanzar </a:t>
            </a:r>
            <a:r>
              <a:rPr sz="1000" spc="-4" dirty="0">
                <a:latin typeface="Times New Roman"/>
                <a:cs typeface="Times New Roman"/>
              </a:rPr>
              <a:t>su formación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profesional,</a:t>
            </a:r>
            <a:r>
              <a:rPr sz="1000" dirty="0">
                <a:latin typeface="Times New Roman"/>
                <a:cs typeface="Times New Roman"/>
              </a:rPr>
              <a:t> 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su</a:t>
            </a:r>
            <a:r>
              <a:rPr sz="1000" dirty="0">
                <a:latin typeface="Times New Roman"/>
                <a:cs typeface="Times New Roman"/>
              </a:rPr>
              <a:t> personal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administrativo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entre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ellos</a:t>
            </a:r>
            <a:r>
              <a:rPr sz="1000" dirty="0">
                <a:latin typeface="Times New Roman"/>
                <a:cs typeface="Times New Roman"/>
              </a:rPr>
              <a:t> 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Reinita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Vides</a:t>
            </a:r>
            <a:r>
              <a:rPr sz="1000" dirty="0">
                <a:latin typeface="Times New Roman"/>
                <a:cs typeface="Times New Roman"/>
              </a:rPr>
              <a:t> por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su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apoyo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incondicional con </a:t>
            </a:r>
            <a:r>
              <a:rPr sz="1000" dirty="0">
                <a:latin typeface="Times New Roman"/>
                <a:cs typeface="Times New Roman"/>
              </a:rPr>
              <a:t>todos los </a:t>
            </a:r>
            <a:r>
              <a:rPr sz="1000" spc="-4" dirty="0">
                <a:latin typeface="Times New Roman"/>
                <a:cs typeface="Times New Roman"/>
              </a:rPr>
              <a:t>estudiantes </a:t>
            </a:r>
            <a:r>
              <a:rPr sz="1000" dirty="0">
                <a:latin typeface="Times New Roman"/>
                <a:cs typeface="Times New Roman"/>
              </a:rPr>
              <a:t>de la </a:t>
            </a:r>
            <a:r>
              <a:rPr sz="1000" spc="-4" dirty="0">
                <a:latin typeface="Times New Roman"/>
                <a:cs typeface="Times New Roman"/>
              </a:rPr>
              <a:t>EIE, </a:t>
            </a:r>
            <a:r>
              <a:rPr sz="1000" dirty="0">
                <a:latin typeface="Times New Roman"/>
                <a:cs typeface="Times New Roman"/>
              </a:rPr>
              <a:t>quien siempre </a:t>
            </a:r>
            <a:r>
              <a:rPr sz="1000" spc="-4" dirty="0">
                <a:latin typeface="Times New Roman"/>
                <a:cs typeface="Times New Roman"/>
              </a:rPr>
              <a:t>está </a:t>
            </a:r>
            <a:r>
              <a:rPr sz="1000" dirty="0">
                <a:latin typeface="Times New Roman"/>
                <a:cs typeface="Times New Roman"/>
              </a:rPr>
              <a:t>dispuesta a brindar </a:t>
            </a:r>
            <a:r>
              <a:rPr sz="1000" spc="-4" dirty="0">
                <a:latin typeface="Times New Roman"/>
                <a:cs typeface="Times New Roman"/>
              </a:rPr>
              <a:t>su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ayuda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y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consejos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para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facilitar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los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procesos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administrativos,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Juancito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y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Posada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que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siempre </a:t>
            </a:r>
            <a:r>
              <a:rPr sz="1000" spc="-23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le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brindan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su apoyo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los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estudiantes en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los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diversos laboratorios</a:t>
            </a:r>
            <a:r>
              <a:rPr sz="1000" dirty="0">
                <a:latin typeface="Times New Roman"/>
                <a:cs typeface="Times New Roman"/>
              </a:rPr>
              <a:t> de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carrera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y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con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quienes </a:t>
            </a:r>
            <a:r>
              <a:rPr sz="1000" spc="-23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 tienen unas conversaciones </a:t>
            </a:r>
            <a:r>
              <a:rPr sz="1000" dirty="0">
                <a:latin typeface="Times New Roman"/>
                <a:cs typeface="Times New Roman"/>
              </a:rPr>
              <a:t>muy </a:t>
            </a:r>
            <a:r>
              <a:rPr sz="1000" spc="-4" dirty="0">
                <a:latin typeface="Times New Roman"/>
                <a:cs typeface="Times New Roman"/>
              </a:rPr>
              <a:t>amenas, </a:t>
            </a:r>
            <a:r>
              <a:rPr sz="1000" dirty="0">
                <a:latin typeface="Times New Roman"/>
                <a:cs typeface="Times New Roman"/>
              </a:rPr>
              <a:t>llenas de mucha </a:t>
            </a:r>
            <a:r>
              <a:rPr sz="1000" spc="-4" dirty="0">
                <a:latin typeface="Times New Roman"/>
                <a:cs typeface="Times New Roman"/>
              </a:rPr>
              <a:t>sabiduría, al personal </a:t>
            </a:r>
            <a:r>
              <a:rPr sz="1000" dirty="0">
                <a:latin typeface="Times New Roman"/>
                <a:cs typeface="Times New Roman"/>
              </a:rPr>
              <a:t>docente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quienes nos trasmiten </a:t>
            </a:r>
            <a:r>
              <a:rPr sz="1000" dirty="0">
                <a:latin typeface="Times New Roman"/>
                <a:cs typeface="Times New Roman"/>
              </a:rPr>
              <a:t>sus </a:t>
            </a:r>
            <a:r>
              <a:rPr sz="1000" spc="-4" dirty="0">
                <a:latin typeface="Times New Roman"/>
                <a:cs typeface="Times New Roman"/>
              </a:rPr>
              <a:t>conocimientos </a:t>
            </a:r>
            <a:r>
              <a:rPr sz="1000" dirty="0">
                <a:latin typeface="Times New Roman"/>
                <a:cs typeface="Times New Roman"/>
              </a:rPr>
              <a:t>y sabiduría para que </a:t>
            </a:r>
            <a:r>
              <a:rPr sz="1000" spc="-4" dirty="0">
                <a:latin typeface="Times New Roman"/>
                <a:cs typeface="Times New Roman"/>
              </a:rPr>
              <a:t>lleguemos </a:t>
            </a:r>
            <a:r>
              <a:rPr sz="1000" dirty="0">
                <a:latin typeface="Times New Roman"/>
                <a:cs typeface="Times New Roman"/>
              </a:rPr>
              <a:t>a </a:t>
            </a:r>
            <a:r>
              <a:rPr sz="1000" spc="-4" dirty="0">
                <a:latin typeface="Times New Roman"/>
                <a:cs typeface="Times New Roman"/>
              </a:rPr>
              <a:t>ser </a:t>
            </a:r>
            <a:r>
              <a:rPr sz="1000" dirty="0">
                <a:latin typeface="Times New Roman"/>
                <a:cs typeface="Times New Roman"/>
              </a:rPr>
              <a:t>unos </a:t>
            </a:r>
            <a:r>
              <a:rPr sz="1000" spc="-4" dirty="0">
                <a:latin typeface="Times New Roman"/>
                <a:cs typeface="Times New Roman"/>
              </a:rPr>
              <a:t>buenos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profesionales, </a:t>
            </a:r>
            <a:r>
              <a:rPr sz="1000" dirty="0">
                <a:latin typeface="Times New Roman"/>
                <a:cs typeface="Times New Roman"/>
              </a:rPr>
              <a:t>a nuestro </a:t>
            </a:r>
            <a:r>
              <a:rPr sz="1000" spc="-4" dirty="0">
                <a:latin typeface="Times New Roman"/>
                <a:cs typeface="Times New Roman"/>
              </a:rPr>
              <a:t>docente asesor Dr. Carlos Pocasangre </a:t>
            </a:r>
            <a:r>
              <a:rPr sz="1000" dirty="0">
                <a:latin typeface="Times New Roman"/>
                <a:cs typeface="Times New Roman"/>
              </a:rPr>
              <a:t>por </a:t>
            </a:r>
            <a:r>
              <a:rPr sz="1000" spc="-4" dirty="0">
                <a:latin typeface="Times New Roman"/>
                <a:cs typeface="Times New Roman"/>
              </a:rPr>
              <a:t>brindarnos su ayuda en </a:t>
            </a:r>
            <a:r>
              <a:rPr sz="1000" dirty="0">
                <a:latin typeface="Times New Roman"/>
                <a:cs typeface="Times New Roman"/>
              </a:rPr>
              <a:t>la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finalización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este</a:t>
            </a:r>
            <a:r>
              <a:rPr sz="1000" dirty="0">
                <a:latin typeface="Times New Roman"/>
                <a:cs typeface="Times New Roman"/>
              </a:rPr>
              <a:t> documento.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124874" y="5646822"/>
            <a:ext cx="2478376" cy="164247"/>
          </a:xfrm>
          <a:prstGeom prst="rect">
            <a:avLst/>
          </a:prstGeom>
        </p:spPr>
        <p:txBody>
          <a:bodyPr vert="horz" wrap="square" lIns="0" tIns="10259" rIns="0" bIns="0" rtlCol="0">
            <a:spAutoFit/>
          </a:bodyPr>
          <a:lstStyle/>
          <a:p>
            <a:pPr marL="10259">
              <a:spcBef>
                <a:spcPts val="81"/>
              </a:spcBef>
            </a:pPr>
            <a:r>
              <a:rPr sz="1000" b="1" dirty="0">
                <a:latin typeface="Times New Roman"/>
                <a:cs typeface="Times New Roman"/>
              </a:rPr>
              <a:t>JOSÉ</a:t>
            </a:r>
            <a:r>
              <a:rPr sz="1000" b="1" spc="-12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JAIME</a:t>
            </a:r>
            <a:r>
              <a:rPr sz="1000" b="1" spc="-8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VÁSQUEZ</a:t>
            </a:r>
            <a:r>
              <a:rPr sz="1000" b="1" spc="-20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GUEVARA</a:t>
            </a:r>
            <a:endParaRPr sz="1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17366" y="1081112"/>
            <a:ext cx="129699" cy="58032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217260" y="1222834"/>
            <a:ext cx="140311" cy="58032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217363" y="1647997"/>
            <a:ext cx="134205" cy="58032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217260" y="1789718"/>
            <a:ext cx="140311" cy="58032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217309" y="1932417"/>
            <a:ext cx="137260" cy="58032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217260" y="2074138"/>
            <a:ext cx="140311" cy="58032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217358" y="2215859"/>
            <a:ext cx="138713" cy="58032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205300" y="2762218"/>
            <a:ext cx="141765" cy="58032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205341" y="3470824"/>
            <a:ext cx="152231" cy="58032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205298" y="3612545"/>
            <a:ext cx="146270" cy="58032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205341" y="4180407"/>
            <a:ext cx="152231" cy="58032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1205252" y="4322128"/>
            <a:ext cx="149318" cy="58032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1205341" y="4463849"/>
            <a:ext cx="152231" cy="58032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1205296" y="4605571"/>
            <a:ext cx="150774" cy="58032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1205252" y="4747292"/>
            <a:ext cx="149318" cy="58032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1205296" y="4889013"/>
            <a:ext cx="150774" cy="58032"/>
          </a:xfrm>
          <a:prstGeom prst="rect">
            <a:avLst/>
          </a:prstGeom>
        </p:spPr>
      </p:pic>
      <p:pic>
        <p:nvPicPr>
          <p:cNvPr id="18" name="object 18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1208352" y="5536043"/>
            <a:ext cx="138713" cy="58032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1051936" y="545520"/>
            <a:ext cx="5548361" cy="6561025"/>
          </a:xfrm>
          <a:prstGeom prst="rect">
            <a:avLst/>
          </a:prstGeom>
        </p:spPr>
        <p:txBody>
          <a:bodyPr vert="horz" wrap="square" lIns="0" tIns="26160" rIns="0" bIns="0" rtlCol="0">
            <a:spAutoFit/>
          </a:bodyPr>
          <a:lstStyle/>
          <a:p>
            <a:pPr marL="194922" algn="ctr">
              <a:spcBef>
                <a:spcPts val="205"/>
              </a:spcBef>
            </a:pPr>
            <a:r>
              <a:rPr sz="1600" b="1" dirty="0">
                <a:latin typeface="Times New Roman"/>
                <a:cs typeface="Times New Roman"/>
              </a:rPr>
              <a:t>ÍNDICE</a:t>
            </a:r>
            <a:endParaRPr sz="1600">
              <a:latin typeface="Times New Roman"/>
              <a:cs typeface="Times New Roman"/>
            </a:endParaRPr>
          </a:p>
          <a:p>
            <a:pPr marR="5130" algn="r">
              <a:spcBef>
                <a:spcPts val="73"/>
              </a:spcBef>
            </a:pPr>
            <a:r>
              <a:rPr sz="1000" dirty="0">
                <a:latin typeface="Times New Roman"/>
                <a:cs typeface="Times New Roman"/>
                <a:hlinkClick r:id="rId19" action="ppaction://hlinksldjump"/>
              </a:rPr>
              <a:t>C</a:t>
            </a:r>
            <a:r>
              <a:rPr sz="1000" spc="-4" dirty="0">
                <a:latin typeface="Times New Roman"/>
                <a:cs typeface="Times New Roman"/>
                <a:hlinkClick r:id="rId19" action="ppaction://hlinksldjump"/>
              </a:rPr>
              <a:t>A</a:t>
            </a:r>
            <a:r>
              <a:rPr sz="1000" spc="4" dirty="0">
                <a:latin typeface="Times New Roman"/>
                <a:cs typeface="Times New Roman"/>
                <a:hlinkClick r:id="rId19" action="ppaction://hlinksldjump"/>
              </a:rPr>
              <a:t>P</a:t>
            </a:r>
            <a:r>
              <a:rPr sz="1000" spc="-24" dirty="0">
                <a:latin typeface="Times New Roman"/>
                <a:cs typeface="Times New Roman"/>
                <a:hlinkClick r:id="rId19" action="ppaction://hlinksldjump"/>
              </a:rPr>
              <a:t>Í</a:t>
            </a:r>
            <a:r>
              <a:rPr sz="1000" spc="-4" dirty="0">
                <a:latin typeface="Times New Roman"/>
                <a:cs typeface="Times New Roman"/>
                <a:hlinkClick r:id="rId19" action="ppaction://hlinksldjump"/>
              </a:rPr>
              <a:t>T</a:t>
            </a:r>
            <a:r>
              <a:rPr sz="1000" dirty="0">
                <a:latin typeface="Times New Roman"/>
                <a:cs typeface="Times New Roman"/>
                <a:hlinkClick r:id="rId19" action="ppaction://hlinksldjump"/>
              </a:rPr>
              <a:t>U</a:t>
            </a:r>
            <a:r>
              <a:rPr sz="1000" spc="-12" dirty="0">
                <a:latin typeface="Times New Roman"/>
                <a:cs typeface="Times New Roman"/>
                <a:hlinkClick r:id="rId19" action="ppaction://hlinksldjump"/>
              </a:rPr>
              <a:t>L</a:t>
            </a:r>
            <a:r>
              <a:rPr sz="1000" spc="-4" dirty="0">
                <a:latin typeface="Times New Roman"/>
                <a:cs typeface="Times New Roman"/>
                <a:hlinkClick r:id="rId19" action="ppaction://hlinksldjump"/>
              </a:rPr>
              <a:t>O</a:t>
            </a:r>
            <a:r>
              <a:rPr sz="1000" dirty="0">
                <a:latin typeface="Times New Roman"/>
                <a:cs typeface="Times New Roman"/>
                <a:hlinkClick r:id="rId19" action="ppaction://hlinksldjump"/>
              </a:rPr>
              <a:t>  1: G</a:t>
            </a:r>
            <a:r>
              <a:rPr sz="1000" spc="-4" dirty="0">
                <a:latin typeface="Times New Roman"/>
                <a:cs typeface="Times New Roman"/>
                <a:hlinkClick r:id="rId19" action="ppaction://hlinksldjump"/>
              </a:rPr>
              <a:t>E</a:t>
            </a:r>
            <a:r>
              <a:rPr sz="1000" spc="-8" dirty="0">
                <a:latin typeface="Times New Roman"/>
                <a:cs typeface="Times New Roman"/>
                <a:hlinkClick r:id="rId19" action="ppaction://hlinksldjump"/>
              </a:rPr>
              <a:t>N</a:t>
            </a:r>
            <a:r>
              <a:rPr sz="1000" dirty="0">
                <a:latin typeface="Times New Roman"/>
                <a:cs typeface="Times New Roman"/>
                <a:hlinkClick r:id="rId19" action="ppaction://hlinksldjump"/>
              </a:rPr>
              <a:t>E</a:t>
            </a:r>
            <a:r>
              <a:rPr sz="1000" spc="8" dirty="0">
                <a:latin typeface="Times New Roman"/>
                <a:cs typeface="Times New Roman"/>
                <a:hlinkClick r:id="rId19" action="ppaction://hlinksldjump"/>
              </a:rPr>
              <a:t>R</a:t>
            </a:r>
            <a:r>
              <a:rPr sz="1000" dirty="0">
                <a:latin typeface="Times New Roman"/>
                <a:cs typeface="Times New Roman"/>
                <a:hlinkClick r:id="rId19" action="ppaction://hlinksldjump"/>
              </a:rPr>
              <a:t>AL</a:t>
            </a:r>
            <a:r>
              <a:rPr sz="1000" spc="-16" dirty="0">
                <a:latin typeface="Times New Roman"/>
                <a:cs typeface="Times New Roman"/>
                <a:hlinkClick r:id="rId19" action="ppaction://hlinksldjump"/>
              </a:rPr>
              <a:t>I</a:t>
            </a:r>
            <a:r>
              <a:rPr sz="1000" spc="-4" dirty="0">
                <a:latin typeface="Times New Roman"/>
                <a:cs typeface="Times New Roman"/>
                <a:hlinkClick r:id="rId19" action="ppaction://hlinksldjump"/>
              </a:rPr>
              <a:t>D</a:t>
            </a:r>
            <a:r>
              <a:rPr sz="1000" spc="-8" dirty="0">
                <a:latin typeface="Times New Roman"/>
                <a:cs typeface="Times New Roman"/>
                <a:hlinkClick r:id="rId19" action="ppaction://hlinksldjump"/>
              </a:rPr>
              <a:t>A</a:t>
            </a:r>
            <a:r>
              <a:rPr sz="1000" spc="-4" dirty="0">
                <a:latin typeface="Times New Roman"/>
                <a:cs typeface="Times New Roman"/>
                <a:hlinkClick r:id="rId19" action="ppaction://hlinksldjump"/>
              </a:rPr>
              <a:t>D</a:t>
            </a:r>
            <a:r>
              <a:rPr sz="1000" spc="-8" dirty="0">
                <a:latin typeface="Times New Roman"/>
                <a:cs typeface="Times New Roman"/>
                <a:hlinkClick r:id="rId19" action="ppaction://hlinksldjump"/>
              </a:rPr>
              <a:t>E</a:t>
            </a:r>
            <a:r>
              <a:rPr sz="1000" spc="-4" dirty="0">
                <a:latin typeface="Times New Roman"/>
                <a:cs typeface="Times New Roman"/>
                <a:hlinkClick r:id="rId19" action="ppaction://hlinksldjump"/>
              </a:rPr>
              <a:t>S</a:t>
            </a:r>
            <a:r>
              <a:rPr sz="1000" dirty="0">
                <a:latin typeface="Times New Roman"/>
                <a:cs typeface="Times New Roman"/>
                <a:hlinkClick r:id="rId19" action="ppaction://hlinksldjump"/>
              </a:rPr>
              <a:t>.</a:t>
            </a:r>
            <a:r>
              <a:rPr sz="1000" spc="-129" dirty="0">
                <a:latin typeface="Times New Roman"/>
                <a:cs typeface="Times New Roman"/>
                <a:hlinkClick r:id="rId19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9" action="ppaction://hlinksldjump"/>
              </a:rPr>
              <a:t>....................................................................................</a:t>
            </a:r>
            <a:r>
              <a:rPr sz="1000" spc="-129" dirty="0">
                <a:latin typeface="Times New Roman"/>
                <a:cs typeface="Times New Roman"/>
                <a:hlinkClick r:id="rId19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9" action="ppaction://hlinksldjump"/>
              </a:rPr>
              <a:t>1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40"/>
              </a:spcBef>
            </a:pPr>
            <a:endParaRPr sz="1400">
              <a:latin typeface="Times New Roman"/>
              <a:cs typeface="Times New Roman"/>
            </a:endParaRPr>
          </a:p>
          <a:p>
            <a:pPr marL="278533"/>
            <a:r>
              <a:rPr sz="800" spc="-4" dirty="0">
                <a:latin typeface="Times New Roman"/>
                <a:cs typeface="Times New Roman"/>
                <a:hlinkClick r:id="rId19" action="ppaction://hlinksldjump"/>
              </a:rPr>
              <a:t>INTRODUCCIÓN.</a:t>
            </a:r>
            <a:r>
              <a:rPr sz="800" spc="129" dirty="0">
                <a:latin typeface="Times New Roman"/>
                <a:cs typeface="Times New Roman"/>
                <a:hlinkClick r:id="rId19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19" action="ppaction://hlinksldjump"/>
              </a:rPr>
              <a:t>..................................................................................................................................</a:t>
            </a:r>
            <a:r>
              <a:rPr sz="800" spc="178" dirty="0">
                <a:latin typeface="Times New Roman"/>
                <a:cs typeface="Times New Roman"/>
                <a:hlinkClick r:id="rId19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19" action="ppaction://hlinksldjump"/>
              </a:rPr>
              <a:t>1</a:t>
            </a:r>
            <a:endParaRPr sz="800">
              <a:latin typeface="Times New Roman"/>
              <a:cs typeface="Times New Roman"/>
            </a:endParaRPr>
          </a:p>
          <a:p>
            <a:pPr marL="278533">
              <a:spcBef>
                <a:spcPts val="436"/>
              </a:spcBef>
            </a:pPr>
            <a:r>
              <a:rPr sz="800" spc="-4" dirty="0">
                <a:latin typeface="Times New Roman"/>
                <a:cs typeface="Times New Roman"/>
                <a:hlinkClick r:id="rId20" action="ppaction://hlinksldjump"/>
              </a:rPr>
              <a:t>OBJETIVOS:</a:t>
            </a:r>
            <a:r>
              <a:rPr sz="800" spc="85" dirty="0">
                <a:latin typeface="Times New Roman"/>
                <a:cs typeface="Times New Roman"/>
                <a:hlinkClick r:id="rId20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20" action="ppaction://hlinksldjump"/>
              </a:rPr>
              <a:t>...........................................................................................................................................</a:t>
            </a:r>
            <a:r>
              <a:rPr sz="800" spc="230" dirty="0">
                <a:latin typeface="Times New Roman"/>
                <a:cs typeface="Times New Roman"/>
                <a:hlinkClick r:id="rId20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20" action="ppaction://hlinksldjump"/>
              </a:rPr>
              <a:t>2</a:t>
            </a:r>
            <a:endParaRPr sz="800">
              <a:latin typeface="Times New Roman"/>
              <a:cs typeface="Times New Roman"/>
            </a:endParaRPr>
          </a:p>
          <a:p>
            <a:pPr marL="235445">
              <a:spcBef>
                <a:spcPts val="436"/>
              </a:spcBef>
            </a:pPr>
            <a:r>
              <a:rPr sz="800" dirty="0">
                <a:latin typeface="Times New Roman"/>
                <a:cs typeface="Times New Roman"/>
                <a:hlinkClick r:id="rId20" action="ppaction://hlinksldjump"/>
              </a:rPr>
              <a:t>1.2.1</a:t>
            </a:r>
            <a:r>
              <a:rPr sz="800" spc="129" dirty="0">
                <a:latin typeface="Times New Roman"/>
                <a:cs typeface="Times New Roman"/>
                <a:hlinkClick r:id="rId20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20" action="ppaction://hlinksldjump"/>
              </a:rPr>
              <a:t>GENERAL:</a:t>
            </a:r>
            <a:r>
              <a:rPr sz="800" spc="137" dirty="0">
                <a:latin typeface="Times New Roman"/>
                <a:cs typeface="Times New Roman"/>
                <a:hlinkClick r:id="rId20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20" action="ppaction://hlinksldjump"/>
              </a:rPr>
              <a:t>......................................................................................................................................</a:t>
            </a:r>
            <a:r>
              <a:rPr sz="800" spc="97" dirty="0">
                <a:latin typeface="Times New Roman"/>
                <a:cs typeface="Times New Roman"/>
                <a:hlinkClick r:id="rId20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20" action="ppaction://hlinksldjump"/>
              </a:rPr>
              <a:t>2</a:t>
            </a:r>
            <a:endParaRPr sz="800">
              <a:latin typeface="Times New Roman"/>
              <a:cs typeface="Times New Roman"/>
            </a:endParaRPr>
          </a:p>
          <a:p>
            <a:pPr marL="235445">
              <a:spcBef>
                <a:spcPts val="436"/>
              </a:spcBef>
            </a:pPr>
            <a:r>
              <a:rPr sz="800" dirty="0">
                <a:latin typeface="Times New Roman"/>
                <a:cs typeface="Times New Roman"/>
                <a:hlinkClick r:id="rId20" action="ppaction://hlinksldjump"/>
              </a:rPr>
              <a:t>1.2.2</a:t>
            </a:r>
            <a:r>
              <a:rPr sz="800" spc="198" dirty="0">
                <a:latin typeface="Times New Roman"/>
                <a:cs typeface="Times New Roman"/>
                <a:hlinkClick r:id="rId20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20" action="ppaction://hlinksldjump"/>
              </a:rPr>
              <a:t>ESPECÍFICOS:.................................................................................................................................</a:t>
            </a:r>
            <a:r>
              <a:rPr sz="800" spc="174" dirty="0">
                <a:latin typeface="Times New Roman"/>
                <a:cs typeface="Times New Roman"/>
                <a:hlinkClick r:id="rId20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20" action="ppaction://hlinksldjump"/>
              </a:rPr>
              <a:t>2</a:t>
            </a:r>
            <a:endParaRPr sz="800">
              <a:latin typeface="Times New Roman"/>
              <a:cs typeface="Times New Roman"/>
            </a:endParaRPr>
          </a:p>
          <a:p>
            <a:pPr marL="278533">
              <a:spcBef>
                <a:spcPts val="436"/>
              </a:spcBef>
            </a:pPr>
            <a:r>
              <a:rPr sz="800" spc="-4" dirty="0">
                <a:latin typeface="Times New Roman"/>
                <a:cs typeface="Times New Roman"/>
                <a:hlinkClick r:id="rId21" action="ppaction://hlinksldjump"/>
              </a:rPr>
              <a:t>DESCRIPCIÓN</a:t>
            </a:r>
            <a:r>
              <a:rPr sz="800" spc="81" dirty="0">
                <a:latin typeface="Times New Roman"/>
                <a:cs typeface="Times New Roman"/>
                <a:hlinkClick r:id="rId21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21" action="ppaction://hlinksldjump"/>
              </a:rPr>
              <a:t>DEL</a:t>
            </a:r>
            <a:r>
              <a:rPr sz="800" spc="73" dirty="0">
                <a:latin typeface="Times New Roman"/>
                <a:cs typeface="Times New Roman"/>
                <a:hlinkClick r:id="rId21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21" action="ppaction://hlinksldjump"/>
              </a:rPr>
              <a:t>TEMA.</a:t>
            </a:r>
            <a:r>
              <a:rPr sz="800" spc="97" dirty="0">
                <a:latin typeface="Times New Roman"/>
                <a:cs typeface="Times New Roman"/>
                <a:hlinkClick r:id="rId21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21" action="ppaction://hlinksldjump"/>
              </a:rPr>
              <a:t>.................................................................................................................</a:t>
            </a:r>
            <a:r>
              <a:rPr sz="800" spc="61" dirty="0">
                <a:latin typeface="Times New Roman"/>
                <a:cs typeface="Times New Roman"/>
                <a:hlinkClick r:id="rId21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21" action="ppaction://hlinksldjump"/>
              </a:rPr>
              <a:t>3</a:t>
            </a:r>
            <a:endParaRPr sz="800">
              <a:latin typeface="Times New Roman"/>
              <a:cs typeface="Times New Roman"/>
            </a:endParaRPr>
          </a:p>
          <a:p>
            <a:pPr marL="278533">
              <a:spcBef>
                <a:spcPts val="436"/>
              </a:spcBef>
            </a:pPr>
            <a:r>
              <a:rPr sz="800" spc="-4" dirty="0">
                <a:latin typeface="Times New Roman"/>
                <a:cs typeface="Times New Roman"/>
                <a:hlinkClick r:id="rId21" action="ppaction://hlinksldjump"/>
              </a:rPr>
              <a:t>ALCANCES.</a:t>
            </a:r>
            <a:r>
              <a:rPr sz="800" spc="205" dirty="0">
                <a:latin typeface="Times New Roman"/>
                <a:cs typeface="Times New Roman"/>
                <a:hlinkClick r:id="rId21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21" action="ppaction://hlinksldjump"/>
              </a:rPr>
              <a:t>...........................................................................................................................................</a:t>
            </a:r>
            <a:r>
              <a:rPr sz="800" spc="165" dirty="0">
                <a:latin typeface="Times New Roman"/>
                <a:cs typeface="Times New Roman"/>
                <a:hlinkClick r:id="rId21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21" action="ppaction://hlinksldjump"/>
              </a:rPr>
              <a:t>3</a:t>
            </a:r>
            <a:endParaRPr sz="800">
              <a:latin typeface="Times New Roman"/>
              <a:cs typeface="Times New Roman"/>
            </a:endParaRPr>
          </a:p>
          <a:p>
            <a:pPr marL="278533">
              <a:spcBef>
                <a:spcPts val="444"/>
              </a:spcBef>
            </a:pPr>
            <a:r>
              <a:rPr sz="800" spc="-4" dirty="0">
                <a:latin typeface="Times New Roman"/>
                <a:cs typeface="Times New Roman"/>
                <a:hlinkClick r:id="rId21" action="ppaction://hlinksldjump"/>
              </a:rPr>
              <a:t>ANTECEDENTES...................................................................................................................................</a:t>
            </a:r>
            <a:r>
              <a:rPr sz="800" spc="368" dirty="0">
                <a:latin typeface="Times New Roman"/>
                <a:cs typeface="Times New Roman"/>
                <a:hlinkClick r:id="rId21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21" action="ppaction://hlinksldjump"/>
              </a:rPr>
              <a:t>3</a:t>
            </a:r>
            <a:endParaRPr sz="800">
              <a:latin typeface="Times New Roman"/>
              <a:cs typeface="Times New Roman"/>
            </a:endParaRPr>
          </a:p>
          <a:p>
            <a:pPr marL="276995">
              <a:spcBef>
                <a:spcPts val="440"/>
              </a:spcBef>
            </a:pPr>
            <a:r>
              <a:rPr sz="800" spc="-4" dirty="0">
                <a:latin typeface="Times New Roman"/>
                <a:cs typeface="Times New Roman"/>
                <a:hlinkClick r:id="rId22" action="ppaction://hlinksldjump"/>
              </a:rPr>
              <a:t>PLANTEAMIENTO</a:t>
            </a:r>
            <a:r>
              <a:rPr sz="800" spc="109" dirty="0">
                <a:latin typeface="Times New Roman"/>
                <a:cs typeface="Times New Roman"/>
                <a:hlinkClick r:id="rId22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22" action="ppaction://hlinksldjump"/>
              </a:rPr>
              <a:t>DEL</a:t>
            </a:r>
            <a:r>
              <a:rPr sz="800" spc="109" dirty="0">
                <a:latin typeface="Times New Roman"/>
                <a:cs typeface="Times New Roman"/>
                <a:hlinkClick r:id="rId22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22" action="ppaction://hlinksldjump"/>
              </a:rPr>
              <a:t>PROBLEMA.................................................................................................</a:t>
            </a:r>
            <a:r>
              <a:rPr sz="800" spc="85" dirty="0">
                <a:latin typeface="Times New Roman"/>
                <a:cs typeface="Times New Roman"/>
                <a:hlinkClick r:id="rId22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22" action="ppaction://hlinksldjump"/>
              </a:rPr>
              <a:t>4</a:t>
            </a:r>
            <a:endParaRPr sz="800">
              <a:latin typeface="Times New Roman"/>
              <a:cs typeface="Times New Roman"/>
            </a:endParaRPr>
          </a:p>
          <a:p>
            <a:pPr marL="276995">
              <a:spcBef>
                <a:spcPts val="436"/>
              </a:spcBef>
            </a:pPr>
            <a:r>
              <a:rPr sz="800" spc="-4" dirty="0">
                <a:latin typeface="Times New Roman"/>
                <a:cs typeface="Times New Roman"/>
                <a:hlinkClick r:id="rId22" action="ppaction://hlinksldjump"/>
              </a:rPr>
              <a:t>JUSTIFICACIÓN.</a:t>
            </a:r>
            <a:r>
              <a:rPr sz="800" spc="162" dirty="0">
                <a:latin typeface="Times New Roman"/>
                <a:cs typeface="Times New Roman"/>
                <a:hlinkClick r:id="rId22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22" action="ppaction://hlinksldjump"/>
              </a:rPr>
              <a:t>...................................................................................................................................</a:t>
            </a:r>
            <a:r>
              <a:rPr sz="800" spc="182" dirty="0">
                <a:latin typeface="Times New Roman"/>
                <a:cs typeface="Times New Roman"/>
                <a:hlinkClick r:id="rId22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22" action="ppaction://hlinksldjump"/>
              </a:rPr>
              <a:t>4</a:t>
            </a: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900">
              <a:latin typeface="Times New Roman"/>
              <a:cs typeface="Times New Roman"/>
            </a:endParaRPr>
          </a:p>
          <a:p>
            <a:pPr marR="5130" algn="r">
              <a:spcBef>
                <a:spcPts val="602"/>
              </a:spcBef>
            </a:pPr>
            <a:r>
              <a:rPr sz="1000" dirty="0">
                <a:latin typeface="Times New Roman"/>
                <a:cs typeface="Times New Roman"/>
                <a:hlinkClick r:id="rId23" action="ppaction://hlinksldjump"/>
              </a:rPr>
              <a:t>C</a:t>
            </a:r>
            <a:r>
              <a:rPr sz="1000" spc="-4" dirty="0">
                <a:latin typeface="Times New Roman"/>
                <a:cs typeface="Times New Roman"/>
                <a:hlinkClick r:id="rId23" action="ppaction://hlinksldjump"/>
              </a:rPr>
              <a:t>A</a:t>
            </a:r>
            <a:r>
              <a:rPr sz="1000" spc="4" dirty="0">
                <a:latin typeface="Times New Roman"/>
                <a:cs typeface="Times New Roman"/>
                <a:hlinkClick r:id="rId23" action="ppaction://hlinksldjump"/>
              </a:rPr>
              <a:t>P</a:t>
            </a:r>
            <a:r>
              <a:rPr sz="1000" spc="-24" dirty="0">
                <a:latin typeface="Times New Roman"/>
                <a:cs typeface="Times New Roman"/>
                <a:hlinkClick r:id="rId23" action="ppaction://hlinksldjump"/>
              </a:rPr>
              <a:t>Í</a:t>
            </a:r>
            <a:r>
              <a:rPr sz="1000" spc="-4" dirty="0">
                <a:latin typeface="Times New Roman"/>
                <a:cs typeface="Times New Roman"/>
                <a:hlinkClick r:id="rId23" action="ppaction://hlinksldjump"/>
              </a:rPr>
              <a:t>T</a:t>
            </a:r>
            <a:r>
              <a:rPr sz="1000" dirty="0">
                <a:latin typeface="Times New Roman"/>
                <a:cs typeface="Times New Roman"/>
                <a:hlinkClick r:id="rId23" action="ppaction://hlinksldjump"/>
              </a:rPr>
              <a:t>U</a:t>
            </a:r>
            <a:r>
              <a:rPr sz="1000" spc="-12" dirty="0">
                <a:latin typeface="Times New Roman"/>
                <a:cs typeface="Times New Roman"/>
                <a:hlinkClick r:id="rId23" action="ppaction://hlinksldjump"/>
              </a:rPr>
              <a:t>L</a:t>
            </a:r>
            <a:r>
              <a:rPr sz="1000" spc="-4" dirty="0">
                <a:latin typeface="Times New Roman"/>
                <a:cs typeface="Times New Roman"/>
                <a:hlinkClick r:id="rId23" action="ppaction://hlinksldjump"/>
              </a:rPr>
              <a:t>O</a:t>
            </a:r>
            <a:r>
              <a:rPr sz="1000" dirty="0">
                <a:latin typeface="Times New Roman"/>
                <a:cs typeface="Times New Roman"/>
                <a:hlinkClick r:id="rId23" action="ppaction://hlinksldjump"/>
              </a:rPr>
              <a:t>  2: </a:t>
            </a:r>
            <a:r>
              <a:rPr sz="1000" spc="-4" dirty="0">
                <a:latin typeface="Times New Roman"/>
                <a:cs typeface="Times New Roman"/>
                <a:hlinkClick r:id="rId23" action="ppaction://hlinksldjump"/>
              </a:rPr>
              <a:t>MA</a:t>
            </a:r>
            <a:r>
              <a:rPr sz="1000" dirty="0">
                <a:latin typeface="Times New Roman"/>
                <a:cs typeface="Times New Roman"/>
                <a:hlinkClick r:id="rId23" action="ppaction://hlinksldjump"/>
              </a:rPr>
              <a:t>RC</a:t>
            </a:r>
            <a:r>
              <a:rPr sz="1000" spc="-4" dirty="0">
                <a:latin typeface="Times New Roman"/>
                <a:cs typeface="Times New Roman"/>
                <a:hlinkClick r:id="rId23" action="ppaction://hlinksldjump"/>
              </a:rPr>
              <a:t>O</a:t>
            </a:r>
            <a:r>
              <a:rPr sz="1000" spc="4" dirty="0">
                <a:latin typeface="Times New Roman"/>
                <a:cs typeface="Times New Roman"/>
                <a:hlinkClick r:id="rId23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23" action="ppaction://hlinksldjump"/>
              </a:rPr>
              <a:t>TE</a:t>
            </a:r>
            <a:r>
              <a:rPr sz="1000" spc="-4" dirty="0">
                <a:latin typeface="Times New Roman"/>
                <a:cs typeface="Times New Roman"/>
                <a:hlinkClick r:id="rId23" action="ppaction://hlinksldjump"/>
              </a:rPr>
              <a:t>Ó</a:t>
            </a:r>
            <a:r>
              <a:rPr sz="1000" spc="8" dirty="0">
                <a:latin typeface="Times New Roman"/>
                <a:cs typeface="Times New Roman"/>
                <a:hlinkClick r:id="rId23" action="ppaction://hlinksldjump"/>
              </a:rPr>
              <a:t>R</a:t>
            </a:r>
            <a:r>
              <a:rPr sz="1000" spc="-24" dirty="0">
                <a:latin typeface="Times New Roman"/>
                <a:cs typeface="Times New Roman"/>
                <a:hlinkClick r:id="rId23" action="ppaction://hlinksldjump"/>
              </a:rPr>
              <a:t>I</a:t>
            </a:r>
            <a:r>
              <a:rPr sz="1000" dirty="0">
                <a:latin typeface="Times New Roman"/>
                <a:cs typeface="Times New Roman"/>
                <a:hlinkClick r:id="rId23" action="ppaction://hlinksldjump"/>
              </a:rPr>
              <a:t>C</a:t>
            </a:r>
            <a:r>
              <a:rPr sz="1000" spc="-4" dirty="0">
                <a:latin typeface="Times New Roman"/>
                <a:cs typeface="Times New Roman"/>
                <a:hlinkClick r:id="rId23" action="ppaction://hlinksldjump"/>
              </a:rPr>
              <a:t>O.</a:t>
            </a:r>
            <a:r>
              <a:rPr sz="1000" spc="-44" dirty="0">
                <a:latin typeface="Times New Roman"/>
                <a:cs typeface="Times New Roman"/>
                <a:hlinkClick r:id="rId23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23" action="ppaction://hlinksldjump"/>
              </a:rPr>
              <a:t>....................................................................................</a:t>
            </a:r>
            <a:r>
              <a:rPr sz="1000" spc="-129" dirty="0">
                <a:latin typeface="Times New Roman"/>
                <a:cs typeface="Times New Roman"/>
                <a:hlinkClick r:id="rId23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23" action="ppaction://hlinksldjump"/>
              </a:rPr>
              <a:t>5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16"/>
              </a:spcBef>
            </a:pPr>
            <a:endParaRPr sz="1100">
              <a:latin typeface="Times New Roman"/>
              <a:cs typeface="Times New Roman"/>
            </a:endParaRPr>
          </a:p>
          <a:p>
            <a:pPr marL="235445" marR="5642" indent="43088" algn="just">
              <a:lnSpc>
                <a:spcPct val="145000"/>
              </a:lnSpc>
              <a:spcBef>
                <a:spcPts val="4"/>
              </a:spcBef>
            </a:pPr>
            <a:r>
              <a:rPr sz="800" spc="-4" dirty="0">
                <a:latin typeface="Times New Roman"/>
                <a:cs typeface="Times New Roman"/>
                <a:hlinkClick r:id="rId23" action="ppaction://hlinksldjump"/>
              </a:rPr>
              <a:t>GENERADORES ELÉCTRICOS DE CORRIENTE ALTERNA. ......................................................... 5 </a:t>
            </a:r>
            <a:r>
              <a:rPr sz="800" dirty="0">
                <a:latin typeface="Times New Roman"/>
                <a:cs typeface="Times New Roman"/>
              </a:rPr>
              <a:t> </a:t>
            </a:r>
            <a:r>
              <a:rPr sz="800" dirty="0">
                <a:latin typeface="Times New Roman"/>
                <a:cs typeface="Times New Roman"/>
                <a:hlinkClick r:id="rId23" action="ppaction://hlinksldjump"/>
              </a:rPr>
              <a:t>2.1.1</a:t>
            </a:r>
            <a:r>
              <a:rPr sz="800" spc="89" dirty="0">
                <a:latin typeface="Times New Roman"/>
                <a:cs typeface="Times New Roman"/>
                <a:hlinkClick r:id="rId23" action="ppaction://hlinksldjump"/>
              </a:rPr>
              <a:t> </a:t>
            </a:r>
            <a:r>
              <a:rPr sz="800" spc="-8" dirty="0">
                <a:latin typeface="Times New Roman"/>
                <a:cs typeface="Times New Roman"/>
                <a:hlinkClick r:id="rId23" action="ppaction://hlinksldjump"/>
              </a:rPr>
              <a:t>GENERADOR</a:t>
            </a:r>
            <a:r>
              <a:rPr sz="800" spc="77" dirty="0">
                <a:latin typeface="Times New Roman"/>
                <a:cs typeface="Times New Roman"/>
                <a:hlinkClick r:id="rId23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23" action="ppaction://hlinksldjump"/>
              </a:rPr>
              <a:t>ELÉCTRICO</a:t>
            </a:r>
            <a:r>
              <a:rPr sz="800" spc="85" dirty="0">
                <a:latin typeface="Times New Roman"/>
                <a:cs typeface="Times New Roman"/>
                <a:hlinkClick r:id="rId23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23" action="ppaction://hlinksldjump"/>
              </a:rPr>
              <a:t>SÍNCRONO......................................................................................</a:t>
            </a:r>
            <a:r>
              <a:rPr sz="800" spc="61" dirty="0">
                <a:latin typeface="Times New Roman"/>
                <a:cs typeface="Times New Roman"/>
                <a:hlinkClick r:id="rId23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23" action="ppaction://hlinksldjump"/>
              </a:rPr>
              <a:t>5</a:t>
            </a:r>
            <a:endParaRPr sz="800">
              <a:latin typeface="Times New Roman"/>
              <a:cs typeface="Times New Roman"/>
            </a:endParaRPr>
          </a:p>
          <a:p>
            <a:pPr marL="235445" marR="5642" algn="just">
              <a:lnSpc>
                <a:spcPct val="145000"/>
              </a:lnSpc>
            </a:pPr>
            <a:r>
              <a:rPr sz="800" dirty="0">
                <a:latin typeface="Times New Roman"/>
                <a:cs typeface="Times New Roman"/>
                <a:hlinkClick r:id="rId24" action="ppaction://hlinksldjump"/>
              </a:rPr>
              <a:t>2.1.2 </a:t>
            </a:r>
            <a:r>
              <a:rPr sz="800" spc="-4" dirty="0">
                <a:latin typeface="Times New Roman"/>
                <a:cs typeface="Times New Roman"/>
                <a:hlinkClick r:id="rId24" action="ppaction://hlinksldjump"/>
              </a:rPr>
              <a:t>CONEXIÓN DE GENERADORES A UN </a:t>
            </a:r>
            <a:r>
              <a:rPr sz="800" dirty="0">
                <a:latin typeface="Times New Roman"/>
                <a:cs typeface="Times New Roman"/>
                <a:hlinkClick r:id="rId24" action="ppaction://hlinksldjump"/>
              </a:rPr>
              <a:t>SISTEMA </a:t>
            </a:r>
            <a:r>
              <a:rPr sz="800" spc="-4" dirty="0">
                <a:latin typeface="Times New Roman"/>
                <a:cs typeface="Times New Roman"/>
                <a:hlinkClick r:id="rId24" action="ppaction://hlinksldjump"/>
              </a:rPr>
              <a:t>DE POTENCIA.......................................... 7 </a:t>
            </a:r>
            <a:r>
              <a:rPr sz="800" dirty="0">
                <a:latin typeface="Times New Roman"/>
                <a:cs typeface="Times New Roman"/>
              </a:rPr>
              <a:t> </a:t>
            </a:r>
            <a:r>
              <a:rPr sz="800" dirty="0">
                <a:latin typeface="Times New Roman"/>
                <a:cs typeface="Times New Roman"/>
                <a:hlinkClick r:id="rId24" action="ppaction://hlinksldjump"/>
              </a:rPr>
              <a:t>2.1.3</a:t>
            </a:r>
            <a:r>
              <a:rPr sz="800" spc="36" dirty="0">
                <a:latin typeface="Times New Roman"/>
                <a:cs typeface="Times New Roman"/>
                <a:hlinkClick r:id="rId24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24" action="ppaction://hlinksldjump"/>
              </a:rPr>
              <a:t>TRANSITORIOS</a:t>
            </a:r>
            <a:r>
              <a:rPr sz="800" spc="36" dirty="0">
                <a:latin typeface="Times New Roman"/>
                <a:cs typeface="Times New Roman"/>
                <a:hlinkClick r:id="rId24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24" action="ppaction://hlinksldjump"/>
              </a:rPr>
              <a:t>DEL</a:t>
            </a:r>
            <a:r>
              <a:rPr sz="800" spc="40" dirty="0">
                <a:latin typeface="Times New Roman"/>
                <a:cs typeface="Times New Roman"/>
                <a:hlinkClick r:id="rId24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24" action="ppaction://hlinksldjump"/>
              </a:rPr>
              <a:t>GENERADOR</a:t>
            </a:r>
            <a:r>
              <a:rPr sz="800" spc="36" dirty="0">
                <a:latin typeface="Times New Roman"/>
                <a:cs typeface="Times New Roman"/>
                <a:hlinkClick r:id="rId24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24" action="ppaction://hlinksldjump"/>
              </a:rPr>
              <a:t>SÍNCRONO.</a:t>
            </a:r>
            <a:r>
              <a:rPr sz="800" spc="-53" dirty="0">
                <a:latin typeface="Times New Roman"/>
                <a:cs typeface="Times New Roman"/>
                <a:hlinkClick r:id="rId24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24" action="ppaction://hlinksldjump"/>
              </a:rPr>
              <a:t>.....................................................................</a:t>
            </a:r>
            <a:r>
              <a:rPr sz="800" spc="24" dirty="0">
                <a:latin typeface="Times New Roman"/>
                <a:cs typeface="Times New Roman"/>
                <a:hlinkClick r:id="rId24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24" action="ppaction://hlinksldjump"/>
              </a:rPr>
              <a:t>7</a:t>
            </a:r>
            <a:endParaRPr sz="800">
              <a:latin typeface="Times New Roman"/>
              <a:cs typeface="Times New Roman"/>
            </a:endParaRPr>
          </a:p>
          <a:p>
            <a:pPr marL="235445">
              <a:spcBef>
                <a:spcPts val="436"/>
              </a:spcBef>
            </a:pPr>
            <a:r>
              <a:rPr sz="800" dirty="0">
                <a:latin typeface="Times New Roman"/>
                <a:cs typeface="Times New Roman"/>
                <a:hlinkClick r:id="rId25" action="ppaction://hlinksldjump"/>
              </a:rPr>
              <a:t>2.1.4</a:t>
            </a:r>
            <a:r>
              <a:rPr sz="800" spc="-12" dirty="0">
                <a:latin typeface="Times New Roman"/>
                <a:cs typeface="Times New Roman"/>
                <a:hlinkClick r:id="rId25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25" action="ppaction://hlinksldjump"/>
              </a:rPr>
              <a:t>PRÁCTICAS</a:t>
            </a:r>
            <a:r>
              <a:rPr sz="800" spc="-12" dirty="0">
                <a:latin typeface="Times New Roman"/>
                <a:cs typeface="Times New Roman"/>
                <a:hlinkClick r:id="rId25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25" action="ppaction://hlinksldjump"/>
              </a:rPr>
              <a:t>DE </a:t>
            </a:r>
            <a:r>
              <a:rPr sz="800" dirty="0">
                <a:latin typeface="Times New Roman"/>
                <a:cs typeface="Times New Roman"/>
                <a:hlinkClick r:id="rId25" action="ppaction://hlinksldjump"/>
              </a:rPr>
              <a:t>PUESTA</a:t>
            </a:r>
            <a:r>
              <a:rPr sz="800" spc="-16" dirty="0">
                <a:latin typeface="Times New Roman"/>
                <a:cs typeface="Times New Roman"/>
                <a:hlinkClick r:id="rId25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25" action="ppaction://hlinksldjump"/>
              </a:rPr>
              <a:t>A</a:t>
            </a:r>
            <a:r>
              <a:rPr sz="800" spc="-16" dirty="0">
                <a:latin typeface="Times New Roman"/>
                <a:cs typeface="Times New Roman"/>
                <a:hlinkClick r:id="rId25" action="ppaction://hlinksldjump"/>
              </a:rPr>
              <a:t> </a:t>
            </a:r>
            <a:r>
              <a:rPr sz="800" dirty="0">
                <a:latin typeface="Times New Roman"/>
                <a:cs typeface="Times New Roman"/>
                <a:hlinkClick r:id="rId25" action="ppaction://hlinksldjump"/>
              </a:rPr>
              <a:t>TIERRA</a:t>
            </a:r>
            <a:r>
              <a:rPr sz="800" spc="-12" dirty="0">
                <a:latin typeface="Times New Roman"/>
                <a:cs typeface="Times New Roman"/>
                <a:hlinkClick r:id="rId25" action="ppaction://hlinksldjump"/>
              </a:rPr>
              <a:t> </a:t>
            </a:r>
            <a:r>
              <a:rPr sz="800" dirty="0">
                <a:latin typeface="Times New Roman"/>
                <a:cs typeface="Times New Roman"/>
                <a:hlinkClick r:id="rId25" action="ppaction://hlinksldjump"/>
              </a:rPr>
              <a:t>DEL</a:t>
            </a:r>
            <a:r>
              <a:rPr sz="800" spc="-16" dirty="0">
                <a:latin typeface="Times New Roman"/>
                <a:cs typeface="Times New Roman"/>
                <a:hlinkClick r:id="rId25" action="ppaction://hlinksldjump"/>
              </a:rPr>
              <a:t> </a:t>
            </a:r>
            <a:r>
              <a:rPr sz="800" dirty="0">
                <a:latin typeface="Times New Roman"/>
                <a:cs typeface="Times New Roman"/>
                <a:hlinkClick r:id="rId25" action="ppaction://hlinksldjump"/>
              </a:rPr>
              <a:t>GENERADOR.........................................................</a:t>
            </a:r>
            <a:r>
              <a:rPr sz="800" spc="-24" dirty="0">
                <a:latin typeface="Times New Roman"/>
                <a:cs typeface="Times New Roman"/>
                <a:hlinkClick r:id="rId25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25" action="ppaction://hlinksldjump"/>
              </a:rPr>
              <a:t>9</a:t>
            </a:r>
            <a:endParaRPr sz="800">
              <a:latin typeface="Times New Roman"/>
              <a:cs typeface="Times New Roman"/>
            </a:endParaRPr>
          </a:p>
          <a:p>
            <a:pPr marL="278533" marR="4104" algn="just">
              <a:lnSpc>
                <a:spcPct val="145000"/>
              </a:lnSpc>
            </a:pPr>
            <a:r>
              <a:rPr sz="800" spc="-8" dirty="0">
                <a:latin typeface="Times New Roman"/>
                <a:cs typeface="Times New Roman"/>
                <a:hlinkClick r:id="rId26" action="ppaction://hlinksldjump"/>
              </a:rPr>
              <a:t>FALLAS </a:t>
            </a:r>
            <a:r>
              <a:rPr sz="800" spc="-4" dirty="0">
                <a:latin typeface="Times New Roman"/>
                <a:cs typeface="Times New Roman"/>
                <a:hlinkClick r:id="rId26" action="ppaction://hlinksldjump"/>
              </a:rPr>
              <a:t>EN UN GENERADOR ELÉCTRICO. .................................................................................. </a:t>
            </a:r>
            <a:r>
              <a:rPr sz="800" dirty="0">
                <a:latin typeface="Times New Roman"/>
                <a:cs typeface="Times New Roman"/>
                <a:hlinkClick r:id="rId26" action="ppaction://hlinksldjump"/>
              </a:rPr>
              <a:t>10 </a:t>
            </a:r>
            <a:r>
              <a:rPr sz="800" spc="4" dirty="0">
                <a:latin typeface="Times New Roman"/>
                <a:cs typeface="Times New Roman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27" action="ppaction://hlinksldjump"/>
              </a:rPr>
              <a:t>CONDICIONES</a:t>
            </a:r>
            <a:r>
              <a:rPr sz="800" spc="24" dirty="0">
                <a:latin typeface="Times New Roman"/>
                <a:cs typeface="Times New Roman"/>
                <a:hlinkClick r:id="rId27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27" action="ppaction://hlinksldjump"/>
              </a:rPr>
              <a:t>DE</a:t>
            </a:r>
            <a:r>
              <a:rPr sz="800" spc="36" dirty="0">
                <a:latin typeface="Times New Roman"/>
                <a:cs typeface="Times New Roman"/>
                <a:hlinkClick r:id="rId27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27" action="ppaction://hlinksldjump"/>
              </a:rPr>
              <a:t>FALLA</a:t>
            </a:r>
            <a:r>
              <a:rPr sz="800" spc="20" dirty="0">
                <a:latin typeface="Times New Roman"/>
                <a:cs typeface="Times New Roman"/>
                <a:hlinkClick r:id="rId27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27" action="ppaction://hlinksldjump"/>
              </a:rPr>
              <a:t>EN</a:t>
            </a:r>
            <a:r>
              <a:rPr sz="800" spc="40" dirty="0">
                <a:latin typeface="Times New Roman"/>
                <a:cs typeface="Times New Roman"/>
                <a:hlinkClick r:id="rId27" action="ppaction://hlinksldjump"/>
              </a:rPr>
              <a:t> </a:t>
            </a:r>
            <a:r>
              <a:rPr sz="800" spc="-8" dirty="0">
                <a:latin typeface="Times New Roman"/>
                <a:cs typeface="Times New Roman"/>
                <a:hlinkClick r:id="rId27" action="ppaction://hlinksldjump"/>
              </a:rPr>
              <a:t>LOS</a:t>
            </a:r>
            <a:r>
              <a:rPr sz="800" spc="24" dirty="0">
                <a:latin typeface="Times New Roman"/>
                <a:cs typeface="Times New Roman"/>
                <a:hlinkClick r:id="rId27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27" action="ppaction://hlinksldjump"/>
              </a:rPr>
              <a:t>GENERADORES</a:t>
            </a:r>
            <a:r>
              <a:rPr sz="800" spc="28" dirty="0">
                <a:latin typeface="Times New Roman"/>
                <a:cs typeface="Times New Roman"/>
                <a:hlinkClick r:id="rId27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27" action="ppaction://hlinksldjump"/>
              </a:rPr>
              <a:t>ELÉCTRICOS...........................................</a:t>
            </a:r>
            <a:r>
              <a:rPr sz="800" spc="20" dirty="0">
                <a:latin typeface="Times New Roman"/>
                <a:cs typeface="Times New Roman"/>
                <a:hlinkClick r:id="rId27" action="ppaction://hlinksldjump"/>
              </a:rPr>
              <a:t> </a:t>
            </a:r>
            <a:r>
              <a:rPr sz="800" dirty="0">
                <a:latin typeface="Times New Roman"/>
                <a:cs typeface="Times New Roman"/>
                <a:hlinkClick r:id="rId27" action="ppaction://hlinksldjump"/>
              </a:rPr>
              <a:t>11</a:t>
            </a:r>
            <a:endParaRPr sz="800">
              <a:latin typeface="Times New Roman"/>
              <a:cs typeface="Times New Roman"/>
            </a:endParaRPr>
          </a:p>
          <a:p>
            <a:pPr marL="235445" marR="4104" algn="just">
              <a:lnSpc>
                <a:spcPct val="145000"/>
              </a:lnSpc>
            </a:pPr>
            <a:r>
              <a:rPr sz="800" dirty="0">
                <a:latin typeface="Times New Roman"/>
                <a:cs typeface="Times New Roman"/>
                <a:hlinkClick r:id="rId27" action="ppaction://hlinksldjump"/>
              </a:rPr>
              <a:t>2.3.1 </a:t>
            </a:r>
            <a:r>
              <a:rPr sz="800" spc="-8" dirty="0">
                <a:latin typeface="Times New Roman"/>
                <a:cs typeface="Times New Roman"/>
                <a:hlinkClick r:id="rId27" action="ppaction://hlinksldjump"/>
              </a:rPr>
              <a:t>FALLAS </a:t>
            </a:r>
            <a:r>
              <a:rPr sz="800" spc="-4" dirty="0">
                <a:latin typeface="Times New Roman"/>
                <a:cs typeface="Times New Roman"/>
                <a:hlinkClick r:id="rId27" action="ppaction://hlinksldjump"/>
              </a:rPr>
              <a:t>INTERNAS DENTRO DE LA ZONA </a:t>
            </a:r>
            <a:r>
              <a:rPr sz="800" dirty="0">
                <a:latin typeface="Times New Roman"/>
                <a:cs typeface="Times New Roman"/>
                <a:hlinkClick r:id="rId27" action="ppaction://hlinksldjump"/>
              </a:rPr>
              <a:t>DEL GENERADOR......................................... 11 </a:t>
            </a:r>
            <a:r>
              <a:rPr sz="800" spc="-190" dirty="0">
                <a:latin typeface="Times New Roman"/>
                <a:cs typeface="Times New Roman"/>
              </a:rPr>
              <a:t> </a:t>
            </a:r>
            <a:r>
              <a:rPr sz="800" dirty="0">
                <a:latin typeface="Times New Roman"/>
                <a:cs typeface="Times New Roman"/>
                <a:hlinkClick r:id="rId28" action="ppaction://hlinksldjump"/>
              </a:rPr>
              <a:t>2.3.2 </a:t>
            </a:r>
            <a:r>
              <a:rPr sz="800" spc="-8" dirty="0">
                <a:latin typeface="Times New Roman"/>
                <a:cs typeface="Times New Roman"/>
                <a:hlinkClick r:id="rId28" action="ppaction://hlinksldjump"/>
              </a:rPr>
              <a:t>FALLAS </a:t>
            </a:r>
            <a:r>
              <a:rPr sz="800" spc="-4" dirty="0">
                <a:latin typeface="Times New Roman"/>
                <a:cs typeface="Times New Roman"/>
                <a:hlinkClick r:id="rId28" action="ppaction://hlinksldjump"/>
              </a:rPr>
              <a:t>EXTERNAS DEL SISTEMA DE POTENCIA. ............................................................. </a:t>
            </a:r>
            <a:r>
              <a:rPr sz="800" dirty="0">
                <a:latin typeface="Times New Roman"/>
                <a:cs typeface="Times New Roman"/>
                <a:hlinkClick r:id="rId28" action="ppaction://hlinksldjump"/>
              </a:rPr>
              <a:t>12 </a:t>
            </a:r>
            <a:r>
              <a:rPr sz="800" spc="4" dirty="0">
                <a:latin typeface="Times New Roman"/>
                <a:cs typeface="Times New Roman"/>
              </a:rPr>
              <a:t> </a:t>
            </a:r>
            <a:r>
              <a:rPr sz="800" dirty="0">
                <a:latin typeface="Times New Roman"/>
                <a:cs typeface="Times New Roman"/>
                <a:hlinkClick r:id="rId29" action="ppaction://hlinksldjump"/>
              </a:rPr>
              <a:t>2.3.3</a:t>
            </a:r>
            <a:r>
              <a:rPr sz="800" spc="57" dirty="0">
                <a:latin typeface="Times New Roman"/>
                <a:cs typeface="Times New Roman"/>
                <a:hlinkClick r:id="rId29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29" action="ppaction://hlinksldjump"/>
              </a:rPr>
              <a:t>CONDICIONES</a:t>
            </a:r>
            <a:r>
              <a:rPr sz="800" spc="44" dirty="0">
                <a:latin typeface="Times New Roman"/>
                <a:cs typeface="Times New Roman"/>
                <a:hlinkClick r:id="rId29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29" action="ppaction://hlinksldjump"/>
              </a:rPr>
              <a:t>ANORMALES</a:t>
            </a:r>
            <a:r>
              <a:rPr sz="800" spc="44" dirty="0">
                <a:latin typeface="Times New Roman"/>
                <a:cs typeface="Times New Roman"/>
                <a:hlinkClick r:id="rId29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29" action="ppaction://hlinksldjump"/>
              </a:rPr>
              <a:t>DE</a:t>
            </a:r>
            <a:r>
              <a:rPr sz="800" spc="57" dirty="0">
                <a:latin typeface="Times New Roman"/>
                <a:cs typeface="Times New Roman"/>
                <a:hlinkClick r:id="rId29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29" action="ppaction://hlinksldjump"/>
              </a:rPr>
              <a:t>OPERACIÓN......................................................................</a:t>
            </a:r>
            <a:r>
              <a:rPr sz="800" spc="44" dirty="0">
                <a:latin typeface="Times New Roman"/>
                <a:cs typeface="Times New Roman"/>
                <a:hlinkClick r:id="rId29" action="ppaction://hlinksldjump"/>
              </a:rPr>
              <a:t> </a:t>
            </a:r>
            <a:r>
              <a:rPr sz="800" dirty="0">
                <a:latin typeface="Times New Roman"/>
                <a:cs typeface="Times New Roman"/>
                <a:hlinkClick r:id="rId29" action="ppaction://hlinksldjump"/>
              </a:rPr>
              <a:t>13</a:t>
            </a:r>
            <a:endParaRPr sz="800">
              <a:latin typeface="Times New Roman"/>
              <a:cs typeface="Times New Roman"/>
            </a:endParaRPr>
          </a:p>
          <a:p>
            <a:pPr marL="278533">
              <a:spcBef>
                <a:spcPts val="444"/>
              </a:spcBef>
            </a:pPr>
            <a:r>
              <a:rPr sz="800" spc="-4" dirty="0">
                <a:latin typeface="Times New Roman"/>
                <a:cs typeface="Times New Roman"/>
                <a:hlinkClick r:id="rId30" action="ppaction://hlinksldjump"/>
              </a:rPr>
              <a:t>CONSECUENCIAS</a:t>
            </a:r>
            <a:r>
              <a:rPr sz="800" spc="16" dirty="0">
                <a:latin typeface="Times New Roman"/>
                <a:cs typeface="Times New Roman"/>
                <a:hlinkClick r:id="rId30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30" action="ppaction://hlinksldjump"/>
              </a:rPr>
              <a:t>DE</a:t>
            </a:r>
            <a:r>
              <a:rPr sz="800" spc="36" dirty="0">
                <a:latin typeface="Times New Roman"/>
                <a:cs typeface="Times New Roman"/>
                <a:hlinkClick r:id="rId30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30" action="ppaction://hlinksldjump"/>
              </a:rPr>
              <a:t>LAS</a:t>
            </a:r>
            <a:r>
              <a:rPr sz="800" spc="16" dirty="0">
                <a:latin typeface="Times New Roman"/>
                <a:cs typeface="Times New Roman"/>
                <a:hlinkClick r:id="rId30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30" action="ppaction://hlinksldjump"/>
              </a:rPr>
              <a:t>FALLAS</a:t>
            </a:r>
            <a:r>
              <a:rPr sz="800" spc="20" dirty="0">
                <a:latin typeface="Times New Roman"/>
                <a:cs typeface="Times New Roman"/>
                <a:hlinkClick r:id="rId30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30" action="ppaction://hlinksldjump"/>
              </a:rPr>
              <a:t>EN</a:t>
            </a:r>
            <a:r>
              <a:rPr sz="800" spc="28" dirty="0">
                <a:latin typeface="Times New Roman"/>
                <a:cs typeface="Times New Roman"/>
                <a:hlinkClick r:id="rId30" action="ppaction://hlinksldjump"/>
              </a:rPr>
              <a:t> </a:t>
            </a:r>
            <a:r>
              <a:rPr sz="800" spc="-8" dirty="0">
                <a:latin typeface="Times New Roman"/>
                <a:cs typeface="Times New Roman"/>
                <a:hlinkClick r:id="rId30" action="ppaction://hlinksldjump"/>
              </a:rPr>
              <a:t>LOS</a:t>
            </a:r>
            <a:r>
              <a:rPr sz="800" spc="20" dirty="0">
                <a:latin typeface="Times New Roman"/>
                <a:cs typeface="Times New Roman"/>
                <a:hlinkClick r:id="rId30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30" action="ppaction://hlinksldjump"/>
              </a:rPr>
              <a:t>GENERADORES.</a:t>
            </a:r>
            <a:r>
              <a:rPr sz="800" spc="-73" dirty="0">
                <a:latin typeface="Times New Roman"/>
                <a:cs typeface="Times New Roman"/>
                <a:hlinkClick r:id="rId30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30" action="ppaction://hlinksldjump"/>
              </a:rPr>
              <a:t>..................................................</a:t>
            </a:r>
            <a:r>
              <a:rPr sz="800" spc="12" dirty="0">
                <a:latin typeface="Times New Roman"/>
                <a:cs typeface="Times New Roman"/>
                <a:hlinkClick r:id="rId30" action="ppaction://hlinksldjump"/>
              </a:rPr>
              <a:t> </a:t>
            </a:r>
            <a:r>
              <a:rPr sz="800" dirty="0">
                <a:latin typeface="Times New Roman"/>
                <a:cs typeface="Times New Roman"/>
                <a:hlinkClick r:id="rId30" action="ppaction://hlinksldjump"/>
              </a:rPr>
              <a:t>14</a:t>
            </a:r>
            <a:endParaRPr sz="800">
              <a:latin typeface="Times New Roman"/>
              <a:cs typeface="Times New Roman"/>
            </a:endParaRPr>
          </a:p>
          <a:p>
            <a:pPr marL="278533">
              <a:spcBef>
                <a:spcPts val="436"/>
              </a:spcBef>
            </a:pPr>
            <a:r>
              <a:rPr sz="800" spc="-4" dirty="0">
                <a:latin typeface="Times New Roman"/>
                <a:cs typeface="Times New Roman"/>
                <a:hlinkClick r:id="rId31" action="ppaction://hlinksldjump"/>
              </a:rPr>
              <a:t>SISTEMAS</a:t>
            </a:r>
            <a:r>
              <a:rPr sz="800" spc="32" dirty="0">
                <a:latin typeface="Times New Roman"/>
                <a:cs typeface="Times New Roman"/>
                <a:hlinkClick r:id="rId31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31" action="ppaction://hlinksldjump"/>
              </a:rPr>
              <a:t>DE</a:t>
            </a:r>
            <a:r>
              <a:rPr sz="800" spc="44" dirty="0">
                <a:latin typeface="Times New Roman"/>
                <a:cs typeface="Times New Roman"/>
                <a:hlinkClick r:id="rId31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31" action="ppaction://hlinksldjump"/>
              </a:rPr>
              <a:t>PROTECCIONES</a:t>
            </a:r>
            <a:r>
              <a:rPr sz="800" spc="36" dirty="0">
                <a:latin typeface="Times New Roman"/>
                <a:cs typeface="Times New Roman"/>
                <a:hlinkClick r:id="rId31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31" action="ppaction://hlinksldjump"/>
              </a:rPr>
              <a:t>DE</a:t>
            </a:r>
            <a:r>
              <a:rPr sz="800" spc="44" dirty="0">
                <a:latin typeface="Times New Roman"/>
                <a:cs typeface="Times New Roman"/>
                <a:hlinkClick r:id="rId31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31" action="ppaction://hlinksldjump"/>
              </a:rPr>
              <a:t>GENERADORES.</a:t>
            </a:r>
            <a:r>
              <a:rPr sz="800" spc="-57" dirty="0">
                <a:latin typeface="Times New Roman"/>
                <a:cs typeface="Times New Roman"/>
                <a:hlinkClick r:id="rId31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31" action="ppaction://hlinksldjump"/>
              </a:rPr>
              <a:t>..................................................................</a:t>
            </a:r>
            <a:r>
              <a:rPr sz="800" spc="28" dirty="0">
                <a:latin typeface="Times New Roman"/>
                <a:cs typeface="Times New Roman"/>
                <a:hlinkClick r:id="rId31" action="ppaction://hlinksldjump"/>
              </a:rPr>
              <a:t> </a:t>
            </a:r>
            <a:r>
              <a:rPr sz="800" dirty="0">
                <a:latin typeface="Times New Roman"/>
                <a:cs typeface="Times New Roman"/>
                <a:hlinkClick r:id="rId31" action="ppaction://hlinksldjump"/>
              </a:rPr>
              <a:t>15</a:t>
            </a:r>
            <a:endParaRPr sz="800">
              <a:latin typeface="Times New Roman"/>
              <a:cs typeface="Times New Roman"/>
            </a:endParaRPr>
          </a:p>
          <a:p>
            <a:pPr marL="278533" marR="4104">
              <a:lnSpc>
                <a:spcPct val="145000"/>
              </a:lnSpc>
            </a:pPr>
            <a:r>
              <a:rPr sz="800" spc="-4" dirty="0">
                <a:latin typeface="Times New Roman"/>
                <a:cs typeface="Times New Roman"/>
                <a:hlinkClick r:id="rId32" action="ppaction://hlinksldjump"/>
              </a:rPr>
              <a:t>ACTUACIÓN</a:t>
            </a:r>
            <a:r>
              <a:rPr sz="800" spc="65" dirty="0">
                <a:latin typeface="Times New Roman"/>
                <a:cs typeface="Times New Roman"/>
                <a:hlinkClick r:id="rId32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32" action="ppaction://hlinksldjump"/>
              </a:rPr>
              <a:t>DE</a:t>
            </a:r>
            <a:r>
              <a:rPr sz="800" spc="65" dirty="0">
                <a:latin typeface="Times New Roman"/>
                <a:cs typeface="Times New Roman"/>
                <a:hlinkClick r:id="rId32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32" action="ppaction://hlinksldjump"/>
              </a:rPr>
              <a:t>LAS</a:t>
            </a:r>
            <a:r>
              <a:rPr sz="800" spc="57" dirty="0">
                <a:latin typeface="Times New Roman"/>
                <a:cs typeface="Times New Roman"/>
                <a:hlinkClick r:id="rId32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32" action="ppaction://hlinksldjump"/>
              </a:rPr>
              <a:t>PROTECCIONES...........................................................................................</a:t>
            </a:r>
            <a:r>
              <a:rPr sz="800" spc="61" dirty="0">
                <a:latin typeface="Times New Roman"/>
                <a:cs typeface="Times New Roman"/>
                <a:hlinkClick r:id="rId32" action="ppaction://hlinksldjump"/>
              </a:rPr>
              <a:t> </a:t>
            </a:r>
            <a:r>
              <a:rPr sz="800" dirty="0">
                <a:latin typeface="Times New Roman"/>
                <a:cs typeface="Times New Roman"/>
                <a:hlinkClick r:id="rId32" action="ppaction://hlinksldjump"/>
              </a:rPr>
              <a:t>16 </a:t>
            </a:r>
            <a:r>
              <a:rPr sz="800" spc="4" dirty="0">
                <a:latin typeface="Times New Roman"/>
                <a:cs typeface="Times New Roman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33" action="ppaction://hlinksldjump"/>
              </a:rPr>
              <a:t>ELEMENTOS</a:t>
            </a:r>
            <a:r>
              <a:rPr sz="800" spc="16" dirty="0">
                <a:latin typeface="Times New Roman"/>
                <a:cs typeface="Times New Roman"/>
                <a:hlinkClick r:id="rId33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33" action="ppaction://hlinksldjump"/>
              </a:rPr>
              <a:t>DEL</a:t>
            </a:r>
            <a:r>
              <a:rPr sz="800" spc="16" dirty="0">
                <a:latin typeface="Times New Roman"/>
                <a:cs typeface="Times New Roman"/>
                <a:hlinkClick r:id="rId33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33" action="ppaction://hlinksldjump"/>
              </a:rPr>
              <a:t>SISTEMA</a:t>
            </a:r>
            <a:r>
              <a:rPr sz="800" spc="16" dirty="0">
                <a:latin typeface="Times New Roman"/>
                <a:cs typeface="Times New Roman"/>
                <a:hlinkClick r:id="rId33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33" action="ppaction://hlinksldjump"/>
              </a:rPr>
              <a:t>DE</a:t>
            </a:r>
            <a:r>
              <a:rPr sz="800" spc="24" dirty="0">
                <a:latin typeface="Times New Roman"/>
                <a:cs typeface="Times New Roman"/>
                <a:hlinkClick r:id="rId33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33" action="ppaction://hlinksldjump"/>
              </a:rPr>
              <a:t>PROTECCIONES</a:t>
            </a:r>
            <a:r>
              <a:rPr sz="800" spc="32" dirty="0">
                <a:latin typeface="Times New Roman"/>
                <a:cs typeface="Times New Roman"/>
                <a:hlinkClick r:id="rId33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33" action="ppaction://hlinksldjump"/>
              </a:rPr>
              <a:t>ELÉCTRICAS.</a:t>
            </a:r>
            <a:r>
              <a:rPr sz="800" spc="28" dirty="0">
                <a:latin typeface="Times New Roman"/>
                <a:cs typeface="Times New Roman"/>
                <a:hlinkClick r:id="rId33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33" action="ppaction://hlinksldjump"/>
              </a:rPr>
              <a:t>..............................................</a:t>
            </a:r>
            <a:r>
              <a:rPr sz="800" spc="12" dirty="0">
                <a:latin typeface="Times New Roman"/>
                <a:cs typeface="Times New Roman"/>
                <a:hlinkClick r:id="rId33" action="ppaction://hlinksldjump"/>
              </a:rPr>
              <a:t> </a:t>
            </a:r>
            <a:r>
              <a:rPr sz="800" dirty="0">
                <a:latin typeface="Times New Roman"/>
                <a:cs typeface="Times New Roman"/>
                <a:hlinkClick r:id="rId33" action="ppaction://hlinksldjump"/>
              </a:rPr>
              <a:t>17</a:t>
            </a:r>
            <a:endParaRPr sz="800">
              <a:latin typeface="Times New Roman"/>
              <a:cs typeface="Times New Roman"/>
            </a:endParaRPr>
          </a:p>
          <a:p>
            <a:pPr marL="278533" marR="4104" indent="-1539">
              <a:lnSpc>
                <a:spcPct val="145000"/>
              </a:lnSpc>
              <a:spcBef>
                <a:spcPts val="4"/>
              </a:spcBef>
            </a:pPr>
            <a:r>
              <a:rPr sz="800" spc="-4" dirty="0">
                <a:latin typeface="Times New Roman"/>
                <a:cs typeface="Times New Roman"/>
                <a:hlinkClick r:id="rId34" action="ppaction://hlinksldjump"/>
              </a:rPr>
              <a:t>PROTECCIONES</a:t>
            </a:r>
            <a:r>
              <a:rPr sz="800" spc="40" dirty="0">
                <a:latin typeface="Times New Roman"/>
                <a:cs typeface="Times New Roman"/>
                <a:hlinkClick r:id="rId34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34" action="ppaction://hlinksldjump"/>
              </a:rPr>
              <a:t>PRIMARIAS</a:t>
            </a:r>
            <a:r>
              <a:rPr sz="800" spc="44" dirty="0">
                <a:latin typeface="Times New Roman"/>
                <a:cs typeface="Times New Roman"/>
                <a:hlinkClick r:id="rId34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34" action="ppaction://hlinksldjump"/>
              </a:rPr>
              <a:t>Y</a:t>
            </a:r>
            <a:r>
              <a:rPr sz="800" spc="44" dirty="0">
                <a:latin typeface="Times New Roman"/>
                <a:cs typeface="Times New Roman"/>
                <a:hlinkClick r:id="rId34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34" action="ppaction://hlinksldjump"/>
              </a:rPr>
              <a:t>DE</a:t>
            </a:r>
            <a:r>
              <a:rPr sz="800" spc="48" dirty="0">
                <a:latin typeface="Times New Roman"/>
                <a:cs typeface="Times New Roman"/>
                <a:hlinkClick r:id="rId34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34" action="ppaction://hlinksldjump"/>
              </a:rPr>
              <a:t>RESPALDO............................................................................</a:t>
            </a:r>
            <a:r>
              <a:rPr sz="800" spc="40" dirty="0">
                <a:latin typeface="Times New Roman"/>
                <a:cs typeface="Times New Roman"/>
                <a:hlinkClick r:id="rId34" action="ppaction://hlinksldjump"/>
              </a:rPr>
              <a:t> </a:t>
            </a:r>
            <a:r>
              <a:rPr sz="800" dirty="0">
                <a:latin typeface="Times New Roman"/>
                <a:cs typeface="Times New Roman"/>
                <a:hlinkClick r:id="rId34" action="ppaction://hlinksldjump"/>
              </a:rPr>
              <a:t>18 </a:t>
            </a:r>
            <a:r>
              <a:rPr sz="800" spc="4" dirty="0">
                <a:latin typeface="Times New Roman"/>
                <a:cs typeface="Times New Roman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35" action="ppaction://hlinksldjump"/>
              </a:rPr>
              <a:t>SISTEMAS DE</a:t>
            </a:r>
            <a:r>
              <a:rPr sz="800" spc="4" dirty="0">
                <a:latin typeface="Times New Roman"/>
                <a:cs typeface="Times New Roman"/>
                <a:hlinkClick r:id="rId35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35" action="ppaction://hlinksldjump"/>
              </a:rPr>
              <a:t>PROTECCIONES ELÉCTRICAS</a:t>
            </a:r>
            <a:r>
              <a:rPr sz="800" spc="8" dirty="0">
                <a:latin typeface="Times New Roman"/>
                <a:cs typeface="Times New Roman"/>
                <a:hlinkClick r:id="rId35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35" action="ppaction://hlinksldjump"/>
              </a:rPr>
              <a:t>DE</a:t>
            </a:r>
            <a:r>
              <a:rPr sz="800" dirty="0">
                <a:latin typeface="Times New Roman"/>
                <a:cs typeface="Times New Roman"/>
                <a:hlinkClick r:id="rId35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35" action="ppaction://hlinksldjump"/>
              </a:rPr>
              <a:t>GENERADORES EN</a:t>
            </a:r>
            <a:r>
              <a:rPr sz="800" dirty="0">
                <a:latin typeface="Times New Roman"/>
                <a:cs typeface="Times New Roman"/>
                <a:hlinkClick r:id="rId35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35" action="ppaction://hlinksldjump"/>
              </a:rPr>
              <a:t>BASE</a:t>
            </a:r>
            <a:r>
              <a:rPr sz="800" spc="8" dirty="0">
                <a:latin typeface="Times New Roman"/>
                <a:cs typeface="Times New Roman"/>
                <a:hlinkClick r:id="rId35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35" action="ppaction://hlinksldjump"/>
              </a:rPr>
              <a:t>A</a:t>
            </a:r>
            <a:r>
              <a:rPr sz="800" dirty="0">
                <a:latin typeface="Times New Roman"/>
                <a:cs typeface="Times New Roman"/>
                <a:hlinkClick r:id="rId35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35" action="ppaction://hlinksldjump"/>
              </a:rPr>
              <a:t>LA</a:t>
            </a:r>
            <a:endParaRPr sz="800">
              <a:latin typeface="Times New Roman"/>
              <a:cs typeface="Times New Roman"/>
            </a:endParaRPr>
          </a:p>
          <a:p>
            <a:pPr marL="123109">
              <a:spcBef>
                <a:spcPts val="28"/>
              </a:spcBef>
            </a:pPr>
            <a:r>
              <a:rPr sz="800" spc="-4" dirty="0">
                <a:latin typeface="Times New Roman"/>
                <a:cs typeface="Times New Roman"/>
                <a:hlinkClick r:id="rId35" action="ppaction://hlinksldjump"/>
              </a:rPr>
              <a:t>REDUNDANCIA.</a:t>
            </a:r>
            <a:r>
              <a:rPr sz="800" spc="65" dirty="0">
                <a:latin typeface="Times New Roman"/>
                <a:cs typeface="Times New Roman"/>
                <a:hlinkClick r:id="rId35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35" action="ppaction://hlinksldjump"/>
              </a:rPr>
              <a:t>.......................................................................................................................................</a:t>
            </a:r>
            <a:r>
              <a:rPr sz="800" spc="113" dirty="0">
                <a:latin typeface="Times New Roman"/>
                <a:cs typeface="Times New Roman"/>
                <a:hlinkClick r:id="rId35" action="ppaction://hlinksldjump"/>
              </a:rPr>
              <a:t> </a:t>
            </a:r>
            <a:r>
              <a:rPr sz="800" dirty="0">
                <a:latin typeface="Times New Roman"/>
                <a:cs typeface="Times New Roman"/>
                <a:hlinkClick r:id="rId35" action="ppaction://hlinksldjump"/>
              </a:rPr>
              <a:t>19</a:t>
            </a: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900">
              <a:latin typeface="Times New Roman"/>
              <a:cs typeface="Times New Roman"/>
            </a:endParaRPr>
          </a:p>
          <a:p>
            <a:pPr marL="10259">
              <a:spcBef>
                <a:spcPts val="610"/>
              </a:spcBef>
            </a:pPr>
            <a:r>
              <a:rPr sz="1000" spc="-4" dirty="0">
                <a:latin typeface="Times New Roman"/>
                <a:cs typeface="Times New Roman"/>
                <a:hlinkClick r:id="rId36" action="ppaction://hlinksldjump"/>
              </a:rPr>
              <a:t>CAPÍTULO</a:t>
            </a:r>
            <a:r>
              <a:rPr sz="1000" spc="246" dirty="0">
                <a:latin typeface="Times New Roman"/>
                <a:cs typeface="Times New Roman"/>
                <a:hlinkClick r:id="rId36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36" action="ppaction://hlinksldjump"/>
              </a:rPr>
              <a:t>3:</a:t>
            </a:r>
            <a:r>
              <a:rPr sz="1000" spc="4" dirty="0">
                <a:latin typeface="Times New Roman"/>
                <a:cs typeface="Times New Roman"/>
                <a:hlinkClick r:id="rId36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36" action="ppaction://hlinksldjump"/>
              </a:rPr>
              <a:t>CORTOCIRCUITO </a:t>
            </a:r>
            <a:r>
              <a:rPr sz="1000" dirty="0">
                <a:latin typeface="Times New Roman"/>
                <a:cs typeface="Times New Roman"/>
                <a:hlinkClick r:id="rId36" action="ppaction://hlinksldjump"/>
              </a:rPr>
              <a:t>EN</a:t>
            </a:r>
            <a:r>
              <a:rPr sz="1000" spc="4" dirty="0">
                <a:latin typeface="Times New Roman"/>
                <a:cs typeface="Times New Roman"/>
                <a:hlinkClick r:id="rId36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36" action="ppaction://hlinksldjump"/>
              </a:rPr>
              <a:t>EL</a:t>
            </a:r>
            <a:r>
              <a:rPr sz="1000" spc="-8" dirty="0">
                <a:latin typeface="Times New Roman"/>
                <a:cs typeface="Times New Roman"/>
                <a:hlinkClick r:id="rId36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36" action="ppaction://hlinksldjump"/>
              </a:rPr>
              <a:t>GENERADOR</a:t>
            </a:r>
            <a:r>
              <a:rPr sz="1000" dirty="0">
                <a:latin typeface="Times New Roman"/>
                <a:cs typeface="Times New Roman"/>
                <a:hlinkClick r:id="rId36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36" action="ppaction://hlinksldjump"/>
              </a:rPr>
              <a:t>Y</a:t>
            </a:r>
            <a:r>
              <a:rPr sz="1000" spc="4" dirty="0">
                <a:latin typeface="Times New Roman"/>
                <a:cs typeface="Times New Roman"/>
                <a:hlinkClick r:id="rId36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36" action="ppaction://hlinksldjump"/>
              </a:rPr>
              <a:t>FLUJO</a:t>
            </a:r>
            <a:r>
              <a:rPr sz="1000" spc="4" dirty="0">
                <a:latin typeface="Times New Roman"/>
                <a:cs typeface="Times New Roman"/>
                <a:hlinkClick r:id="rId36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36" action="ppaction://hlinksldjump"/>
              </a:rPr>
              <a:t>DE</a:t>
            </a:r>
            <a:r>
              <a:rPr sz="1000" spc="4" dirty="0">
                <a:latin typeface="Times New Roman"/>
                <a:cs typeface="Times New Roman"/>
                <a:hlinkClick r:id="rId36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36" action="ppaction://hlinksldjump"/>
              </a:rPr>
              <a:t>POTENCIA.</a:t>
            </a:r>
            <a:r>
              <a:rPr sz="1000" spc="-101" dirty="0">
                <a:latin typeface="Times New Roman"/>
                <a:cs typeface="Times New Roman"/>
                <a:hlinkClick r:id="rId36" action="ppaction://hlinksldjump"/>
              </a:rPr>
              <a:t> </a:t>
            </a:r>
            <a:r>
              <a:rPr sz="1000" spc="36" dirty="0">
                <a:latin typeface="Times New Roman"/>
                <a:cs typeface="Times New Roman"/>
                <a:hlinkClick r:id="rId36" action="ppaction://hlinksldjump"/>
              </a:rPr>
              <a:t>.22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28"/>
              </a:spcBef>
            </a:pPr>
            <a:endParaRPr sz="1400">
              <a:latin typeface="Times New Roman"/>
              <a:cs typeface="Times New Roman"/>
            </a:endParaRPr>
          </a:p>
          <a:p>
            <a:pPr marL="278533"/>
            <a:r>
              <a:rPr sz="800" spc="-4" dirty="0">
                <a:latin typeface="Times New Roman"/>
                <a:cs typeface="Times New Roman"/>
                <a:hlinkClick r:id="rId36" action="ppaction://hlinksldjump"/>
              </a:rPr>
              <a:t>MODELO</a:t>
            </a:r>
            <a:r>
              <a:rPr sz="800" spc="36" dirty="0">
                <a:latin typeface="Times New Roman"/>
                <a:cs typeface="Times New Roman"/>
                <a:hlinkClick r:id="rId36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36" action="ppaction://hlinksldjump"/>
              </a:rPr>
              <a:t>DE</a:t>
            </a:r>
            <a:r>
              <a:rPr sz="800" spc="36" dirty="0">
                <a:latin typeface="Times New Roman"/>
                <a:cs typeface="Times New Roman"/>
                <a:hlinkClick r:id="rId36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36" action="ppaction://hlinksldjump"/>
              </a:rPr>
              <a:t>CORTOCIRCUITO</a:t>
            </a:r>
            <a:r>
              <a:rPr sz="800" spc="36" dirty="0">
                <a:latin typeface="Times New Roman"/>
                <a:cs typeface="Times New Roman"/>
                <a:hlinkClick r:id="rId36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36" action="ppaction://hlinksldjump"/>
              </a:rPr>
              <a:t>DEL</a:t>
            </a:r>
            <a:r>
              <a:rPr sz="800" spc="24" dirty="0">
                <a:latin typeface="Times New Roman"/>
                <a:cs typeface="Times New Roman"/>
                <a:hlinkClick r:id="rId36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36" action="ppaction://hlinksldjump"/>
              </a:rPr>
              <a:t>GENERADOR</a:t>
            </a:r>
            <a:r>
              <a:rPr sz="800" spc="32" dirty="0">
                <a:latin typeface="Times New Roman"/>
                <a:cs typeface="Times New Roman"/>
                <a:hlinkClick r:id="rId36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36" action="ppaction://hlinksldjump"/>
              </a:rPr>
              <a:t>SÍNCRONO................................................</a:t>
            </a:r>
            <a:r>
              <a:rPr sz="800" spc="28" dirty="0">
                <a:latin typeface="Times New Roman"/>
                <a:cs typeface="Times New Roman"/>
                <a:hlinkClick r:id="rId36" action="ppaction://hlinksldjump"/>
              </a:rPr>
              <a:t> </a:t>
            </a:r>
            <a:r>
              <a:rPr sz="800" dirty="0">
                <a:latin typeface="Times New Roman"/>
                <a:cs typeface="Times New Roman"/>
                <a:hlinkClick r:id="rId36" action="ppaction://hlinksldjump"/>
              </a:rPr>
              <a:t>22</a:t>
            </a:r>
            <a:endParaRPr sz="800">
              <a:latin typeface="Times New Roman"/>
              <a:cs typeface="Times New Roman"/>
            </a:endParaRPr>
          </a:p>
          <a:p>
            <a:pPr marL="235445">
              <a:spcBef>
                <a:spcPts val="436"/>
              </a:spcBef>
            </a:pPr>
            <a:r>
              <a:rPr sz="800" dirty="0">
                <a:latin typeface="Times New Roman"/>
                <a:cs typeface="Times New Roman"/>
                <a:hlinkClick r:id="rId36" action="ppaction://hlinksldjump"/>
              </a:rPr>
              <a:t>3.1.1</a:t>
            </a:r>
            <a:r>
              <a:rPr sz="800" spc="4" dirty="0">
                <a:latin typeface="Times New Roman"/>
                <a:cs typeface="Times New Roman"/>
                <a:hlinkClick r:id="rId36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36" action="ppaction://hlinksldjump"/>
              </a:rPr>
              <a:t>REDES DE</a:t>
            </a:r>
            <a:r>
              <a:rPr sz="800" spc="8" dirty="0">
                <a:latin typeface="Times New Roman"/>
                <a:cs typeface="Times New Roman"/>
                <a:hlinkClick r:id="rId36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36" action="ppaction://hlinksldjump"/>
              </a:rPr>
              <a:t>SECUENCIA</a:t>
            </a:r>
            <a:r>
              <a:rPr sz="800" spc="-8" dirty="0">
                <a:latin typeface="Times New Roman"/>
                <a:cs typeface="Times New Roman"/>
                <a:hlinkClick r:id="rId36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36" action="ppaction://hlinksldjump"/>
              </a:rPr>
              <a:t>DE</a:t>
            </a:r>
            <a:r>
              <a:rPr sz="800" spc="4" dirty="0">
                <a:latin typeface="Times New Roman"/>
                <a:cs typeface="Times New Roman"/>
                <a:hlinkClick r:id="rId36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36" action="ppaction://hlinksldjump"/>
              </a:rPr>
              <a:t>UN</a:t>
            </a:r>
            <a:r>
              <a:rPr sz="800" dirty="0">
                <a:latin typeface="Times New Roman"/>
                <a:cs typeface="Times New Roman"/>
                <a:hlinkClick r:id="rId36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36" action="ppaction://hlinksldjump"/>
              </a:rPr>
              <a:t>GENERADOR</a:t>
            </a:r>
            <a:r>
              <a:rPr sz="800" dirty="0">
                <a:latin typeface="Times New Roman"/>
                <a:cs typeface="Times New Roman"/>
                <a:hlinkClick r:id="rId36" action="ppaction://hlinksldjump"/>
              </a:rPr>
              <a:t> ELÉCTRICO.................................................</a:t>
            </a:r>
            <a:r>
              <a:rPr sz="800" spc="-8" dirty="0">
                <a:latin typeface="Times New Roman"/>
                <a:cs typeface="Times New Roman"/>
                <a:hlinkClick r:id="rId36" action="ppaction://hlinksldjump"/>
              </a:rPr>
              <a:t> </a:t>
            </a:r>
            <a:r>
              <a:rPr sz="800" dirty="0">
                <a:latin typeface="Times New Roman"/>
                <a:cs typeface="Times New Roman"/>
                <a:hlinkClick r:id="rId36" action="ppaction://hlinksldjump"/>
              </a:rPr>
              <a:t>22</a:t>
            </a:r>
            <a:endParaRPr sz="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08254" y="595351"/>
            <a:ext cx="149318" cy="58032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208349" y="737072"/>
            <a:ext cx="143219" cy="58032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208254" y="980442"/>
            <a:ext cx="149318" cy="58032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208300" y="1122163"/>
            <a:ext cx="146270" cy="58032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208254" y="1263884"/>
            <a:ext cx="149318" cy="58032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208345" y="1507253"/>
            <a:ext cx="147725" cy="58032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208300" y="1648974"/>
            <a:ext cx="146270" cy="58032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208345" y="2357580"/>
            <a:ext cx="147725" cy="58032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208247" y="2499301"/>
            <a:ext cx="212363" cy="58032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205300" y="3329103"/>
            <a:ext cx="141765" cy="58032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205341" y="3470824"/>
            <a:ext cx="152231" cy="58032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1205298" y="3613523"/>
            <a:ext cx="146270" cy="58032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1205341" y="3755244"/>
            <a:ext cx="152231" cy="58032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1205252" y="4180407"/>
            <a:ext cx="149318" cy="58032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1205341" y="4605571"/>
            <a:ext cx="152231" cy="58032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1205296" y="5274103"/>
            <a:ext cx="150774" cy="58032"/>
          </a:xfrm>
          <a:prstGeom prst="rect">
            <a:avLst/>
          </a:prstGeom>
        </p:spPr>
      </p:pic>
      <p:sp>
        <p:nvSpPr>
          <p:cNvPr id="18" name="object 18"/>
          <p:cNvSpPr txBox="1"/>
          <p:nvPr/>
        </p:nvSpPr>
        <p:spPr>
          <a:xfrm>
            <a:off x="1051936" y="516484"/>
            <a:ext cx="5548361" cy="6254633"/>
          </a:xfrm>
          <a:prstGeom prst="rect">
            <a:avLst/>
          </a:prstGeom>
        </p:spPr>
        <p:txBody>
          <a:bodyPr vert="horz" wrap="square" lIns="0" tIns="10259" rIns="0" bIns="0" rtlCol="0">
            <a:spAutoFit/>
          </a:bodyPr>
          <a:lstStyle/>
          <a:p>
            <a:pPr marL="278533" marR="5130" algn="just">
              <a:lnSpc>
                <a:spcPct val="145000"/>
              </a:lnSpc>
              <a:spcBef>
                <a:spcPts val="81"/>
              </a:spcBef>
            </a:pPr>
            <a:r>
              <a:rPr sz="800" spc="-4" dirty="0">
                <a:latin typeface="Times New Roman"/>
                <a:cs typeface="Times New Roman"/>
                <a:hlinkClick r:id="rId18" action="ppaction://hlinksldjump"/>
              </a:rPr>
              <a:t>CORTOCIRCUITO EN MÁQUINAS SÍNCRONAS. .......................................................................... </a:t>
            </a:r>
            <a:r>
              <a:rPr sz="800" dirty="0">
                <a:latin typeface="Times New Roman"/>
                <a:cs typeface="Times New Roman"/>
                <a:hlinkClick r:id="rId18" action="ppaction://hlinksldjump"/>
              </a:rPr>
              <a:t>24 </a:t>
            </a:r>
            <a:r>
              <a:rPr sz="800" spc="4" dirty="0">
                <a:latin typeface="Times New Roman"/>
                <a:cs typeface="Times New Roman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19" action="ppaction://hlinksldjump"/>
              </a:rPr>
              <a:t>CORTOCIRCUITO</a:t>
            </a:r>
            <a:r>
              <a:rPr sz="800" dirty="0">
                <a:latin typeface="Times New Roman"/>
                <a:cs typeface="Times New Roman"/>
                <a:hlinkClick r:id="rId19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19" action="ppaction://hlinksldjump"/>
              </a:rPr>
              <a:t>TRIFÁSICO</a:t>
            </a:r>
            <a:r>
              <a:rPr sz="800" spc="4" dirty="0">
                <a:latin typeface="Times New Roman"/>
                <a:cs typeface="Times New Roman"/>
                <a:hlinkClick r:id="rId19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19" action="ppaction://hlinksldjump"/>
              </a:rPr>
              <a:t>EN</a:t>
            </a:r>
            <a:r>
              <a:rPr sz="800" spc="12" dirty="0">
                <a:latin typeface="Times New Roman"/>
                <a:cs typeface="Times New Roman"/>
                <a:hlinkClick r:id="rId19" action="ppaction://hlinksldjump"/>
              </a:rPr>
              <a:t> </a:t>
            </a:r>
            <a:r>
              <a:rPr sz="800" spc="-8" dirty="0">
                <a:latin typeface="Times New Roman"/>
                <a:cs typeface="Times New Roman"/>
                <a:hlinkClick r:id="rId19" action="ppaction://hlinksldjump"/>
              </a:rPr>
              <a:t>LAS</a:t>
            </a:r>
            <a:r>
              <a:rPr sz="800" spc="-4" dirty="0">
                <a:latin typeface="Times New Roman"/>
                <a:cs typeface="Times New Roman"/>
                <a:hlinkClick r:id="rId19" action="ppaction://hlinksldjump"/>
              </a:rPr>
              <a:t> TERMINALES</a:t>
            </a:r>
            <a:r>
              <a:rPr sz="800" dirty="0">
                <a:latin typeface="Times New Roman"/>
                <a:cs typeface="Times New Roman"/>
                <a:hlinkClick r:id="rId19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19" action="ppaction://hlinksldjump"/>
              </a:rPr>
              <a:t>DE</a:t>
            </a:r>
            <a:r>
              <a:rPr sz="800" spc="8" dirty="0">
                <a:latin typeface="Times New Roman"/>
                <a:cs typeface="Times New Roman"/>
                <a:hlinkClick r:id="rId19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19" action="ppaction://hlinksldjump"/>
              </a:rPr>
              <a:t>UN</a:t>
            </a:r>
            <a:r>
              <a:rPr sz="800" dirty="0">
                <a:latin typeface="Times New Roman"/>
                <a:cs typeface="Times New Roman"/>
                <a:hlinkClick r:id="rId19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19" action="ppaction://hlinksldjump"/>
              </a:rPr>
              <a:t>GENERADOR</a:t>
            </a:r>
            <a:r>
              <a:rPr sz="800" dirty="0">
                <a:latin typeface="Times New Roman"/>
                <a:cs typeface="Times New Roman"/>
                <a:hlinkClick r:id="rId19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19" action="ppaction://hlinksldjump"/>
              </a:rPr>
              <a:t>SÍNCRONO</a:t>
            </a:r>
            <a:endParaRPr sz="800">
              <a:latin typeface="Times New Roman"/>
              <a:cs typeface="Times New Roman"/>
            </a:endParaRPr>
          </a:p>
          <a:p>
            <a:pPr marR="4104" algn="r">
              <a:spcBef>
                <a:spcPts val="36"/>
              </a:spcBef>
            </a:pPr>
            <a:r>
              <a:rPr sz="800" spc="-4" dirty="0">
                <a:latin typeface="Times New Roman"/>
                <a:cs typeface="Times New Roman"/>
                <a:hlinkClick r:id="rId19" action="ppaction://hlinksldjump"/>
              </a:rPr>
              <a:t>OPERANDO</a:t>
            </a:r>
            <a:r>
              <a:rPr sz="800" spc="97" dirty="0">
                <a:latin typeface="Times New Roman"/>
                <a:cs typeface="Times New Roman"/>
                <a:hlinkClick r:id="rId19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19" action="ppaction://hlinksldjump"/>
              </a:rPr>
              <a:t>EN</a:t>
            </a:r>
            <a:r>
              <a:rPr sz="800" spc="101" dirty="0">
                <a:latin typeface="Times New Roman"/>
                <a:cs typeface="Times New Roman"/>
                <a:hlinkClick r:id="rId19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19" action="ppaction://hlinksldjump"/>
              </a:rPr>
              <a:t>VACÍO.</a:t>
            </a:r>
            <a:r>
              <a:rPr sz="800" spc="-44" dirty="0">
                <a:latin typeface="Times New Roman"/>
                <a:cs typeface="Times New Roman"/>
                <a:hlinkClick r:id="rId19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19" action="ppaction://hlinksldjump"/>
              </a:rPr>
              <a:t>...........................................................................................................................</a:t>
            </a:r>
            <a:r>
              <a:rPr sz="800" spc="92" dirty="0">
                <a:latin typeface="Times New Roman"/>
                <a:cs typeface="Times New Roman"/>
                <a:hlinkClick r:id="rId19" action="ppaction://hlinksldjump"/>
              </a:rPr>
              <a:t> </a:t>
            </a:r>
            <a:r>
              <a:rPr sz="800" dirty="0">
                <a:latin typeface="Times New Roman"/>
                <a:cs typeface="Times New Roman"/>
                <a:hlinkClick r:id="rId19" action="ppaction://hlinksldjump"/>
              </a:rPr>
              <a:t>25</a:t>
            </a:r>
            <a:endParaRPr sz="800">
              <a:latin typeface="Times New Roman"/>
              <a:cs typeface="Times New Roman"/>
            </a:endParaRPr>
          </a:p>
          <a:p>
            <a:pPr marR="4104" algn="r">
              <a:spcBef>
                <a:spcPts val="436"/>
              </a:spcBef>
            </a:pPr>
            <a:r>
              <a:rPr sz="800" spc="-4" dirty="0">
                <a:latin typeface="Times New Roman"/>
                <a:cs typeface="Times New Roman"/>
                <a:hlinkClick r:id="rId20" action="ppaction://hlinksldjump"/>
              </a:rPr>
              <a:t>COMPONENTE</a:t>
            </a:r>
            <a:r>
              <a:rPr sz="800" spc="32" dirty="0">
                <a:latin typeface="Times New Roman"/>
                <a:cs typeface="Times New Roman"/>
                <a:hlinkClick r:id="rId20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20" action="ppaction://hlinksldjump"/>
              </a:rPr>
              <a:t>DE</a:t>
            </a:r>
            <a:r>
              <a:rPr sz="800" spc="44" dirty="0">
                <a:latin typeface="Times New Roman"/>
                <a:cs typeface="Times New Roman"/>
                <a:hlinkClick r:id="rId20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20" action="ppaction://hlinksldjump"/>
              </a:rPr>
              <a:t>CORRIENTE</a:t>
            </a:r>
            <a:r>
              <a:rPr sz="800" spc="44" dirty="0">
                <a:latin typeface="Times New Roman"/>
                <a:cs typeface="Times New Roman"/>
                <a:hlinkClick r:id="rId20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20" action="ppaction://hlinksldjump"/>
              </a:rPr>
              <a:t>CONTINUA</a:t>
            </a:r>
            <a:r>
              <a:rPr sz="800" spc="36" dirty="0">
                <a:latin typeface="Times New Roman"/>
                <a:cs typeface="Times New Roman"/>
                <a:hlinkClick r:id="rId20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20" action="ppaction://hlinksldjump"/>
              </a:rPr>
              <a:t>(DC).</a:t>
            </a:r>
            <a:r>
              <a:rPr sz="800" spc="-85" dirty="0">
                <a:latin typeface="Times New Roman"/>
                <a:cs typeface="Times New Roman"/>
                <a:hlinkClick r:id="rId20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20" action="ppaction://hlinksldjump"/>
              </a:rPr>
              <a:t>.......................................................................</a:t>
            </a:r>
            <a:r>
              <a:rPr sz="800" spc="36" dirty="0">
                <a:latin typeface="Times New Roman"/>
                <a:cs typeface="Times New Roman"/>
                <a:hlinkClick r:id="rId20" action="ppaction://hlinksldjump"/>
              </a:rPr>
              <a:t> </a:t>
            </a:r>
            <a:r>
              <a:rPr sz="800" dirty="0">
                <a:latin typeface="Times New Roman"/>
                <a:cs typeface="Times New Roman"/>
                <a:hlinkClick r:id="rId20" action="ppaction://hlinksldjump"/>
              </a:rPr>
              <a:t>26</a:t>
            </a:r>
            <a:endParaRPr sz="800">
              <a:latin typeface="Times New Roman"/>
              <a:cs typeface="Times New Roman"/>
            </a:endParaRPr>
          </a:p>
          <a:p>
            <a:pPr marL="278533" marR="4104" algn="just">
              <a:lnSpc>
                <a:spcPct val="145000"/>
              </a:lnSpc>
            </a:pPr>
            <a:r>
              <a:rPr sz="800" spc="-4" dirty="0">
                <a:latin typeface="Times New Roman"/>
                <a:cs typeface="Times New Roman"/>
                <a:hlinkClick r:id="rId21" action="ppaction://hlinksldjump"/>
              </a:rPr>
              <a:t>COMPONENTE DE CORRIENTE ALTERNA SIMÉTRICA. ............................................................ </a:t>
            </a:r>
            <a:r>
              <a:rPr sz="800" dirty="0">
                <a:latin typeface="Times New Roman"/>
                <a:cs typeface="Times New Roman"/>
                <a:hlinkClick r:id="rId21" action="ppaction://hlinksldjump"/>
              </a:rPr>
              <a:t>27 </a:t>
            </a:r>
            <a:r>
              <a:rPr sz="800" spc="4" dirty="0">
                <a:latin typeface="Times New Roman"/>
                <a:cs typeface="Times New Roman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22" action="ppaction://hlinksldjump"/>
              </a:rPr>
              <a:t>CORTOCIRCUITO</a:t>
            </a:r>
            <a:r>
              <a:rPr sz="800" spc="4" dirty="0">
                <a:latin typeface="Times New Roman"/>
                <a:cs typeface="Times New Roman"/>
                <a:hlinkClick r:id="rId22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22" action="ppaction://hlinksldjump"/>
              </a:rPr>
              <a:t>TRIFÁSICO</a:t>
            </a:r>
            <a:r>
              <a:rPr sz="800" spc="4" dirty="0">
                <a:latin typeface="Times New Roman"/>
                <a:cs typeface="Times New Roman"/>
                <a:hlinkClick r:id="rId22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22" action="ppaction://hlinksldjump"/>
              </a:rPr>
              <a:t>EN</a:t>
            </a:r>
            <a:r>
              <a:rPr sz="800" spc="12" dirty="0">
                <a:latin typeface="Times New Roman"/>
                <a:cs typeface="Times New Roman"/>
                <a:hlinkClick r:id="rId22" action="ppaction://hlinksldjump"/>
              </a:rPr>
              <a:t> </a:t>
            </a:r>
            <a:r>
              <a:rPr sz="800" spc="-8" dirty="0">
                <a:latin typeface="Times New Roman"/>
                <a:cs typeface="Times New Roman"/>
                <a:hlinkClick r:id="rId22" action="ppaction://hlinksldjump"/>
              </a:rPr>
              <a:t>LAS</a:t>
            </a:r>
            <a:r>
              <a:rPr sz="800" dirty="0">
                <a:latin typeface="Times New Roman"/>
                <a:cs typeface="Times New Roman"/>
                <a:hlinkClick r:id="rId22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22" action="ppaction://hlinksldjump"/>
              </a:rPr>
              <a:t>TERMINALES</a:t>
            </a:r>
            <a:r>
              <a:rPr sz="800" dirty="0">
                <a:latin typeface="Times New Roman"/>
                <a:cs typeface="Times New Roman"/>
                <a:hlinkClick r:id="rId22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22" action="ppaction://hlinksldjump"/>
              </a:rPr>
              <a:t>DEL GENERADOR</a:t>
            </a:r>
            <a:r>
              <a:rPr sz="800" dirty="0">
                <a:latin typeface="Times New Roman"/>
                <a:cs typeface="Times New Roman"/>
                <a:hlinkClick r:id="rId22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22" action="ppaction://hlinksldjump"/>
              </a:rPr>
              <a:t>OPERANDO</a:t>
            </a:r>
            <a:r>
              <a:rPr sz="800" spc="16" dirty="0">
                <a:latin typeface="Times New Roman"/>
                <a:cs typeface="Times New Roman"/>
                <a:hlinkClick r:id="rId22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22" action="ppaction://hlinksldjump"/>
              </a:rPr>
              <a:t>CON</a:t>
            </a:r>
            <a:endParaRPr sz="800">
              <a:latin typeface="Times New Roman"/>
              <a:cs typeface="Times New Roman"/>
            </a:endParaRPr>
          </a:p>
          <a:p>
            <a:pPr marR="4104" algn="r">
              <a:spcBef>
                <a:spcPts val="40"/>
              </a:spcBef>
            </a:pPr>
            <a:r>
              <a:rPr sz="800" spc="-4" dirty="0">
                <a:latin typeface="Times New Roman"/>
                <a:cs typeface="Times New Roman"/>
                <a:hlinkClick r:id="rId22" action="ppaction://hlinksldjump"/>
              </a:rPr>
              <a:t>CARGA</a:t>
            </a:r>
            <a:r>
              <a:rPr sz="800" spc="77" dirty="0">
                <a:latin typeface="Times New Roman"/>
                <a:cs typeface="Times New Roman"/>
                <a:hlinkClick r:id="rId22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22" action="ppaction://hlinksldjump"/>
              </a:rPr>
              <a:t>CONECTADA.</a:t>
            </a:r>
            <a:r>
              <a:rPr sz="800" spc="-16" dirty="0">
                <a:latin typeface="Times New Roman"/>
                <a:cs typeface="Times New Roman"/>
                <a:hlinkClick r:id="rId22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22" action="ppaction://hlinksldjump"/>
              </a:rPr>
              <a:t>.............................................................................................................................</a:t>
            </a:r>
            <a:r>
              <a:rPr sz="800" spc="85" dirty="0">
                <a:latin typeface="Times New Roman"/>
                <a:cs typeface="Times New Roman"/>
                <a:hlinkClick r:id="rId22" action="ppaction://hlinksldjump"/>
              </a:rPr>
              <a:t> </a:t>
            </a:r>
            <a:r>
              <a:rPr sz="800" dirty="0">
                <a:latin typeface="Times New Roman"/>
                <a:cs typeface="Times New Roman"/>
                <a:hlinkClick r:id="rId22" action="ppaction://hlinksldjump"/>
              </a:rPr>
              <a:t>29</a:t>
            </a:r>
            <a:endParaRPr sz="800">
              <a:latin typeface="Times New Roman"/>
              <a:cs typeface="Times New Roman"/>
            </a:endParaRPr>
          </a:p>
          <a:p>
            <a:pPr marL="235445" marR="4104" indent="43088" algn="just">
              <a:lnSpc>
                <a:spcPct val="145000"/>
              </a:lnSpc>
            </a:pPr>
            <a:r>
              <a:rPr sz="800" spc="-4" dirty="0">
                <a:latin typeface="Times New Roman"/>
                <a:cs typeface="Times New Roman"/>
                <a:hlinkClick r:id="rId23" action="ppaction://hlinksldjump"/>
              </a:rPr>
              <a:t>CORTOCIRCUITO DESEQUILIBRADO EN LAS TERMINALES DE UN GENERADOR. ........... </a:t>
            </a:r>
            <a:r>
              <a:rPr sz="800" dirty="0">
                <a:latin typeface="Times New Roman"/>
                <a:cs typeface="Times New Roman"/>
                <a:hlinkClick r:id="rId23" action="ppaction://hlinksldjump"/>
              </a:rPr>
              <a:t>31 </a:t>
            </a:r>
            <a:r>
              <a:rPr sz="800" spc="4" dirty="0">
                <a:latin typeface="Times New Roman"/>
                <a:cs typeface="Times New Roman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23" action="ppaction://hlinksldjump"/>
              </a:rPr>
              <a:t>FLUJO DE POTENCIA......................................................................................................................... </a:t>
            </a:r>
            <a:r>
              <a:rPr sz="800" dirty="0">
                <a:latin typeface="Times New Roman"/>
                <a:cs typeface="Times New Roman"/>
                <a:hlinkClick r:id="rId23" action="ppaction://hlinksldjump"/>
              </a:rPr>
              <a:t>31 </a:t>
            </a:r>
            <a:r>
              <a:rPr sz="800" spc="4" dirty="0">
                <a:latin typeface="Times New Roman"/>
                <a:cs typeface="Times New Roman"/>
              </a:rPr>
              <a:t> </a:t>
            </a:r>
            <a:r>
              <a:rPr sz="800" dirty="0">
                <a:latin typeface="Times New Roman"/>
                <a:cs typeface="Times New Roman"/>
                <a:hlinkClick r:id="rId24" action="ppaction://hlinksldjump"/>
              </a:rPr>
              <a:t>3.8.1</a:t>
            </a:r>
            <a:r>
              <a:rPr sz="800" spc="36" dirty="0">
                <a:latin typeface="Times New Roman"/>
                <a:cs typeface="Times New Roman"/>
                <a:hlinkClick r:id="rId24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24" action="ppaction://hlinksldjump"/>
              </a:rPr>
              <a:t>EL</a:t>
            </a:r>
            <a:r>
              <a:rPr sz="800" spc="32" dirty="0">
                <a:latin typeface="Times New Roman"/>
                <a:cs typeface="Times New Roman"/>
                <a:hlinkClick r:id="rId24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24" action="ppaction://hlinksldjump"/>
              </a:rPr>
              <a:t>PROBLEMA</a:t>
            </a:r>
            <a:r>
              <a:rPr sz="800" spc="28" dirty="0">
                <a:latin typeface="Times New Roman"/>
                <a:cs typeface="Times New Roman"/>
                <a:hlinkClick r:id="rId24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24" action="ppaction://hlinksldjump"/>
              </a:rPr>
              <a:t>DE</a:t>
            </a:r>
            <a:r>
              <a:rPr sz="800" spc="44" dirty="0">
                <a:latin typeface="Times New Roman"/>
                <a:cs typeface="Times New Roman"/>
                <a:hlinkClick r:id="rId24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24" action="ppaction://hlinksldjump"/>
              </a:rPr>
              <a:t>FLUJO</a:t>
            </a:r>
            <a:r>
              <a:rPr sz="800" spc="40" dirty="0">
                <a:latin typeface="Times New Roman"/>
                <a:cs typeface="Times New Roman"/>
                <a:hlinkClick r:id="rId24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24" action="ppaction://hlinksldjump"/>
              </a:rPr>
              <a:t>DE</a:t>
            </a:r>
            <a:r>
              <a:rPr sz="800" spc="40" dirty="0">
                <a:latin typeface="Times New Roman"/>
                <a:cs typeface="Times New Roman"/>
                <a:hlinkClick r:id="rId24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24" action="ppaction://hlinksldjump"/>
              </a:rPr>
              <a:t>POTENCIA...............................................................................</a:t>
            </a:r>
            <a:r>
              <a:rPr sz="800" spc="32" dirty="0">
                <a:latin typeface="Times New Roman"/>
                <a:cs typeface="Times New Roman"/>
                <a:hlinkClick r:id="rId24" action="ppaction://hlinksldjump"/>
              </a:rPr>
              <a:t> </a:t>
            </a:r>
            <a:r>
              <a:rPr sz="800" dirty="0">
                <a:latin typeface="Times New Roman"/>
                <a:cs typeface="Times New Roman"/>
                <a:hlinkClick r:id="rId24" action="ppaction://hlinksldjump"/>
              </a:rPr>
              <a:t>32</a:t>
            </a:r>
            <a:endParaRPr sz="800">
              <a:latin typeface="Times New Roman"/>
              <a:cs typeface="Times New Roman"/>
            </a:endParaRPr>
          </a:p>
          <a:p>
            <a:pPr marL="235445" algn="just">
              <a:spcBef>
                <a:spcPts val="436"/>
              </a:spcBef>
            </a:pPr>
            <a:r>
              <a:rPr sz="800" dirty="0">
                <a:latin typeface="Times New Roman"/>
                <a:cs typeface="Times New Roman"/>
                <a:hlinkClick r:id="rId25" action="ppaction://hlinksldjump"/>
              </a:rPr>
              <a:t>3.8.2</a:t>
            </a:r>
            <a:r>
              <a:rPr sz="800" spc="40" dirty="0">
                <a:latin typeface="Times New Roman"/>
                <a:cs typeface="Times New Roman"/>
                <a:hlinkClick r:id="rId25" action="ppaction://hlinksldjump"/>
              </a:rPr>
              <a:t> </a:t>
            </a:r>
            <a:r>
              <a:rPr sz="800" spc="-8" dirty="0">
                <a:latin typeface="Times New Roman"/>
                <a:cs typeface="Times New Roman"/>
                <a:hlinkClick r:id="rId25" action="ppaction://hlinksldjump"/>
              </a:rPr>
              <a:t>CÁLCULOS</a:t>
            </a:r>
            <a:r>
              <a:rPr sz="800" spc="36" dirty="0">
                <a:latin typeface="Times New Roman"/>
                <a:cs typeface="Times New Roman"/>
                <a:hlinkClick r:id="rId25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25" action="ppaction://hlinksldjump"/>
              </a:rPr>
              <a:t>DE</a:t>
            </a:r>
            <a:r>
              <a:rPr sz="800" spc="53" dirty="0">
                <a:latin typeface="Times New Roman"/>
                <a:cs typeface="Times New Roman"/>
                <a:hlinkClick r:id="rId25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25" action="ppaction://hlinksldjump"/>
              </a:rPr>
              <a:t>FLUJO</a:t>
            </a:r>
            <a:r>
              <a:rPr sz="800" spc="40" dirty="0">
                <a:latin typeface="Times New Roman"/>
                <a:cs typeface="Times New Roman"/>
                <a:hlinkClick r:id="rId25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25" action="ppaction://hlinksldjump"/>
              </a:rPr>
              <a:t>DE</a:t>
            </a:r>
            <a:r>
              <a:rPr sz="800" spc="40" dirty="0">
                <a:latin typeface="Times New Roman"/>
                <a:cs typeface="Times New Roman"/>
                <a:hlinkClick r:id="rId25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25" action="ppaction://hlinksldjump"/>
              </a:rPr>
              <a:t>POTENCIA.</a:t>
            </a:r>
            <a:r>
              <a:rPr sz="800" spc="-28" dirty="0">
                <a:latin typeface="Times New Roman"/>
                <a:cs typeface="Times New Roman"/>
                <a:hlinkClick r:id="rId25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25" action="ppaction://hlinksldjump"/>
              </a:rPr>
              <a:t>....................................................................................</a:t>
            </a:r>
            <a:r>
              <a:rPr sz="800" spc="28" dirty="0">
                <a:latin typeface="Times New Roman"/>
                <a:cs typeface="Times New Roman"/>
                <a:hlinkClick r:id="rId25" action="ppaction://hlinksldjump"/>
              </a:rPr>
              <a:t> </a:t>
            </a:r>
            <a:r>
              <a:rPr sz="800" dirty="0">
                <a:latin typeface="Times New Roman"/>
                <a:cs typeface="Times New Roman"/>
                <a:hlinkClick r:id="rId25" action="ppaction://hlinksldjump"/>
              </a:rPr>
              <a:t>33</a:t>
            </a:r>
            <a:endParaRPr sz="800">
              <a:latin typeface="Times New Roman"/>
              <a:cs typeface="Times New Roman"/>
            </a:endParaRPr>
          </a:p>
          <a:p>
            <a:pPr marL="235445" algn="just">
              <a:spcBef>
                <a:spcPts val="440"/>
              </a:spcBef>
            </a:pPr>
            <a:r>
              <a:rPr sz="800" dirty="0">
                <a:latin typeface="Times New Roman"/>
                <a:cs typeface="Times New Roman"/>
                <a:hlinkClick r:id="rId26" action="ppaction://hlinksldjump"/>
              </a:rPr>
              <a:t>3.8.3</a:t>
            </a:r>
            <a:r>
              <a:rPr sz="800" spc="89" dirty="0">
                <a:latin typeface="Times New Roman"/>
                <a:cs typeface="Times New Roman"/>
                <a:hlinkClick r:id="rId26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26" action="ppaction://hlinksldjump"/>
              </a:rPr>
              <a:t>MÉTODOS</a:t>
            </a:r>
            <a:r>
              <a:rPr sz="800" spc="85" dirty="0">
                <a:latin typeface="Times New Roman"/>
                <a:cs typeface="Times New Roman"/>
                <a:hlinkClick r:id="rId26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26" action="ppaction://hlinksldjump"/>
              </a:rPr>
              <a:t>DE</a:t>
            </a:r>
            <a:r>
              <a:rPr sz="800" spc="85" dirty="0">
                <a:latin typeface="Times New Roman"/>
                <a:cs typeface="Times New Roman"/>
                <a:hlinkClick r:id="rId26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26" action="ppaction://hlinksldjump"/>
              </a:rPr>
              <a:t>SOLUCIÓN..........................................................................................................</a:t>
            </a:r>
            <a:r>
              <a:rPr sz="800" spc="77" dirty="0">
                <a:latin typeface="Times New Roman"/>
                <a:cs typeface="Times New Roman"/>
                <a:hlinkClick r:id="rId26" action="ppaction://hlinksldjump"/>
              </a:rPr>
              <a:t> </a:t>
            </a:r>
            <a:r>
              <a:rPr sz="800" dirty="0">
                <a:latin typeface="Times New Roman"/>
                <a:cs typeface="Times New Roman"/>
                <a:hlinkClick r:id="rId26" action="ppaction://hlinksldjump"/>
              </a:rPr>
              <a:t>34</a:t>
            </a:r>
            <a:endParaRPr sz="800">
              <a:latin typeface="Times New Roman"/>
              <a:cs typeface="Times New Roman"/>
            </a:endParaRPr>
          </a:p>
          <a:p>
            <a:pPr marL="276995" marR="4104" indent="-42061" algn="just">
              <a:lnSpc>
                <a:spcPct val="145000"/>
              </a:lnSpc>
            </a:pPr>
            <a:r>
              <a:rPr sz="800" dirty="0">
                <a:latin typeface="Times New Roman"/>
                <a:cs typeface="Times New Roman"/>
                <a:hlinkClick r:id="rId27" action="ppaction://hlinksldjump"/>
              </a:rPr>
              <a:t>3.8.4 </a:t>
            </a:r>
            <a:r>
              <a:rPr sz="800" spc="-4" dirty="0">
                <a:latin typeface="Times New Roman"/>
                <a:cs typeface="Times New Roman"/>
                <a:hlinkClick r:id="rId27" action="ppaction://hlinksldjump"/>
              </a:rPr>
              <a:t>MÉTODOS DE SOLUCIÓN MATEMÁTICA.............................................................................. </a:t>
            </a:r>
            <a:r>
              <a:rPr sz="800" dirty="0">
                <a:latin typeface="Times New Roman"/>
                <a:cs typeface="Times New Roman"/>
                <a:hlinkClick r:id="rId27" action="ppaction://hlinksldjump"/>
              </a:rPr>
              <a:t>35 </a:t>
            </a:r>
            <a:r>
              <a:rPr sz="800" spc="4" dirty="0">
                <a:latin typeface="Times New Roman"/>
                <a:cs typeface="Times New Roman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27" action="ppaction://hlinksldjump"/>
              </a:rPr>
              <a:t>PREPARACIÓN DE LA RED PARA EL ANÁLISIS </a:t>
            </a:r>
            <a:r>
              <a:rPr sz="800" dirty="0">
                <a:latin typeface="Times New Roman"/>
                <a:cs typeface="Times New Roman"/>
                <a:hlinkClick r:id="rId27" action="ppaction://hlinksldjump"/>
              </a:rPr>
              <a:t>DE </a:t>
            </a:r>
            <a:r>
              <a:rPr sz="800" spc="-4" dirty="0">
                <a:latin typeface="Times New Roman"/>
                <a:cs typeface="Times New Roman"/>
                <a:hlinkClick r:id="rId27" action="ppaction://hlinksldjump"/>
              </a:rPr>
              <a:t>FLUJO DE POTENCIA. ........................... </a:t>
            </a:r>
            <a:r>
              <a:rPr sz="800" dirty="0">
                <a:latin typeface="Times New Roman"/>
                <a:cs typeface="Times New Roman"/>
                <a:hlinkClick r:id="rId27" action="ppaction://hlinksldjump"/>
              </a:rPr>
              <a:t>35 </a:t>
            </a:r>
            <a:r>
              <a:rPr sz="800" spc="-190" dirty="0">
                <a:latin typeface="Times New Roman"/>
                <a:cs typeface="Times New Roman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28" action="ppaction://hlinksldjump"/>
              </a:rPr>
              <a:t>CURVAS</a:t>
            </a:r>
            <a:r>
              <a:rPr sz="800" spc="40" dirty="0">
                <a:latin typeface="Times New Roman"/>
                <a:cs typeface="Times New Roman"/>
                <a:hlinkClick r:id="rId28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28" action="ppaction://hlinksldjump"/>
              </a:rPr>
              <a:t>P-V</a:t>
            </a:r>
            <a:r>
              <a:rPr sz="800" spc="44" dirty="0">
                <a:latin typeface="Times New Roman"/>
                <a:cs typeface="Times New Roman"/>
                <a:hlinkClick r:id="rId28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28" action="ppaction://hlinksldjump"/>
              </a:rPr>
              <a:t>Y</a:t>
            </a:r>
            <a:r>
              <a:rPr sz="800" spc="40" dirty="0">
                <a:latin typeface="Times New Roman"/>
                <a:cs typeface="Times New Roman"/>
                <a:hlinkClick r:id="rId28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28" action="ppaction://hlinksldjump"/>
              </a:rPr>
              <a:t>V-Q.</a:t>
            </a:r>
            <a:r>
              <a:rPr sz="800" spc="-61" dirty="0">
                <a:latin typeface="Times New Roman"/>
                <a:cs typeface="Times New Roman"/>
                <a:hlinkClick r:id="rId28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28" action="ppaction://hlinksldjump"/>
              </a:rPr>
              <a:t>.........................................................................................................................</a:t>
            </a:r>
            <a:r>
              <a:rPr sz="800" spc="32" dirty="0">
                <a:latin typeface="Times New Roman"/>
                <a:cs typeface="Times New Roman"/>
                <a:hlinkClick r:id="rId28" action="ppaction://hlinksldjump"/>
              </a:rPr>
              <a:t> </a:t>
            </a:r>
            <a:r>
              <a:rPr sz="800" dirty="0">
                <a:latin typeface="Times New Roman"/>
                <a:cs typeface="Times New Roman"/>
                <a:hlinkClick r:id="rId28" action="ppaction://hlinksldjump"/>
              </a:rPr>
              <a:t>37</a:t>
            </a:r>
            <a:endParaRPr sz="800">
              <a:latin typeface="Times New Roman"/>
              <a:cs typeface="Times New Roman"/>
            </a:endParaRPr>
          </a:p>
          <a:p>
            <a:pPr marL="235445" algn="just">
              <a:spcBef>
                <a:spcPts val="436"/>
              </a:spcBef>
            </a:pPr>
            <a:r>
              <a:rPr sz="800" spc="-4" dirty="0">
                <a:latin typeface="Times New Roman"/>
                <a:cs typeface="Times New Roman"/>
                <a:hlinkClick r:id="rId29" action="ppaction://hlinksldjump"/>
              </a:rPr>
              <a:t>3.10.1</a:t>
            </a:r>
            <a:r>
              <a:rPr sz="800" spc="44" dirty="0">
                <a:latin typeface="Times New Roman"/>
                <a:cs typeface="Times New Roman"/>
                <a:hlinkClick r:id="rId29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29" action="ppaction://hlinksldjump"/>
              </a:rPr>
              <a:t>DESCRIPCIÓN</a:t>
            </a:r>
            <a:r>
              <a:rPr sz="800" spc="40" dirty="0">
                <a:latin typeface="Times New Roman"/>
                <a:cs typeface="Times New Roman"/>
                <a:hlinkClick r:id="rId29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29" action="ppaction://hlinksldjump"/>
              </a:rPr>
              <a:t>DE</a:t>
            </a:r>
            <a:r>
              <a:rPr sz="800" spc="40" dirty="0">
                <a:latin typeface="Times New Roman"/>
                <a:cs typeface="Times New Roman"/>
                <a:hlinkClick r:id="rId29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29" action="ppaction://hlinksldjump"/>
              </a:rPr>
              <a:t>LAS</a:t>
            </a:r>
            <a:r>
              <a:rPr sz="800" spc="36" dirty="0">
                <a:latin typeface="Times New Roman"/>
                <a:cs typeface="Times New Roman"/>
                <a:hlinkClick r:id="rId29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29" action="ppaction://hlinksldjump"/>
              </a:rPr>
              <a:t>CURVAS</a:t>
            </a:r>
            <a:r>
              <a:rPr sz="800" spc="36" dirty="0">
                <a:latin typeface="Times New Roman"/>
                <a:cs typeface="Times New Roman"/>
                <a:hlinkClick r:id="rId29" action="ppaction://hlinksldjump"/>
              </a:rPr>
              <a:t> </a:t>
            </a:r>
            <a:r>
              <a:rPr sz="800" spc="4" dirty="0">
                <a:latin typeface="Times New Roman"/>
                <a:cs typeface="Times New Roman"/>
                <a:hlinkClick r:id="rId29" action="ppaction://hlinksldjump"/>
              </a:rPr>
              <a:t>P-V.</a:t>
            </a:r>
            <a:r>
              <a:rPr sz="800" spc="-113" dirty="0">
                <a:latin typeface="Times New Roman"/>
                <a:cs typeface="Times New Roman"/>
                <a:hlinkClick r:id="rId29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29" action="ppaction://hlinksldjump"/>
              </a:rPr>
              <a:t>....................................................................................</a:t>
            </a:r>
            <a:r>
              <a:rPr sz="800" spc="32" dirty="0">
                <a:latin typeface="Times New Roman"/>
                <a:cs typeface="Times New Roman"/>
                <a:hlinkClick r:id="rId29" action="ppaction://hlinksldjump"/>
              </a:rPr>
              <a:t> </a:t>
            </a:r>
            <a:r>
              <a:rPr sz="800" dirty="0">
                <a:latin typeface="Times New Roman"/>
                <a:cs typeface="Times New Roman"/>
                <a:hlinkClick r:id="rId29" action="ppaction://hlinksldjump"/>
              </a:rPr>
              <a:t>38</a:t>
            </a:r>
            <a:endParaRPr sz="800">
              <a:latin typeface="Times New Roman"/>
              <a:cs typeface="Times New Roman"/>
            </a:endParaRPr>
          </a:p>
          <a:p>
            <a:pPr marL="235445" algn="just">
              <a:spcBef>
                <a:spcPts val="436"/>
              </a:spcBef>
            </a:pPr>
            <a:r>
              <a:rPr sz="800" spc="-4" dirty="0">
                <a:latin typeface="Times New Roman"/>
                <a:cs typeface="Times New Roman"/>
                <a:hlinkClick r:id="rId29" action="ppaction://hlinksldjump"/>
              </a:rPr>
              <a:t>3.10.2</a:t>
            </a:r>
            <a:r>
              <a:rPr sz="800" spc="40" dirty="0">
                <a:latin typeface="Times New Roman"/>
                <a:cs typeface="Times New Roman"/>
                <a:hlinkClick r:id="rId29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29" action="ppaction://hlinksldjump"/>
              </a:rPr>
              <a:t>DESCRIPCIÓN</a:t>
            </a:r>
            <a:r>
              <a:rPr sz="800" spc="40" dirty="0">
                <a:latin typeface="Times New Roman"/>
                <a:cs typeface="Times New Roman"/>
                <a:hlinkClick r:id="rId29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29" action="ppaction://hlinksldjump"/>
              </a:rPr>
              <a:t>DE</a:t>
            </a:r>
            <a:r>
              <a:rPr sz="800" spc="40" dirty="0">
                <a:latin typeface="Times New Roman"/>
                <a:cs typeface="Times New Roman"/>
                <a:hlinkClick r:id="rId29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29" action="ppaction://hlinksldjump"/>
              </a:rPr>
              <a:t>LAS</a:t>
            </a:r>
            <a:r>
              <a:rPr sz="800" spc="32" dirty="0">
                <a:latin typeface="Times New Roman"/>
                <a:cs typeface="Times New Roman"/>
                <a:hlinkClick r:id="rId29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29" action="ppaction://hlinksldjump"/>
              </a:rPr>
              <a:t>CURVAS</a:t>
            </a:r>
            <a:r>
              <a:rPr sz="800" spc="32" dirty="0">
                <a:latin typeface="Times New Roman"/>
                <a:cs typeface="Times New Roman"/>
                <a:hlinkClick r:id="rId29" action="ppaction://hlinksldjump"/>
              </a:rPr>
              <a:t> </a:t>
            </a:r>
            <a:r>
              <a:rPr sz="800" dirty="0">
                <a:latin typeface="Times New Roman"/>
                <a:cs typeface="Times New Roman"/>
                <a:hlinkClick r:id="rId29" action="ppaction://hlinksldjump"/>
              </a:rPr>
              <a:t>V-Q.</a:t>
            </a:r>
            <a:r>
              <a:rPr sz="800" spc="-12" dirty="0">
                <a:latin typeface="Times New Roman"/>
                <a:cs typeface="Times New Roman"/>
                <a:hlinkClick r:id="rId29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29" action="ppaction://hlinksldjump"/>
              </a:rPr>
              <a:t>...................................................................................</a:t>
            </a:r>
            <a:r>
              <a:rPr sz="800" spc="28" dirty="0">
                <a:latin typeface="Times New Roman"/>
                <a:cs typeface="Times New Roman"/>
                <a:hlinkClick r:id="rId29" action="ppaction://hlinksldjump"/>
              </a:rPr>
              <a:t> </a:t>
            </a:r>
            <a:r>
              <a:rPr sz="800" dirty="0">
                <a:latin typeface="Times New Roman"/>
                <a:cs typeface="Times New Roman"/>
                <a:hlinkClick r:id="rId29" action="ppaction://hlinksldjump"/>
              </a:rPr>
              <a:t>38</a:t>
            </a: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900">
              <a:latin typeface="Times New Roman"/>
              <a:cs typeface="Times New Roman"/>
            </a:endParaRPr>
          </a:p>
          <a:p>
            <a:pPr marL="278533" indent="-268787">
              <a:spcBef>
                <a:spcPts val="610"/>
              </a:spcBef>
            </a:pPr>
            <a:r>
              <a:rPr sz="1000" spc="-4" dirty="0">
                <a:latin typeface="Times New Roman"/>
                <a:cs typeface="Times New Roman"/>
                <a:hlinkClick r:id="rId30" action="ppaction://hlinksldjump"/>
              </a:rPr>
              <a:t>CAPÍTULO</a:t>
            </a:r>
            <a:r>
              <a:rPr sz="1000" spc="242" dirty="0">
                <a:latin typeface="Times New Roman"/>
                <a:cs typeface="Times New Roman"/>
                <a:hlinkClick r:id="rId30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30" action="ppaction://hlinksldjump"/>
              </a:rPr>
              <a:t>4: </a:t>
            </a:r>
            <a:r>
              <a:rPr sz="1000" spc="-4" dirty="0">
                <a:latin typeface="Times New Roman"/>
                <a:cs typeface="Times New Roman"/>
                <a:hlinkClick r:id="rId30" action="ppaction://hlinksldjump"/>
              </a:rPr>
              <a:t>CARACTERÍSTICAS</a:t>
            </a:r>
            <a:r>
              <a:rPr sz="1000" dirty="0">
                <a:latin typeface="Times New Roman"/>
                <a:cs typeface="Times New Roman"/>
                <a:hlinkClick r:id="rId30" action="ppaction://hlinksldjump"/>
              </a:rPr>
              <a:t> DEL</a:t>
            </a:r>
            <a:r>
              <a:rPr sz="1000" spc="-12" dirty="0">
                <a:latin typeface="Times New Roman"/>
                <a:cs typeface="Times New Roman"/>
                <a:hlinkClick r:id="rId30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30" action="ppaction://hlinksldjump"/>
              </a:rPr>
              <a:t>GENERADOR </a:t>
            </a:r>
            <a:r>
              <a:rPr sz="1000" spc="-4" dirty="0">
                <a:latin typeface="Times New Roman"/>
                <a:cs typeface="Times New Roman"/>
                <a:hlinkClick r:id="rId30" action="ppaction://hlinksldjump"/>
              </a:rPr>
              <a:t>EN ESTUDIO.</a:t>
            </a:r>
            <a:r>
              <a:rPr sz="1000" spc="-125" dirty="0">
                <a:latin typeface="Times New Roman"/>
                <a:cs typeface="Times New Roman"/>
                <a:hlinkClick r:id="rId30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30" action="ppaction://hlinksldjump"/>
              </a:rPr>
              <a:t>....................</a:t>
            </a:r>
            <a:r>
              <a:rPr sz="1000" spc="-129" dirty="0">
                <a:latin typeface="Times New Roman"/>
                <a:cs typeface="Times New Roman"/>
                <a:hlinkClick r:id="rId30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30" action="ppaction://hlinksldjump"/>
              </a:rPr>
              <a:t>40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12"/>
              </a:spcBef>
            </a:pPr>
            <a:endParaRPr sz="1100">
              <a:latin typeface="Times New Roman"/>
              <a:cs typeface="Times New Roman"/>
            </a:endParaRPr>
          </a:p>
          <a:p>
            <a:pPr marL="278533" marR="4104">
              <a:lnSpc>
                <a:spcPct val="145000"/>
              </a:lnSpc>
            </a:pPr>
            <a:r>
              <a:rPr sz="800" spc="-4" dirty="0">
                <a:latin typeface="Times New Roman"/>
                <a:cs typeface="Times New Roman"/>
                <a:hlinkClick r:id="rId30" action="ppaction://hlinksldjump"/>
              </a:rPr>
              <a:t>GENERADOR</a:t>
            </a:r>
            <a:r>
              <a:rPr sz="800" spc="20" dirty="0">
                <a:latin typeface="Times New Roman"/>
                <a:cs typeface="Times New Roman"/>
                <a:hlinkClick r:id="rId30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30" action="ppaction://hlinksldjump"/>
              </a:rPr>
              <a:t>DE</a:t>
            </a:r>
            <a:r>
              <a:rPr sz="800" spc="36" dirty="0">
                <a:latin typeface="Times New Roman"/>
                <a:cs typeface="Times New Roman"/>
                <a:hlinkClick r:id="rId30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30" action="ppaction://hlinksldjump"/>
              </a:rPr>
              <a:t>LA</a:t>
            </a:r>
            <a:r>
              <a:rPr sz="800" spc="16" dirty="0">
                <a:latin typeface="Times New Roman"/>
                <a:cs typeface="Times New Roman"/>
                <a:hlinkClick r:id="rId30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30" action="ppaction://hlinksldjump"/>
              </a:rPr>
              <a:t>HIDROELÉCTRICA</a:t>
            </a:r>
            <a:r>
              <a:rPr sz="800" spc="16" dirty="0">
                <a:latin typeface="Times New Roman"/>
                <a:cs typeface="Times New Roman"/>
                <a:hlinkClick r:id="rId30" action="ppaction://hlinksldjump"/>
              </a:rPr>
              <a:t> </a:t>
            </a:r>
            <a:r>
              <a:rPr sz="800" dirty="0">
                <a:latin typeface="Times New Roman"/>
                <a:cs typeface="Times New Roman"/>
                <a:hlinkClick r:id="rId30" action="ppaction://hlinksldjump"/>
              </a:rPr>
              <a:t>15</a:t>
            </a:r>
            <a:r>
              <a:rPr sz="800" spc="28" dirty="0">
                <a:latin typeface="Times New Roman"/>
                <a:cs typeface="Times New Roman"/>
                <a:hlinkClick r:id="rId30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30" action="ppaction://hlinksldjump"/>
              </a:rPr>
              <a:t>DE</a:t>
            </a:r>
            <a:r>
              <a:rPr sz="800" spc="24" dirty="0">
                <a:latin typeface="Times New Roman"/>
                <a:cs typeface="Times New Roman"/>
                <a:hlinkClick r:id="rId30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30" action="ppaction://hlinksldjump"/>
              </a:rPr>
              <a:t>SEPTIEMBRE...................................................</a:t>
            </a:r>
            <a:r>
              <a:rPr sz="800" spc="16" dirty="0">
                <a:latin typeface="Times New Roman"/>
                <a:cs typeface="Times New Roman"/>
                <a:hlinkClick r:id="rId30" action="ppaction://hlinksldjump"/>
              </a:rPr>
              <a:t> </a:t>
            </a:r>
            <a:r>
              <a:rPr sz="800" dirty="0">
                <a:latin typeface="Times New Roman"/>
                <a:cs typeface="Times New Roman"/>
                <a:hlinkClick r:id="rId30" action="ppaction://hlinksldjump"/>
              </a:rPr>
              <a:t>40 </a:t>
            </a:r>
            <a:r>
              <a:rPr sz="800" spc="4" dirty="0">
                <a:latin typeface="Times New Roman"/>
                <a:cs typeface="Times New Roman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30" action="ppaction://hlinksldjump"/>
              </a:rPr>
              <a:t>DATOS</a:t>
            </a:r>
            <a:r>
              <a:rPr sz="800" spc="89" dirty="0">
                <a:latin typeface="Times New Roman"/>
                <a:cs typeface="Times New Roman"/>
                <a:hlinkClick r:id="rId30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30" action="ppaction://hlinksldjump"/>
              </a:rPr>
              <a:t>DEL</a:t>
            </a:r>
            <a:r>
              <a:rPr sz="800" spc="85" dirty="0">
                <a:latin typeface="Times New Roman"/>
                <a:cs typeface="Times New Roman"/>
                <a:hlinkClick r:id="rId30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30" action="ppaction://hlinksldjump"/>
              </a:rPr>
              <a:t>GENERADOR.</a:t>
            </a:r>
            <a:r>
              <a:rPr sz="800" spc="-28" dirty="0">
                <a:latin typeface="Times New Roman"/>
                <a:cs typeface="Times New Roman"/>
                <a:hlinkClick r:id="rId30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30" action="ppaction://hlinksldjump"/>
              </a:rPr>
              <a:t>...............................................................................................................</a:t>
            </a:r>
            <a:r>
              <a:rPr sz="800" spc="85" dirty="0">
                <a:latin typeface="Times New Roman"/>
                <a:cs typeface="Times New Roman"/>
                <a:hlinkClick r:id="rId30" action="ppaction://hlinksldjump"/>
              </a:rPr>
              <a:t> </a:t>
            </a:r>
            <a:r>
              <a:rPr sz="800" dirty="0">
                <a:latin typeface="Times New Roman"/>
                <a:cs typeface="Times New Roman"/>
                <a:hlinkClick r:id="rId30" action="ppaction://hlinksldjump"/>
              </a:rPr>
              <a:t>40</a:t>
            </a:r>
            <a:endParaRPr sz="800">
              <a:latin typeface="Times New Roman"/>
              <a:cs typeface="Times New Roman"/>
            </a:endParaRPr>
          </a:p>
          <a:p>
            <a:pPr marL="276995">
              <a:spcBef>
                <a:spcPts val="444"/>
              </a:spcBef>
            </a:pPr>
            <a:r>
              <a:rPr sz="800" spc="-4" dirty="0">
                <a:latin typeface="Times New Roman"/>
                <a:cs typeface="Times New Roman"/>
                <a:hlinkClick r:id="rId31" action="ppaction://hlinksldjump"/>
              </a:rPr>
              <a:t>PUESTA</a:t>
            </a:r>
            <a:r>
              <a:rPr sz="800" spc="36" dirty="0">
                <a:latin typeface="Times New Roman"/>
                <a:cs typeface="Times New Roman"/>
                <a:hlinkClick r:id="rId31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31" action="ppaction://hlinksldjump"/>
              </a:rPr>
              <a:t>A</a:t>
            </a:r>
            <a:r>
              <a:rPr sz="800" spc="40" dirty="0">
                <a:latin typeface="Times New Roman"/>
                <a:cs typeface="Times New Roman"/>
                <a:hlinkClick r:id="rId31" action="ppaction://hlinksldjump"/>
              </a:rPr>
              <a:t> </a:t>
            </a:r>
            <a:r>
              <a:rPr sz="800" dirty="0">
                <a:latin typeface="Times New Roman"/>
                <a:cs typeface="Times New Roman"/>
                <a:hlinkClick r:id="rId31" action="ppaction://hlinksldjump"/>
              </a:rPr>
              <a:t>TIERRA</a:t>
            </a:r>
            <a:r>
              <a:rPr sz="800" spc="40" dirty="0">
                <a:latin typeface="Times New Roman"/>
                <a:cs typeface="Times New Roman"/>
                <a:hlinkClick r:id="rId31" action="ppaction://hlinksldjump"/>
              </a:rPr>
              <a:t> </a:t>
            </a:r>
            <a:r>
              <a:rPr sz="800" dirty="0">
                <a:latin typeface="Times New Roman"/>
                <a:cs typeface="Times New Roman"/>
                <a:hlinkClick r:id="rId31" action="ppaction://hlinksldjump"/>
              </a:rPr>
              <a:t>DEL</a:t>
            </a:r>
            <a:r>
              <a:rPr sz="800" spc="36" dirty="0">
                <a:latin typeface="Times New Roman"/>
                <a:cs typeface="Times New Roman"/>
                <a:hlinkClick r:id="rId31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31" action="ppaction://hlinksldjump"/>
              </a:rPr>
              <a:t>GENERADOR.</a:t>
            </a:r>
            <a:r>
              <a:rPr sz="800" spc="-36" dirty="0">
                <a:latin typeface="Times New Roman"/>
                <a:cs typeface="Times New Roman"/>
                <a:hlinkClick r:id="rId31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31" action="ppaction://hlinksldjump"/>
              </a:rPr>
              <a:t>..........................................................................................</a:t>
            </a:r>
            <a:r>
              <a:rPr sz="800" spc="44" dirty="0">
                <a:latin typeface="Times New Roman"/>
                <a:cs typeface="Times New Roman"/>
                <a:hlinkClick r:id="rId31" action="ppaction://hlinksldjump"/>
              </a:rPr>
              <a:t> </a:t>
            </a:r>
            <a:r>
              <a:rPr sz="800" dirty="0">
                <a:latin typeface="Times New Roman"/>
                <a:cs typeface="Times New Roman"/>
                <a:hlinkClick r:id="rId31" action="ppaction://hlinksldjump"/>
              </a:rPr>
              <a:t>41</a:t>
            </a:r>
            <a:endParaRPr sz="800">
              <a:latin typeface="Times New Roman"/>
              <a:cs typeface="Times New Roman"/>
            </a:endParaRPr>
          </a:p>
          <a:p>
            <a:pPr marL="278533">
              <a:spcBef>
                <a:spcPts val="436"/>
              </a:spcBef>
            </a:pPr>
            <a:r>
              <a:rPr sz="800" spc="-8" dirty="0">
                <a:latin typeface="Times New Roman"/>
                <a:cs typeface="Times New Roman"/>
                <a:hlinkClick r:id="rId32" action="ppaction://hlinksldjump"/>
              </a:rPr>
              <a:t>RELÉ</a:t>
            </a:r>
            <a:r>
              <a:rPr sz="800" spc="89" dirty="0">
                <a:latin typeface="Times New Roman"/>
                <a:cs typeface="Times New Roman"/>
                <a:hlinkClick r:id="rId32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32" action="ppaction://hlinksldjump"/>
              </a:rPr>
              <a:t>DE</a:t>
            </a:r>
            <a:r>
              <a:rPr sz="800" spc="89" dirty="0">
                <a:latin typeface="Times New Roman"/>
                <a:cs typeface="Times New Roman"/>
                <a:hlinkClick r:id="rId32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32" action="ppaction://hlinksldjump"/>
              </a:rPr>
              <a:t>PROTECCIÓN.</a:t>
            </a:r>
            <a:r>
              <a:rPr sz="800" spc="57" dirty="0">
                <a:latin typeface="Times New Roman"/>
                <a:cs typeface="Times New Roman"/>
                <a:hlinkClick r:id="rId32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32" action="ppaction://hlinksldjump"/>
              </a:rPr>
              <a:t>....................................................................................................................</a:t>
            </a:r>
            <a:r>
              <a:rPr sz="800" spc="77" dirty="0">
                <a:latin typeface="Times New Roman"/>
                <a:cs typeface="Times New Roman"/>
                <a:hlinkClick r:id="rId32" action="ppaction://hlinksldjump"/>
              </a:rPr>
              <a:t> </a:t>
            </a:r>
            <a:r>
              <a:rPr sz="800" dirty="0">
                <a:latin typeface="Times New Roman"/>
                <a:cs typeface="Times New Roman"/>
                <a:hlinkClick r:id="rId32" action="ppaction://hlinksldjump"/>
              </a:rPr>
              <a:t>43</a:t>
            </a:r>
            <a:endParaRPr sz="800">
              <a:latin typeface="Times New Roman"/>
              <a:cs typeface="Times New Roman"/>
            </a:endParaRPr>
          </a:p>
          <a:p>
            <a:pPr marL="235445">
              <a:spcBef>
                <a:spcPts val="436"/>
              </a:spcBef>
            </a:pPr>
            <a:r>
              <a:rPr sz="800" dirty="0">
                <a:latin typeface="Times New Roman"/>
                <a:cs typeface="Times New Roman"/>
                <a:hlinkClick r:id="rId33" action="ppaction://hlinksldjump"/>
              </a:rPr>
              <a:t>4.4.1</a:t>
            </a:r>
            <a:r>
              <a:rPr sz="800" spc="53" dirty="0">
                <a:latin typeface="Times New Roman"/>
                <a:cs typeface="Times New Roman"/>
                <a:hlinkClick r:id="rId33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33" action="ppaction://hlinksldjump"/>
              </a:rPr>
              <a:t>PROTECCIONES</a:t>
            </a:r>
            <a:r>
              <a:rPr sz="800" spc="57" dirty="0">
                <a:latin typeface="Times New Roman"/>
                <a:cs typeface="Times New Roman"/>
                <a:hlinkClick r:id="rId33" action="ppaction://hlinksldjump"/>
              </a:rPr>
              <a:t> </a:t>
            </a:r>
            <a:r>
              <a:rPr sz="800" dirty="0">
                <a:latin typeface="Times New Roman"/>
                <a:cs typeface="Times New Roman"/>
                <a:hlinkClick r:id="rId33" action="ppaction://hlinksldjump"/>
              </a:rPr>
              <a:t>DEL</a:t>
            </a:r>
            <a:r>
              <a:rPr sz="800" spc="65" dirty="0">
                <a:latin typeface="Times New Roman"/>
                <a:cs typeface="Times New Roman"/>
                <a:hlinkClick r:id="rId33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33" action="ppaction://hlinksldjump"/>
              </a:rPr>
              <a:t>M-3425A.</a:t>
            </a:r>
            <a:r>
              <a:rPr sz="800" spc="-8" dirty="0">
                <a:latin typeface="Times New Roman"/>
                <a:cs typeface="Times New Roman"/>
                <a:hlinkClick r:id="rId33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33" action="ppaction://hlinksldjump"/>
              </a:rPr>
              <a:t>................................................................................................</a:t>
            </a:r>
            <a:r>
              <a:rPr sz="800" spc="57" dirty="0">
                <a:latin typeface="Times New Roman"/>
                <a:cs typeface="Times New Roman"/>
                <a:hlinkClick r:id="rId33" action="ppaction://hlinksldjump"/>
              </a:rPr>
              <a:t> </a:t>
            </a:r>
            <a:r>
              <a:rPr sz="800" dirty="0">
                <a:latin typeface="Times New Roman"/>
                <a:cs typeface="Times New Roman"/>
                <a:hlinkClick r:id="rId33" action="ppaction://hlinksldjump"/>
              </a:rPr>
              <a:t>44</a:t>
            </a:r>
            <a:endParaRPr sz="800">
              <a:latin typeface="Times New Roman"/>
              <a:cs typeface="Times New Roman"/>
            </a:endParaRPr>
          </a:p>
          <a:p>
            <a:pPr marL="235445">
              <a:spcBef>
                <a:spcPts val="436"/>
              </a:spcBef>
            </a:pPr>
            <a:r>
              <a:rPr sz="800" dirty="0">
                <a:latin typeface="Times New Roman"/>
                <a:cs typeface="Times New Roman"/>
                <a:hlinkClick r:id="rId34" action="ppaction://hlinksldjump"/>
              </a:rPr>
              <a:t>4.4.2</a:t>
            </a:r>
            <a:r>
              <a:rPr sz="800" spc="28" dirty="0">
                <a:latin typeface="Times New Roman"/>
                <a:cs typeface="Times New Roman"/>
                <a:hlinkClick r:id="rId34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34" action="ppaction://hlinksldjump"/>
              </a:rPr>
              <a:t>DIAGRAMA</a:t>
            </a:r>
            <a:r>
              <a:rPr sz="800" spc="12" dirty="0">
                <a:latin typeface="Times New Roman"/>
                <a:cs typeface="Times New Roman"/>
                <a:hlinkClick r:id="rId34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34" action="ppaction://hlinksldjump"/>
              </a:rPr>
              <a:t>DE</a:t>
            </a:r>
            <a:r>
              <a:rPr sz="800" spc="24" dirty="0">
                <a:latin typeface="Times New Roman"/>
                <a:cs typeface="Times New Roman"/>
                <a:hlinkClick r:id="rId34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34" action="ppaction://hlinksldjump"/>
              </a:rPr>
              <a:t>CONEXIONES</a:t>
            </a:r>
            <a:r>
              <a:rPr sz="800" spc="20" dirty="0">
                <a:latin typeface="Times New Roman"/>
                <a:cs typeface="Times New Roman"/>
                <a:hlinkClick r:id="rId34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34" action="ppaction://hlinksldjump"/>
              </a:rPr>
              <a:t>TÍPICAS</a:t>
            </a:r>
            <a:r>
              <a:rPr sz="800" spc="20" dirty="0">
                <a:latin typeface="Times New Roman"/>
                <a:cs typeface="Times New Roman"/>
                <a:hlinkClick r:id="rId34" action="ppaction://hlinksldjump"/>
              </a:rPr>
              <a:t> </a:t>
            </a:r>
            <a:r>
              <a:rPr sz="800" dirty="0">
                <a:latin typeface="Times New Roman"/>
                <a:cs typeface="Times New Roman"/>
                <a:hlinkClick r:id="rId34" action="ppaction://hlinksldjump"/>
              </a:rPr>
              <a:t>DEL</a:t>
            </a:r>
            <a:r>
              <a:rPr sz="800" spc="16" dirty="0">
                <a:latin typeface="Times New Roman"/>
                <a:cs typeface="Times New Roman"/>
                <a:hlinkClick r:id="rId34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34" action="ppaction://hlinksldjump"/>
              </a:rPr>
              <a:t>RELÉ.</a:t>
            </a:r>
            <a:r>
              <a:rPr sz="800" spc="-44" dirty="0">
                <a:latin typeface="Times New Roman"/>
                <a:cs typeface="Times New Roman"/>
                <a:hlinkClick r:id="rId34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34" action="ppaction://hlinksldjump"/>
              </a:rPr>
              <a:t>.............................................................</a:t>
            </a:r>
            <a:r>
              <a:rPr sz="800" spc="20" dirty="0">
                <a:latin typeface="Times New Roman"/>
                <a:cs typeface="Times New Roman"/>
                <a:hlinkClick r:id="rId34" action="ppaction://hlinksldjump"/>
              </a:rPr>
              <a:t> </a:t>
            </a:r>
            <a:r>
              <a:rPr sz="800" dirty="0">
                <a:latin typeface="Times New Roman"/>
                <a:cs typeface="Times New Roman"/>
                <a:hlinkClick r:id="rId34" action="ppaction://hlinksldjump"/>
              </a:rPr>
              <a:t>45</a:t>
            </a:r>
            <a:endParaRPr sz="800">
              <a:latin typeface="Times New Roman"/>
              <a:cs typeface="Times New Roman"/>
            </a:endParaRPr>
          </a:p>
          <a:p>
            <a:pPr marL="276995">
              <a:spcBef>
                <a:spcPts val="436"/>
              </a:spcBef>
            </a:pPr>
            <a:r>
              <a:rPr sz="800" dirty="0">
                <a:latin typeface="Times New Roman"/>
                <a:cs typeface="Times New Roman"/>
                <a:hlinkClick r:id="rId35" action="ppaction://hlinksldjump"/>
              </a:rPr>
              <a:t>TIPO</a:t>
            </a:r>
            <a:r>
              <a:rPr sz="800" spc="57" dirty="0">
                <a:latin typeface="Times New Roman"/>
                <a:cs typeface="Times New Roman"/>
                <a:hlinkClick r:id="rId35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35" action="ppaction://hlinksldjump"/>
              </a:rPr>
              <a:t>DE</a:t>
            </a:r>
            <a:r>
              <a:rPr sz="800" spc="53" dirty="0">
                <a:latin typeface="Times New Roman"/>
                <a:cs typeface="Times New Roman"/>
                <a:hlinkClick r:id="rId35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35" action="ppaction://hlinksldjump"/>
              </a:rPr>
              <a:t>PROTECCIONES</a:t>
            </a:r>
            <a:r>
              <a:rPr sz="800" spc="53" dirty="0">
                <a:latin typeface="Times New Roman"/>
                <a:cs typeface="Times New Roman"/>
                <a:hlinkClick r:id="rId35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35" action="ppaction://hlinksldjump"/>
              </a:rPr>
              <a:t>DEL</a:t>
            </a:r>
            <a:r>
              <a:rPr sz="800" spc="53" dirty="0">
                <a:latin typeface="Times New Roman"/>
                <a:cs typeface="Times New Roman"/>
                <a:hlinkClick r:id="rId35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35" action="ppaction://hlinksldjump"/>
              </a:rPr>
              <a:t>GENERADOR................................................................................</a:t>
            </a:r>
            <a:r>
              <a:rPr sz="800" spc="48" dirty="0">
                <a:latin typeface="Times New Roman"/>
                <a:cs typeface="Times New Roman"/>
                <a:hlinkClick r:id="rId35" action="ppaction://hlinksldjump"/>
              </a:rPr>
              <a:t> </a:t>
            </a:r>
            <a:r>
              <a:rPr sz="800" dirty="0">
                <a:latin typeface="Times New Roman"/>
                <a:cs typeface="Times New Roman"/>
                <a:hlinkClick r:id="rId35" action="ppaction://hlinksldjump"/>
              </a:rPr>
              <a:t>46</a:t>
            </a:r>
            <a:endParaRPr sz="800">
              <a:latin typeface="Times New Roman"/>
              <a:cs typeface="Times New Roman"/>
            </a:endParaRPr>
          </a:p>
          <a:p>
            <a:pPr marL="467300" lvl="2" indent="-232368">
              <a:spcBef>
                <a:spcPts val="436"/>
              </a:spcBef>
              <a:buAutoNum type="arabicPeriod"/>
              <a:tabLst>
                <a:tab pos="467813" algn="l"/>
              </a:tabLst>
            </a:pPr>
            <a:r>
              <a:rPr sz="800" spc="-4" dirty="0">
                <a:latin typeface="Times New Roman"/>
                <a:cs typeface="Times New Roman"/>
                <a:hlinkClick r:id="rId36" action="ppaction://hlinksldjump"/>
              </a:rPr>
              <a:t>AJUSTES REALIZADOS</a:t>
            </a:r>
            <a:r>
              <a:rPr sz="800" spc="12" dirty="0">
                <a:latin typeface="Times New Roman"/>
                <a:cs typeface="Times New Roman"/>
                <a:hlinkClick r:id="rId36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36" action="ppaction://hlinksldjump"/>
              </a:rPr>
              <a:t>A</a:t>
            </a:r>
            <a:r>
              <a:rPr sz="800" spc="-8" dirty="0">
                <a:latin typeface="Times New Roman"/>
                <a:cs typeface="Times New Roman"/>
                <a:hlinkClick r:id="rId36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36" action="ppaction://hlinksldjump"/>
              </a:rPr>
              <a:t>LAS</a:t>
            </a:r>
            <a:r>
              <a:rPr sz="800" dirty="0">
                <a:latin typeface="Times New Roman"/>
                <a:cs typeface="Times New Roman"/>
                <a:hlinkClick r:id="rId36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36" action="ppaction://hlinksldjump"/>
              </a:rPr>
              <a:t>PROTECCIONES</a:t>
            </a:r>
            <a:r>
              <a:rPr sz="800" spc="12" dirty="0">
                <a:latin typeface="Times New Roman"/>
                <a:cs typeface="Times New Roman"/>
                <a:hlinkClick r:id="rId36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36" action="ppaction://hlinksldjump"/>
              </a:rPr>
              <a:t>DEL</a:t>
            </a:r>
            <a:r>
              <a:rPr sz="800" spc="-8" dirty="0">
                <a:latin typeface="Times New Roman"/>
                <a:cs typeface="Times New Roman"/>
                <a:hlinkClick r:id="rId36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36" action="ppaction://hlinksldjump"/>
              </a:rPr>
              <a:t>GENERADOR</a:t>
            </a:r>
            <a:r>
              <a:rPr sz="800" dirty="0">
                <a:latin typeface="Times New Roman"/>
                <a:cs typeface="Times New Roman"/>
                <a:hlinkClick r:id="rId36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36" action="ppaction://hlinksldjump"/>
              </a:rPr>
              <a:t>DE</a:t>
            </a:r>
            <a:r>
              <a:rPr sz="800" spc="4" dirty="0">
                <a:latin typeface="Times New Roman"/>
                <a:cs typeface="Times New Roman"/>
                <a:hlinkClick r:id="rId36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36" action="ppaction://hlinksldjump"/>
              </a:rPr>
              <a:t>LA</a:t>
            </a:r>
            <a:r>
              <a:rPr sz="800" dirty="0">
                <a:latin typeface="Times New Roman"/>
                <a:cs typeface="Times New Roman"/>
                <a:hlinkClick r:id="rId36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36" action="ppaction://hlinksldjump"/>
              </a:rPr>
              <a:t>CENTRAL.</a:t>
            </a:r>
            <a:r>
              <a:rPr sz="800" spc="105" dirty="0">
                <a:latin typeface="Times New Roman"/>
                <a:cs typeface="Times New Roman"/>
                <a:hlinkClick r:id="rId36" action="ppaction://hlinksldjump"/>
              </a:rPr>
              <a:t> </a:t>
            </a:r>
            <a:r>
              <a:rPr sz="800" dirty="0">
                <a:latin typeface="Times New Roman"/>
                <a:cs typeface="Times New Roman"/>
                <a:hlinkClick r:id="rId36" action="ppaction://hlinksldjump"/>
              </a:rPr>
              <a:t>67</a:t>
            </a:r>
            <a:endParaRPr sz="800">
              <a:latin typeface="Times New Roman"/>
              <a:cs typeface="Times New Roman"/>
            </a:endParaRPr>
          </a:p>
          <a:p>
            <a:pPr marL="278533" marR="4104" lvl="2" indent="-43088">
              <a:lnSpc>
                <a:spcPct val="145000"/>
              </a:lnSpc>
              <a:buAutoNum type="arabicPeriod"/>
              <a:tabLst>
                <a:tab pos="467813" algn="l"/>
              </a:tabLst>
            </a:pPr>
            <a:r>
              <a:rPr sz="800" spc="-4" dirty="0">
                <a:latin typeface="Times New Roman"/>
                <a:cs typeface="Times New Roman"/>
                <a:hlinkClick r:id="rId37" action="ppaction://hlinksldjump"/>
              </a:rPr>
              <a:t>AJUSTE</a:t>
            </a:r>
            <a:r>
              <a:rPr sz="800" spc="12" dirty="0">
                <a:latin typeface="Times New Roman"/>
                <a:cs typeface="Times New Roman"/>
                <a:hlinkClick r:id="rId37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37" action="ppaction://hlinksldjump"/>
              </a:rPr>
              <a:t>DE</a:t>
            </a:r>
            <a:r>
              <a:rPr sz="800" spc="12" dirty="0">
                <a:latin typeface="Times New Roman"/>
                <a:cs typeface="Times New Roman"/>
                <a:hlinkClick r:id="rId37" action="ppaction://hlinksldjump"/>
              </a:rPr>
              <a:t> </a:t>
            </a:r>
            <a:r>
              <a:rPr sz="800" spc="-8" dirty="0">
                <a:latin typeface="Times New Roman"/>
                <a:cs typeface="Times New Roman"/>
                <a:hlinkClick r:id="rId37" action="ppaction://hlinksldjump"/>
              </a:rPr>
              <a:t>LAS</a:t>
            </a:r>
            <a:r>
              <a:rPr sz="800" spc="8" dirty="0">
                <a:latin typeface="Times New Roman"/>
                <a:cs typeface="Times New Roman"/>
                <a:hlinkClick r:id="rId37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37" action="ppaction://hlinksldjump"/>
              </a:rPr>
              <a:t>PROTECCIONES</a:t>
            </a:r>
            <a:r>
              <a:rPr sz="800" spc="8" dirty="0">
                <a:latin typeface="Times New Roman"/>
                <a:cs typeface="Times New Roman"/>
                <a:hlinkClick r:id="rId37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37" action="ppaction://hlinksldjump"/>
              </a:rPr>
              <a:t>DE</a:t>
            </a:r>
            <a:r>
              <a:rPr sz="800" spc="16" dirty="0">
                <a:latin typeface="Times New Roman"/>
                <a:cs typeface="Times New Roman"/>
                <a:hlinkClick r:id="rId37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37" action="ppaction://hlinksldjump"/>
              </a:rPr>
              <a:t>RESPALDO</a:t>
            </a:r>
            <a:r>
              <a:rPr sz="800" spc="8" dirty="0">
                <a:latin typeface="Times New Roman"/>
                <a:cs typeface="Times New Roman"/>
                <a:hlinkClick r:id="rId37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37" action="ppaction://hlinksldjump"/>
              </a:rPr>
              <a:t>DEL</a:t>
            </a:r>
            <a:r>
              <a:rPr sz="800" spc="4" dirty="0">
                <a:latin typeface="Times New Roman"/>
                <a:cs typeface="Times New Roman"/>
                <a:hlinkClick r:id="rId37" action="ppaction://hlinksldjump"/>
              </a:rPr>
              <a:t> </a:t>
            </a:r>
            <a:r>
              <a:rPr sz="800" dirty="0">
                <a:latin typeface="Times New Roman"/>
                <a:cs typeface="Times New Roman"/>
                <a:hlinkClick r:id="rId37" action="ppaction://hlinksldjump"/>
              </a:rPr>
              <a:t>GENERADOR.</a:t>
            </a:r>
            <a:r>
              <a:rPr sz="800" spc="16" dirty="0">
                <a:latin typeface="Times New Roman"/>
                <a:cs typeface="Times New Roman"/>
                <a:hlinkClick r:id="rId37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37" action="ppaction://hlinksldjump"/>
              </a:rPr>
              <a:t>.............................</a:t>
            </a:r>
            <a:r>
              <a:rPr sz="800" spc="8" dirty="0">
                <a:latin typeface="Times New Roman"/>
                <a:cs typeface="Times New Roman"/>
                <a:hlinkClick r:id="rId37" action="ppaction://hlinksldjump"/>
              </a:rPr>
              <a:t> </a:t>
            </a:r>
            <a:r>
              <a:rPr sz="800" dirty="0">
                <a:latin typeface="Times New Roman"/>
                <a:cs typeface="Times New Roman"/>
                <a:hlinkClick r:id="rId37" action="ppaction://hlinksldjump"/>
              </a:rPr>
              <a:t>72 </a:t>
            </a:r>
            <a:r>
              <a:rPr sz="800" spc="-190" dirty="0">
                <a:latin typeface="Times New Roman"/>
                <a:cs typeface="Times New Roman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38" action="ppaction://hlinksldjump"/>
              </a:rPr>
              <a:t>ESQUEMA</a:t>
            </a:r>
            <a:r>
              <a:rPr sz="800" spc="-8" dirty="0">
                <a:latin typeface="Times New Roman"/>
                <a:cs typeface="Times New Roman"/>
                <a:hlinkClick r:id="rId38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38" action="ppaction://hlinksldjump"/>
              </a:rPr>
              <a:t>DE</a:t>
            </a:r>
            <a:r>
              <a:rPr sz="800" dirty="0">
                <a:latin typeface="Times New Roman"/>
                <a:cs typeface="Times New Roman"/>
                <a:hlinkClick r:id="rId38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38" action="ppaction://hlinksldjump"/>
              </a:rPr>
              <a:t>PROTECCIONES DE</a:t>
            </a:r>
            <a:r>
              <a:rPr sz="800" spc="12" dirty="0">
                <a:latin typeface="Times New Roman"/>
                <a:cs typeface="Times New Roman"/>
                <a:hlinkClick r:id="rId38" action="ppaction://hlinksldjump"/>
              </a:rPr>
              <a:t> </a:t>
            </a:r>
            <a:r>
              <a:rPr sz="800" spc="-8" dirty="0">
                <a:latin typeface="Times New Roman"/>
                <a:cs typeface="Times New Roman"/>
                <a:hlinkClick r:id="rId38" action="ppaction://hlinksldjump"/>
              </a:rPr>
              <a:t>LOS</a:t>
            </a:r>
            <a:r>
              <a:rPr sz="800" dirty="0">
                <a:latin typeface="Times New Roman"/>
                <a:cs typeface="Times New Roman"/>
                <a:hlinkClick r:id="rId38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38" action="ppaction://hlinksldjump"/>
              </a:rPr>
              <a:t>GENERADORES</a:t>
            </a:r>
            <a:r>
              <a:rPr sz="800" dirty="0">
                <a:latin typeface="Times New Roman"/>
                <a:cs typeface="Times New Roman"/>
                <a:hlinkClick r:id="rId38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38" action="ppaction://hlinksldjump"/>
              </a:rPr>
              <a:t>DE</a:t>
            </a:r>
            <a:r>
              <a:rPr sz="800" spc="12" dirty="0">
                <a:latin typeface="Times New Roman"/>
                <a:cs typeface="Times New Roman"/>
                <a:hlinkClick r:id="rId38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38" action="ppaction://hlinksldjump"/>
              </a:rPr>
              <a:t>LA</a:t>
            </a:r>
            <a:r>
              <a:rPr sz="800" spc="-8" dirty="0">
                <a:latin typeface="Times New Roman"/>
                <a:cs typeface="Times New Roman"/>
                <a:hlinkClick r:id="rId38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38" action="ppaction://hlinksldjump"/>
              </a:rPr>
              <a:t>CENTRAL</a:t>
            </a:r>
            <a:endParaRPr sz="800">
              <a:latin typeface="Times New Roman"/>
              <a:cs typeface="Times New Roman"/>
            </a:endParaRPr>
          </a:p>
          <a:p>
            <a:pPr marR="4104" algn="r">
              <a:spcBef>
                <a:spcPts val="32"/>
              </a:spcBef>
            </a:pPr>
            <a:r>
              <a:rPr sz="800" spc="-4" dirty="0">
                <a:latin typeface="Times New Roman"/>
                <a:cs typeface="Times New Roman"/>
                <a:hlinkClick r:id="rId38" action="ppaction://hlinksldjump"/>
              </a:rPr>
              <a:t>HIDROELÉCTRICA</a:t>
            </a:r>
            <a:r>
              <a:rPr sz="800" spc="65" dirty="0">
                <a:latin typeface="Times New Roman"/>
                <a:cs typeface="Times New Roman"/>
                <a:hlinkClick r:id="rId38" action="ppaction://hlinksldjump"/>
              </a:rPr>
              <a:t> </a:t>
            </a:r>
            <a:r>
              <a:rPr sz="800" dirty="0">
                <a:latin typeface="Times New Roman"/>
                <a:cs typeface="Times New Roman"/>
                <a:hlinkClick r:id="rId38" action="ppaction://hlinksldjump"/>
              </a:rPr>
              <a:t>15</a:t>
            </a:r>
            <a:r>
              <a:rPr sz="800" spc="85" dirty="0">
                <a:latin typeface="Times New Roman"/>
                <a:cs typeface="Times New Roman"/>
                <a:hlinkClick r:id="rId38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38" action="ppaction://hlinksldjump"/>
              </a:rPr>
              <a:t>DE</a:t>
            </a:r>
            <a:r>
              <a:rPr sz="800" spc="77" dirty="0">
                <a:latin typeface="Times New Roman"/>
                <a:cs typeface="Times New Roman"/>
                <a:hlinkClick r:id="rId38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38" action="ppaction://hlinksldjump"/>
              </a:rPr>
              <a:t>SEPTIEMBRE...............................................................................................</a:t>
            </a:r>
            <a:r>
              <a:rPr sz="800" spc="73" dirty="0">
                <a:latin typeface="Times New Roman"/>
                <a:cs typeface="Times New Roman"/>
                <a:hlinkClick r:id="rId38" action="ppaction://hlinksldjump"/>
              </a:rPr>
              <a:t> </a:t>
            </a:r>
            <a:r>
              <a:rPr sz="800" dirty="0">
                <a:latin typeface="Times New Roman"/>
                <a:cs typeface="Times New Roman"/>
                <a:hlinkClick r:id="rId38" action="ppaction://hlinksldjump"/>
              </a:rPr>
              <a:t>76</a:t>
            </a:r>
            <a:endParaRPr sz="800">
              <a:latin typeface="Times New Roman"/>
              <a:cs typeface="Times New Roman"/>
            </a:endParaRPr>
          </a:p>
          <a:p>
            <a:pPr marR="4104" algn="r">
              <a:spcBef>
                <a:spcPts val="444"/>
              </a:spcBef>
            </a:pPr>
            <a:r>
              <a:rPr sz="800" dirty="0">
                <a:latin typeface="Times New Roman"/>
                <a:cs typeface="Times New Roman"/>
                <a:hlinkClick r:id="rId39" action="ppaction://hlinksldjump"/>
              </a:rPr>
              <a:t>4.6.1</a:t>
            </a:r>
            <a:r>
              <a:rPr sz="800" spc="28" dirty="0">
                <a:latin typeface="Times New Roman"/>
                <a:cs typeface="Times New Roman"/>
                <a:hlinkClick r:id="rId39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39" action="ppaction://hlinksldjump"/>
              </a:rPr>
              <a:t>ESQUEMA</a:t>
            </a:r>
            <a:r>
              <a:rPr sz="800" spc="24" dirty="0">
                <a:latin typeface="Times New Roman"/>
                <a:cs typeface="Times New Roman"/>
                <a:hlinkClick r:id="rId39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39" action="ppaction://hlinksldjump"/>
              </a:rPr>
              <a:t>DE</a:t>
            </a:r>
            <a:r>
              <a:rPr sz="800" spc="36" dirty="0">
                <a:latin typeface="Times New Roman"/>
                <a:cs typeface="Times New Roman"/>
                <a:hlinkClick r:id="rId39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39" action="ppaction://hlinksldjump"/>
              </a:rPr>
              <a:t>PROTECCIONES</a:t>
            </a:r>
            <a:r>
              <a:rPr sz="800" spc="28" dirty="0">
                <a:latin typeface="Times New Roman"/>
                <a:cs typeface="Times New Roman"/>
                <a:hlinkClick r:id="rId39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39" action="ppaction://hlinksldjump"/>
              </a:rPr>
              <a:t>GENERADOR</a:t>
            </a:r>
            <a:r>
              <a:rPr sz="800" spc="28" dirty="0">
                <a:latin typeface="Times New Roman"/>
                <a:cs typeface="Times New Roman"/>
                <a:hlinkClick r:id="rId39" action="ppaction://hlinksldjump"/>
              </a:rPr>
              <a:t> </a:t>
            </a:r>
            <a:r>
              <a:rPr sz="800" dirty="0">
                <a:latin typeface="Times New Roman"/>
                <a:cs typeface="Times New Roman"/>
                <a:hlinkClick r:id="rId39" action="ppaction://hlinksldjump"/>
              </a:rPr>
              <a:t>U1.</a:t>
            </a:r>
            <a:r>
              <a:rPr sz="800" spc="-105" dirty="0">
                <a:latin typeface="Times New Roman"/>
                <a:cs typeface="Times New Roman"/>
                <a:hlinkClick r:id="rId39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39" action="ppaction://hlinksldjump"/>
              </a:rPr>
              <a:t>................................................................</a:t>
            </a:r>
            <a:r>
              <a:rPr sz="800" spc="28" dirty="0">
                <a:latin typeface="Times New Roman"/>
                <a:cs typeface="Times New Roman"/>
                <a:hlinkClick r:id="rId39" action="ppaction://hlinksldjump"/>
              </a:rPr>
              <a:t> </a:t>
            </a:r>
            <a:r>
              <a:rPr sz="800" dirty="0">
                <a:latin typeface="Times New Roman"/>
                <a:cs typeface="Times New Roman"/>
                <a:hlinkClick r:id="rId39" action="ppaction://hlinksldjump"/>
              </a:rPr>
              <a:t>77</a:t>
            </a:r>
            <a:endParaRPr sz="800">
              <a:latin typeface="Times New Roman"/>
              <a:cs typeface="Times New Roman"/>
            </a:endParaRPr>
          </a:p>
          <a:p>
            <a:pPr marR="4104" algn="r">
              <a:spcBef>
                <a:spcPts val="436"/>
              </a:spcBef>
            </a:pPr>
            <a:r>
              <a:rPr sz="800" dirty="0">
                <a:latin typeface="Times New Roman"/>
                <a:cs typeface="Times New Roman"/>
                <a:hlinkClick r:id="rId40" action="ppaction://hlinksldjump"/>
              </a:rPr>
              <a:t>4.6.2</a:t>
            </a:r>
            <a:r>
              <a:rPr sz="800" spc="28" dirty="0">
                <a:latin typeface="Times New Roman"/>
                <a:cs typeface="Times New Roman"/>
                <a:hlinkClick r:id="rId40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40" action="ppaction://hlinksldjump"/>
              </a:rPr>
              <a:t>ESQUEMA</a:t>
            </a:r>
            <a:r>
              <a:rPr sz="800" spc="24" dirty="0">
                <a:latin typeface="Times New Roman"/>
                <a:cs typeface="Times New Roman"/>
                <a:hlinkClick r:id="rId40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40" action="ppaction://hlinksldjump"/>
              </a:rPr>
              <a:t>DE</a:t>
            </a:r>
            <a:r>
              <a:rPr sz="800" spc="36" dirty="0">
                <a:latin typeface="Times New Roman"/>
                <a:cs typeface="Times New Roman"/>
                <a:hlinkClick r:id="rId40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40" action="ppaction://hlinksldjump"/>
              </a:rPr>
              <a:t>PROTECCIONES</a:t>
            </a:r>
            <a:r>
              <a:rPr sz="800" spc="28" dirty="0">
                <a:latin typeface="Times New Roman"/>
                <a:cs typeface="Times New Roman"/>
                <a:hlinkClick r:id="rId40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40" action="ppaction://hlinksldjump"/>
              </a:rPr>
              <a:t>GENERADOR</a:t>
            </a:r>
            <a:r>
              <a:rPr sz="800" spc="28" dirty="0">
                <a:latin typeface="Times New Roman"/>
                <a:cs typeface="Times New Roman"/>
                <a:hlinkClick r:id="rId40" action="ppaction://hlinksldjump"/>
              </a:rPr>
              <a:t> </a:t>
            </a:r>
            <a:r>
              <a:rPr sz="800" dirty="0">
                <a:latin typeface="Times New Roman"/>
                <a:cs typeface="Times New Roman"/>
                <a:hlinkClick r:id="rId40" action="ppaction://hlinksldjump"/>
              </a:rPr>
              <a:t>U2.</a:t>
            </a:r>
            <a:r>
              <a:rPr sz="800" spc="-105" dirty="0">
                <a:latin typeface="Times New Roman"/>
                <a:cs typeface="Times New Roman"/>
                <a:hlinkClick r:id="rId40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40" action="ppaction://hlinksldjump"/>
              </a:rPr>
              <a:t>................................................................</a:t>
            </a:r>
            <a:r>
              <a:rPr sz="800" spc="28" dirty="0">
                <a:latin typeface="Times New Roman"/>
                <a:cs typeface="Times New Roman"/>
                <a:hlinkClick r:id="rId40" action="ppaction://hlinksldjump"/>
              </a:rPr>
              <a:t> </a:t>
            </a:r>
            <a:r>
              <a:rPr sz="800" dirty="0">
                <a:latin typeface="Times New Roman"/>
                <a:cs typeface="Times New Roman"/>
                <a:hlinkClick r:id="rId40" action="ppaction://hlinksldjump"/>
              </a:rPr>
              <a:t>78</a:t>
            </a:r>
            <a:endParaRPr sz="800">
              <a:latin typeface="Times New Roman"/>
              <a:cs typeface="Times New Roman"/>
            </a:endParaRPr>
          </a:p>
          <a:p>
            <a:pPr marL="278533" marR="4104" indent="-43088">
              <a:lnSpc>
                <a:spcPct val="145000"/>
              </a:lnSpc>
            </a:pPr>
            <a:r>
              <a:rPr sz="800" dirty="0">
                <a:latin typeface="Times New Roman"/>
                <a:cs typeface="Times New Roman"/>
                <a:hlinkClick r:id="rId41" action="ppaction://hlinksldjump"/>
              </a:rPr>
              <a:t>4.6.3 </a:t>
            </a:r>
            <a:r>
              <a:rPr sz="800" spc="-4" dirty="0">
                <a:latin typeface="Times New Roman"/>
                <a:cs typeface="Times New Roman"/>
                <a:hlinkClick r:id="rId41" action="ppaction://hlinksldjump"/>
              </a:rPr>
              <a:t>ESQUEMA</a:t>
            </a:r>
            <a:r>
              <a:rPr sz="800" dirty="0">
                <a:latin typeface="Times New Roman"/>
                <a:cs typeface="Times New Roman"/>
                <a:hlinkClick r:id="rId41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41" action="ppaction://hlinksldjump"/>
              </a:rPr>
              <a:t>UNIFILAR</a:t>
            </a:r>
            <a:r>
              <a:rPr sz="800" spc="16" dirty="0">
                <a:latin typeface="Times New Roman"/>
                <a:cs typeface="Times New Roman"/>
                <a:hlinkClick r:id="rId41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41" action="ppaction://hlinksldjump"/>
              </a:rPr>
              <a:t>GENERAL</a:t>
            </a:r>
            <a:r>
              <a:rPr sz="800" dirty="0">
                <a:latin typeface="Times New Roman"/>
                <a:cs typeface="Times New Roman"/>
                <a:hlinkClick r:id="rId41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41" action="ppaction://hlinksldjump"/>
              </a:rPr>
              <a:t>CENTRAL HIDROELÉCTRICA</a:t>
            </a:r>
            <a:r>
              <a:rPr sz="800" dirty="0">
                <a:latin typeface="Times New Roman"/>
                <a:cs typeface="Times New Roman"/>
                <a:hlinkClick r:id="rId41" action="ppaction://hlinksldjump"/>
              </a:rPr>
              <a:t> 15</a:t>
            </a:r>
            <a:r>
              <a:rPr sz="800" spc="12" dirty="0">
                <a:latin typeface="Times New Roman"/>
                <a:cs typeface="Times New Roman"/>
                <a:hlinkClick r:id="rId41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41" action="ppaction://hlinksldjump"/>
              </a:rPr>
              <a:t>DE</a:t>
            </a:r>
            <a:r>
              <a:rPr sz="800" spc="8" dirty="0">
                <a:latin typeface="Times New Roman"/>
                <a:cs typeface="Times New Roman"/>
                <a:hlinkClick r:id="rId41" action="ppaction://hlinksldjump"/>
              </a:rPr>
              <a:t> </a:t>
            </a:r>
            <a:r>
              <a:rPr sz="800" spc="4" dirty="0">
                <a:latin typeface="Times New Roman"/>
                <a:cs typeface="Times New Roman"/>
                <a:hlinkClick r:id="rId41" action="ppaction://hlinksldjump"/>
              </a:rPr>
              <a:t>SEPTIEMBRE...</a:t>
            </a:r>
            <a:r>
              <a:rPr sz="800" spc="-4" dirty="0">
                <a:latin typeface="Times New Roman"/>
                <a:cs typeface="Times New Roman"/>
                <a:hlinkClick r:id="rId41" action="ppaction://hlinksldjump"/>
              </a:rPr>
              <a:t> </a:t>
            </a:r>
            <a:r>
              <a:rPr sz="800" dirty="0">
                <a:latin typeface="Times New Roman"/>
                <a:cs typeface="Times New Roman"/>
                <a:hlinkClick r:id="rId41" action="ppaction://hlinksldjump"/>
              </a:rPr>
              <a:t>79 </a:t>
            </a:r>
            <a:r>
              <a:rPr sz="800" spc="-190" dirty="0">
                <a:latin typeface="Times New Roman"/>
                <a:cs typeface="Times New Roman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42" action="ppaction://hlinksldjump"/>
              </a:rPr>
              <a:t>DESEMPEÑO</a:t>
            </a:r>
            <a:r>
              <a:rPr sz="800" dirty="0">
                <a:latin typeface="Times New Roman"/>
                <a:cs typeface="Times New Roman"/>
                <a:hlinkClick r:id="rId42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42" action="ppaction://hlinksldjump"/>
              </a:rPr>
              <a:t>DE</a:t>
            </a:r>
            <a:r>
              <a:rPr sz="800" spc="4" dirty="0">
                <a:latin typeface="Times New Roman"/>
                <a:cs typeface="Times New Roman"/>
                <a:hlinkClick r:id="rId42" action="ppaction://hlinksldjump"/>
              </a:rPr>
              <a:t> </a:t>
            </a:r>
            <a:r>
              <a:rPr sz="800" spc="-12" dirty="0">
                <a:latin typeface="Times New Roman"/>
                <a:cs typeface="Times New Roman"/>
                <a:hlinkClick r:id="rId42" action="ppaction://hlinksldjump"/>
              </a:rPr>
              <a:t>LAS</a:t>
            </a:r>
            <a:r>
              <a:rPr sz="800" dirty="0">
                <a:latin typeface="Times New Roman"/>
                <a:cs typeface="Times New Roman"/>
                <a:hlinkClick r:id="rId42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42" action="ppaction://hlinksldjump"/>
              </a:rPr>
              <a:t>PROTECCIONES</a:t>
            </a:r>
            <a:r>
              <a:rPr sz="800" dirty="0">
                <a:latin typeface="Times New Roman"/>
                <a:cs typeface="Times New Roman"/>
                <a:hlinkClick r:id="rId42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42" action="ppaction://hlinksldjump"/>
              </a:rPr>
              <a:t>ELÉCTRICAS</a:t>
            </a:r>
            <a:r>
              <a:rPr sz="800" dirty="0">
                <a:latin typeface="Times New Roman"/>
                <a:cs typeface="Times New Roman"/>
                <a:hlinkClick r:id="rId42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42" action="ppaction://hlinksldjump"/>
              </a:rPr>
              <a:t>DE</a:t>
            </a:r>
            <a:r>
              <a:rPr sz="800" spc="4" dirty="0">
                <a:latin typeface="Times New Roman"/>
                <a:cs typeface="Times New Roman"/>
                <a:hlinkClick r:id="rId42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42" action="ppaction://hlinksldjump"/>
              </a:rPr>
              <a:t>LA</a:t>
            </a:r>
            <a:r>
              <a:rPr sz="800" dirty="0">
                <a:latin typeface="Times New Roman"/>
                <a:cs typeface="Times New Roman"/>
                <a:hlinkClick r:id="rId42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42" action="ppaction://hlinksldjump"/>
              </a:rPr>
              <a:t>CENTRAL</a:t>
            </a:r>
            <a:r>
              <a:rPr sz="800" spc="4" dirty="0">
                <a:latin typeface="Times New Roman"/>
                <a:cs typeface="Times New Roman"/>
                <a:hlinkClick r:id="rId42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42" action="ppaction://hlinksldjump"/>
              </a:rPr>
              <a:t>A </a:t>
            </a:r>
            <a:r>
              <a:rPr sz="800" dirty="0">
                <a:latin typeface="Times New Roman"/>
                <a:cs typeface="Times New Roman"/>
                <a:hlinkClick r:id="rId42" action="ppaction://hlinksldjump"/>
              </a:rPr>
              <a:t>PARTIR </a:t>
            </a:r>
            <a:r>
              <a:rPr sz="800" spc="-4" dirty="0">
                <a:latin typeface="Times New Roman"/>
                <a:cs typeface="Times New Roman"/>
                <a:hlinkClick r:id="rId42" action="ppaction://hlinksldjump"/>
              </a:rPr>
              <a:t>DE</a:t>
            </a:r>
            <a:r>
              <a:rPr sz="800" spc="4" dirty="0">
                <a:latin typeface="Times New Roman"/>
                <a:cs typeface="Times New Roman"/>
                <a:hlinkClick r:id="rId42" action="ppaction://hlinksldjump"/>
              </a:rPr>
              <a:t> </a:t>
            </a:r>
            <a:r>
              <a:rPr sz="800" spc="-8" dirty="0">
                <a:latin typeface="Times New Roman"/>
                <a:cs typeface="Times New Roman"/>
                <a:hlinkClick r:id="rId42" action="ppaction://hlinksldjump"/>
              </a:rPr>
              <a:t>LOS</a:t>
            </a:r>
            <a:endParaRPr sz="800">
              <a:latin typeface="Times New Roman"/>
              <a:cs typeface="Times New Roman"/>
            </a:endParaRPr>
          </a:p>
          <a:p>
            <a:pPr marR="4104" algn="r">
              <a:spcBef>
                <a:spcPts val="32"/>
              </a:spcBef>
            </a:pPr>
            <a:r>
              <a:rPr sz="800" spc="-4" dirty="0">
                <a:latin typeface="Times New Roman"/>
                <a:cs typeface="Times New Roman"/>
                <a:hlinkClick r:id="rId42" action="ppaction://hlinksldjump"/>
              </a:rPr>
              <a:t>DATOS</a:t>
            </a:r>
            <a:r>
              <a:rPr sz="800" spc="129" dirty="0">
                <a:latin typeface="Times New Roman"/>
                <a:cs typeface="Times New Roman"/>
                <a:hlinkClick r:id="rId42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42" action="ppaction://hlinksldjump"/>
              </a:rPr>
              <a:t>HISTÓRICOS................................................................................................................................</a:t>
            </a:r>
            <a:r>
              <a:rPr sz="800" spc="129" dirty="0">
                <a:latin typeface="Times New Roman"/>
                <a:cs typeface="Times New Roman"/>
                <a:hlinkClick r:id="rId42" action="ppaction://hlinksldjump"/>
              </a:rPr>
              <a:t> </a:t>
            </a:r>
            <a:r>
              <a:rPr sz="800" dirty="0">
                <a:latin typeface="Times New Roman"/>
                <a:cs typeface="Times New Roman"/>
                <a:hlinkClick r:id="rId42" action="ppaction://hlinksldjump"/>
              </a:rPr>
              <a:t>80</a:t>
            </a:r>
            <a:endParaRPr sz="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08352" y="999989"/>
            <a:ext cx="138713" cy="58032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208254" y="2235407"/>
            <a:ext cx="149318" cy="58032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208349" y="2903939"/>
            <a:ext cx="143219" cy="58032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208254" y="3045661"/>
            <a:ext cx="149318" cy="58032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208300" y="3574329"/>
            <a:ext cx="146270" cy="56175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208254" y="3714193"/>
            <a:ext cx="149318" cy="58032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1051936" y="559879"/>
            <a:ext cx="5548361" cy="6398469"/>
          </a:xfrm>
          <a:prstGeom prst="rect">
            <a:avLst/>
          </a:prstGeom>
        </p:spPr>
        <p:txBody>
          <a:bodyPr vert="horz" wrap="square" lIns="0" tIns="5130" rIns="0" bIns="0" rtlCol="0">
            <a:spAutoFit/>
          </a:bodyPr>
          <a:lstStyle/>
          <a:p>
            <a:pPr marL="10259" marR="5130">
              <a:lnSpc>
                <a:spcPct val="103299"/>
              </a:lnSpc>
              <a:spcBef>
                <a:spcPts val="40"/>
              </a:spcBef>
            </a:pPr>
            <a:r>
              <a:rPr sz="1000" spc="-8" dirty="0">
                <a:latin typeface="Times New Roman"/>
                <a:cs typeface="Times New Roman"/>
                <a:hlinkClick r:id="rId8" action="ppaction://hlinksldjump"/>
              </a:rPr>
              <a:t>CAPÍTULO</a:t>
            </a:r>
            <a:r>
              <a:rPr sz="1000" spc="48" dirty="0">
                <a:latin typeface="Times New Roman"/>
                <a:cs typeface="Times New Roman"/>
                <a:hlinkClick r:id="rId8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8" action="ppaction://hlinksldjump"/>
              </a:rPr>
              <a:t>5: </a:t>
            </a:r>
            <a:r>
              <a:rPr sz="1000" spc="-8" dirty="0">
                <a:latin typeface="Times New Roman"/>
                <a:cs typeface="Times New Roman"/>
                <a:hlinkClick r:id="rId8" action="ppaction://hlinksldjump"/>
              </a:rPr>
              <a:t>SIMULACIÓN</a:t>
            </a:r>
            <a:r>
              <a:rPr sz="1000" spc="44" dirty="0">
                <a:latin typeface="Times New Roman"/>
                <a:cs typeface="Times New Roman"/>
                <a:hlinkClick r:id="rId8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8" action="ppaction://hlinksldjump"/>
              </a:rPr>
              <a:t>DE </a:t>
            </a:r>
            <a:r>
              <a:rPr sz="1000" spc="-12" dirty="0">
                <a:latin typeface="Times New Roman"/>
                <a:cs typeface="Times New Roman"/>
                <a:hlinkClick r:id="rId8" action="ppaction://hlinksldjump"/>
              </a:rPr>
              <a:t>LAS</a:t>
            </a:r>
            <a:r>
              <a:rPr sz="1000" spc="24" dirty="0">
                <a:latin typeface="Times New Roman"/>
                <a:cs typeface="Times New Roman"/>
                <a:hlinkClick r:id="rId8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8" action="ppaction://hlinksldjump"/>
              </a:rPr>
              <a:t>PROTECCIONES</a:t>
            </a:r>
            <a:r>
              <a:rPr sz="1000" spc="20" dirty="0">
                <a:latin typeface="Times New Roman"/>
                <a:cs typeface="Times New Roman"/>
                <a:hlinkClick r:id="rId8" action="ppaction://hlinksldjump"/>
              </a:rPr>
              <a:t> </a:t>
            </a:r>
            <a:r>
              <a:rPr sz="1000" spc="-8" dirty="0">
                <a:latin typeface="Times New Roman"/>
                <a:cs typeface="Times New Roman"/>
                <a:hlinkClick r:id="rId8" action="ppaction://hlinksldjump"/>
              </a:rPr>
              <a:t>ELÉCTRICAS</a:t>
            </a:r>
            <a:r>
              <a:rPr sz="1000" spc="32" dirty="0">
                <a:latin typeface="Times New Roman"/>
                <a:cs typeface="Times New Roman"/>
                <a:hlinkClick r:id="rId8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8" action="ppaction://hlinksldjump"/>
              </a:rPr>
              <a:t>DEL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8" action="ppaction://hlinksldjump"/>
              </a:rPr>
              <a:t>GENERADOR</a:t>
            </a:r>
            <a:r>
              <a:rPr sz="1000" dirty="0">
                <a:latin typeface="Times New Roman"/>
                <a:cs typeface="Times New Roman"/>
                <a:hlinkClick r:id="rId8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8" action="ppaction://hlinksldjump"/>
              </a:rPr>
              <a:t>DE</a:t>
            </a:r>
            <a:r>
              <a:rPr sz="1000" spc="8" dirty="0">
                <a:latin typeface="Times New Roman"/>
                <a:cs typeface="Times New Roman"/>
                <a:hlinkClick r:id="rId8" action="ppaction://hlinksldjump"/>
              </a:rPr>
              <a:t> </a:t>
            </a:r>
            <a:r>
              <a:rPr sz="1000" spc="-8" dirty="0">
                <a:latin typeface="Times New Roman"/>
                <a:cs typeface="Times New Roman"/>
                <a:hlinkClick r:id="rId8" action="ppaction://hlinksldjump"/>
              </a:rPr>
              <a:t>LA</a:t>
            </a:r>
            <a:r>
              <a:rPr sz="1000" spc="8" dirty="0">
                <a:latin typeface="Times New Roman"/>
                <a:cs typeface="Times New Roman"/>
                <a:hlinkClick r:id="rId8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8" action="ppaction://hlinksldjump"/>
              </a:rPr>
              <a:t>CENTRAL</a:t>
            </a:r>
            <a:r>
              <a:rPr sz="1000" spc="-20" dirty="0">
                <a:latin typeface="Times New Roman"/>
                <a:cs typeface="Times New Roman"/>
                <a:hlinkClick r:id="rId8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8" action="ppaction://hlinksldjump"/>
              </a:rPr>
              <a:t>HIDROELÉCTRICA</a:t>
            </a:r>
            <a:r>
              <a:rPr sz="1000" spc="4" dirty="0">
                <a:latin typeface="Times New Roman"/>
                <a:cs typeface="Times New Roman"/>
                <a:hlinkClick r:id="rId8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8" action="ppaction://hlinksldjump"/>
              </a:rPr>
              <a:t>15 </a:t>
            </a:r>
            <a:r>
              <a:rPr sz="1000" spc="-4" dirty="0">
                <a:latin typeface="Times New Roman"/>
                <a:cs typeface="Times New Roman"/>
                <a:hlinkClick r:id="rId8" action="ppaction://hlinksldjump"/>
              </a:rPr>
              <a:t>DE</a:t>
            </a:r>
            <a:r>
              <a:rPr sz="1000" spc="4" dirty="0">
                <a:latin typeface="Times New Roman"/>
                <a:cs typeface="Times New Roman"/>
                <a:hlinkClick r:id="rId8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8" action="ppaction://hlinksldjump"/>
              </a:rPr>
              <a:t>SEPTIEMBRE.</a:t>
            </a:r>
            <a:r>
              <a:rPr sz="1000" spc="-113" dirty="0">
                <a:latin typeface="Times New Roman"/>
                <a:cs typeface="Times New Roman"/>
                <a:hlinkClick r:id="rId8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8" action="ppaction://hlinksldjump"/>
              </a:rPr>
              <a:t>............</a:t>
            </a:r>
            <a:r>
              <a:rPr sz="1000" spc="-129" dirty="0">
                <a:latin typeface="Times New Roman"/>
                <a:cs typeface="Times New Roman"/>
                <a:hlinkClick r:id="rId8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8" action="ppaction://hlinksldjump"/>
              </a:rPr>
              <a:t>84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12"/>
              </a:spcBef>
            </a:pPr>
            <a:endParaRPr sz="1100">
              <a:latin typeface="Times New Roman"/>
              <a:cs typeface="Times New Roman"/>
            </a:endParaRPr>
          </a:p>
          <a:p>
            <a:pPr marL="235445" marR="4104" indent="43088">
              <a:lnSpc>
                <a:spcPct val="145000"/>
              </a:lnSpc>
            </a:pPr>
            <a:r>
              <a:rPr sz="800" spc="-4" dirty="0">
                <a:latin typeface="Times New Roman"/>
                <a:cs typeface="Times New Roman"/>
                <a:hlinkClick r:id="rId8" action="ppaction://hlinksldjump"/>
              </a:rPr>
              <a:t>INGRESO</a:t>
            </a:r>
            <a:r>
              <a:rPr sz="800" spc="4" dirty="0">
                <a:latin typeface="Times New Roman"/>
                <a:cs typeface="Times New Roman"/>
                <a:hlinkClick r:id="rId8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8" action="ppaction://hlinksldjump"/>
              </a:rPr>
              <a:t>DE</a:t>
            </a:r>
            <a:r>
              <a:rPr sz="800" spc="8" dirty="0">
                <a:latin typeface="Times New Roman"/>
                <a:cs typeface="Times New Roman"/>
                <a:hlinkClick r:id="rId8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8" action="ppaction://hlinksldjump"/>
              </a:rPr>
              <a:t>INFORMACIÓN</a:t>
            </a:r>
            <a:r>
              <a:rPr sz="800" spc="8" dirty="0">
                <a:latin typeface="Times New Roman"/>
                <a:cs typeface="Times New Roman"/>
                <a:hlinkClick r:id="rId8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8" action="ppaction://hlinksldjump"/>
              </a:rPr>
              <a:t>DE</a:t>
            </a:r>
            <a:r>
              <a:rPr sz="800" spc="8" dirty="0">
                <a:latin typeface="Times New Roman"/>
                <a:cs typeface="Times New Roman"/>
                <a:hlinkClick r:id="rId8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8" action="ppaction://hlinksldjump"/>
              </a:rPr>
              <a:t>LA</a:t>
            </a:r>
            <a:r>
              <a:rPr sz="800" spc="8" dirty="0">
                <a:latin typeface="Times New Roman"/>
                <a:cs typeface="Times New Roman"/>
                <a:hlinkClick r:id="rId8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8" action="ppaction://hlinksldjump"/>
              </a:rPr>
              <a:t>CENTRAL</a:t>
            </a:r>
            <a:r>
              <a:rPr sz="800" dirty="0">
                <a:latin typeface="Times New Roman"/>
                <a:cs typeface="Times New Roman"/>
                <a:hlinkClick r:id="rId8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8" action="ppaction://hlinksldjump"/>
              </a:rPr>
              <a:t>HIDROELÉCTRICA</a:t>
            </a:r>
            <a:r>
              <a:rPr sz="800" dirty="0">
                <a:latin typeface="Times New Roman"/>
                <a:cs typeface="Times New Roman"/>
                <a:hlinkClick r:id="rId8" action="ppaction://hlinksldjump"/>
              </a:rPr>
              <a:t> 15</a:t>
            </a:r>
            <a:r>
              <a:rPr sz="800" spc="12" dirty="0">
                <a:latin typeface="Times New Roman"/>
                <a:cs typeface="Times New Roman"/>
                <a:hlinkClick r:id="rId8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8" action="ppaction://hlinksldjump"/>
              </a:rPr>
              <a:t>DE</a:t>
            </a:r>
            <a:r>
              <a:rPr sz="800" spc="4" dirty="0">
                <a:latin typeface="Times New Roman"/>
                <a:cs typeface="Times New Roman"/>
                <a:hlinkClick r:id="rId8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8" action="ppaction://hlinksldjump"/>
              </a:rPr>
              <a:t>SEPTIEMBRE.</a:t>
            </a:r>
            <a:r>
              <a:rPr sz="800" spc="-32" dirty="0">
                <a:latin typeface="Times New Roman"/>
                <a:cs typeface="Times New Roman"/>
                <a:hlinkClick r:id="rId8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8" action="ppaction://hlinksldjump"/>
              </a:rPr>
              <a:t>..</a:t>
            </a:r>
            <a:r>
              <a:rPr sz="800" dirty="0">
                <a:latin typeface="Times New Roman"/>
                <a:cs typeface="Times New Roman"/>
                <a:hlinkClick r:id="rId8" action="ppaction://hlinksldjump"/>
              </a:rPr>
              <a:t> 84 </a:t>
            </a:r>
            <a:r>
              <a:rPr sz="800" spc="-190" dirty="0">
                <a:latin typeface="Times New Roman"/>
                <a:cs typeface="Times New Roman"/>
              </a:rPr>
              <a:t> </a:t>
            </a:r>
            <a:r>
              <a:rPr sz="800" dirty="0">
                <a:latin typeface="Times New Roman"/>
                <a:cs typeface="Times New Roman"/>
                <a:hlinkClick r:id="rId8" action="ppaction://hlinksldjump"/>
              </a:rPr>
              <a:t>5.1.1</a:t>
            </a:r>
            <a:r>
              <a:rPr sz="800" spc="-8" dirty="0">
                <a:latin typeface="Times New Roman"/>
                <a:cs typeface="Times New Roman"/>
                <a:hlinkClick r:id="rId8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8" action="ppaction://hlinksldjump"/>
              </a:rPr>
              <a:t>INGRESO DE DATOS</a:t>
            </a:r>
            <a:r>
              <a:rPr sz="800" spc="-8" dirty="0">
                <a:latin typeface="Times New Roman"/>
                <a:cs typeface="Times New Roman"/>
                <a:hlinkClick r:id="rId8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8" action="ppaction://hlinksldjump"/>
              </a:rPr>
              <a:t>GENERADOR</a:t>
            </a:r>
            <a:r>
              <a:rPr sz="800" spc="-8" dirty="0">
                <a:latin typeface="Times New Roman"/>
                <a:cs typeface="Times New Roman"/>
                <a:hlinkClick r:id="rId8" action="ppaction://hlinksldjump"/>
              </a:rPr>
              <a:t> </a:t>
            </a:r>
            <a:r>
              <a:rPr sz="800" dirty="0">
                <a:latin typeface="Times New Roman"/>
                <a:cs typeface="Times New Roman"/>
                <a:hlinkClick r:id="rId8" action="ppaction://hlinksldjump"/>
              </a:rPr>
              <a:t>SÍNCRONO....................................................................</a:t>
            </a:r>
            <a:r>
              <a:rPr sz="800" spc="-12" dirty="0">
                <a:latin typeface="Times New Roman"/>
                <a:cs typeface="Times New Roman"/>
                <a:hlinkClick r:id="rId8" action="ppaction://hlinksldjump"/>
              </a:rPr>
              <a:t> </a:t>
            </a:r>
            <a:r>
              <a:rPr sz="800" dirty="0">
                <a:latin typeface="Times New Roman"/>
                <a:cs typeface="Times New Roman"/>
                <a:hlinkClick r:id="rId8" action="ppaction://hlinksldjump"/>
              </a:rPr>
              <a:t>84</a:t>
            </a:r>
            <a:endParaRPr sz="800">
              <a:latin typeface="Times New Roman"/>
              <a:cs typeface="Times New Roman"/>
            </a:endParaRPr>
          </a:p>
          <a:p>
            <a:pPr marL="235445">
              <a:spcBef>
                <a:spcPts val="444"/>
              </a:spcBef>
            </a:pPr>
            <a:r>
              <a:rPr sz="800" dirty="0">
                <a:latin typeface="Times New Roman"/>
                <a:cs typeface="Times New Roman"/>
                <a:hlinkClick r:id="rId9" action="ppaction://hlinksldjump"/>
              </a:rPr>
              <a:t>5.1.2</a:t>
            </a:r>
            <a:r>
              <a:rPr sz="800" spc="16" dirty="0">
                <a:latin typeface="Times New Roman"/>
                <a:cs typeface="Times New Roman"/>
                <a:hlinkClick r:id="rId9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9" action="ppaction://hlinksldjump"/>
              </a:rPr>
              <a:t>INGRESO</a:t>
            </a:r>
            <a:r>
              <a:rPr sz="800" spc="24" dirty="0">
                <a:latin typeface="Times New Roman"/>
                <a:cs typeface="Times New Roman"/>
                <a:hlinkClick r:id="rId9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9" action="ppaction://hlinksldjump"/>
              </a:rPr>
              <a:t>DE</a:t>
            </a:r>
            <a:r>
              <a:rPr sz="800" spc="24" dirty="0">
                <a:latin typeface="Times New Roman"/>
                <a:cs typeface="Times New Roman"/>
                <a:hlinkClick r:id="rId9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9" action="ppaction://hlinksldjump"/>
              </a:rPr>
              <a:t>DATOS</a:t>
            </a:r>
            <a:r>
              <a:rPr sz="800" spc="20" dirty="0">
                <a:latin typeface="Times New Roman"/>
                <a:cs typeface="Times New Roman"/>
                <a:hlinkClick r:id="rId9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9" action="ppaction://hlinksldjump"/>
              </a:rPr>
              <a:t>TRANSFORMADOR</a:t>
            </a:r>
            <a:r>
              <a:rPr sz="800" spc="20" dirty="0">
                <a:latin typeface="Times New Roman"/>
                <a:cs typeface="Times New Roman"/>
                <a:hlinkClick r:id="rId9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9" action="ppaction://hlinksldjump"/>
              </a:rPr>
              <a:t>DE</a:t>
            </a:r>
            <a:r>
              <a:rPr sz="800" spc="24" dirty="0">
                <a:latin typeface="Times New Roman"/>
                <a:cs typeface="Times New Roman"/>
                <a:hlinkClick r:id="rId9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9" action="ppaction://hlinksldjump"/>
              </a:rPr>
              <a:t>POTENCIA.</a:t>
            </a:r>
            <a:r>
              <a:rPr sz="800" spc="-57" dirty="0">
                <a:latin typeface="Times New Roman"/>
                <a:cs typeface="Times New Roman"/>
                <a:hlinkClick r:id="rId9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9" action="ppaction://hlinksldjump"/>
              </a:rPr>
              <a:t>..................................................</a:t>
            </a:r>
            <a:r>
              <a:rPr sz="800" spc="16" dirty="0">
                <a:latin typeface="Times New Roman"/>
                <a:cs typeface="Times New Roman"/>
                <a:hlinkClick r:id="rId9" action="ppaction://hlinksldjump"/>
              </a:rPr>
              <a:t> </a:t>
            </a:r>
            <a:r>
              <a:rPr sz="800" dirty="0">
                <a:latin typeface="Times New Roman"/>
                <a:cs typeface="Times New Roman"/>
                <a:hlinkClick r:id="rId9" action="ppaction://hlinksldjump"/>
              </a:rPr>
              <a:t>86</a:t>
            </a:r>
            <a:endParaRPr sz="800">
              <a:latin typeface="Times New Roman"/>
              <a:cs typeface="Times New Roman"/>
            </a:endParaRPr>
          </a:p>
          <a:p>
            <a:pPr marL="466274" lvl="2" indent="-231342">
              <a:spcBef>
                <a:spcPts val="436"/>
              </a:spcBef>
              <a:buAutoNum type="arabicPeriod" startAt="3"/>
              <a:tabLst>
                <a:tab pos="466787" algn="l"/>
              </a:tabLst>
            </a:pPr>
            <a:r>
              <a:rPr sz="800" spc="-4" dirty="0">
                <a:latin typeface="Times New Roman"/>
                <a:cs typeface="Times New Roman"/>
                <a:hlinkClick r:id="rId10" action="ppaction://hlinksldjump"/>
              </a:rPr>
              <a:t>INGRESO</a:t>
            </a:r>
            <a:r>
              <a:rPr sz="800" spc="16" dirty="0">
                <a:latin typeface="Times New Roman"/>
                <a:cs typeface="Times New Roman"/>
                <a:hlinkClick r:id="rId10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10" action="ppaction://hlinksldjump"/>
              </a:rPr>
              <a:t>DE</a:t>
            </a:r>
            <a:r>
              <a:rPr sz="800" spc="20" dirty="0">
                <a:latin typeface="Times New Roman"/>
                <a:cs typeface="Times New Roman"/>
                <a:hlinkClick r:id="rId10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10" action="ppaction://hlinksldjump"/>
              </a:rPr>
              <a:t>DATOS</a:t>
            </a:r>
            <a:r>
              <a:rPr sz="800" spc="12" dirty="0">
                <a:latin typeface="Times New Roman"/>
                <a:cs typeface="Times New Roman"/>
                <a:hlinkClick r:id="rId10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10" action="ppaction://hlinksldjump"/>
              </a:rPr>
              <a:t>TRANSFORMADOR</a:t>
            </a:r>
            <a:r>
              <a:rPr sz="800" spc="12" dirty="0">
                <a:latin typeface="Times New Roman"/>
                <a:cs typeface="Times New Roman"/>
                <a:hlinkClick r:id="rId10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10" action="ppaction://hlinksldjump"/>
              </a:rPr>
              <a:t>DE</a:t>
            </a:r>
            <a:r>
              <a:rPr sz="800" spc="20" dirty="0">
                <a:latin typeface="Times New Roman"/>
                <a:cs typeface="Times New Roman"/>
                <a:hlinkClick r:id="rId10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10" action="ppaction://hlinksldjump"/>
              </a:rPr>
              <a:t>SERVICIO</a:t>
            </a:r>
            <a:r>
              <a:rPr sz="800" spc="16" dirty="0">
                <a:latin typeface="Times New Roman"/>
                <a:cs typeface="Times New Roman"/>
                <a:hlinkClick r:id="rId10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10" action="ppaction://hlinksldjump"/>
              </a:rPr>
              <a:t>PROPIO.</a:t>
            </a:r>
            <a:r>
              <a:rPr sz="800" spc="-16" dirty="0">
                <a:latin typeface="Times New Roman"/>
                <a:cs typeface="Times New Roman"/>
                <a:hlinkClick r:id="rId10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10" action="ppaction://hlinksldjump"/>
              </a:rPr>
              <a:t>....................................</a:t>
            </a:r>
            <a:r>
              <a:rPr sz="800" spc="8" dirty="0">
                <a:latin typeface="Times New Roman"/>
                <a:cs typeface="Times New Roman"/>
                <a:hlinkClick r:id="rId10" action="ppaction://hlinksldjump"/>
              </a:rPr>
              <a:t> </a:t>
            </a:r>
            <a:r>
              <a:rPr sz="800" dirty="0">
                <a:latin typeface="Times New Roman"/>
                <a:cs typeface="Times New Roman"/>
                <a:hlinkClick r:id="rId10" action="ppaction://hlinksldjump"/>
              </a:rPr>
              <a:t>88</a:t>
            </a:r>
            <a:endParaRPr sz="800">
              <a:latin typeface="Times New Roman"/>
              <a:cs typeface="Times New Roman"/>
            </a:endParaRPr>
          </a:p>
          <a:p>
            <a:pPr marL="466274" lvl="2" indent="-231342">
              <a:spcBef>
                <a:spcPts val="436"/>
              </a:spcBef>
              <a:buAutoNum type="arabicPeriod" startAt="3"/>
              <a:tabLst>
                <a:tab pos="466787" algn="l"/>
              </a:tabLst>
            </a:pPr>
            <a:r>
              <a:rPr sz="800" spc="-4" dirty="0">
                <a:latin typeface="Times New Roman"/>
                <a:cs typeface="Times New Roman"/>
                <a:hlinkClick r:id="rId11" action="ppaction://hlinksldjump"/>
              </a:rPr>
              <a:t>INGRESO</a:t>
            </a:r>
            <a:r>
              <a:rPr sz="800" dirty="0">
                <a:latin typeface="Times New Roman"/>
                <a:cs typeface="Times New Roman"/>
                <a:hlinkClick r:id="rId11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11" action="ppaction://hlinksldjump"/>
              </a:rPr>
              <a:t>DE</a:t>
            </a:r>
            <a:r>
              <a:rPr sz="800" dirty="0">
                <a:latin typeface="Times New Roman"/>
                <a:cs typeface="Times New Roman"/>
                <a:hlinkClick r:id="rId11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11" action="ppaction://hlinksldjump"/>
              </a:rPr>
              <a:t>DATOS DE</a:t>
            </a:r>
            <a:r>
              <a:rPr sz="800" dirty="0">
                <a:latin typeface="Times New Roman"/>
                <a:cs typeface="Times New Roman"/>
                <a:hlinkClick r:id="rId11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11" action="ppaction://hlinksldjump"/>
              </a:rPr>
              <a:t>CARGAS INTERNAS </a:t>
            </a:r>
            <a:r>
              <a:rPr sz="800" dirty="0">
                <a:latin typeface="Times New Roman"/>
                <a:cs typeface="Times New Roman"/>
                <a:hlinkClick r:id="rId11" action="ppaction://hlinksldjump"/>
              </a:rPr>
              <a:t>DE </a:t>
            </a:r>
            <a:r>
              <a:rPr sz="800" spc="-4" dirty="0">
                <a:latin typeface="Times New Roman"/>
                <a:cs typeface="Times New Roman"/>
                <a:hlinkClick r:id="rId11" action="ppaction://hlinksldjump"/>
              </a:rPr>
              <a:t>LA</a:t>
            </a:r>
            <a:r>
              <a:rPr sz="800" spc="-8" dirty="0">
                <a:latin typeface="Times New Roman"/>
                <a:cs typeface="Times New Roman"/>
                <a:hlinkClick r:id="rId11" action="ppaction://hlinksldjump"/>
              </a:rPr>
              <a:t> </a:t>
            </a:r>
            <a:r>
              <a:rPr sz="800" dirty="0">
                <a:latin typeface="Times New Roman"/>
                <a:cs typeface="Times New Roman"/>
                <a:hlinkClick r:id="rId11" action="ppaction://hlinksldjump"/>
              </a:rPr>
              <a:t>CENTRAL.......................................</a:t>
            </a:r>
            <a:r>
              <a:rPr sz="800" spc="-8" dirty="0">
                <a:latin typeface="Times New Roman"/>
                <a:cs typeface="Times New Roman"/>
                <a:hlinkClick r:id="rId11" action="ppaction://hlinksldjump"/>
              </a:rPr>
              <a:t> </a:t>
            </a:r>
            <a:r>
              <a:rPr sz="800" dirty="0">
                <a:latin typeface="Times New Roman"/>
                <a:cs typeface="Times New Roman"/>
                <a:hlinkClick r:id="rId11" action="ppaction://hlinksldjump"/>
              </a:rPr>
              <a:t>90</a:t>
            </a:r>
            <a:endParaRPr sz="800">
              <a:latin typeface="Times New Roman"/>
              <a:cs typeface="Times New Roman"/>
            </a:endParaRPr>
          </a:p>
          <a:p>
            <a:pPr marL="235445" marR="4104" lvl="2">
              <a:lnSpc>
                <a:spcPct val="103000"/>
              </a:lnSpc>
              <a:spcBef>
                <a:spcPts val="408"/>
              </a:spcBef>
              <a:buAutoNum type="arabicPeriod" startAt="3"/>
              <a:tabLst>
                <a:tab pos="466787" algn="l"/>
              </a:tabLst>
            </a:pPr>
            <a:r>
              <a:rPr sz="800" spc="-4" dirty="0">
                <a:latin typeface="Times New Roman"/>
                <a:cs typeface="Times New Roman"/>
                <a:hlinkClick r:id="rId12" action="ppaction://hlinksldjump"/>
              </a:rPr>
              <a:t>INGRESO</a:t>
            </a:r>
            <a:r>
              <a:rPr sz="800" dirty="0">
                <a:latin typeface="Times New Roman"/>
                <a:cs typeface="Times New Roman"/>
                <a:hlinkClick r:id="rId12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12" action="ppaction://hlinksldjump"/>
              </a:rPr>
              <a:t>DE</a:t>
            </a:r>
            <a:r>
              <a:rPr sz="800" spc="4" dirty="0">
                <a:latin typeface="Times New Roman"/>
                <a:cs typeface="Times New Roman"/>
                <a:hlinkClick r:id="rId12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12" action="ppaction://hlinksldjump"/>
              </a:rPr>
              <a:t>DATOS</a:t>
            </a:r>
            <a:r>
              <a:rPr sz="800" dirty="0">
                <a:latin typeface="Times New Roman"/>
                <a:cs typeface="Times New Roman"/>
                <a:hlinkClick r:id="rId12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12" action="ppaction://hlinksldjump"/>
              </a:rPr>
              <a:t>DE</a:t>
            </a:r>
            <a:r>
              <a:rPr sz="800" spc="4" dirty="0">
                <a:latin typeface="Times New Roman"/>
                <a:cs typeface="Times New Roman"/>
                <a:hlinkClick r:id="rId12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12" action="ppaction://hlinksldjump"/>
              </a:rPr>
              <a:t>CORRIENTES DE</a:t>
            </a:r>
            <a:r>
              <a:rPr sz="800" spc="8" dirty="0">
                <a:latin typeface="Times New Roman"/>
                <a:cs typeface="Times New Roman"/>
                <a:hlinkClick r:id="rId12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12" action="ppaction://hlinksldjump"/>
              </a:rPr>
              <a:t>CORTOCIRCUITO</a:t>
            </a:r>
            <a:r>
              <a:rPr sz="800" spc="4" dirty="0">
                <a:latin typeface="Times New Roman"/>
                <a:cs typeface="Times New Roman"/>
                <a:hlinkClick r:id="rId12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12" action="ppaction://hlinksldjump"/>
              </a:rPr>
              <a:t>DE</a:t>
            </a:r>
            <a:r>
              <a:rPr sz="800" spc="4" dirty="0">
                <a:latin typeface="Times New Roman"/>
                <a:cs typeface="Times New Roman"/>
                <a:hlinkClick r:id="rId12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12" action="ppaction://hlinksldjump"/>
              </a:rPr>
              <a:t>LA</a:t>
            </a:r>
            <a:r>
              <a:rPr sz="800" spc="-8" dirty="0">
                <a:latin typeface="Times New Roman"/>
                <a:cs typeface="Times New Roman"/>
                <a:hlinkClick r:id="rId12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12" action="ppaction://hlinksldjump"/>
              </a:rPr>
              <a:t>RED,</a:t>
            </a:r>
            <a:r>
              <a:rPr sz="800" spc="4" dirty="0">
                <a:latin typeface="Times New Roman"/>
                <a:cs typeface="Times New Roman"/>
                <a:hlinkClick r:id="rId12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12" action="ppaction://hlinksldjump"/>
              </a:rPr>
              <a:t>BARRA</a:t>
            </a:r>
            <a:r>
              <a:rPr sz="800" spc="4" dirty="0">
                <a:latin typeface="Times New Roman"/>
                <a:cs typeface="Times New Roman"/>
                <a:hlinkClick r:id="rId12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12" action="ppaction://hlinksldjump"/>
              </a:rPr>
              <a:t>DE </a:t>
            </a:r>
            <a:r>
              <a:rPr sz="800" dirty="0">
                <a:latin typeface="Times New Roman"/>
                <a:cs typeface="Times New Roman"/>
              </a:rPr>
              <a:t> </a:t>
            </a:r>
            <a:r>
              <a:rPr sz="800" dirty="0">
                <a:latin typeface="Times New Roman"/>
                <a:cs typeface="Times New Roman"/>
                <a:hlinkClick r:id="rId12" action="ppaction://hlinksldjump"/>
              </a:rPr>
              <a:t>115KV.</a:t>
            </a:r>
            <a:r>
              <a:rPr sz="800" spc="61" dirty="0">
                <a:latin typeface="Times New Roman"/>
                <a:cs typeface="Times New Roman"/>
                <a:hlinkClick r:id="rId12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12" action="ppaction://hlinksldjump"/>
              </a:rPr>
              <a:t>....................................................................................................................................................</a:t>
            </a:r>
            <a:r>
              <a:rPr sz="800" spc="105" dirty="0">
                <a:latin typeface="Times New Roman"/>
                <a:cs typeface="Times New Roman"/>
                <a:hlinkClick r:id="rId12" action="ppaction://hlinksldjump"/>
              </a:rPr>
              <a:t> </a:t>
            </a:r>
            <a:r>
              <a:rPr sz="800" dirty="0">
                <a:latin typeface="Times New Roman"/>
                <a:cs typeface="Times New Roman"/>
                <a:hlinkClick r:id="rId12" action="ppaction://hlinksldjump"/>
              </a:rPr>
              <a:t>91</a:t>
            </a:r>
            <a:endParaRPr sz="800">
              <a:latin typeface="Times New Roman"/>
              <a:cs typeface="Times New Roman"/>
            </a:endParaRPr>
          </a:p>
          <a:p>
            <a:pPr marL="235445" marR="4104" lvl="2" algn="just">
              <a:lnSpc>
                <a:spcPct val="145000"/>
              </a:lnSpc>
              <a:spcBef>
                <a:spcPts val="4"/>
              </a:spcBef>
              <a:buAutoNum type="arabicPeriod" startAt="3"/>
              <a:tabLst>
                <a:tab pos="466787" algn="l"/>
              </a:tabLst>
            </a:pPr>
            <a:r>
              <a:rPr sz="800" spc="-4" dirty="0">
                <a:latin typeface="Times New Roman"/>
                <a:cs typeface="Times New Roman"/>
                <a:hlinkClick r:id="rId13" action="ppaction://hlinksldjump"/>
              </a:rPr>
              <a:t>INGRESO DE DATOS VALORES DE POTENCIA INYECTADA A LA RED. ........................ </a:t>
            </a:r>
            <a:r>
              <a:rPr sz="800" dirty="0">
                <a:latin typeface="Times New Roman"/>
                <a:cs typeface="Times New Roman"/>
                <a:hlinkClick r:id="rId13" action="ppaction://hlinksldjump"/>
              </a:rPr>
              <a:t>92 </a:t>
            </a:r>
            <a:r>
              <a:rPr sz="800" spc="4" dirty="0">
                <a:latin typeface="Times New Roman"/>
                <a:cs typeface="Times New Roman"/>
              </a:rPr>
              <a:t> </a:t>
            </a:r>
            <a:r>
              <a:rPr sz="800" dirty="0">
                <a:latin typeface="Times New Roman"/>
                <a:cs typeface="Times New Roman"/>
                <a:hlinkClick r:id="rId14" action="ppaction://hlinksldjump"/>
              </a:rPr>
              <a:t>5.1.7 </a:t>
            </a:r>
            <a:r>
              <a:rPr sz="800" spc="-4" dirty="0">
                <a:latin typeface="Times New Roman"/>
                <a:cs typeface="Times New Roman"/>
                <a:hlinkClick r:id="rId14" action="ppaction://hlinksldjump"/>
              </a:rPr>
              <a:t>CIRCUITO COMPLETADO A SIMULAR................................................................................... </a:t>
            </a:r>
            <a:r>
              <a:rPr sz="800" dirty="0">
                <a:latin typeface="Times New Roman"/>
                <a:cs typeface="Times New Roman"/>
                <a:hlinkClick r:id="rId14" action="ppaction://hlinksldjump"/>
              </a:rPr>
              <a:t>93 </a:t>
            </a:r>
            <a:r>
              <a:rPr sz="800" spc="4" dirty="0">
                <a:latin typeface="Times New Roman"/>
                <a:cs typeface="Times New Roman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15" action="ppaction://hlinksldjump"/>
              </a:rPr>
              <a:t>ESTUDIO</a:t>
            </a:r>
            <a:r>
              <a:rPr sz="800" spc="4" dirty="0">
                <a:latin typeface="Times New Roman"/>
                <a:cs typeface="Times New Roman"/>
                <a:hlinkClick r:id="rId15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15" action="ppaction://hlinksldjump"/>
              </a:rPr>
              <a:t>DE</a:t>
            </a:r>
            <a:r>
              <a:rPr sz="800" spc="4" dirty="0">
                <a:latin typeface="Times New Roman"/>
                <a:cs typeface="Times New Roman"/>
                <a:hlinkClick r:id="rId15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15" action="ppaction://hlinksldjump"/>
              </a:rPr>
              <a:t>CORTOCIRCUITO</a:t>
            </a:r>
            <a:r>
              <a:rPr sz="800" spc="4" dirty="0">
                <a:latin typeface="Times New Roman"/>
                <a:cs typeface="Times New Roman"/>
                <a:hlinkClick r:id="rId15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15" action="ppaction://hlinksldjump"/>
              </a:rPr>
              <a:t>DE</a:t>
            </a:r>
            <a:r>
              <a:rPr sz="800" spc="4" dirty="0">
                <a:latin typeface="Times New Roman"/>
                <a:cs typeface="Times New Roman"/>
                <a:hlinkClick r:id="rId15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15" action="ppaction://hlinksldjump"/>
              </a:rPr>
              <a:t>LA CENTRAL</a:t>
            </a:r>
            <a:r>
              <a:rPr sz="800" spc="12" dirty="0">
                <a:latin typeface="Times New Roman"/>
                <a:cs typeface="Times New Roman"/>
                <a:hlinkClick r:id="rId15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15" action="ppaction://hlinksldjump"/>
              </a:rPr>
              <a:t>HIDROELÉCTRICA </a:t>
            </a:r>
            <a:r>
              <a:rPr sz="800" dirty="0">
                <a:latin typeface="Times New Roman"/>
                <a:cs typeface="Times New Roman"/>
                <a:hlinkClick r:id="rId15" action="ppaction://hlinksldjump"/>
              </a:rPr>
              <a:t>15</a:t>
            </a:r>
            <a:r>
              <a:rPr sz="800" spc="8" dirty="0">
                <a:latin typeface="Times New Roman"/>
                <a:cs typeface="Times New Roman"/>
                <a:hlinkClick r:id="rId15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15" action="ppaction://hlinksldjump"/>
              </a:rPr>
              <a:t>DE</a:t>
            </a:r>
            <a:r>
              <a:rPr sz="800" spc="4" dirty="0">
                <a:latin typeface="Times New Roman"/>
                <a:cs typeface="Times New Roman"/>
                <a:hlinkClick r:id="rId15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15" action="ppaction://hlinksldjump"/>
              </a:rPr>
              <a:t>SEPTIEMBRE.</a:t>
            </a:r>
            <a:endParaRPr sz="800">
              <a:latin typeface="Times New Roman"/>
              <a:cs typeface="Times New Roman"/>
            </a:endParaRPr>
          </a:p>
          <a:p>
            <a:pPr marL="145679">
              <a:spcBef>
                <a:spcPts val="36"/>
              </a:spcBef>
            </a:pPr>
            <a:r>
              <a:rPr sz="800" spc="-4" dirty="0">
                <a:latin typeface="Times New Roman"/>
                <a:cs typeface="Times New Roman"/>
                <a:hlinkClick r:id="rId15" action="ppaction://hlinksldjump"/>
              </a:rPr>
              <a:t>.....................................................................................................................................................................</a:t>
            </a:r>
            <a:r>
              <a:rPr sz="800" spc="271" dirty="0">
                <a:latin typeface="Times New Roman"/>
                <a:cs typeface="Times New Roman"/>
                <a:hlinkClick r:id="rId15" action="ppaction://hlinksldjump"/>
              </a:rPr>
              <a:t> </a:t>
            </a:r>
            <a:r>
              <a:rPr sz="800" dirty="0">
                <a:latin typeface="Times New Roman"/>
                <a:cs typeface="Times New Roman"/>
                <a:hlinkClick r:id="rId15" action="ppaction://hlinksldjump"/>
              </a:rPr>
              <a:t>94</a:t>
            </a:r>
            <a:endParaRPr sz="800">
              <a:latin typeface="Times New Roman"/>
              <a:cs typeface="Times New Roman"/>
            </a:endParaRPr>
          </a:p>
          <a:p>
            <a:pPr marL="235445" algn="just">
              <a:spcBef>
                <a:spcPts val="436"/>
              </a:spcBef>
            </a:pPr>
            <a:r>
              <a:rPr sz="800" dirty="0">
                <a:latin typeface="Times New Roman"/>
                <a:cs typeface="Times New Roman"/>
                <a:hlinkClick r:id="rId16" action="ppaction://hlinksldjump"/>
              </a:rPr>
              <a:t>5.2.1</a:t>
            </a:r>
            <a:r>
              <a:rPr sz="800" spc="16" dirty="0">
                <a:latin typeface="Times New Roman"/>
                <a:cs typeface="Times New Roman"/>
                <a:hlinkClick r:id="rId16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16" action="ppaction://hlinksldjump"/>
              </a:rPr>
              <a:t>ESTUDIO</a:t>
            </a:r>
            <a:r>
              <a:rPr sz="800" spc="20" dirty="0">
                <a:latin typeface="Times New Roman"/>
                <a:cs typeface="Times New Roman"/>
                <a:hlinkClick r:id="rId16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16" action="ppaction://hlinksldjump"/>
              </a:rPr>
              <a:t>DE</a:t>
            </a:r>
            <a:r>
              <a:rPr sz="800" spc="24" dirty="0">
                <a:latin typeface="Times New Roman"/>
                <a:cs typeface="Times New Roman"/>
                <a:hlinkClick r:id="rId16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16" action="ppaction://hlinksldjump"/>
              </a:rPr>
              <a:t>CORTOCIRCUITO</a:t>
            </a:r>
            <a:r>
              <a:rPr sz="800" spc="20" dirty="0">
                <a:latin typeface="Times New Roman"/>
                <a:cs typeface="Times New Roman"/>
                <a:hlinkClick r:id="rId16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16" action="ppaction://hlinksldjump"/>
              </a:rPr>
              <a:t>EN</a:t>
            </a:r>
            <a:r>
              <a:rPr sz="800" spc="24" dirty="0">
                <a:latin typeface="Times New Roman"/>
                <a:cs typeface="Times New Roman"/>
                <a:hlinkClick r:id="rId16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16" action="ppaction://hlinksldjump"/>
              </a:rPr>
              <a:t>EL</a:t>
            </a:r>
            <a:r>
              <a:rPr sz="800" spc="12" dirty="0">
                <a:latin typeface="Times New Roman"/>
                <a:cs typeface="Times New Roman"/>
                <a:hlinkClick r:id="rId16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16" action="ppaction://hlinksldjump"/>
              </a:rPr>
              <a:t>BUS</a:t>
            </a:r>
            <a:r>
              <a:rPr sz="800" spc="20" dirty="0">
                <a:latin typeface="Times New Roman"/>
                <a:cs typeface="Times New Roman"/>
                <a:hlinkClick r:id="rId16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16" action="ppaction://hlinksldjump"/>
              </a:rPr>
              <a:t>DE</a:t>
            </a:r>
            <a:r>
              <a:rPr sz="800" spc="20" dirty="0">
                <a:latin typeface="Times New Roman"/>
                <a:cs typeface="Times New Roman"/>
                <a:hlinkClick r:id="rId16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16" action="ppaction://hlinksldjump"/>
              </a:rPr>
              <a:t>115kV.</a:t>
            </a:r>
            <a:r>
              <a:rPr sz="800" spc="-117" dirty="0">
                <a:latin typeface="Times New Roman"/>
                <a:cs typeface="Times New Roman"/>
                <a:hlinkClick r:id="rId16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16" action="ppaction://hlinksldjump"/>
              </a:rPr>
              <a:t>........................................................</a:t>
            </a:r>
            <a:r>
              <a:rPr sz="800" spc="16" dirty="0">
                <a:latin typeface="Times New Roman"/>
                <a:cs typeface="Times New Roman"/>
                <a:hlinkClick r:id="rId16" action="ppaction://hlinksldjump"/>
              </a:rPr>
              <a:t> </a:t>
            </a:r>
            <a:r>
              <a:rPr sz="800" dirty="0">
                <a:latin typeface="Times New Roman"/>
                <a:cs typeface="Times New Roman"/>
                <a:hlinkClick r:id="rId16" action="ppaction://hlinksldjump"/>
              </a:rPr>
              <a:t>95</a:t>
            </a:r>
            <a:endParaRPr sz="800">
              <a:latin typeface="Times New Roman"/>
              <a:cs typeface="Times New Roman"/>
            </a:endParaRPr>
          </a:p>
          <a:p>
            <a:pPr marL="235445" algn="just">
              <a:spcBef>
                <a:spcPts val="436"/>
              </a:spcBef>
            </a:pPr>
            <a:r>
              <a:rPr sz="800" dirty="0">
                <a:latin typeface="Times New Roman"/>
                <a:cs typeface="Times New Roman"/>
                <a:hlinkClick r:id="rId17" action="ppaction://hlinksldjump"/>
              </a:rPr>
              <a:t>5.2.2</a:t>
            </a:r>
            <a:r>
              <a:rPr sz="800" spc="16" dirty="0">
                <a:latin typeface="Times New Roman"/>
                <a:cs typeface="Times New Roman"/>
                <a:hlinkClick r:id="rId17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17" action="ppaction://hlinksldjump"/>
              </a:rPr>
              <a:t>ESTUDIO</a:t>
            </a:r>
            <a:r>
              <a:rPr sz="800" spc="20" dirty="0">
                <a:latin typeface="Times New Roman"/>
                <a:cs typeface="Times New Roman"/>
                <a:hlinkClick r:id="rId17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17" action="ppaction://hlinksldjump"/>
              </a:rPr>
              <a:t>DE</a:t>
            </a:r>
            <a:r>
              <a:rPr sz="800" spc="24" dirty="0">
                <a:latin typeface="Times New Roman"/>
                <a:cs typeface="Times New Roman"/>
                <a:hlinkClick r:id="rId17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17" action="ppaction://hlinksldjump"/>
              </a:rPr>
              <a:t>CORTOCIRCUITO</a:t>
            </a:r>
            <a:r>
              <a:rPr sz="800" spc="20" dirty="0">
                <a:latin typeface="Times New Roman"/>
                <a:cs typeface="Times New Roman"/>
                <a:hlinkClick r:id="rId17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17" action="ppaction://hlinksldjump"/>
              </a:rPr>
              <a:t>EN</a:t>
            </a:r>
            <a:r>
              <a:rPr sz="800" spc="20" dirty="0">
                <a:latin typeface="Times New Roman"/>
                <a:cs typeface="Times New Roman"/>
                <a:hlinkClick r:id="rId17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17" action="ppaction://hlinksldjump"/>
              </a:rPr>
              <a:t>EL</a:t>
            </a:r>
            <a:r>
              <a:rPr sz="800" spc="16" dirty="0">
                <a:latin typeface="Times New Roman"/>
                <a:cs typeface="Times New Roman"/>
                <a:hlinkClick r:id="rId17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17" action="ppaction://hlinksldjump"/>
              </a:rPr>
              <a:t>BUS</a:t>
            </a:r>
            <a:r>
              <a:rPr sz="800" spc="16" dirty="0">
                <a:latin typeface="Times New Roman"/>
                <a:cs typeface="Times New Roman"/>
                <a:hlinkClick r:id="rId17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17" action="ppaction://hlinksldjump"/>
              </a:rPr>
              <a:t>DE</a:t>
            </a:r>
            <a:r>
              <a:rPr sz="800" spc="20" dirty="0">
                <a:latin typeface="Times New Roman"/>
                <a:cs typeface="Times New Roman"/>
                <a:hlinkClick r:id="rId17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17" action="ppaction://hlinksldjump"/>
              </a:rPr>
              <a:t>13.8kV.</a:t>
            </a:r>
            <a:r>
              <a:rPr sz="800" spc="-117" dirty="0">
                <a:latin typeface="Times New Roman"/>
                <a:cs typeface="Times New Roman"/>
                <a:hlinkClick r:id="rId17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17" action="ppaction://hlinksldjump"/>
              </a:rPr>
              <a:t>.....................................................</a:t>
            </a:r>
            <a:r>
              <a:rPr sz="800" spc="16" dirty="0">
                <a:latin typeface="Times New Roman"/>
                <a:cs typeface="Times New Roman"/>
                <a:hlinkClick r:id="rId17" action="ppaction://hlinksldjump"/>
              </a:rPr>
              <a:t> </a:t>
            </a:r>
            <a:r>
              <a:rPr sz="800" dirty="0">
                <a:latin typeface="Times New Roman"/>
                <a:cs typeface="Times New Roman"/>
                <a:hlinkClick r:id="rId17" action="ppaction://hlinksldjump"/>
              </a:rPr>
              <a:t>100</a:t>
            </a:r>
            <a:endParaRPr sz="800">
              <a:latin typeface="Times New Roman"/>
              <a:cs typeface="Times New Roman"/>
            </a:endParaRPr>
          </a:p>
          <a:p>
            <a:pPr marL="278533" marR="4104" indent="-43088" algn="just">
              <a:lnSpc>
                <a:spcPct val="145000"/>
              </a:lnSpc>
            </a:pPr>
            <a:r>
              <a:rPr sz="800" dirty="0">
                <a:latin typeface="Times New Roman"/>
                <a:cs typeface="Times New Roman"/>
                <a:hlinkClick r:id="rId18" action="ppaction://hlinksldjump"/>
              </a:rPr>
              <a:t>5.2.3 </a:t>
            </a:r>
            <a:r>
              <a:rPr sz="800" spc="-4" dirty="0">
                <a:latin typeface="Times New Roman"/>
                <a:cs typeface="Times New Roman"/>
                <a:hlinkClick r:id="rId18" action="ppaction://hlinksldjump"/>
              </a:rPr>
              <a:t>ESTUDIO DE CORTOCIRCUITO EN EL BUS DE 0.48kV. ..................................................... </a:t>
            </a:r>
            <a:r>
              <a:rPr sz="800" dirty="0">
                <a:latin typeface="Times New Roman"/>
                <a:cs typeface="Times New Roman"/>
                <a:hlinkClick r:id="rId18" action="ppaction://hlinksldjump"/>
              </a:rPr>
              <a:t>102 </a:t>
            </a:r>
            <a:r>
              <a:rPr sz="800" spc="4" dirty="0">
                <a:latin typeface="Times New Roman"/>
                <a:cs typeface="Times New Roman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19" action="ppaction://hlinksldjump"/>
              </a:rPr>
              <a:t>RESULTADOS.................................................................................................................................... </a:t>
            </a:r>
            <a:r>
              <a:rPr sz="800" dirty="0">
                <a:latin typeface="Times New Roman"/>
                <a:cs typeface="Times New Roman"/>
                <a:hlinkClick r:id="rId19" action="ppaction://hlinksldjump"/>
              </a:rPr>
              <a:t>103 </a:t>
            </a:r>
            <a:r>
              <a:rPr sz="800" spc="4" dirty="0">
                <a:latin typeface="Times New Roman"/>
                <a:cs typeface="Times New Roman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20" action="ppaction://hlinksldjump"/>
              </a:rPr>
              <a:t>ESTUDIO</a:t>
            </a:r>
            <a:r>
              <a:rPr sz="800" dirty="0">
                <a:latin typeface="Times New Roman"/>
                <a:cs typeface="Times New Roman"/>
                <a:hlinkClick r:id="rId20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20" action="ppaction://hlinksldjump"/>
              </a:rPr>
              <a:t>DE</a:t>
            </a:r>
            <a:r>
              <a:rPr sz="800" dirty="0">
                <a:latin typeface="Times New Roman"/>
                <a:cs typeface="Times New Roman"/>
                <a:hlinkClick r:id="rId20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20" action="ppaction://hlinksldjump"/>
              </a:rPr>
              <a:t>FLUJO</a:t>
            </a:r>
            <a:r>
              <a:rPr sz="800" dirty="0">
                <a:latin typeface="Times New Roman"/>
                <a:cs typeface="Times New Roman"/>
                <a:hlinkClick r:id="rId20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20" action="ppaction://hlinksldjump"/>
              </a:rPr>
              <a:t>DE</a:t>
            </a:r>
            <a:r>
              <a:rPr sz="800" spc="4" dirty="0">
                <a:latin typeface="Times New Roman"/>
                <a:cs typeface="Times New Roman"/>
                <a:hlinkClick r:id="rId20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20" action="ppaction://hlinksldjump"/>
              </a:rPr>
              <a:t>POTENCIA</a:t>
            </a:r>
            <a:r>
              <a:rPr sz="800" spc="-8" dirty="0">
                <a:latin typeface="Times New Roman"/>
                <a:cs typeface="Times New Roman"/>
                <a:hlinkClick r:id="rId20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20" action="ppaction://hlinksldjump"/>
              </a:rPr>
              <a:t>DE</a:t>
            </a:r>
            <a:r>
              <a:rPr sz="800" spc="12" dirty="0">
                <a:latin typeface="Times New Roman"/>
                <a:cs typeface="Times New Roman"/>
                <a:hlinkClick r:id="rId20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20" action="ppaction://hlinksldjump"/>
              </a:rPr>
              <a:t>LA CENTRAL</a:t>
            </a:r>
            <a:r>
              <a:rPr sz="800" spc="-8" dirty="0">
                <a:latin typeface="Times New Roman"/>
                <a:cs typeface="Times New Roman"/>
                <a:hlinkClick r:id="rId20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20" action="ppaction://hlinksldjump"/>
              </a:rPr>
              <a:t>HIDROELÉCTRICA</a:t>
            </a:r>
            <a:r>
              <a:rPr sz="800" spc="-8" dirty="0">
                <a:latin typeface="Times New Roman"/>
                <a:cs typeface="Times New Roman"/>
                <a:hlinkClick r:id="rId20" action="ppaction://hlinksldjump"/>
              </a:rPr>
              <a:t> </a:t>
            </a:r>
            <a:r>
              <a:rPr sz="800" dirty="0">
                <a:latin typeface="Times New Roman"/>
                <a:cs typeface="Times New Roman"/>
                <a:hlinkClick r:id="rId20" action="ppaction://hlinksldjump"/>
              </a:rPr>
              <a:t>15</a:t>
            </a:r>
            <a:r>
              <a:rPr sz="800" spc="4" dirty="0">
                <a:latin typeface="Times New Roman"/>
                <a:cs typeface="Times New Roman"/>
                <a:hlinkClick r:id="rId20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20" action="ppaction://hlinksldjump"/>
              </a:rPr>
              <a:t>DE</a:t>
            </a:r>
            <a:endParaRPr sz="800">
              <a:latin typeface="Times New Roman"/>
              <a:cs typeface="Times New Roman"/>
            </a:endParaRPr>
          </a:p>
          <a:p>
            <a:pPr marL="123109">
              <a:spcBef>
                <a:spcPts val="40"/>
              </a:spcBef>
            </a:pPr>
            <a:r>
              <a:rPr sz="800" spc="-4" dirty="0">
                <a:latin typeface="Times New Roman"/>
                <a:cs typeface="Times New Roman"/>
                <a:hlinkClick r:id="rId20" action="ppaction://hlinksldjump"/>
              </a:rPr>
              <a:t>SEPTIEMBRE.</a:t>
            </a:r>
            <a:r>
              <a:rPr sz="800" spc="4" dirty="0">
                <a:latin typeface="Times New Roman"/>
                <a:cs typeface="Times New Roman"/>
                <a:hlinkClick r:id="rId20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20" action="ppaction://hlinksldjump"/>
              </a:rPr>
              <a:t>..........................................................................................................................................</a:t>
            </a:r>
            <a:r>
              <a:rPr sz="800" spc="133" dirty="0">
                <a:latin typeface="Times New Roman"/>
                <a:cs typeface="Times New Roman"/>
                <a:hlinkClick r:id="rId20" action="ppaction://hlinksldjump"/>
              </a:rPr>
              <a:t> </a:t>
            </a:r>
            <a:r>
              <a:rPr sz="800" dirty="0">
                <a:latin typeface="Times New Roman"/>
                <a:cs typeface="Times New Roman"/>
                <a:hlinkClick r:id="rId20" action="ppaction://hlinksldjump"/>
              </a:rPr>
              <a:t>105</a:t>
            </a:r>
            <a:endParaRPr sz="800">
              <a:latin typeface="Times New Roman"/>
              <a:cs typeface="Times New Roman"/>
            </a:endParaRPr>
          </a:p>
          <a:p>
            <a:pPr marL="235445" algn="just">
              <a:spcBef>
                <a:spcPts val="436"/>
              </a:spcBef>
            </a:pPr>
            <a:r>
              <a:rPr sz="800" dirty="0">
                <a:latin typeface="Times New Roman"/>
                <a:cs typeface="Times New Roman"/>
                <a:hlinkClick r:id="rId20" action="ppaction://hlinksldjump"/>
              </a:rPr>
              <a:t>5.4.1</a:t>
            </a:r>
            <a:r>
              <a:rPr sz="800" spc="20" dirty="0">
                <a:latin typeface="Times New Roman"/>
                <a:cs typeface="Times New Roman"/>
                <a:hlinkClick r:id="rId20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20" action="ppaction://hlinksldjump"/>
              </a:rPr>
              <a:t>FLUJO</a:t>
            </a:r>
            <a:r>
              <a:rPr sz="800" spc="20" dirty="0">
                <a:latin typeface="Times New Roman"/>
                <a:cs typeface="Times New Roman"/>
                <a:hlinkClick r:id="rId20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20" action="ppaction://hlinksldjump"/>
              </a:rPr>
              <a:t>DE</a:t>
            </a:r>
            <a:r>
              <a:rPr sz="800" spc="20" dirty="0">
                <a:latin typeface="Times New Roman"/>
                <a:cs typeface="Times New Roman"/>
                <a:hlinkClick r:id="rId20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20" action="ppaction://hlinksldjump"/>
              </a:rPr>
              <a:t>POTENCIA</a:t>
            </a:r>
            <a:r>
              <a:rPr sz="800" spc="8" dirty="0">
                <a:latin typeface="Times New Roman"/>
                <a:cs typeface="Times New Roman"/>
                <a:hlinkClick r:id="rId20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20" action="ppaction://hlinksldjump"/>
              </a:rPr>
              <a:t>PARA</a:t>
            </a:r>
            <a:r>
              <a:rPr sz="800" spc="20" dirty="0">
                <a:latin typeface="Times New Roman"/>
                <a:cs typeface="Times New Roman"/>
                <a:hlinkClick r:id="rId20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20" action="ppaction://hlinksldjump"/>
              </a:rPr>
              <a:t>LOS</a:t>
            </a:r>
            <a:r>
              <a:rPr sz="800" spc="16" dirty="0">
                <a:latin typeface="Times New Roman"/>
                <a:cs typeface="Times New Roman"/>
                <a:hlinkClick r:id="rId20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20" action="ppaction://hlinksldjump"/>
              </a:rPr>
              <a:t>DOS</a:t>
            </a:r>
            <a:r>
              <a:rPr sz="800" spc="12" dirty="0">
                <a:latin typeface="Times New Roman"/>
                <a:cs typeface="Times New Roman"/>
                <a:hlinkClick r:id="rId20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20" action="ppaction://hlinksldjump"/>
              </a:rPr>
              <a:t>GENERADORES. ...................................................</a:t>
            </a:r>
            <a:r>
              <a:rPr sz="800" spc="8" dirty="0">
                <a:latin typeface="Times New Roman"/>
                <a:cs typeface="Times New Roman"/>
                <a:hlinkClick r:id="rId20" action="ppaction://hlinksldjump"/>
              </a:rPr>
              <a:t> </a:t>
            </a:r>
            <a:r>
              <a:rPr sz="800" dirty="0">
                <a:latin typeface="Times New Roman"/>
                <a:cs typeface="Times New Roman"/>
                <a:hlinkClick r:id="rId20" action="ppaction://hlinksldjump"/>
              </a:rPr>
              <a:t>105</a:t>
            </a:r>
            <a:endParaRPr sz="800">
              <a:latin typeface="Times New Roman"/>
              <a:cs typeface="Times New Roman"/>
            </a:endParaRPr>
          </a:p>
          <a:p>
            <a:pPr marL="235445" marR="4104" algn="just">
              <a:lnSpc>
                <a:spcPct val="145000"/>
              </a:lnSpc>
            </a:pPr>
            <a:r>
              <a:rPr sz="800" dirty="0">
                <a:latin typeface="Times New Roman"/>
                <a:cs typeface="Times New Roman"/>
                <a:hlinkClick r:id="rId21" action="ppaction://hlinksldjump"/>
              </a:rPr>
              <a:t>5.4.2 </a:t>
            </a:r>
            <a:r>
              <a:rPr sz="800" spc="-4" dirty="0">
                <a:latin typeface="Times New Roman"/>
                <a:cs typeface="Times New Roman"/>
                <a:hlinkClick r:id="rId21" action="ppaction://hlinksldjump"/>
              </a:rPr>
              <a:t>FLUJO DE POTENCIA PARA </a:t>
            </a:r>
            <a:r>
              <a:rPr sz="800" dirty="0">
                <a:latin typeface="Times New Roman"/>
                <a:cs typeface="Times New Roman"/>
                <a:hlinkClick r:id="rId21" action="ppaction://hlinksldjump"/>
              </a:rPr>
              <a:t>UN </a:t>
            </a:r>
            <a:r>
              <a:rPr sz="800" spc="-4" dirty="0">
                <a:latin typeface="Times New Roman"/>
                <a:cs typeface="Times New Roman"/>
                <a:hlinkClick r:id="rId21" action="ppaction://hlinksldjump"/>
              </a:rPr>
              <a:t>GENERADORES. .............................................................. </a:t>
            </a:r>
            <a:r>
              <a:rPr sz="800" dirty="0">
                <a:latin typeface="Times New Roman"/>
                <a:cs typeface="Times New Roman"/>
                <a:hlinkClick r:id="rId21" action="ppaction://hlinksldjump"/>
              </a:rPr>
              <a:t>106 </a:t>
            </a:r>
            <a:r>
              <a:rPr sz="800" spc="4" dirty="0">
                <a:latin typeface="Times New Roman"/>
                <a:cs typeface="Times New Roman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22" action="ppaction://hlinksldjump"/>
              </a:rPr>
              <a:t>RESULTADOS.................................................................................................................................... </a:t>
            </a:r>
            <a:r>
              <a:rPr sz="800" dirty="0">
                <a:latin typeface="Times New Roman"/>
                <a:cs typeface="Times New Roman"/>
                <a:hlinkClick r:id="rId22" action="ppaction://hlinksldjump"/>
              </a:rPr>
              <a:t>108 </a:t>
            </a:r>
            <a:r>
              <a:rPr sz="800" spc="4" dirty="0">
                <a:latin typeface="Times New Roman"/>
                <a:cs typeface="Times New Roman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23" action="ppaction://hlinksldjump"/>
              </a:rPr>
              <a:t>SIMULACIÓN DE </a:t>
            </a:r>
            <a:r>
              <a:rPr sz="800" spc="-8" dirty="0">
                <a:latin typeface="Times New Roman"/>
                <a:cs typeface="Times New Roman"/>
                <a:hlinkClick r:id="rId23" action="ppaction://hlinksldjump"/>
              </a:rPr>
              <a:t>LAS </a:t>
            </a:r>
            <a:r>
              <a:rPr sz="800" spc="-4" dirty="0">
                <a:latin typeface="Times New Roman"/>
                <a:cs typeface="Times New Roman"/>
                <a:hlinkClick r:id="rId23" action="ppaction://hlinksldjump"/>
              </a:rPr>
              <a:t>PROTECCIONES ELÉCTRICAS </a:t>
            </a:r>
            <a:r>
              <a:rPr sz="800" dirty="0">
                <a:latin typeface="Times New Roman"/>
                <a:cs typeface="Times New Roman"/>
                <a:hlinkClick r:id="rId23" action="ppaction://hlinksldjump"/>
              </a:rPr>
              <a:t>DEL </a:t>
            </a:r>
            <a:r>
              <a:rPr sz="800" spc="-4" dirty="0">
                <a:latin typeface="Times New Roman"/>
                <a:cs typeface="Times New Roman"/>
                <a:hlinkClick r:id="rId23" action="ppaction://hlinksldjump"/>
              </a:rPr>
              <a:t>GENERADOR. ........................... </a:t>
            </a:r>
            <a:r>
              <a:rPr sz="800" dirty="0">
                <a:latin typeface="Times New Roman"/>
                <a:cs typeface="Times New Roman"/>
                <a:hlinkClick r:id="rId23" action="ppaction://hlinksldjump"/>
              </a:rPr>
              <a:t>109 </a:t>
            </a:r>
            <a:r>
              <a:rPr sz="800" spc="4" dirty="0">
                <a:latin typeface="Times New Roman"/>
                <a:cs typeface="Times New Roman"/>
              </a:rPr>
              <a:t> </a:t>
            </a:r>
            <a:r>
              <a:rPr sz="800" dirty="0">
                <a:latin typeface="Times New Roman"/>
                <a:cs typeface="Times New Roman"/>
                <a:hlinkClick r:id="rId24" action="ppaction://hlinksldjump"/>
              </a:rPr>
              <a:t>5.6.1</a:t>
            </a:r>
            <a:r>
              <a:rPr sz="800" spc="73" dirty="0">
                <a:latin typeface="Times New Roman"/>
                <a:cs typeface="Times New Roman"/>
                <a:hlinkClick r:id="rId24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24" action="ppaction://hlinksldjump"/>
              </a:rPr>
              <a:t>SIMULACIÓN</a:t>
            </a:r>
            <a:r>
              <a:rPr sz="800" spc="69" dirty="0">
                <a:latin typeface="Times New Roman"/>
                <a:cs typeface="Times New Roman"/>
                <a:hlinkClick r:id="rId24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24" action="ppaction://hlinksldjump"/>
              </a:rPr>
              <a:t>PROTECCIÓN</a:t>
            </a:r>
            <a:r>
              <a:rPr sz="800" spc="73" dirty="0">
                <a:latin typeface="Times New Roman"/>
                <a:cs typeface="Times New Roman"/>
                <a:hlinkClick r:id="rId24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24" action="ppaction://hlinksldjump"/>
              </a:rPr>
              <a:t>51V............................................................................................</a:t>
            </a:r>
            <a:r>
              <a:rPr sz="800" spc="65" dirty="0">
                <a:latin typeface="Times New Roman"/>
                <a:cs typeface="Times New Roman"/>
                <a:hlinkClick r:id="rId24" action="ppaction://hlinksldjump"/>
              </a:rPr>
              <a:t> </a:t>
            </a:r>
            <a:r>
              <a:rPr sz="800" dirty="0">
                <a:latin typeface="Times New Roman"/>
                <a:cs typeface="Times New Roman"/>
                <a:hlinkClick r:id="rId24" action="ppaction://hlinksldjump"/>
              </a:rPr>
              <a:t>111</a:t>
            </a:r>
            <a:endParaRPr sz="800">
              <a:latin typeface="Times New Roman"/>
              <a:cs typeface="Times New Roman"/>
            </a:endParaRPr>
          </a:p>
          <a:p>
            <a:pPr marL="235445" algn="just">
              <a:spcBef>
                <a:spcPts val="436"/>
              </a:spcBef>
            </a:pPr>
            <a:r>
              <a:rPr sz="800" dirty="0">
                <a:latin typeface="Times New Roman"/>
                <a:cs typeface="Times New Roman"/>
                <a:hlinkClick r:id="rId25" action="ppaction://hlinksldjump"/>
              </a:rPr>
              <a:t>5.6.2</a:t>
            </a:r>
            <a:r>
              <a:rPr sz="800" spc="73" dirty="0">
                <a:latin typeface="Times New Roman"/>
                <a:cs typeface="Times New Roman"/>
                <a:hlinkClick r:id="rId25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25" action="ppaction://hlinksldjump"/>
              </a:rPr>
              <a:t>SIMULACIÓN</a:t>
            </a:r>
            <a:r>
              <a:rPr sz="800" spc="69" dirty="0">
                <a:latin typeface="Times New Roman"/>
                <a:cs typeface="Times New Roman"/>
                <a:hlinkClick r:id="rId25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25" action="ppaction://hlinksldjump"/>
              </a:rPr>
              <a:t>PROTECCIÓN</a:t>
            </a:r>
            <a:r>
              <a:rPr sz="800" spc="73" dirty="0">
                <a:latin typeface="Times New Roman"/>
                <a:cs typeface="Times New Roman"/>
                <a:hlinkClick r:id="rId25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25" action="ppaction://hlinksldjump"/>
              </a:rPr>
              <a:t>50G............................................................................................</a:t>
            </a:r>
            <a:r>
              <a:rPr sz="800" spc="65" dirty="0">
                <a:latin typeface="Times New Roman"/>
                <a:cs typeface="Times New Roman"/>
                <a:hlinkClick r:id="rId25" action="ppaction://hlinksldjump"/>
              </a:rPr>
              <a:t> </a:t>
            </a:r>
            <a:r>
              <a:rPr sz="800" dirty="0">
                <a:latin typeface="Times New Roman"/>
                <a:cs typeface="Times New Roman"/>
                <a:hlinkClick r:id="rId25" action="ppaction://hlinksldjump"/>
              </a:rPr>
              <a:t>112</a:t>
            </a:r>
            <a:endParaRPr sz="800">
              <a:latin typeface="Times New Roman"/>
              <a:cs typeface="Times New Roman"/>
            </a:endParaRPr>
          </a:p>
          <a:p>
            <a:pPr marL="235445" algn="just">
              <a:spcBef>
                <a:spcPts val="436"/>
              </a:spcBef>
            </a:pPr>
            <a:r>
              <a:rPr sz="800" dirty="0">
                <a:latin typeface="Times New Roman"/>
                <a:cs typeface="Times New Roman"/>
                <a:hlinkClick r:id="rId26" action="ppaction://hlinksldjump"/>
              </a:rPr>
              <a:t>5.6.3</a:t>
            </a:r>
            <a:r>
              <a:rPr sz="800" spc="24" dirty="0">
                <a:latin typeface="Times New Roman"/>
                <a:cs typeface="Times New Roman"/>
                <a:hlinkClick r:id="rId26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26" action="ppaction://hlinksldjump"/>
              </a:rPr>
              <a:t>SIMULACIÓN</a:t>
            </a:r>
            <a:r>
              <a:rPr sz="800" spc="20" dirty="0">
                <a:latin typeface="Times New Roman"/>
                <a:cs typeface="Times New Roman"/>
                <a:hlinkClick r:id="rId26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26" action="ppaction://hlinksldjump"/>
              </a:rPr>
              <a:t>PROTECCIÓN</a:t>
            </a:r>
            <a:r>
              <a:rPr sz="800" spc="20" dirty="0">
                <a:latin typeface="Times New Roman"/>
                <a:cs typeface="Times New Roman"/>
                <a:hlinkClick r:id="rId26" action="ppaction://hlinksldjump"/>
              </a:rPr>
              <a:t> </a:t>
            </a:r>
            <a:r>
              <a:rPr sz="800" dirty="0">
                <a:latin typeface="Times New Roman"/>
                <a:cs typeface="Times New Roman"/>
                <a:hlinkClick r:id="rId26" action="ppaction://hlinksldjump"/>
              </a:rPr>
              <a:t>27G</a:t>
            </a:r>
            <a:r>
              <a:rPr sz="800" spc="20" dirty="0">
                <a:latin typeface="Times New Roman"/>
                <a:cs typeface="Times New Roman"/>
                <a:hlinkClick r:id="rId26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26" action="ppaction://hlinksldjump"/>
              </a:rPr>
              <a:t>Y</a:t>
            </a:r>
            <a:r>
              <a:rPr sz="800" spc="24" dirty="0">
                <a:latin typeface="Times New Roman"/>
                <a:cs typeface="Times New Roman"/>
                <a:hlinkClick r:id="rId26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26" action="ppaction://hlinksldjump"/>
              </a:rPr>
              <a:t>PROTECCIÓN</a:t>
            </a:r>
            <a:r>
              <a:rPr sz="800" spc="20" dirty="0">
                <a:latin typeface="Times New Roman"/>
                <a:cs typeface="Times New Roman"/>
                <a:hlinkClick r:id="rId26" action="ppaction://hlinksldjump"/>
              </a:rPr>
              <a:t> </a:t>
            </a:r>
            <a:r>
              <a:rPr sz="800" dirty="0">
                <a:latin typeface="Times New Roman"/>
                <a:cs typeface="Times New Roman"/>
                <a:hlinkClick r:id="rId26" action="ppaction://hlinksldjump"/>
              </a:rPr>
              <a:t>59G.</a:t>
            </a:r>
            <a:r>
              <a:rPr sz="800" spc="-101" dirty="0">
                <a:latin typeface="Times New Roman"/>
                <a:cs typeface="Times New Roman"/>
                <a:hlinkClick r:id="rId26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26" action="ppaction://hlinksldjump"/>
              </a:rPr>
              <a:t>.....................................................</a:t>
            </a:r>
            <a:r>
              <a:rPr sz="800" spc="12" dirty="0">
                <a:latin typeface="Times New Roman"/>
                <a:cs typeface="Times New Roman"/>
                <a:hlinkClick r:id="rId26" action="ppaction://hlinksldjump"/>
              </a:rPr>
              <a:t> </a:t>
            </a:r>
            <a:r>
              <a:rPr sz="800" dirty="0">
                <a:latin typeface="Times New Roman"/>
                <a:cs typeface="Times New Roman"/>
                <a:hlinkClick r:id="rId26" action="ppaction://hlinksldjump"/>
              </a:rPr>
              <a:t>114</a:t>
            </a:r>
            <a:endParaRPr sz="800">
              <a:latin typeface="Times New Roman"/>
              <a:cs typeface="Times New Roman"/>
            </a:endParaRPr>
          </a:p>
          <a:p>
            <a:pPr marL="235445" algn="just">
              <a:spcBef>
                <a:spcPts val="436"/>
              </a:spcBef>
            </a:pPr>
            <a:r>
              <a:rPr sz="800" dirty="0">
                <a:latin typeface="Times New Roman"/>
                <a:cs typeface="Times New Roman"/>
                <a:hlinkClick r:id="rId27" action="ppaction://hlinksldjump"/>
              </a:rPr>
              <a:t>5.6.4</a:t>
            </a:r>
            <a:r>
              <a:rPr sz="800" spc="73" dirty="0">
                <a:latin typeface="Times New Roman"/>
                <a:cs typeface="Times New Roman"/>
                <a:hlinkClick r:id="rId27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27" action="ppaction://hlinksldjump"/>
              </a:rPr>
              <a:t>SIMULACIÓN</a:t>
            </a:r>
            <a:r>
              <a:rPr sz="800" spc="69" dirty="0">
                <a:latin typeface="Times New Roman"/>
                <a:cs typeface="Times New Roman"/>
                <a:hlinkClick r:id="rId27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27" action="ppaction://hlinksldjump"/>
              </a:rPr>
              <a:t>PROTECCIÓN</a:t>
            </a:r>
            <a:r>
              <a:rPr sz="800" spc="73" dirty="0">
                <a:latin typeface="Times New Roman"/>
                <a:cs typeface="Times New Roman"/>
                <a:hlinkClick r:id="rId27" action="ppaction://hlinksldjump"/>
              </a:rPr>
              <a:t> </a:t>
            </a:r>
            <a:r>
              <a:rPr sz="800" spc="-4" dirty="0">
                <a:latin typeface="Times New Roman"/>
                <a:cs typeface="Times New Roman"/>
                <a:hlinkClick r:id="rId27" action="ppaction://hlinksldjump"/>
              </a:rPr>
              <a:t>87G............................................................................................</a:t>
            </a:r>
            <a:r>
              <a:rPr sz="800" spc="65" dirty="0">
                <a:latin typeface="Times New Roman"/>
                <a:cs typeface="Times New Roman"/>
                <a:hlinkClick r:id="rId27" action="ppaction://hlinksldjump"/>
              </a:rPr>
              <a:t> </a:t>
            </a:r>
            <a:r>
              <a:rPr sz="800" dirty="0">
                <a:latin typeface="Times New Roman"/>
                <a:cs typeface="Times New Roman"/>
                <a:hlinkClick r:id="rId27" action="ppaction://hlinksldjump"/>
              </a:rPr>
              <a:t>116</a:t>
            </a: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900">
              <a:latin typeface="Times New Roman"/>
              <a:cs typeface="Times New Roman"/>
            </a:endParaRPr>
          </a:p>
          <a:p>
            <a:pPr marL="10259">
              <a:spcBef>
                <a:spcPts val="602"/>
              </a:spcBef>
            </a:pPr>
            <a:r>
              <a:rPr sz="1000" dirty="0">
                <a:latin typeface="Times New Roman"/>
                <a:cs typeface="Times New Roman"/>
                <a:hlinkClick r:id="rId28" action="ppaction://hlinksldjump"/>
              </a:rPr>
              <a:t>C</a:t>
            </a:r>
            <a:r>
              <a:rPr sz="1000" spc="-4" dirty="0">
                <a:latin typeface="Times New Roman"/>
                <a:cs typeface="Times New Roman"/>
                <a:hlinkClick r:id="rId28" action="ppaction://hlinksldjump"/>
              </a:rPr>
              <a:t>O</a:t>
            </a:r>
            <a:r>
              <a:rPr sz="1000" spc="-8" dirty="0">
                <a:latin typeface="Times New Roman"/>
                <a:cs typeface="Times New Roman"/>
                <a:hlinkClick r:id="rId28" action="ppaction://hlinksldjump"/>
              </a:rPr>
              <a:t>N</a:t>
            </a:r>
            <a:r>
              <a:rPr sz="1000" spc="8" dirty="0">
                <a:latin typeface="Times New Roman"/>
                <a:cs typeface="Times New Roman"/>
                <a:hlinkClick r:id="rId28" action="ppaction://hlinksldjump"/>
              </a:rPr>
              <a:t>C</a:t>
            </a:r>
            <a:r>
              <a:rPr sz="1000" spc="-24" dirty="0">
                <a:latin typeface="Times New Roman"/>
                <a:cs typeface="Times New Roman"/>
                <a:hlinkClick r:id="rId28" action="ppaction://hlinksldjump"/>
              </a:rPr>
              <a:t>L</a:t>
            </a:r>
            <a:r>
              <a:rPr sz="1000" spc="-4" dirty="0">
                <a:latin typeface="Times New Roman"/>
                <a:cs typeface="Times New Roman"/>
                <a:hlinkClick r:id="rId28" action="ppaction://hlinksldjump"/>
              </a:rPr>
              <a:t>U</a:t>
            </a:r>
            <a:r>
              <a:rPr sz="1000" spc="4" dirty="0">
                <a:latin typeface="Times New Roman"/>
                <a:cs typeface="Times New Roman"/>
                <a:hlinkClick r:id="rId28" action="ppaction://hlinksldjump"/>
              </a:rPr>
              <a:t>S</a:t>
            </a:r>
            <a:r>
              <a:rPr sz="1000" spc="-16" dirty="0">
                <a:latin typeface="Times New Roman"/>
                <a:cs typeface="Times New Roman"/>
                <a:hlinkClick r:id="rId28" action="ppaction://hlinksldjump"/>
              </a:rPr>
              <a:t>I</a:t>
            </a:r>
            <a:r>
              <a:rPr sz="1000" dirty="0">
                <a:latin typeface="Times New Roman"/>
                <a:cs typeface="Times New Roman"/>
                <a:hlinkClick r:id="rId28" action="ppaction://hlinksldjump"/>
              </a:rPr>
              <a:t>O</a:t>
            </a:r>
            <a:r>
              <a:rPr sz="1000" spc="-4" dirty="0">
                <a:latin typeface="Times New Roman"/>
                <a:cs typeface="Times New Roman"/>
                <a:hlinkClick r:id="rId28" action="ppaction://hlinksldjump"/>
              </a:rPr>
              <a:t>N</a:t>
            </a:r>
            <a:r>
              <a:rPr sz="1000" spc="-8" dirty="0">
                <a:latin typeface="Times New Roman"/>
                <a:cs typeface="Times New Roman"/>
                <a:hlinkClick r:id="rId28" action="ppaction://hlinksldjump"/>
              </a:rPr>
              <a:t>E</a:t>
            </a:r>
            <a:r>
              <a:rPr sz="1000" spc="-4" dirty="0">
                <a:latin typeface="Times New Roman"/>
                <a:cs typeface="Times New Roman"/>
                <a:hlinkClick r:id="rId28" action="ppaction://hlinksldjump"/>
              </a:rPr>
              <a:t>S</a:t>
            </a:r>
            <a:r>
              <a:rPr sz="1000" spc="53" dirty="0">
                <a:latin typeface="Times New Roman"/>
                <a:cs typeface="Times New Roman"/>
                <a:hlinkClick r:id="rId28" action="ppaction://hlinksldjump"/>
              </a:rPr>
              <a:t>.</a:t>
            </a:r>
            <a:r>
              <a:rPr sz="1000" dirty="0">
                <a:latin typeface="Times New Roman"/>
                <a:cs typeface="Times New Roman"/>
                <a:hlinkClick r:id="rId28" action="ppaction://hlinksldjump"/>
              </a:rPr>
              <a:t>.............................................................................................................</a:t>
            </a:r>
            <a:r>
              <a:rPr sz="1000" spc="-129" dirty="0">
                <a:latin typeface="Times New Roman"/>
                <a:cs typeface="Times New Roman"/>
                <a:hlinkClick r:id="rId28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28" action="ppaction://hlinksldjump"/>
              </a:rPr>
              <a:t>120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24"/>
              </a:spcBef>
            </a:pPr>
            <a:endParaRPr sz="1400">
              <a:latin typeface="Times New Roman"/>
              <a:cs typeface="Times New Roman"/>
            </a:endParaRPr>
          </a:p>
          <a:p>
            <a:pPr marL="10259"/>
            <a:r>
              <a:rPr sz="1000" dirty="0">
                <a:latin typeface="Times New Roman"/>
                <a:cs typeface="Times New Roman"/>
                <a:hlinkClick r:id="rId29" action="ppaction://hlinksldjump"/>
              </a:rPr>
              <a:t>R</a:t>
            </a:r>
            <a:r>
              <a:rPr sz="1000" spc="-4" dirty="0">
                <a:latin typeface="Times New Roman"/>
                <a:cs typeface="Times New Roman"/>
                <a:hlinkClick r:id="rId29" action="ppaction://hlinksldjump"/>
              </a:rPr>
              <a:t>ECOMEN</a:t>
            </a:r>
            <a:r>
              <a:rPr sz="1000" spc="-8" dirty="0">
                <a:latin typeface="Times New Roman"/>
                <a:cs typeface="Times New Roman"/>
                <a:hlinkClick r:id="rId29" action="ppaction://hlinksldjump"/>
              </a:rPr>
              <a:t>D</a:t>
            </a:r>
            <a:r>
              <a:rPr sz="1000" spc="-4" dirty="0">
                <a:latin typeface="Times New Roman"/>
                <a:cs typeface="Times New Roman"/>
                <a:hlinkClick r:id="rId29" action="ppaction://hlinksldjump"/>
              </a:rPr>
              <a:t>A</a:t>
            </a:r>
            <a:r>
              <a:rPr sz="1000" spc="4" dirty="0">
                <a:latin typeface="Times New Roman"/>
                <a:cs typeface="Times New Roman"/>
                <a:hlinkClick r:id="rId29" action="ppaction://hlinksldjump"/>
              </a:rPr>
              <a:t>C</a:t>
            </a:r>
            <a:r>
              <a:rPr sz="1000" spc="-16" dirty="0">
                <a:latin typeface="Times New Roman"/>
                <a:cs typeface="Times New Roman"/>
                <a:hlinkClick r:id="rId29" action="ppaction://hlinksldjump"/>
              </a:rPr>
              <a:t>I</a:t>
            </a:r>
            <a:r>
              <a:rPr sz="1000" spc="-4" dirty="0">
                <a:latin typeface="Times New Roman"/>
                <a:cs typeface="Times New Roman"/>
                <a:hlinkClick r:id="rId29" action="ppaction://hlinksldjump"/>
              </a:rPr>
              <a:t>O</a:t>
            </a:r>
            <a:r>
              <a:rPr sz="1000" spc="-8" dirty="0">
                <a:latin typeface="Times New Roman"/>
                <a:cs typeface="Times New Roman"/>
                <a:hlinkClick r:id="rId29" action="ppaction://hlinksldjump"/>
              </a:rPr>
              <a:t>N</a:t>
            </a:r>
            <a:r>
              <a:rPr sz="1000" spc="-4" dirty="0">
                <a:latin typeface="Times New Roman"/>
                <a:cs typeface="Times New Roman"/>
                <a:hlinkClick r:id="rId29" action="ppaction://hlinksldjump"/>
              </a:rPr>
              <a:t>ES</a:t>
            </a:r>
            <a:r>
              <a:rPr sz="1000" dirty="0">
                <a:latin typeface="Times New Roman"/>
                <a:cs typeface="Times New Roman"/>
                <a:hlinkClick r:id="rId29" action="ppaction://hlinksldjump"/>
              </a:rPr>
              <a:t>.</a:t>
            </a:r>
            <a:r>
              <a:rPr sz="1000" spc="-28" dirty="0">
                <a:latin typeface="Times New Roman"/>
                <a:cs typeface="Times New Roman"/>
                <a:hlinkClick r:id="rId29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29" action="ppaction://hlinksldjump"/>
              </a:rPr>
              <a:t>...................................................................................................</a:t>
            </a:r>
            <a:r>
              <a:rPr sz="1000" spc="-129" dirty="0">
                <a:latin typeface="Times New Roman"/>
                <a:cs typeface="Times New Roman"/>
                <a:hlinkClick r:id="rId29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29" action="ppaction://hlinksldjump"/>
              </a:rPr>
              <a:t>124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20"/>
              </a:spcBef>
            </a:pPr>
            <a:endParaRPr sz="1400">
              <a:latin typeface="Times New Roman"/>
              <a:cs typeface="Times New Roman"/>
            </a:endParaRPr>
          </a:p>
          <a:p>
            <a:pPr marL="10259">
              <a:spcBef>
                <a:spcPts val="4"/>
              </a:spcBef>
            </a:pPr>
            <a:r>
              <a:rPr sz="1000" dirty="0">
                <a:latin typeface="Times New Roman"/>
                <a:cs typeface="Times New Roman"/>
                <a:hlinkClick r:id="rId30" action="ppaction://hlinksldjump"/>
              </a:rPr>
              <a:t>B</a:t>
            </a:r>
            <a:r>
              <a:rPr sz="1000" spc="-16" dirty="0">
                <a:latin typeface="Times New Roman"/>
                <a:cs typeface="Times New Roman"/>
                <a:hlinkClick r:id="rId30" action="ppaction://hlinksldjump"/>
              </a:rPr>
              <a:t>I</a:t>
            </a:r>
            <a:r>
              <a:rPr sz="1000" spc="8" dirty="0">
                <a:latin typeface="Times New Roman"/>
                <a:cs typeface="Times New Roman"/>
                <a:hlinkClick r:id="rId30" action="ppaction://hlinksldjump"/>
              </a:rPr>
              <a:t>B</a:t>
            </a:r>
            <a:r>
              <a:rPr sz="1000" dirty="0">
                <a:latin typeface="Times New Roman"/>
                <a:cs typeface="Times New Roman"/>
                <a:hlinkClick r:id="rId30" action="ppaction://hlinksldjump"/>
              </a:rPr>
              <a:t>L</a:t>
            </a:r>
            <a:r>
              <a:rPr sz="1000" spc="-16" dirty="0">
                <a:latin typeface="Times New Roman"/>
                <a:cs typeface="Times New Roman"/>
                <a:hlinkClick r:id="rId30" action="ppaction://hlinksldjump"/>
              </a:rPr>
              <a:t>I</a:t>
            </a:r>
            <a:r>
              <a:rPr sz="1000" dirty="0">
                <a:latin typeface="Times New Roman"/>
                <a:cs typeface="Times New Roman"/>
                <a:hlinkClick r:id="rId30" action="ppaction://hlinksldjump"/>
              </a:rPr>
              <a:t>O</a:t>
            </a:r>
            <a:r>
              <a:rPr sz="1000" spc="-4" dirty="0">
                <a:latin typeface="Times New Roman"/>
                <a:cs typeface="Times New Roman"/>
                <a:hlinkClick r:id="rId30" action="ppaction://hlinksldjump"/>
              </a:rPr>
              <a:t>GRAF</a:t>
            </a:r>
            <a:r>
              <a:rPr sz="1000" spc="-16" dirty="0">
                <a:latin typeface="Times New Roman"/>
                <a:cs typeface="Times New Roman"/>
                <a:hlinkClick r:id="rId30" action="ppaction://hlinksldjump"/>
              </a:rPr>
              <a:t>Í</a:t>
            </a:r>
            <a:r>
              <a:rPr sz="1000" dirty="0">
                <a:latin typeface="Times New Roman"/>
                <a:cs typeface="Times New Roman"/>
                <a:hlinkClick r:id="rId30" action="ppaction://hlinksldjump"/>
              </a:rPr>
              <a:t>A.</a:t>
            </a:r>
            <a:r>
              <a:rPr sz="1000" spc="-133" dirty="0">
                <a:latin typeface="Times New Roman"/>
                <a:cs typeface="Times New Roman"/>
                <a:hlinkClick r:id="rId30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30" action="ppaction://hlinksldjump"/>
              </a:rPr>
              <a:t>...............................................................................................................</a:t>
            </a:r>
            <a:r>
              <a:rPr sz="1000" spc="-129" dirty="0">
                <a:latin typeface="Times New Roman"/>
                <a:cs typeface="Times New Roman"/>
                <a:hlinkClick r:id="rId30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30" action="ppaction://hlinksldjump"/>
              </a:rPr>
              <a:t>125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20"/>
              </a:spcBef>
            </a:pPr>
            <a:endParaRPr sz="1400">
              <a:latin typeface="Times New Roman"/>
              <a:cs typeface="Times New Roman"/>
            </a:endParaRPr>
          </a:p>
          <a:p>
            <a:pPr marL="10259"/>
            <a:r>
              <a:rPr sz="1000" spc="-4" dirty="0">
                <a:latin typeface="Times New Roman"/>
                <a:cs typeface="Times New Roman"/>
                <a:hlinkClick r:id="rId31" action="ppaction://hlinksldjump"/>
              </a:rPr>
              <a:t>A</a:t>
            </a:r>
            <a:r>
              <a:rPr sz="1000" spc="-8" dirty="0">
                <a:latin typeface="Times New Roman"/>
                <a:cs typeface="Times New Roman"/>
                <a:hlinkClick r:id="rId31" action="ppaction://hlinksldjump"/>
              </a:rPr>
              <a:t>N</a:t>
            </a:r>
            <a:r>
              <a:rPr sz="1000" spc="-4" dirty="0">
                <a:latin typeface="Times New Roman"/>
                <a:cs typeface="Times New Roman"/>
                <a:hlinkClick r:id="rId31" action="ppaction://hlinksldjump"/>
              </a:rPr>
              <a:t>E</a:t>
            </a:r>
            <a:r>
              <a:rPr sz="1000" spc="-8" dirty="0">
                <a:latin typeface="Times New Roman"/>
                <a:cs typeface="Times New Roman"/>
                <a:hlinkClick r:id="rId31" action="ppaction://hlinksldjump"/>
              </a:rPr>
              <a:t>X</a:t>
            </a:r>
            <a:r>
              <a:rPr sz="1000" spc="-4" dirty="0">
                <a:latin typeface="Times New Roman"/>
                <a:cs typeface="Times New Roman"/>
                <a:hlinkClick r:id="rId31" action="ppaction://hlinksldjump"/>
              </a:rPr>
              <a:t>OS.</a:t>
            </a:r>
            <a:r>
              <a:rPr sz="1000" spc="-137" dirty="0">
                <a:latin typeface="Times New Roman"/>
                <a:cs typeface="Times New Roman"/>
                <a:hlinkClick r:id="rId31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31" action="ppaction://hlinksldjump"/>
              </a:rPr>
              <a:t>...........................................................................................................................</a:t>
            </a:r>
            <a:r>
              <a:rPr sz="1000" spc="-125" dirty="0">
                <a:latin typeface="Times New Roman"/>
                <a:cs typeface="Times New Roman"/>
                <a:hlinkClick r:id="rId31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31" action="ppaction://hlinksldjump"/>
              </a:rPr>
              <a:t>127</a:t>
            </a:r>
            <a:endParaRPr sz="1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51936" y="556947"/>
            <a:ext cx="5552113" cy="7141286"/>
          </a:xfrm>
          <a:prstGeom prst="rect">
            <a:avLst/>
          </a:prstGeom>
        </p:spPr>
        <p:txBody>
          <a:bodyPr vert="horz" wrap="square" lIns="0" tIns="10259" rIns="0" bIns="0" rtlCol="0">
            <a:spAutoFit/>
          </a:bodyPr>
          <a:lstStyle/>
          <a:p>
            <a:pPr algn="ctr">
              <a:spcBef>
                <a:spcPts val="81"/>
              </a:spcBef>
            </a:pPr>
            <a:r>
              <a:rPr sz="1600" b="1" dirty="0">
                <a:latin typeface="Times New Roman"/>
                <a:cs typeface="Times New Roman"/>
              </a:rPr>
              <a:t>ÍNDICE</a:t>
            </a:r>
            <a:r>
              <a:rPr sz="1600" b="1" spc="-16" dirty="0">
                <a:latin typeface="Times New Roman"/>
                <a:cs typeface="Times New Roman"/>
              </a:rPr>
              <a:t> </a:t>
            </a:r>
            <a:r>
              <a:rPr sz="1600" b="1" spc="4" dirty="0">
                <a:latin typeface="Times New Roman"/>
                <a:cs typeface="Times New Roman"/>
              </a:rPr>
              <a:t>DE</a:t>
            </a:r>
            <a:r>
              <a:rPr sz="1600" b="1" spc="-16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FIGURAS</a:t>
            </a:r>
            <a:endParaRPr sz="1600">
              <a:latin typeface="Times New Roman"/>
              <a:cs typeface="Times New Roman"/>
            </a:endParaRPr>
          </a:p>
          <a:p>
            <a:pPr marL="10259" algn="just">
              <a:spcBef>
                <a:spcPts val="1297"/>
              </a:spcBef>
            </a:pPr>
            <a:r>
              <a:rPr sz="1000" spc="-12" dirty="0">
                <a:latin typeface="Times New Roman"/>
                <a:cs typeface="Times New Roman"/>
                <a:hlinkClick r:id="rId2" action="ppaction://hlinksldjump"/>
              </a:rPr>
              <a:t>F</a:t>
            </a:r>
            <a:r>
              <a:rPr sz="1000" dirty="0">
                <a:latin typeface="Times New Roman"/>
                <a:cs typeface="Times New Roman"/>
                <a:hlinkClick r:id="rId2" action="ppaction://hlinksldjump"/>
              </a:rPr>
              <a:t>i</a:t>
            </a:r>
            <a:r>
              <a:rPr sz="1000" spc="-8" dirty="0">
                <a:latin typeface="Times New Roman"/>
                <a:cs typeface="Times New Roman"/>
                <a:hlinkClick r:id="rId2" action="ppaction://hlinksldjump"/>
              </a:rPr>
              <a:t>g</a:t>
            </a:r>
            <a:r>
              <a:rPr sz="1000" spc="8" dirty="0">
                <a:latin typeface="Times New Roman"/>
                <a:cs typeface="Times New Roman"/>
                <a:hlinkClick r:id="rId2" action="ppaction://hlinksldjump"/>
              </a:rPr>
              <a:t>u</a:t>
            </a:r>
            <a:r>
              <a:rPr sz="1000" dirty="0">
                <a:latin typeface="Times New Roman"/>
                <a:cs typeface="Times New Roman"/>
                <a:hlinkClick r:id="rId2" action="ppaction://hlinksldjump"/>
              </a:rPr>
              <a:t>ra</a:t>
            </a:r>
            <a:r>
              <a:rPr sz="1000" spc="-8" dirty="0">
                <a:latin typeface="Times New Roman"/>
                <a:cs typeface="Times New Roman"/>
                <a:hlinkClick r:id="rId2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2" action="ppaction://hlinksldjump"/>
              </a:rPr>
              <a:t>2.1: Ti</a:t>
            </a:r>
            <a:r>
              <a:rPr sz="1000" spc="-4" dirty="0">
                <a:latin typeface="Times New Roman"/>
                <a:cs typeface="Times New Roman"/>
                <a:hlinkClick r:id="rId2" action="ppaction://hlinksldjump"/>
              </a:rPr>
              <a:t>pos</a:t>
            </a:r>
            <a:r>
              <a:rPr sz="1000" dirty="0">
                <a:latin typeface="Times New Roman"/>
                <a:cs typeface="Times New Roman"/>
                <a:hlinkClick r:id="rId2" action="ppaction://hlinksldjump"/>
              </a:rPr>
              <a:t> de</a:t>
            </a:r>
            <a:r>
              <a:rPr sz="1000" spc="-4" dirty="0">
                <a:latin typeface="Times New Roman"/>
                <a:cs typeface="Times New Roman"/>
                <a:hlinkClick r:id="rId2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2" action="ppaction://hlinksldjump"/>
              </a:rPr>
              <a:t>rot</a:t>
            </a:r>
            <a:r>
              <a:rPr sz="1000" spc="4" dirty="0">
                <a:latin typeface="Times New Roman"/>
                <a:cs typeface="Times New Roman"/>
                <a:hlinkClick r:id="rId2" action="ppaction://hlinksldjump"/>
              </a:rPr>
              <a:t>o</a:t>
            </a:r>
            <a:r>
              <a:rPr sz="1000" dirty="0">
                <a:latin typeface="Times New Roman"/>
                <a:cs typeface="Times New Roman"/>
                <a:hlinkClick r:id="rId2" action="ppaction://hlinksldjump"/>
              </a:rPr>
              <a:t>r</a:t>
            </a:r>
            <a:r>
              <a:rPr sz="1000" spc="-8" dirty="0">
                <a:latin typeface="Times New Roman"/>
                <a:cs typeface="Times New Roman"/>
                <a:hlinkClick r:id="rId2" action="ppaction://hlinksldjump"/>
              </a:rPr>
              <a:t>e</a:t>
            </a:r>
            <a:r>
              <a:rPr sz="1000" spc="-4" dirty="0">
                <a:latin typeface="Times New Roman"/>
                <a:cs typeface="Times New Roman"/>
                <a:hlinkClick r:id="rId2" action="ppaction://hlinksldjump"/>
              </a:rPr>
              <a:t>s</a:t>
            </a:r>
            <a:r>
              <a:rPr sz="1000" dirty="0">
                <a:latin typeface="Times New Roman"/>
                <a:cs typeface="Times New Roman"/>
                <a:hlinkClick r:id="rId2" action="ppaction://hlinksldjump"/>
              </a:rPr>
              <a:t> de</a:t>
            </a:r>
            <a:r>
              <a:rPr sz="1000" spc="4" dirty="0">
                <a:latin typeface="Times New Roman"/>
                <a:cs typeface="Times New Roman"/>
                <a:hlinkClick r:id="rId2" action="ppaction://hlinksldjump"/>
              </a:rPr>
              <a:t> </a:t>
            </a:r>
            <a:r>
              <a:rPr sz="1000" spc="-12" dirty="0">
                <a:latin typeface="Times New Roman"/>
                <a:cs typeface="Times New Roman"/>
                <a:hlinkClick r:id="rId2" action="ppaction://hlinksldjump"/>
              </a:rPr>
              <a:t>g</a:t>
            </a:r>
            <a:r>
              <a:rPr sz="1000" spc="-4" dirty="0">
                <a:latin typeface="Times New Roman"/>
                <a:cs typeface="Times New Roman"/>
                <a:hlinkClick r:id="rId2" action="ppaction://hlinksldjump"/>
              </a:rPr>
              <a:t>e</a:t>
            </a:r>
            <a:r>
              <a:rPr sz="1000" spc="8" dirty="0">
                <a:latin typeface="Times New Roman"/>
                <a:cs typeface="Times New Roman"/>
                <a:hlinkClick r:id="rId2" action="ppaction://hlinksldjump"/>
              </a:rPr>
              <a:t>n</a:t>
            </a:r>
            <a:r>
              <a:rPr sz="1000" spc="-4" dirty="0">
                <a:latin typeface="Times New Roman"/>
                <a:cs typeface="Times New Roman"/>
                <a:hlinkClick r:id="rId2" action="ppaction://hlinksldjump"/>
              </a:rPr>
              <a:t>e</a:t>
            </a:r>
            <a:r>
              <a:rPr sz="1000" dirty="0">
                <a:latin typeface="Times New Roman"/>
                <a:cs typeface="Times New Roman"/>
                <a:hlinkClick r:id="rId2" action="ppaction://hlinksldjump"/>
              </a:rPr>
              <a:t>r</a:t>
            </a:r>
            <a:r>
              <a:rPr sz="1000" spc="-8" dirty="0">
                <a:latin typeface="Times New Roman"/>
                <a:cs typeface="Times New Roman"/>
                <a:hlinkClick r:id="rId2" action="ppaction://hlinksldjump"/>
              </a:rPr>
              <a:t>a</a:t>
            </a:r>
            <a:r>
              <a:rPr sz="1000" dirty="0">
                <a:latin typeface="Times New Roman"/>
                <a:cs typeface="Times New Roman"/>
                <a:hlinkClick r:id="rId2" action="ppaction://hlinksldjump"/>
              </a:rPr>
              <a:t>d</a:t>
            </a:r>
            <a:r>
              <a:rPr sz="1000" spc="8" dirty="0">
                <a:latin typeface="Times New Roman"/>
                <a:cs typeface="Times New Roman"/>
                <a:hlinkClick r:id="rId2" action="ppaction://hlinksldjump"/>
              </a:rPr>
              <a:t>o</a:t>
            </a:r>
            <a:r>
              <a:rPr sz="1000" dirty="0">
                <a:latin typeface="Times New Roman"/>
                <a:cs typeface="Times New Roman"/>
                <a:hlinkClick r:id="rId2" action="ppaction://hlinksldjump"/>
              </a:rPr>
              <a:t>r</a:t>
            </a:r>
            <a:r>
              <a:rPr sz="1000" spc="-8" dirty="0">
                <a:latin typeface="Times New Roman"/>
                <a:cs typeface="Times New Roman"/>
                <a:hlinkClick r:id="rId2" action="ppaction://hlinksldjump"/>
              </a:rPr>
              <a:t>e</a:t>
            </a:r>
            <a:r>
              <a:rPr sz="1000" spc="-4" dirty="0">
                <a:latin typeface="Times New Roman"/>
                <a:cs typeface="Times New Roman"/>
                <a:hlinkClick r:id="rId2" action="ppaction://hlinksldjump"/>
              </a:rPr>
              <a:t>s</a:t>
            </a:r>
            <a:r>
              <a:rPr sz="1000" dirty="0">
                <a:latin typeface="Times New Roman"/>
                <a:cs typeface="Times New Roman"/>
                <a:hlinkClick r:id="rId2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2" action="ppaction://hlinksldjump"/>
              </a:rPr>
              <a:t>si</a:t>
            </a:r>
            <a:r>
              <a:rPr sz="1000" dirty="0">
                <a:latin typeface="Times New Roman"/>
                <a:cs typeface="Times New Roman"/>
                <a:hlinkClick r:id="rId2" action="ppaction://hlinksldjump"/>
              </a:rPr>
              <a:t>n</a:t>
            </a:r>
            <a:r>
              <a:rPr sz="1000" spc="4" dirty="0">
                <a:latin typeface="Times New Roman"/>
                <a:cs typeface="Times New Roman"/>
                <a:hlinkClick r:id="rId2" action="ppaction://hlinksldjump"/>
              </a:rPr>
              <a:t>c</a:t>
            </a:r>
            <a:r>
              <a:rPr sz="1000" dirty="0">
                <a:latin typeface="Times New Roman"/>
                <a:cs typeface="Times New Roman"/>
                <a:hlinkClick r:id="rId2" action="ppaction://hlinksldjump"/>
              </a:rPr>
              <a:t>r</a:t>
            </a:r>
            <a:r>
              <a:rPr sz="1000" spc="4" dirty="0">
                <a:latin typeface="Times New Roman"/>
                <a:cs typeface="Times New Roman"/>
                <a:hlinkClick r:id="rId2" action="ppaction://hlinksldjump"/>
              </a:rPr>
              <a:t>ó</a:t>
            </a:r>
            <a:r>
              <a:rPr sz="1000" dirty="0">
                <a:latin typeface="Times New Roman"/>
                <a:cs typeface="Times New Roman"/>
                <a:hlinkClick r:id="rId2" action="ppaction://hlinksldjump"/>
              </a:rPr>
              <a:t>nicos.</a:t>
            </a:r>
            <a:r>
              <a:rPr sz="1000" spc="-48" dirty="0">
                <a:latin typeface="Times New Roman"/>
                <a:cs typeface="Times New Roman"/>
                <a:hlinkClick r:id="rId2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2" action="ppaction://hlinksldjump"/>
              </a:rPr>
              <a:t>......................................................</a:t>
            </a:r>
            <a:r>
              <a:rPr sz="1000" spc="-129" dirty="0">
                <a:latin typeface="Times New Roman"/>
                <a:cs typeface="Times New Roman"/>
                <a:hlinkClick r:id="rId2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2" action="ppaction://hlinksldjump"/>
              </a:rPr>
              <a:t>6</a:t>
            </a:r>
            <a:endParaRPr sz="1000">
              <a:latin typeface="Times New Roman"/>
              <a:cs typeface="Times New Roman"/>
            </a:endParaRPr>
          </a:p>
          <a:p>
            <a:pPr marL="10259" algn="just">
              <a:spcBef>
                <a:spcPts val="40"/>
              </a:spcBef>
            </a:pPr>
            <a:r>
              <a:rPr sz="1000" spc="-4" dirty="0">
                <a:latin typeface="Times New Roman"/>
                <a:cs typeface="Times New Roman"/>
                <a:hlinkClick r:id="rId3" action="ppaction://hlinksldjump"/>
              </a:rPr>
              <a:t>Figura</a:t>
            </a:r>
            <a:r>
              <a:rPr sz="1000" spc="-8" dirty="0">
                <a:latin typeface="Times New Roman"/>
                <a:cs typeface="Times New Roman"/>
                <a:hlinkClick r:id="rId3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3" action="ppaction://hlinksldjump"/>
              </a:rPr>
              <a:t>2.2: Conexión</a:t>
            </a:r>
            <a:r>
              <a:rPr sz="1000" spc="4" dirty="0">
                <a:latin typeface="Times New Roman"/>
                <a:cs typeface="Times New Roman"/>
                <a:hlinkClick r:id="rId3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3" action="ppaction://hlinksldjump"/>
              </a:rPr>
              <a:t>de </a:t>
            </a:r>
            <a:r>
              <a:rPr sz="1000" spc="-4" dirty="0">
                <a:latin typeface="Times New Roman"/>
                <a:cs typeface="Times New Roman"/>
                <a:hlinkClick r:id="rId3" action="ppaction://hlinksldjump"/>
              </a:rPr>
              <a:t>generadores</a:t>
            </a:r>
            <a:r>
              <a:rPr sz="1000" spc="4" dirty="0">
                <a:latin typeface="Times New Roman"/>
                <a:cs typeface="Times New Roman"/>
                <a:hlinkClick r:id="rId3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3" action="ppaction://hlinksldjump"/>
              </a:rPr>
              <a:t>a</a:t>
            </a:r>
            <a:r>
              <a:rPr sz="1000" spc="-4" dirty="0">
                <a:latin typeface="Times New Roman"/>
                <a:cs typeface="Times New Roman"/>
                <a:hlinkClick r:id="rId3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3" action="ppaction://hlinksldjump"/>
              </a:rPr>
              <a:t>un</a:t>
            </a:r>
            <a:r>
              <a:rPr sz="1000" spc="4" dirty="0">
                <a:latin typeface="Times New Roman"/>
                <a:cs typeface="Times New Roman"/>
                <a:hlinkClick r:id="rId3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3" action="ppaction://hlinksldjump"/>
              </a:rPr>
              <a:t>sistema</a:t>
            </a:r>
            <a:r>
              <a:rPr sz="1000" spc="4" dirty="0">
                <a:latin typeface="Times New Roman"/>
                <a:cs typeface="Times New Roman"/>
                <a:hlinkClick r:id="rId3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3" action="ppaction://hlinksldjump"/>
              </a:rPr>
              <a:t>de </a:t>
            </a:r>
            <a:r>
              <a:rPr sz="1000" spc="-4" dirty="0">
                <a:latin typeface="Times New Roman"/>
                <a:cs typeface="Times New Roman"/>
                <a:hlinkClick r:id="rId3" action="ppaction://hlinksldjump"/>
              </a:rPr>
              <a:t>potencia.</a:t>
            </a:r>
            <a:r>
              <a:rPr sz="1000" spc="-137" dirty="0">
                <a:latin typeface="Times New Roman"/>
                <a:cs typeface="Times New Roman"/>
                <a:hlinkClick r:id="rId3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3" action="ppaction://hlinksldjump"/>
              </a:rPr>
              <a:t>............................................</a:t>
            </a:r>
            <a:r>
              <a:rPr sz="1000" spc="-129" dirty="0">
                <a:latin typeface="Times New Roman"/>
                <a:cs typeface="Times New Roman"/>
                <a:hlinkClick r:id="rId3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3" action="ppaction://hlinksldjump"/>
              </a:rPr>
              <a:t>7</a:t>
            </a:r>
            <a:endParaRPr sz="1000">
              <a:latin typeface="Times New Roman"/>
              <a:cs typeface="Times New Roman"/>
            </a:endParaRPr>
          </a:p>
          <a:p>
            <a:pPr marL="10259" marR="6155" algn="just">
              <a:lnSpc>
                <a:spcPct val="103299"/>
              </a:lnSpc>
              <a:spcBef>
                <a:spcPts val="8"/>
              </a:spcBef>
            </a:pPr>
            <a:r>
              <a:rPr sz="1000" spc="-4" dirty="0">
                <a:latin typeface="Times New Roman"/>
                <a:cs typeface="Times New Roman"/>
                <a:hlinkClick r:id="rId4" action="ppaction://hlinksldjump"/>
              </a:rPr>
              <a:t>Figura </a:t>
            </a:r>
            <a:r>
              <a:rPr sz="1000" dirty="0">
                <a:latin typeface="Times New Roman"/>
                <a:cs typeface="Times New Roman"/>
                <a:hlinkClick r:id="rId4" action="ppaction://hlinksldjump"/>
              </a:rPr>
              <a:t>2.3: Trazo </a:t>
            </a:r>
            <a:r>
              <a:rPr sz="1000" spc="-4" dirty="0">
                <a:latin typeface="Times New Roman"/>
                <a:cs typeface="Times New Roman"/>
                <a:hlinkClick r:id="rId4" action="ppaction://hlinksldjump"/>
              </a:rPr>
              <a:t>simétrico </a:t>
            </a:r>
            <a:r>
              <a:rPr sz="1000" dirty="0">
                <a:latin typeface="Times New Roman"/>
                <a:cs typeface="Times New Roman"/>
                <a:hlinkClick r:id="rId4" action="ppaction://hlinksldjump"/>
              </a:rPr>
              <a:t>de una </a:t>
            </a:r>
            <a:r>
              <a:rPr sz="1000" spc="-4" dirty="0">
                <a:latin typeface="Times New Roman"/>
                <a:cs typeface="Times New Roman"/>
                <a:hlinkClick r:id="rId4" action="ppaction://hlinksldjump"/>
              </a:rPr>
              <a:t>corriente </a:t>
            </a:r>
            <a:r>
              <a:rPr sz="1000" dirty="0">
                <a:latin typeface="Times New Roman"/>
                <a:cs typeface="Times New Roman"/>
                <a:hlinkClick r:id="rId4" action="ppaction://hlinksldjump"/>
              </a:rPr>
              <a:t>de </a:t>
            </a:r>
            <a:r>
              <a:rPr sz="1000" spc="-4" dirty="0">
                <a:latin typeface="Times New Roman"/>
                <a:cs typeface="Times New Roman"/>
                <a:hlinkClick r:id="rId4" action="ppaction://hlinksldjump"/>
              </a:rPr>
              <a:t>cortocircuito del </a:t>
            </a:r>
            <a:r>
              <a:rPr sz="1000" dirty="0">
                <a:latin typeface="Times New Roman"/>
                <a:cs typeface="Times New Roman"/>
                <a:hlinkClick r:id="rId4" action="ppaction://hlinksldjump"/>
              </a:rPr>
              <a:t>generador......................... 8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4" action="ppaction://hlinksldjump"/>
              </a:rPr>
              <a:t>Figura</a:t>
            </a:r>
            <a:r>
              <a:rPr sz="1000" dirty="0">
                <a:latin typeface="Times New Roman"/>
                <a:cs typeface="Times New Roman"/>
                <a:hlinkClick r:id="rId4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4" action="ppaction://hlinksldjump"/>
              </a:rPr>
              <a:t>2.4:Corrientes</a:t>
            </a:r>
            <a:r>
              <a:rPr sz="1000" dirty="0">
                <a:latin typeface="Times New Roman"/>
                <a:cs typeface="Times New Roman"/>
                <a:hlinkClick r:id="rId4" action="ppaction://hlinksldjump"/>
              </a:rPr>
              <a:t> de</a:t>
            </a:r>
            <a:r>
              <a:rPr sz="1000" spc="4" dirty="0">
                <a:latin typeface="Times New Roman"/>
                <a:cs typeface="Times New Roman"/>
                <a:hlinkClick r:id="rId4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4" action="ppaction://hlinksldjump"/>
              </a:rPr>
              <a:t>cortocircuito</a:t>
            </a:r>
            <a:r>
              <a:rPr sz="1000" dirty="0">
                <a:latin typeface="Times New Roman"/>
                <a:cs typeface="Times New Roman"/>
                <a:hlinkClick r:id="rId4" action="ppaction://hlinksldjump"/>
              </a:rPr>
              <a:t> del</a:t>
            </a:r>
            <a:r>
              <a:rPr sz="1000" spc="4" dirty="0">
                <a:latin typeface="Times New Roman"/>
                <a:cs typeface="Times New Roman"/>
                <a:hlinkClick r:id="rId4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4" action="ppaction://hlinksldjump"/>
              </a:rPr>
              <a:t>generador</a:t>
            </a:r>
            <a:r>
              <a:rPr sz="1000" dirty="0">
                <a:latin typeface="Times New Roman"/>
                <a:cs typeface="Times New Roman"/>
                <a:hlinkClick r:id="rId4" action="ppaction://hlinksldjump"/>
              </a:rPr>
              <a:t> para</a:t>
            </a:r>
            <a:r>
              <a:rPr sz="1000" spc="4" dirty="0">
                <a:latin typeface="Times New Roman"/>
                <a:cs typeface="Times New Roman"/>
                <a:hlinkClick r:id="rId4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4" action="ppaction://hlinksldjump"/>
              </a:rPr>
              <a:t>una</a:t>
            </a:r>
            <a:r>
              <a:rPr sz="1000" spc="4" dirty="0">
                <a:latin typeface="Times New Roman"/>
                <a:cs typeface="Times New Roman"/>
                <a:hlinkClick r:id="rId4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4" action="ppaction://hlinksldjump"/>
              </a:rPr>
              <a:t>falla</a:t>
            </a:r>
            <a:r>
              <a:rPr sz="1000" spc="4" dirty="0">
                <a:latin typeface="Times New Roman"/>
                <a:cs typeface="Times New Roman"/>
                <a:hlinkClick r:id="rId4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4" action="ppaction://hlinksldjump"/>
              </a:rPr>
              <a:t>trifásica</a:t>
            </a:r>
            <a:r>
              <a:rPr sz="1000" dirty="0">
                <a:latin typeface="Times New Roman"/>
                <a:cs typeface="Times New Roman"/>
                <a:hlinkClick r:id="rId4" action="ppaction://hlinksldjump"/>
              </a:rPr>
              <a:t> con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  <a:hlinkClick r:id="rId4" action="ppaction://hlinksldjump"/>
              </a:rPr>
              <a:t>d</a:t>
            </a:r>
            <a:r>
              <a:rPr sz="1000" spc="-4" dirty="0">
                <a:latin typeface="Times New Roman"/>
                <a:cs typeface="Times New Roman"/>
                <a:hlinkClick r:id="rId4" action="ppaction://hlinksldjump"/>
              </a:rPr>
              <a:t>e</a:t>
            </a:r>
            <a:r>
              <a:rPr sz="1000" dirty="0">
                <a:latin typeface="Times New Roman"/>
                <a:cs typeface="Times New Roman"/>
                <a:hlinkClick r:id="rId4" action="ppaction://hlinksldjump"/>
              </a:rPr>
              <a:t>splaz</a:t>
            </a:r>
            <a:r>
              <a:rPr sz="1000" spc="-4" dirty="0">
                <a:latin typeface="Times New Roman"/>
                <a:cs typeface="Times New Roman"/>
                <a:hlinkClick r:id="rId4" action="ppaction://hlinksldjump"/>
              </a:rPr>
              <a:t>a</a:t>
            </a:r>
            <a:r>
              <a:rPr sz="1000" dirty="0">
                <a:latin typeface="Times New Roman"/>
                <a:cs typeface="Times New Roman"/>
                <a:hlinkClick r:id="rId4" action="ppaction://hlinksldjump"/>
              </a:rPr>
              <a:t>mi</a:t>
            </a:r>
            <a:r>
              <a:rPr sz="1000" spc="-4" dirty="0">
                <a:latin typeface="Times New Roman"/>
                <a:cs typeface="Times New Roman"/>
                <a:hlinkClick r:id="rId4" action="ppaction://hlinksldjump"/>
              </a:rPr>
              <a:t>e</a:t>
            </a:r>
            <a:r>
              <a:rPr sz="1000" dirty="0">
                <a:latin typeface="Times New Roman"/>
                <a:cs typeface="Times New Roman"/>
                <a:hlinkClick r:id="rId4" action="ppaction://hlinksldjump"/>
              </a:rPr>
              <a:t>nto de </a:t>
            </a:r>
            <a:r>
              <a:rPr sz="1000" spc="-8" dirty="0">
                <a:latin typeface="Times New Roman"/>
                <a:cs typeface="Times New Roman"/>
                <a:hlinkClick r:id="rId4" action="ppaction://hlinksldjump"/>
              </a:rPr>
              <a:t>D</a:t>
            </a:r>
            <a:r>
              <a:rPr sz="1000" dirty="0">
                <a:latin typeface="Times New Roman"/>
                <a:cs typeface="Times New Roman"/>
                <a:hlinkClick r:id="rId4" action="ppaction://hlinksldjump"/>
              </a:rPr>
              <a:t>.C.</a:t>
            </a:r>
            <a:r>
              <a:rPr sz="1000" spc="-133" dirty="0">
                <a:latin typeface="Times New Roman"/>
                <a:cs typeface="Times New Roman"/>
                <a:hlinkClick r:id="rId4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4" action="ppaction://hlinksldjump"/>
              </a:rPr>
              <a:t>..........................................................................................................</a:t>
            </a:r>
            <a:r>
              <a:rPr sz="1000" spc="-129" dirty="0">
                <a:latin typeface="Times New Roman"/>
                <a:cs typeface="Times New Roman"/>
                <a:hlinkClick r:id="rId4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4" action="ppaction://hlinksldjump"/>
              </a:rPr>
              <a:t>8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5" action="ppaction://hlinksldjump"/>
              </a:rPr>
              <a:t>Figura</a:t>
            </a:r>
            <a:r>
              <a:rPr sz="1000" spc="-8" dirty="0">
                <a:latin typeface="Times New Roman"/>
                <a:cs typeface="Times New Roman"/>
                <a:hlinkClick r:id="rId5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5" action="ppaction://hlinksldjump"/>
              </a:rPr>
              <a:t>2.5:</a:t>
            </a:r>
            <a:r>
              <a:rPr sz="1000" spc="4" dirty="0">
                <a:latin typeface="Times New Roman"/>
                <a:cs typeface="Times New Roman"/>
                <a:hlinkClick r:id="rId5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5" action="ppaction://hlinksldjump"/>
              </a:rPr>
              <a:t>Puesta</a:t>
            </a:r>
            <a:r>
              <a:rPr sz="1000" dirty="0">
                <a:latin typeface="Times New Roman"/>
                <a:cs typeface="Times New Roman"/>
                <a:hlinkClick r:id="rId5" action="ppaction://hlinksldjump"/>
              </a:rPr>
              <a:t> a</a:t>
            </a:r>
            <a:r>
              <a:rPr sz="1000" spc="-4" dirty="0">
                <a:latin typeface="Times New Roman"/>
                <a:cs typeface="Times New Roman"/>
                <a:hlinkClick r:id="rId5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5" action="ppaction://hlinksldjump"/>
              </a:rPr>
              <a:t>tierra</a:t>
            </a:r>
            <a:r>
              <a:rPr sz="1000" spc="-4" dirty="0">
                <a:latin typeface="Times New Roman"/>
                <a:cs typeface="Times New Roman"/>
                <a:hlinkClick r:id="rId5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5" action="ppaction://hlinksldjump"/>
              </a:rPr>
              <a:t>de </a:t>
            </a:r>
            <a:r>
              <a:rPr sz="1000" spc="-4" dirty="0">
                <a:latin typeface="Times New Roman"/>
                <a:cs typeface="Times New Roman"/>
                <a:hlinkClick r:id="rId5" action="ppaction://hlinksldjump"/>
              </a:rPr>
              <a:t>baja</a:t>
            </a:r>
            <a:r>
              <a:rPr sz="1000" dirty="0">
                <a:latin typeface="Times New Roman"/>
                <a:cs typeface="Times New Roman"/>
                <a:hlinkClick r:id="rId5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5" action="ppaction://hlinksldjump"/>
              </a:rPr>
              <a:t>impedancia.</a:t>
            </a:r>
            <a:r>
              <a:rPr sz="1000" spc="-92" dirty="0">
                <a:latin typeface="Times New Roman"/>
                <a:cs typeface="Times New Roman"/>
                <a:hlinkClick r:id="rId5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5" action="ppaction://hlinksldjump"/>
              </a:rPr>
              <a:t>......................................................................</a:t>
            </a:r>
            <a:r>
              <a:rPr sz="1000" spc="-125" dirty="0">
                <a:latin typeface="Times New Roman"/>
                <a:cs typeface="Times New Roman"/>
                <a:hlinkClick r:id="rId5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5" action="ppaction://hlinksldjump"/>
              </a:rPr>
              <a:t>9</a:t>
            </a:r>
            <a:endParaRPr sz="1000">
              <a:latin typeface="Times New Roman"/>
              <a:cs typeface="Times New Roman"/>
            </a:endParaRPr>
          </a:p>
          <a:p>
            <a:pPr marL="10259">
              <a:spcBef>
                <a:spcPts val="40"/>
              </a:spcBef>
            </a:pPr>
            <a:r>
              <a:rPr sz="1000" spc="-4" dirty="0">
                <a:latin typeface="Times New Roman"/>
                <a:cs typeface="Times New Roman"/>
                <a:hlinkClick r:id="rId5" action="ppaction://hlinksldjump"/>
              </a:rPr>
              <a:t>Figura</a:t>
            </a:r>
            <a:r>
              <a:rPr sz="1000" spc="-8" dirty="0">
                <a:latin typeface="Times New Roman"/>
                <a:cs typeface="Times New Roman"/>
                <a:hlinkClick r:id="rId5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5" action="ppaction://hlinksldjump"/>
              </a:rPr>
              <a:t>2.6:</a:t>
            </a:r>
            <a:r>
              <a:rPr sz="1000" spc="4" dirty="0">
                <a:latin typeface="Times New Roman"/>
                <a:cs typeface="Times New Roman"/>
                <a:hlinkClick r:id="rId5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5" action="ppaction://hlinksldjump"/>
              </a:rPr>
              <a:t>Puesta</a:t>
            </a:r>
            <a:r>
              <a:rPr sz="1000" dirty="0">
                <a:latin typeface="Times New Roman"/>
                <a:cs typeface="Times New Roman"/>
                <a:hlinkClick r:id="rId5" action="ppaction://hlinksldjump"/>
              </a:rPr>
              <a:t> a</a:t>
            </a:r>
            <a:r>
              <a:rPr sz="1000" spc="-4" dirty="0">
                <a:latin typeface="Times New Roman"/>
                <a:cs typeface="Times New Roman"/>
                <a:hlinkClick r:id="rId5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5" action="ppaction://hlinksldjump"/>
              </a:rPr>
              <a:t>tierra</a:t>
            </a:r>
            <a:r>
              <a:rPr sz="1000" spc="-4" dirty="0">
                <a:latin typeface="Times New Roman"/>
                <a:cs typeface="Times New Roman"/>
                <a:hlinkClick r:id="rId5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5" action="ppaction://hlinksldjump"/>
              </a:rPr>
              <a:t>de </a:t>
            </a:r>
            <a:r>
              <a:rPr sz="1000" spc="-4" dirty="0">
                <a:latin typeface="Times New Roman"/>
                <a:cs typeface="Times New Roman"/>
                <a:hlinkClick r:id="rId5" action="ppaction://hlinksldjump"/>
              </a:rPr>
              <a:t>alta impedancia.</a:t>
            </a:r>
            <a:r>
              <a:rPr sz="1000" spc="-117" dirty="0">
                <a:latin typeface="Times New Roman"/>
                <a:cs typeface="Times New Roman"/>
                <a:hlinkClick r:id="rId5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5" action="ppaction://hlinksldjump"/>
              </a:rPr>
              <a:t>.......................................................................</a:t>
            </a:r>
            <a:r>
              <a:rPr sz="1000" spc="-125" dirty="0">
                <a:latin typeface="Times New Roman"/>
                <a:cs typeface="Times New Roman"/>
                <a:hlinkClick r:id="rId5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5" action="ppaction://hlinksldjump"/>
              </a:rPr>
              <a:t>9</a:t>
            </a:r>
            <a:endParaRPr sz="1000">
              <a:latin typeface="Times New Roman"/>
              <a:cs typeface="Times New Roman"/>
            </a:endParaRPr>
          </a:p>
          <a:p>
            <a:pPr marL="10259">
              <a:spcBef>
                <a:spcPts val="40"/>
              </a:spcBef>
            </a:pPr>
            <a:r>
              <a:rPr sz="1000" spc="-12" dirty="0">
                <a:latin typeface="Times New Roman"/>
                <a:cs typeface="Times New Roman"/>
                <a:hlinkClick r:id="rId6" action="ppaction://hlinksldjump"/>
              </a:rPr>
              <a:t>F</a:t>
            </a:r>
            <a:r>
              <a:rPr sz="1000" dirty="0">
                <a:latin typeface="Times New Roman"/>
                <a:cs typeface="Times New Roman"/>
                <a:hlinkClick r:id="rId6" action="ppaction://hlinksldjump"/>
              </a:rPr>
              <a:t>i</a:t>
            </a:r>
            <a:r>
              <a:rPr sz="1000" spc="-8" dirty="0">
                <a:latin typeface="Times New Roman"/>
                <a:cs typeface="Times New Roman"/>
                <a:hlinkClick r:id="rId6" action="ppaction://hlinksldjump"/>
              </a:rPr>
              <a:t>g</a:t>
            </a:r>
            <a:r>
              <a:rPr sz="1000" spc="8" dirty="0">
                <a:latin typeface="Times New Roman"/>
                <a:cs typeface="Times New Roman"/>
                <a:hlinkClick r:id="rId6" action="ppaction://hlinksldjump"/>
              </a:rPr>
              <a:t>u</a:t>
            </a:r>
            <a:r>
              <a:rPr sz="1000" dirty="0">
                <a:latin typeface="Times New Roman"/>
                <a:cs typeface="Times New Roman"/>
                <a:hlinkClick r:id="rId6" action="ppaction://hlinksldjump"/>
              </a:rPr>
              <a:t>ra</a:t>
            </a:r>
            <a:r>
              <a:rPr sz="1000" spc="-8" dirty="0">
                <a:latin typeface="Times New Roman"/>
                <a:cs typeface="Times New Roman"/>
                <a:hlinkClick r:id="rId6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6" action="ppaction://hlinksldjump"/>
              </a:rPr>
              <a:t>2.7: Esquema</a:t>
            </a:r>
            <a:r>
              <a:rPr sz="1000" spc="-4" dirty="0">
                <a:latin typeface="Times New Roman"/>
                <a:cs typeface="Times New Roman"/>
                <a:hlinkClick r:id="rId6" action="ppaction://hlinksldjump"/>
              </a:rPr>
              <a:t> </a:t>
            </a:r>
            <a:r>
              <a:rPr sz="1000" spc="8" dirty="0">
                <a:latin typeface="Times New Roman"/>
                <a:cs typeface="Times New Roman"/>
                <a:hlinkClick r:id="rId6" action="ppaction://hlinksldjump"/>
              </a:rPr>
              <a:t>d</a:t>
            </a:r>
            <a:r>
              <a:rPr sz="1000" dirty="0">
                <a:latin typeface="Times New Roman"/>
                <a:cs typeface="Times New Roman"/>
                <a:hlinkClick r:id="rId6" action="ppaction://hlinksldjump"/>
              </a:rPr>
              <a:t>e</a:t>
            </a:r>
            <a:r>
              <a:rPr sz="1000" spc="4" dirty="0">
                <a:latin typeface="Times New Roman"/>
                <a:cs typeface="Times New Roman"/>
                <a:hlinkClick r:id="rId6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6" action="ppaction://hlinksldjump"/>
              </a:rPr>
              <a:t>prot</a:t>
            </a:r>
            <a:r>
              <a:rPr sz="1000" spc="-8" dirty="0">
                <a:latin typeface="Times New Roman"/>
                <a:cs typeface="Times New Roman"/>
                <a:hlinkClick r:id="rId6" action="ppaction://hlinksldjump"/>
              </a:rPr>
              <a:t>e</a:t>
            </a:r>
            <a:r>
              <a:rPr sz="1000" spc="-4" dirty="0">
                <a:latin typeface="Times New Roman"/>
                <a:cs typeface="Times New Roman"/>
                <a:hlinkClick r:id="rId6" action="ppaction://hlinksldjump"/>
              </a:rPr>
              <a:t>cc</a:t>
            </a:r>
            <a:r>
              <a:rPr sz="1000" dirty="0">
                <a:latin typeface="Times New Roman"/>
                <a:cs typeface="Times New Roman"/>
                <a:hlinkClick r:id="rId6" action="ppaction://hlinksldjump"/>
              </a:rPr>
              <a:t>ión </a:t>
            </a:r>
            <a:r>
              <a:rPr sz="1000" spc="-4" dirty="0">
                <a:latin typeface="Times New Roman"/>
                <a:cs typeface="Times New Roman"/>
                <a:hlinkClick r:id="rId6" action="ppaction://hlinksldjump"/>
              </a:rPr>
              <a:t>si</a:t>
            </a:r>
            <a:r>
              <a:rPr sz="1000" dirty="0">
                <a:latin typeface="Times New Roman"/>
                <a:cs typeface="Times New Roman"/>
                <a:hlinkClick r:id="rId6" action="ppaction://hlinksldjump"/>
              </a:rPr>
              <a:t>n r</a:t>
            </a:r>
            <a:r>
              <a:rPr sz="1000" spc="-8" dirty="0">
                <a:latin typeface="Times New Roman"/>
                <a:cs typeface="Times New Roman"/>
                <a:hlinkClick r:id="rId6" action="ppaction://hlinksldjump"/>
              </a:rPr>
              <a:t>e</a:t>
            </a:r>
            <a:r>
              <a:rPr sz="1000" dirty="0">
                <a:latin typeface="Times New Roman"/>
                <a:cs typeface="Times New Roman"/>
                <a:hlinkClick r:id="rId6" action="ppaction://hlinksldjump"/>
              </a:rPr>
              <a:t>dun</a:t>
            </a:r>
            <a:r>
              <a:rPr sz="1000" spc="8" dirty="0">
                <a:latin typeface="Times New Roman"/>
                <a:cs typeface="Times New Roman"/>
                <a:hlinkClick r:id="rId6" action="ppaction://hlinksldjump"/>
              </a:rPr>
              <a:t>d</a:t>
            </a:r>
            <a:r>
              <a:rPr sz="1000" spc="-4" dirty="0">
                <a:latin typeface="Times New Roman"/>
                <a:cs typeface="Times New Roman"/>
                <a:hlinkClick r:id="rId6" action="ppaction://hlinksldjump"/>
              </a:rPr>
              <a:t>a</a:t>
            </a:r>
            <a:r>
              <a:rPr sz="1000" dirty="0">
                <a:latin typeface="Times New Roman"/>
                <a:cs typeface="Times New Roman"/>
                <a:hlinkClick r:id="rId6" action="ppaction://hlinksldjump"/>
              </a:rPr>
              <a:t>n</a:t>
            </a:r>
            <a:r>
              <a:rPr sz="1000" spc="4" dirty="0">
                <a:latin typeface="Times New Roman"/>
                <a:cs typeface="Times New Roman"/>
                <a:hlinkClick r:id="rId6" action="ppaction://hlinksldjump"/>
              </a:rPr>
              <a:t>c</a:t>
            </a:r>
            <a:r>
              <a:rPr sz="1000" dirty="0">
                <a:latin typeface="Times New Roman"/>
                <a:cs typeface="Times New Roman"/>
                <a:hlinkClick r:id="rId6" action="ppaction://hlinksldjump"/>
              </a:rPr>
              <a:t>ia.</a:t>
            </a:r>
            <a:r>
              <a:rPr sz="1000" spc="-101" dirty="0">
                <a:latin typeface="Times New Roman"/>
                <a:cs typeface="Times New Roman"/>
                <a:hlinkClick r:id="rId6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6" action="ppaction://hlinksldjump"/>
              </a:rPr>
              <a:t>...........................................................</a:t>
            </a:r>
            <a:r>
              <a:rPr sz="1000" spc="-125" dirty="0">
                <a:latin typeface="Times New Roman"/>
                <a:cs typeface="Times New Roman"/>
                <a:hlinkClick r:id="rId6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6" action="ppaction://hlinksldjump"/>
              </a:rPr>
              <a:t>19</a:t>
            </a:r>
            <a:endParaRPr sz="1000">
              <a:latin typeface="Times New Roman"/>
              <a:cs typeface="Times New Roman"/>
            </a:endParaRPr>
          </a:p>
          <a:p>
            <a:pPr marL="10259">
              <a:spcBef>
                <a:spcPts val="36"/>
              </a:spcBef>
            </a:pPr>
            <a:r>
              <a:rPr sz="1000" spc="-12" dirty="0">
                <a:latin typeface="Times New Roman"/>
                <a:cs typeface="Times New Roman"/>
                <a:hlinkClick r:id="rId7" action="ppaction://hlinksldjump"/>
              </a:rPr>
              <a:t>F</a:t>
            </a:r>
            <a:r>
              <a:rPr sz="1000" dirty="0">
                <a:latin typeface="Times New Roman"/>
                <a:cs typeface="Times New Roman"/>
                <a:hlinkClick r:id="rId7" action="ppaction://hlinksldjump"/>
              </a:rPr>
              <a:t>i</a:t>
            </a:r>
            <a:r>
              <a:rPr sz="1000" spc="-8" dirty="0">
                <a:latin typeface="Times New Roman"/>
                <a:cs typeface="Times New Roman"/>
                <a:hlinkClick r:id="rId7" action="ppaction://hlinksldjump"/>
              </a:rPr>
              <a:t>g</a:t>
            </a:r>
            <a:r>
              <a:rPr sz="1000" spc="8" dirty="0">
                <a:latin typeface="Times New Roman"/>
                <a:cs typeface="Times New Roman"/>
                <a:hlinkClick r:id="rId7" action="ppaction://hlinksldjump"/>
              </a:rPr>
              <a:t>u</a:t>
            </a:r>
            <a:r>
              <a:rPr sz="1000" dirty="0">
                <a:latin typeface="Times New Roman"/>
                <a:cs typeface="Times New Roman"/>
                <a:hlinkClick r:id="rId7" action="ppaction://hlinksldjump"/>
              </a:rPr>
              <a:t>ra</a:t>
            </a:r>
            <a:r>
              <a:rPr sz="1000" spc="-8" dirty="0">
                <a:latin typeface="Times New Roman"/>
                <a:cs typeface="Times New Roman"/>
                <a:hlinkClick r:id="rId7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7" action="ppaction://hlinksldjump"/>
              </a:rPr>
              <a:t>2.8: Esquema</a:t>
            </a:r>
            <a:r>
              <a:rPr sz="1000" spc="-4" dirty="0">
                <a:latin typeface="Times New Roman"/>
                <a:cs typeface="Times New Roman"/>
                <a:hlinkClick r:id="rId7" action="ppaction://hlinksldjump"/>
              </a:rPr>
              <a:t> </a:t>
            </a:r>
            <a:r>
              <a:rPr sz="1000" spc="8" dirty="0">
                <a:latin typeface="Times New Roman"/>
                <a:cs typeface="Times New Roman"/>
                <a:hlinkClick r:id="rId7" action="ppaction://hlinksldjump"/>
              </a:rPr>
              <a:t>d</a:t>
            </a:r>
            <a:r>
              <a:rPr sz="1000" dirty="0">
                <a:latin typeface="Times New Roman"/>
                <a:cs typeface="Times New Roman"/>
                <a:hlinkClick r:id="rId7" action="ppaction://hlinksldjump"/>
              </a:rPr>
              <a:t>e</a:t>
            </a:r>
            <a:r>
              <a:rPr sz="1000" spc="4" dirty="0">
                <a:latin typeface="Times New Roman"/>
                <a:cs typeface="Times New Roman"/>
                <a:hlinkClick r:id="rId7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7" action="ppaction://hlinksldjump"/>
              </a:rPr>
              <a:t>prot</a:t>
            </a:r>
            <a:r>
              <a:rPr sz="1000" spc="-8" dirty="0">
                <a:latin typeface="Times New Roman"/>
                <a:cs typeface="Times New Roman"/>
                <a:hlinkClick r:id="rId7" action="ppaction://hlinksldjump"/>
              </a:rPr>
              <a:t>e</a:t>
            </a:r>
            <a:r>
              <a:rPr sz="1000" spc="-4" dirty="0">
                <a:latin typeface="Times New Roman"/>
                <a:cs typeface="Times New Roman"/>
                <a:hlinkClick r:id="rId7" action="ppaction://hlinksldjump"/>
              </a:rPr>
              <a:t>cc</a:t>
            </a:r>
            <a:r>
              <a:rPr sz="1000" dirty="0">
                <a:latin typeface="Times New Roman"/>
                <a:cs typeface="Times New Roman"/>
                <a:hlinkClick r:id="rId7" action="ppaction://hlinksldjump"/>
              </a:rPr>
              <a:t>ión de</a:t>
            </a:r>
            <a:r>
              <a:rPr sz="1000" spc="4" dirty="0">
                <a:latin typeface="Times New Roman"/>
                <a:cs typeface="Times New Roman"/>
                <a:hlinkClick r:id="rId7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7" action="ppaction://hlinksldjump"/>
              </a:rPr>
              <a:t>r</a:t>
            </a:r>
            <a:r>
              <a:rPr sz="1000" spc="-8" dirty="0">
                <a:latin typeface="Times New Roman"/>
                <a:cs typeface="Times New Roman"/>
                <a:hlinkClick r:id="rId7" action="ppaction://hlinksldjump"/>
              </a:rPr>
              <a:t>e</a:t>
            </a:r>
            <a:r>
              <a:rPr sz="1000" dirty="0">
                <a:latin typeface="Times New Roman"/>
                <a:cs typeface="Times New Roman"/>
                <a:hlinkClick r:id="rId7" action="ppaction://hlinksldjump"/>
              </a:rPr>
              <a:t>dun</a:t>
            </a:r>
            <a:r>
              <a:rPr sz="1000" spc="8" dirty="0">
                <a:latin typeface="Times New Roman"/>
                <a:cs typeface="Times New Roman"/>
                <a:hlinkClick r:id="rId7" action="ppaction://hlinksldjump"/>
              </a:rPr>
              <a:t>d</a:t>
            </a:r>
            <a:r>
              <a:rPr sz="1000" spc="-4" dirty="0">
                <a:latin typeface="Times New Roman"/>
                <a:cs typeface="Times New Roman"/>
                <a:hlinkClick r:id="rId7" action="ppaction://hlinksldjump"/>
              </a:rPr>
              <a:t>a</a:t>
            </a:r>
            <a:r>
              <a:rPr sz="1000" dirty="0">
                <a:latin typeface="Times New Roman"/>
                <a:cs typeface="Times New Roman"/>
                <a:hlinkClick r:id="rId7" action="ppaction://hlinksldjump"/>
              </a:rPr>
              <a:t>n</a:t>
            </a:r>
            <a:r>
              <a:rPr sz="1000" spc="-4" dirty="0">
                <a:latin typeface="Times New Roman"/>
                <a:cs typeface="Times New Roman"/>
                <a:hlinkClick r:id="rId7" action="ppaction://hlinksldjump"/>
              </a:rPr>
              <a:t>c</a:t>
            </a:r>
            <a:r>
              <a:rPr sz="1000" spc="8" dirty="0">
                <a:latin typeface="Times New Roman"/>
                <a:cs typeface="Times New Roman"/>
                <a:hlinkClick r:id="rId7" action="ppaction://hlinksldjump"/>
              </a:rPr>
              <a:t>i</a:t>
            </a:r>
            <a:r>
              <a:rPr sz="1000" dirty="0">
                <a:latin typeface="Times New Roman"/>
                <a:cs typeface="Times New Roman"/>
                <a:hlinkClick r:id="rId7" action="ppaction://hlinksldjump"/>
              </a:rPr>
              <a:t>a</a:t>
            </a:r>
            <a:r>
              <a:rPr sz="1000" spc="-4" dirty="0">
                <a:latin typeface="Times New Roman"/>
                <a:cs typeface="Times New Roman"/>
                <a:hlinkClick r:id="rId7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7" action="ppaction://hlinksldjump"/>
              </a:rPr>
              <a:t>p</a:t>
            </a:r>
            <a:r>
              <a:rPr sz="1000" spc="-4" dirty="0">
                <a:latin typeface="Times New Roman"/>
                <a:cs typeface="Times New Roman"/>
                <a:hlinkClick r:id="rId7" action="ppaction://hlinksldjump"/>
              </a:rPr>
              <a:t>a</a:t>
            </a:r>
            <a:r>
              <a:rPr sz="1000" dirty="0">
                <a:latin typeface="Times New Roman"/>
                <a:cs typeface="Times New Roman"/>
                <a:hlinkClick r:id="rId7" action="ppaction://hlinksldjump"/>
              </a:rPr>
              <a:t>r</a:t>
            </a:r>
            <a:r>
              <a:rPr sz="1000" spc="-8" dirty="0">
                <a:latin typeface="Times New Roman"/>
                <a:cs typeface="Times New Roman"/>
                <a:hlinkClick r:id="rId7" action="ppaction://hlinksldjump"/>
              </a:rPr>
              <a:t>c</a:t>
            </a:r>
            <a:r>
              <a:rPr sz="1000" spc="8" dirty="0">
                <a:latin typeface="Times New Roman"/>
                <a:cs typeface="Times New Roman"/>
                <a:hlinkClick r:id="rId7" action="ppaction://hlinksldjump"/>
              </a:rPr>
              <a:t>i</a:t>
            </a:r>
            <a:r>
              <a:rPr sz="1000" spc="-4" dirty="0">
                <a:latin typeface="Times New Roman"/>
                <a:cs typeface="Times New Roman"/>
                <a:hlinkClick r:id="rId7" action="ppaction://hlinksldjump"/>
              </a:rPr>
              <a:t>a</a:t>
            </a:r>
            <a:r>
              <a:rPr sz="1000" dirty="0">
                <a:latin typeface="Times New Roman"/>
                <a:cs typeface="Times New Roman"/>
                <a:hlinkClick r:id="rId7" action="ppaction://hlinksldjump"/>
              </a:rPr>
              <a:t>l.</a:t>
            </a:r>
            <a:r>
              <a:rPr sz="1000" spc="-92" dirty="0">
                <a:latin typeface="Times New Roman"/>
                <a:cs typeface="Times New Roman"/>
                <a:hlinkClick r:id="rId7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7" action="ppaction://hlinksldjump"/>
              </a:rPr>
              <a:t>................................................</a:t>
            </a:r>
            <a:r>
              <a:rPr sz="1000" spc="-129" dirty="0">
                <a:latin typeface="Times New Roman"/>
                <a:cs typeface="Times New Roman"/>
                <a:hlinkClick r:id="rId7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7" action="ppaction://hlinksldjump"/>
              </a:rPr>
              <a:t>20</a:t>
            </a:r>
            <a:endParaRPr sz="1000">
              <a:latin typeface="Times New Roman"/>
              <a:cs typeface="Times New Roman"/>
            </a:endParaRPr>
          </a:p>
          <a:p>
            <a:pPr marL="10259" marR="4104" algn="just">
              <a:lnSpc>
                <a:spcPct val="103299"/>
              </a:lnSpc>
              <a:spcBef>
                <a:spcPts val="4"/>
              </a:spcBef>
            </a:pPr>
            <a:r>
              <a:rPr sz="1000" spc="-12" dirty="0">
                <a:latin typeface="Times New Roman"/>
                <a:cs typeface="Times New Roman"/>
                <a:hlinkClick r:id="rId7" action="ppaction://hlinksldjump"/>
              </a:rPr>
              <a:t>F</a:t>
            </a:r>
            <a:r>
              <a:rPr sz="1000" dirty="0">
                <a:latin typeface="Times New Roman"/>
                <a:cs typeface="Times New Roman"/>
                <a:hlinkClick r:id="rId7" action="ppaction://hlinksldjump"/>
              </a:rPr>
              <a:t>i</a:t>
            </a:r>
            <a:r>
              <a:rPr sz="1000" spc="-8" dirty="0">
                <a:latin typeface="Times New Roman"/>
                <a:cs typeface="Times New Roman"/>
                <a:hlinkClick r:id="rId7" action="ppaction://hlinksldjump"/>
              </a:rPr>
              <a:t>g</a:t>
            </a:r>
            <a:r>
              <a:rPr sz="1000" spc="8" dirty="0">
                <a:latin typeface="Times New Roman"/>
                <a:cs typeface="Times New Roman"/>
                <a:hlinkClick r:id="rId7" action="ppaction://hlinksldjump"/>
              </a:rPr>
              <a:t>u</a:t>
            </a:r>
            <a:r>
              <a:rPr sz="1000" dirty="0">
                <a:latin typeface="Times New Roman"/>
                <a:cs typeface="Times New Roman"/>
                <a:hlinkClick r:id="rId7" action="ppaction://hlinksldjump"/>
              </a:rPr>
              <a:t>ra</a:t>
            </a:r>
            <a:r>
              <a:rPr sz="1000" spc="-8" dirty="0">
                <a:latin typeface="Times New Roman"/>
                <a:cs typeface="Times New Roman"/>
                <a:hlinkClick r:id="rId7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7" action="ppaction://hlinksldjump"/>
              </a:rPr>
              <a:t>2.9: Esquema</a:t>
            </a:r>
            <a:r>
              <a:rPr sz="1000" spc="-4" dirty="0">
                <a:latin typeface="Times New Roman"/>
                <a:cs typeface="Times New Roman"/>
                <a:hlinkClick r:id="rId7" action="ppaction://hlinksldjump"/>
              </a:rPr>
              <a:t> </a:t>
            </a:r>
            <a:r>
              <a:rPr sz="1000" spc="8" dirty="0">
                <a:latin typeface="Times New Roman"/>
                <a:cs typeface="Times New Roman"/>
                <a:hlinkClick r:id="rId7" action="ppaction://hlinksldjump"/>
              </a:rPr>
              <a:t>d</a:t>
            </a:r>
            <a:r>
              <a:rPr sz="1000" dirty="0">
                <a:latin typeface="Times New Roman"/>
                <a:cs typeface="Times New Roman"/>
                <a:hlinkClick r:id="rId7" action="ppaction://hlinksldjump"/>
              </a:rPr>
              <a:t>e</a:t>
            </a:r>
            <a:r>
              <a:rPr sz="1000" spc="4" dirty="0">
                <a:latin typeface="Times New Roman"/>
                <a:cs typeface="Times New Roman"/>
                <a:hlinkClick r:id="rId7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7" action="ppaction://hlinksldjump"/>
              </a:rPr>
              <a:t>prot</a:t>
            </a:r>
            <a:r>
              <a:rPr sz="1000" spc="-8" dirty="0">
                <a:latin typeface="Times New Roman"/>
                <a:cs typeface="Times New Roman"/>
                <a:hlinkClick r:id="rId7" action="ppaction://hlinksldjump"/>
              </a:rPr>
              <a:t>e</a:t>
            </a:r>
            <a:r>
              <a:rPr sz="1000" spc="-4" dirty="0">
                <a:latin typeface="Times New Roman"/>
                <a:cs typeface="Times New Roman"/>
                <a:hlinkClick r:id="rId7" action="ppaction://hlinksldjump"/>
              </a:rPr>
              <a:t>cc</a:t>
            </a:r>
            <a:r>
              <a:rPr sz="1000" dirty="0">
                <a:latin typeface="Times New Roman"/>
                <a:cs typeface="Times New Roman"/>
                <a:hlinkClick r:id="rId7" action="ppaction://hlinksldjump"/>
              </a:rPr>
              <a:t>ión de</a:t>
            </a:r>
            <a:r>
              <a:rPr sz="1000" spc="4" dirty="0">
                <a:latin typeface="Times New Roman"/>
                <a:cs typeface="Times New Roman"/>
                <a:hlinkClick r:id="rId7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7" action="ppaction://hlinksldjump"/>
              </a:rPr>
              <a:t>r</a:t>
            </a:r>
            <a:r>
              <a:rPr sz="1000" spc="-8" dirty="0">
                <a:latin typeface="Times New Roman"/>
                <a:cs typeface="Times New Roman"/>
                <a:hlinkClick r:id="rId7" action="ppaction://hlinksldjump"/>
              </a:rPr>
              <a:t>e</a:t>
            </a:r>
            <a:r>
              <a:rPr sz="1000" dirty="0">
                <a:latin typeface="Times New Roman"/>
                <a:cs typeface="Times New Roman"/>
                <a:hlinkClick r:id="rId7" action="ppaction://hlinksldjump"/>
              </a:rPr>
              <a:t>dun</a:t>
            </a:r>
            <a:r>
              <a:rPr sz="1000" spc="8" dirty="0">
                <a:latin typeface="Times New Roman"/>
                <a:cs typeface="Times New Roman"/>
                <a:hlinkClick r:id="rId7" action="ppaction://hlinksldjump"/>
              </a:rPr>
              <a:t>d</a:t>
            </a:r>
            <a:r>
              <a:rPr sz="1000" spc="-4" dirty="0">
                <a:latin typeface="Times New Roman"/>
                <a:cs typeface="Times New Roman"/>
                <a:hlinkClick r:id="rId7" action="ppaction://hlinksldjump"/>
              </a:rPr>
              <a:t>a</a:t>
            </a:r>
            <a:r>
              <a:rPr sz="1000" dirty="0">
                <a:latin typeface="Times New Roman"/>
                <a:cs typeface="Times New Roman"/>
                <a:hlinkClick r:id="rId7" action="ppaction://hlinksldjump"/>
              </a:rPr>
              <a:t>n</a:t>
            </a:r>
            <a:r>
              <a:rPr sz="1000" spc="-4" dirty="0">
                <a:latin typeface="Times New Roman"/>
                <a:cs typeface="Times New Roman"/>
                <a:hlinkClick r:id="rId7" action="ppaction://hlinksldjump"/>
              </a:rPr>
              <a:t>c</a:t>
            </a:r>
            <a:r>
              <a:rPr sz="1000" spc="8" dirty="0">
                <a:latin typeface="Times New Roman"/>
                <a:cs typeface="Times New Roman"/>
                <a:hlinkClick r:id="rId7" action="ppaction://hlinksldjump"/>
              </a:rPr>
              <a:t>i</a:t>
            </a:r>
            <a:r>
              <a:rPr sz="1000" dirty="0">
                <a:latin typeface="Times New Roman"/>
                <a:cs typeface="Times New Roman"/>
                <a:hlinkClick r:id="rId7" action="ppaction://hlinksldjump"/>
              </a:rPr>
              <a:t>a</a:t>
            </a:r>
            <a:r>
              <a:rPr sz="1000" spc="-4" dirty="0">
                <a:latin typeface="Times New Roman"/>
                <a:cs typeface="Times New Roman"/>
                <a:hlinkClick r:id="rId7" action="ppaction://hlinksldjump"/>
              </a:rPr>
              <a:t> c</a:t>
            </a:r>
            <a:r>
              <a:rPr sz="1000" dirty="0">
                <a:latin typeface="Times New Roman"/>
                <a:cs typeface="Times New Roman"/>
                <a:hlinkClick r:id="rId7" action="ppaction://hlinksldjump"/>
              </a:rPr>
              <a:t>omp</a:t>
            </a:r>
            <a:r>
              <a:rPr sz="1000" spc="12" dirty="0">
                <a:latin typeface="Times New Roman"/>
                <a:cs typeface="Times New Roman"/>
                <a:hlinkClick r:id="rId7" action="ppaction://hlinksldjump"/>
              </a:rPr>
              <a:t>l</a:t>
            </a:r>
            <a:r>
              <a:rPr sz="1000" spc="-4" dirty="0">
                <a:latin typeface="Times New Roman"/>
                <a:cs typeface="Times New Roman"/>
                <a:hlinkClick r:id="rId7" action="ppaction://hlinksldjump"/>
              </a:rPr>
              <a:t>e</a:t>
            </a:r>
            <a:r>
              <a:rPr sz="1000" dirty="0">
                <a:latin typeface="Times New Roman"/>
                <a:cs typeface="Times New Roman"/>
                <a:hlinkClick r:id="rId7" action="ppaction://hlinksldjump"/>
              </a:rPr>
              <a:t>ta.</a:t>
            </a:r>
            <a:r>
              <a:rPr sz="1000" spc="-53" dirty="0">
                <a:latin typeface="Times New Roman"/>
                <a:cs typeface="Times New Roman"/>
                <a:hlinkClick r:id="rId7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7" action="ppaction://hlinksldjump"/>
              </a:rPr>
              <a:t>............................................</a:t>
            </a:r>
            <a:r>
              <a:rPr sz="1000" spc="-129" dirty="0">
                <a:latin typeface="Times New Roman"/>
                <a:cs typeface="Times New Roman"/>
                <a:hlinkClick r:id="rId7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7" action="ppaction://hlinksldjump"/>
              </a:rPr>
              <a:t>20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8" action="ppaction://hlinksldjump"/>
              </a:rPr>
              <a:t>Figura</a:t>
            </a:r>
            <a:r>
              <a:rPr sz="1000" dirty="0">
                <a:latin typeface="Times New Roman"/>
                <a:cs typeface="Times New Roman"/>
                <a:hlinkClick r:id="rId8" action="ppaction://hlinksldjump"/>
              </a:rPr>
              <a:t> 2.10:</a:t>
            </a:r>
            <a:r>
              <a:rPr sz="1000" spc="4" dirty="0">
                <a:latin typeface="Times New Roman"/>
                <a:cs typeface="Times New Roman"/>
                <a:hlinkClick r:id="rId8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8" action="ppaction://hlinksldjump"/>
              </a:rPr>
              <a:t>Aplicación</a:t>
            </a:r>
            <a:r>
              <a:rPr sz="1000" dirty="0">
                <a:latin typeface="Times New Roman"/>
                <a:cs typeface="Times New Roman"/>
                <a:hlinkClick r:id="rId8" action="ppaction://hlinksldjump"/>
              </a:rPr>
              <a:t> de</a:t>
            </a:r>
            <a:r>
              <a:rPr sz="1000" spc="4" dirty="0">
                <a:latin typeface="Times New Roman"/>
                <a:cs typeface="Times New Roman"/>
                <a:hlinkClick r:id="rId8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8" action="ppaction://hlinksldjump"/>
              </a:rPr>
              <a:t>relés</a:t>
            </a:r>
            <a:r>
              <a:rPr sz="1000" dirty="0">
                <a:latin typeface="Times New Roman"/>
                <a:cs typeface="Times New Roman"/>
                <a:hlinkClick r:id="rId8" action="ppaction://hlinksldjump"/>
              </a:rPr>
              <a:t> de</a:t>
            </a:r>
            <a:r>
              <a:rPr sz="1000" spc="4" dirty="0">
                <a:latin typeface="Times New Roman"/>
                <a:cs typeface="Times New Roman"/>
                <a:hlinkClick r:id="rId8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8" action="ppaction://hlinksldjump"/>
              </a:rPr>
              <a:t>respaldo</a:t>
            </a:r>
            <a:r>
              <a:rPr sz="1000" dirty="0">
                <a:latin typeface="Times New Roman"/>
                <a:cs typeface="Times New Roman"/>
                <a:hlinkClick r:id="rId8" action="ppaction://hlinksldjump"/>
              </a:rPr>
              <a:t> de</a:t>
            </a:r>
            <a:r>
              <a:rPr sz="1000" spc="4" dirty="0">
                <a:latin typeface="Times New Roman"/>
                <a:cs typeface="Times New Roman"/>
                <a:hlinkClick r:id="rId8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8" action="ppaction://hlinksldjump"/>
              </a:rPr>
              <a:t>sistema-arreglo</a:t>
            </a:r>
            <a:r>
              <a:rPr sz="1000" dirty="0">
                <a:latin typeface="Times New Roman"/>
                <a:cs typeface="Times New Roman"/>
                <a:hlinkClick r:id="rId8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8" action="ppaction://hlinksldjump"/>
              </a:rPr>
              <a:t>unitario</a:t>
            </a:r>
            <a:r>
              <a:rPr sz="1000" dirty="0">
                <a:latin typeface="Times New Roman"/>
                <a:cs typeface="Times New Roman"/>
                <a:hlinkClick r:id="rId8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8" action="ppaction://hlinksldjump"/>
              </a:rPr>
              <a:t>generador-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  <a:hlinkClick r:id="rId8" action="ppaction://hlinksldjump"/>
              </a:rPr>
              <a:t>tr</a:t>
            </a:r>
            <a:r>
              <a:rPr sz="1000" spc="-8" dirty="0">
                <a:latin typeface="Times New Roman"/>
                <a:cs typeface="Times New Roman"/>
                <a:hlinkClick r:id="rId8" action="ppaction://hlinksldjump"/>
              </a:rPr>
              <a:t>a</a:t>
            </a:r>
            <a:r>
              <a:rPr sz="1000" dirty="0">
                <a:latin typeface="Times New Roman"/>
                <a:cs typeface="Times New Roman"/>
                <a:hlinkClick r:id="rId8" action="ppaction://hlinksldjump"/>
              </a:rPr>
              <a:t>nsfo</a:t>
            </a:r>
            <a:r>
              <a:rPr sz="1000" spc="-8" dirty="0">
                <a:latin typeface="Times New Roman"/>
                <a:cs typeface="Times New Roman"/>
                <a:hlinkClick r:id="rId8" action="ppaction://hlinksldjump"/>
              </a:rPr>
              <a:t>r</a:t>
            </a:r>
            <a:r>
              <a:rPr sz="1000" dirty="0">
                <a:latin typeface="Times New Roman"/>
                <a:cs typeface="Times New Roman"/>
                <a:hlinkClick r:id="rId8" action="ppaction://hlinksldjump"/>
              </a:rPr>
              <a:t>mador. ......................................................................................................................</a:t>
            </a:r>
            <a:r>
              <a:rPr sz="1000" spc="-125" dirty="0">
                <a:latin typeface="Times New Roman"/>
                <a:cs typeface="Times New Roman"/>
                <a:hlinkClick r:id="rId8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8" action="ppaction://hlinksldjump"/>
              </a:rPr>
              <a:t>21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12" dirty="0">
                <a:latin typeface="Times New Roman"/>
                <a:cs typeface="Times New Roman"/>
                <a:hlinkClick r:id="rId9" action="ppaction://hlinksldjump"/>
              </a:rPr>
              <a:t>F</a:t>
            </a:r>
            <a:r>
              <a:rPr sz="1000" dirty="0">
                <a:latin typeface="Times New Roman"/>
                <a:cs typeface="Times New Roman"/>
                <a:hlinkClick r:id="rId9" action="ppaction://hlinksldjump"/>
              </a:rPr>
              <a:t>i</a:t>
            </a:r>
            <a:r>
              <a:rPr sz="1000" spc="-8" dirty="0">
                <a:latin typeface="Times New Roman"/>
                <a:cs typeface="Times New Roman"/>
                <a:hlinkClick r:id="rId9" action="ppaction://hlinksldjump"/>
              </a:rPr>
              <a:t>g</a:t>
            </a:r>
            <a:r>
              <a:rPr sz="1000" spc="8" dirty="0">
                <a:latin typeface="Times New Roman"/>
                <a:cs typeface="Times New Roman"/>
                <a:hlinkClick r:id="rId9" action="ppaction://hlinksldjump"/>
              </a:rPr>
              <a:t>u</a:t>
            </a:r>
            <a:r>
              <a:rPr sz="1000" dirty="0">
                <a:latin typeface="Times New Roman"/>
                <a:cs typeface="Times New Roman"/>
                <a:hlinkClick r:id="rId9" action="ppaction://hlinksldjump"/>
              </a:rPr>
              <a:t>ra</a:t>
            </a:r>
            <a:r>
              <a:rPr sz="1000" spc="-8" dirty="0">
                <a:latin typeface="Times New Roman"/>
                <a:cs typeface="Times New Roman"/>
                <a:hlinkClick r:id="rId9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9" action="ppaction://hlinksldjump"/>
              </a:rPr>
              <a:t>3.1: Cir</a:t>
            </a:r>
            <a:r>
              <a:rPr sz="1000" spc="-8" dirty="0">
                <a:latin typeface="Times New Roman"/>
                <a:cs typeface="Times New Roman"/>
                <a:hlinkClick r:id="rId9" action="ppaction://hlinksldjump"/>
              </a:rPr>
              <a:t>c</a:t>
            </a:r>
            <a:r>
              <a:rPr sz="1000" dirty="0">
                <a:latin typeface="Times New Roman"/>
                <a:cs typeface="Times New Roman"/>
                <a:hlinkClick r:id="rId9" action="ppaction://hlinksldjump"/>
              </a:rPr>
              <a:t>uito </a:t>
            </a:r>
            <a:r>
              <a:rPr sz="1000" spc="-4" dirty="0">
                <a:latin typeface="Times New Roman"/>
                <a:cs typeface="Times New Roman"/>
                <a:hlinkClick r:id="rId9" action="ppaction://hlinksldjump"/>
              </a:rPr>
              <a:t>s</a:t>
            </a:r>
            <a:r>
              <a:rPr sz="1000" spc="-8" dirty="0">
                <a:latin typeface="Times New Roman"/>
                <a:cs typeface="Times New Roman"/>
                <a:hlinkClick r:id="rId9" action="ppaction://hlinksldjump"/>
              </a:rPr>
              <a:t>e</a:t>
            </a:r>
            <a:r>
              <a:rPr sz="1000" spc="-4" dirty="0">
                <a:latin typeface="Times New Roman"/>
                <a:cs typeface="Times New Roman"/>
                <a:hlinkClick r:id="rId9" action="ppaction://hlinksldjump"/>
              </a:rPr>
              <a:t>c</a:t>
            </a:r>
            <a:r>
              <a:rPr sz="1000" spc="8" dirty="0">
                <a:latin typeface="Times New Roman"/>
                <a:cs typeface="Times New Roman"/>
                <a:hlinkClick r:id="rId9" action="ppaction://hlinksldjump"/>
              </a:rPr>
              <a:t>u</a:t>
            </a:r>
            <a:r>
              <a:rPr sz="1000" spc="-4" dirty="0">
                <a:latin typeface="Times New Roman"/>
                <a:cs typeface="Times New Roman"/>
                <a:hlinkClick r:id="rId9" action="ppaction://hlinksldjump"/>
              </a:rPr>
              <a:t>e</a:t>
            </a:r>
            <a:r>
              <a:rPr sz="1000" dirty="0">
                <a:latin typeface="Times New Roman"/>
                <a:cs typeface="Times New Roman"/>
                <a:hlinkClick r:id="rId9" action="ppaction://hlinksldjump"/>
              </a:rPr>
              <a:t>n</a:t>
            </a:r>
            <a:r>
              <a:rPr sz="1000" spc="-4" dirty="0">
                <a:latin typeface="Times New Roman"/>
                <a:cs typeface="Times New Roman"/>
                <a:hlinkClick r:id="rId9" action="ppaction://hlinksldjump"/>
              </a:rPr>
              <a:t>c</a:t>
            </a:r>
            <a:r>
              <a:rPr sz="1000" dirty="0">
                <a:latin typeface="Times New Roman"/>
                <a:cs typeface="Times New Roman"/>
                <a:hlinkClick r:id="rId9" action="ppaction://hlinksldjump"/>
              </a:rPr>
              <a:t>ia positiva.</a:t>
            </a:r>
            <a:r>
              <a:rPr sz="1000" spc="-44" dirty="0">
                <a:latin typeface="Times New Roman"/>
                <a:cs typeface="Times New Roman"/>
                <a:hlinkClick r:id="rId9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9" action="ppaction://hlinksldjump"/>
              </a:rPr>
              <a:t>...............................................................................</a:t>
            </a:r>
            <a:r>
              <a:rPr sz="1000" spc="-129" dirty="0">
                <a:latin typeface="Times New Roman"/>
                <a:cs typeface="Times New Roman"/>
                <a:hlinkClick r:id="rId9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9" action="ppaction://hlinksldjump"/>
              </a:rPr>
              <a:t>23</a:t>
            </a:r>
            <a:endParaRPr sz="1000">
              <a:latin typeface="Times New Roman"/>
              <a:cs typeface="Times New Roman"/>
            </a:endParaRPr>
          </a:p>
          <a:p>
            <a:pPr marL="10259" algn="just">
              <a:spcBef>
                <a:spcPts val="48"/>
              </a:spcBef>
            </a:pPr>
            <a:r>
              <a:rPr sz="1000" spc="-4" dirty="0">
                <a:latin typeface="Times New Roman"/>
                <a:cs typeface="Times New Roman"/>
                <a:hlinkClick r:id="rId9" action="ppaction://hlinksldjump"/>
              </a:rPr>
              <a:t>Figura</a:t>
            </a:r>
            <a:r>
              <a:rPr sz="1000" spc="-8" dirty="0">
                <a:latin typeface="Times New Roman"/>
                <a:cs typeface="Times New Roman"/>
                <a:hlinkClick r:id="rId9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9" action="ppaction://hlinksldjump"/>
              </a:rPr>
              <a:t>3.2:</a:t>
            </a:r>
            <a:r>
              <a:rPr sz="1000" spc="4" dirty="0">
                <a:latin typeface="Times New Roman"/>
                <a:cs typeface="Times New Roman"/>
                <a:hlinkClick r:id="rId9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9" action="ppaction://hlinksldjump"/>
              </a:rPr>
              <a:t>Circuito</a:t>
            </a:r>
            <a:r>
              <a:rPr sz="1000" spc="4" dirty="0">
                <a:latin typeface="Times New Roman"/>
                <a:cs typeface="Times New Roman"/>
                <a:hlinkClick r:id="rId9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9" action="ppaction://hlinksldjump"/>
              </a:rPr>
              <a:t>secuencia</a:t>
            </a:r>
            <a:r>
              <a:rPr sz="1000" spc="4" dirty="0">
                <a:latin typeface="Times New Roman"/>
                <a:cs typeface="Times New Roman"/>
                <a:hlinkClick r:id="rId9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9" action="ppaction://hlinksldjump"/>
              </a:rPr>
              <a:t>negativa.</a:t>
            </a:r>
            <a:r>
              <a:rPr sz="1000" spc="-12" dirty="0">
                <a:latin typeface="Times New Roman"/>
                <a:cs typeface="Times New Roman"/>
                <a:hlinkClick r:id="rId9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9" action="ppaction://hlinksldjump"/>
              </a:rPr>
              <a:t>..............................................................................</a:t>
            </a:r>
            <a:r>
              <a:rPr sz="1000" spc="-125" dirty="0">
                <a:latin typeface="Times New Roman"/>
                <a:cs typeface="Times New Roman"/>
                <a:hlinkClick r:id="rId9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9" action="ppaction://hlinksldjump"/>
              </a:rPr>
              <a:t>23</a:t>
            </a:r>
            <a:endParaRPr sz="1000">
              <a:latin typeface="Times New Roman"/>
              <a:cs typeface="Times New Roman"/>
            </a:endParaRPr>
          </a:p>
          <a:p>
            <a:pPr marL="10259" algn="just">
              <a:spcBef>
                <a:spcPts val="36"/>
              </a:spcBef>
            </a:pPr>
            <a:r>
              <a:rPr sz="1000" spc="-4" dirty="0">
                <a:latin typeface="Times New Roman"/>
                <a:cs typeface="Times New Roman"/>
                <a:hlinkClick r:id="rId10" action="ppaction://hlinksldjump"/>
              </a:rPr>
              <a:t>Figura</a:t>
            </a:r>
            <a:r>
              <a:rPr sz="1000" spc="-8" dirty="0">
                <a:latin typeface="Times New Roman"/>
                <a:cs typeface="Times New Roman"/>
                <a:hlinkClick r:id="rId10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0" action="ppaction://hlinksldjump"/>
              </a:rPr>
              <a:t>3.3: </a:t>
            </a:r>
            <a:r>
              <a:rPr sz="1000" spc="-4" dirty="0">
                <a:latin typeface="Times New Roman"/>
                <a:cs typeface="Times New Roman"/>
                <a:hlinkClick r:id="rId10" action="ppaction://hlinksldjump"/>
              </a:rPr>
              <a:t>Circuito</a:t>
            </a:r>
            <a:r>
              <a:rPr sz="1000" dirty="0">
                <a:latin typeface="Times New Roman"/>
                <a:cs typeface="Times New Roman"/>
                <a:hlinkClick r:id="rId10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10" action="ppaction://hlinksldjump"/>
              </a:rPr>
              <a:t>secuencia</a:t>
            </a:r>
            <a:r>
              <a:rPr sz="1000" dirty="0">
                <a:latin typeface="Times New Roman"/>
                <a:cs typeface="Times New Roman"/>
                <a:hlinkClick r:id="rId10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10" action="ppaction://hlinksldjump"/>
              </a:rPr>
              <a:t>cero.</a:t>
            </a:r>
            <a:r>
              <a:rPr sz="1000" spc="-89" dirty="0">
                <a:latin typeface="Times New Roman"/>
                <a:cs typeface="Times New Roman"/>
                <a:hlinkClick r:id="rId10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0" action="ppaction://hlinksldjump"/>
              </a:rPr>
              <a:t>.....................................................................................</a:t>
            </a:r>
            <a:r>
              <a:rPr sz="1000" spc="-129" dirty="0">
                <a:latin typeface="Times New Roman"/>
                <a:cs typeface="Times New Roman"/>
                <a:hlinkClick r:id="rId10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0" action="ppaction://hlinksldjump"/>
              </a:rPr>
              <a:t>24</a:t>
            </a:r>
            <a:endParaRPr sz="1000">
              <a:latin typeface="Times New Roman"/>
              <a:cs typeface="Times New Roman"/>
            </a:endParaRPr>
          </a:p>
          <a:p>
            <a:pPr marL="10259" marR="6155" algn="just">
              <a:lnSpc>
                <a:spcPct val="103299"/>
              </a:lnSpc>
              <a:spcBef>
                <a:spcPts val="4"/>
              </a:spcBef>
            </a:pPr>
            <a:r>
              <a:rPr sz="1000" spc="-4" dirty="0">
                <a:latin typeface="Times New Roman"/>
                <a:cs typeface="Times New Roman"/>
                <a:hlinkClick r:id="rId10" action="ppaction://hlinksldjump"/>
              </a:rPr>
              <a:t>Figura</a:t>
            </a:r>
            <a:r>
              <a:rPr sz="1000" spc="-8" dirty="0">
                <a:latin typeface="Times New Roman"/>
                <a:cs typeface="Times New Roman"/>
                <a:hlinkClick r:id="rId10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0" action="ppaction://hlinksldjump"/>
              </a:rPr>
              <a:t>3.4:</a:t>
            </a:r>
            <a:r>
              <a:rPr sz="1000" spc="4" dirty="0">
                <a:latin typeface="Times New Roman"/>
                <a:cs typeface="Times New Roman"/>
                <a:hlinkClick r:id="rId10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0" action="ppaction://hlinksldjump"/>
              </a:rPr>
              <a:t>Corriente de</a:t>
            </a:r>
            <a:r>
              <a:rPr sz="1000" spc="8" dirty="0">
                <a:latin typeface="Times New Roman"/>
                <a:cs typeface="Times New Roman"/>
                <a:hlinkClick r:id="rId10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10" action="ppaction://hlinksldjump"/>
              </a:rPr>
              <a:t>cortocircuito</a:t>
            </a:r>
            <a:r>
              <a:rPr sz="1000" spc="4" dirty="0">
                <a:latin typeface="Times New Roman"/>
                <a:cs typeface="Times New Roman"/>
                <a:hlinkClick r:id="rId10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0" action="ppaction://hlinksldjump"/>
              </a:rPr>
              <a:t>producido</a:t>
            </a:r>
            <a:r>
              <a:rPr sz="1000" spc="4" dirty="0">
                <a:latin typeface="Times New Roman"/>
                <a:cs typeface="Times New Roman"/>
                <a:hlinkClick r:id="rId10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0" action="ppaction://hlinksldjump"/>
              </a:rPr>
              <a:t>por</a:t>
            </a:r>
            <a:r>
              <a:rPr sz="1000" spc="4" dirty="0">
                <a:latin typeface="Times New Roman"/>
                <a:cs typeface="Times New Roman"/>
                <a:hlinkClick r:id="rId10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0" action="ppaction://hlinksldjump"/>
              </a:rPr>
              <a:t>un</a:t>
            </a:r>
            <a:r>
              <a:rPr sz="1000" spc="4" dirty="0">
                <a:latin typeface="Times New Roman"/>
                <a:cs typeface="Times New Roman"/>
                <a:hlinkClick r:id="rId10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0" action="ppaction://hlinksldjump"/>
              </a:rPr>
              <a:t>generador.....................................</a:t>
            </a:r>
            <a:r>
              <a:rPr sz="1000" spc="-129" dirty="0">
                <a:latin typeface="Times New Roman"/>
                <a:cs typeface="Times New Roman"/>
                <a:hlinkClick r:id="rId10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0" action="ppaction://hlinksldjump"/>
              </a:rPr>
              <a:t>24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11" action="ppaction://hlinksldjump"/>
              </a:rPr>
              <a:t>Figura </a:t>
            </a:r>
            <a:r>
              <a:rPr sz="1000" dirty="0">
                <a:latin typeface="Times New Roman"/>
                <a:cs typeface="Times New Roman"/>
                <a:hlinkClick r:id="rId11" action="ppaction://hlinksldjump"/>
              </a:rPr>
              <a:t>3.5: </a:t>
            </a:r>
            <a:r>
              <a:rPr sz="1000" spc="-4" dirty="0">
                <a:latin typeface="Times New Roman"/>
                <a:cs typeface="Times New Roman"/>
                <a:hlinkClick r:id="rId11" action="ppaction://hlinksldjump"/>
              </a:rPr>
              <a:t>Oscilogramas </a:t>
            </a:r>
            <a:r>
              <a:rPr sz="1000" dirty="0">
                <a:latin typeface="Times New Roman"/>
                <a:cs typeface="Times New Roman"/>
                <a:hlinkClick r:id="rId11" action="ppaction://hlinksldjump"/>
              </a:rPr>
              <a:t>de </a:t>
            </a:r>
            <a:r>
              <a:rPr sz="1000" spc="-4" dirty="0">
                <a:latin typeface="Times New Roman"/>
                <a:cs typeface="Times New Roman"/>
                <a:hlinkClick r:id="rId11" action="ppaction://hlinksldjump"/>
              </a:rPr>
              <a:t>las corrientes producidas </a:t>
            </a:r>
            <a:r>
              <a:rPr sz="1000" dirty="0">
                <a:latin typeface="Times New Roman"/>
                <a:cs typeface="Times New Roman"/>
                <a:hlinkClick r:id="rId11" action="ppaction://hlinksldjump"/>
              </a:rPr>
              <a:t>por un </a:t>
            </a:r>
            <a:r>
              <a:rPr sz="1000" spc="-4" dirty="0">
                <a:latin typeface="Times New Roman"/>
                <a:cs typeface="Times New Roman"/>
                <a:hlinkClick r:id="rId11" action="ppaction://hlinksldjump"/>
              </a:rPr>
              <a:t>cortocircuito trifásico aplicado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  <a:hlinkClick r:id="rId11" action="ppaction://hlinksldjump"/>
              </a:rPr>
              <a:t>a</a:t>
            </a:r>
            <a:r>
              <a:rPr sz="1000" spc="-4" dirty="0">
                <a:latin typeface="Times New Roman"/>
                <a:cs typeface="Times New Roman"/>
                <a:hlinkClick r:id="rId11" action="ppaction://hlinksldjump"/>
              </a:rPr>
              <a:t> las</a:t>
            </a:r>
            <a:r>
              <a:rPr sz="1000" dirty="0">
                <a:latin typeface="Times New Roman"/>
                <a:cs typeface="Times New Roman"/>
                <a:hlinkClick r:id="rId11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11" action="ppaction://hlinksldjump"/>
              </a:rPr>
              <a:t>terminales</a:t>
            </a:r>
            <a:r>
              <a:rPr sz="1000" spc="4" dirty="0">
                <a:latin typeface="Times New Roman"/>
                <a:cs typeface="Times New Roman"/>
                <a:hlinkClick r:id="rId11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1" action="ppaction://hlinksldjump"/>
              </a:rPr>
              <a:t>de</a:t>
            </a:r>
            <a:r>
              <a:rPr sz="1000" spc="-8" dirty="0">
                <a:latin typeface="Times New Roman"/>
                <a:cs typeface="Times New Roman"/>
                <a:hlinkClick r:id="rId11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1" action="ppaction://hlinksldjump"/>
              </a:rPr>
              <a:t>un</a:t>
            </a:r>
            <a:r>
              <a:rPr sz="1000" spc="12" dirty="0">
                <a:latin typeface="Times New Roman"/>
                <a:cs typeface="Times New Roman"/>
                <a:hlinkClick r:id="rId11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11" action="ppaction://hlinksldjump"/>
              </a:rPr>
              <a:t>generador</a:t>
            </a:r>
            <a:r>
              <a:rPr sz="1000" dirty="0">
                <a:latin typeface="Times New Roman"/>
                <a:cs typeface="Times New Roman"/>
                <a:hlinkClick r:id="rId11" action="ppaction://hlinksldjump"/>
              </a:rPr>
              <a:t> que</a:t>
            </a:r>
            <a:r>
              <a:rPr sz="1000" spc="-4" dirty="0">
                <a:latin typeface="Times New Roman"/>
                <a:cs typeface="Times New Roman"/>
                <a:hlinkClick r:id="rId11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1" action="ppaction://hlinksldjump"/>
              </a:rPr>
              <a:t>funciona </a:t>
            </a:r>
            <a:r>
              <a:rPr sz="1000" spc="-4" dirty="0">
                <a:latin typeface="Times New Roman"/>
                <a:cs typeface="Times New Roman"/>
                <a:hlinkClick r:id="rId11" action="ppaction://hlinksldjump"/>
              </a:rPr>
              <a:t>en</a:t>
            </a:r>
            <a:r>
              <a:rPr sz="1000" spc="8" dirty="0">
                <a:latin typeface="Times New Roman"/>
                <a:cs typeface="Times New Roman"/>
                <a:hlinkClick r:id="rId11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11" action="ppaction://hlinksldjump"/>
              </a:rPr>
              <a:t>vacío.</a:t>
            </a:r>
            <a:r>
              <a:rPr sz="1000" spc="-40" dirty="0">
                <a:latin typeface="Times New Roman"/>
                <a:cs typeface="Times New Roman"/>
                <a:hlinkClick r:id="rId11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1" action="ppaction://hlinksldjump"/>
              </a:rPr>
              <a:t>.....................................................</a:t>
            </a:r>
            <a:r>
              <a:rPr sz="1000" spc="-125" dirty="0">
                <a:latin typeface="Times New Roman"/>
                <a:cs typeface="Times New Roman"/>
                <a:hlinkClick r:id="rId11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1" action="ppaction://hlinksldjump"/>
              </a:rPr>
              <a:t>25</a:t>
            </a:r>
            <a:endParaRPr sz="1000">
              <a:latin typeface="Times New Roman"/>
              <a:cs typeface="Times New Roman"/>
            </a:endParaRPr>
          </a:p>
          <a:p>
            <a:pPr marL="10259" marR="8207" algn="just">
              <a:lnSpc>
                <a:spcPct val="103299"/>
              </a:lnSpc>
            </a:pPr>
            <a:r>
              <a:rPr sz="1000" spc="-4" dirty="0">
                <a:latin typeface="Times New Roman"/>
                <a:cs typeface="Times New Roman"/>
                <a:hlinkClick r:id="rId12" action="ppaction://hlinksldjump"/>
              </a:rPr>
              <a:t>Figura </a:t>
            </a:r>
            <a:r>
              <a:rPr sz="1000" dirty="0">
                <a:latin typeface="Times New Roman"/>
                <a:cs typeface="Times New Roman"/>
                <a:hlinkClick r:id="rId12" action="ppaction://hlinksldjump"/>
              </a:rPr>
              <a:t>3.6:</a:t>
            </a:r>
            <a:r>
              <a:rPr sz="1000" spc="4" dirty="0">
                <a:latin typeface="Times New Roman"/>
                <a:cs typeface="Times New Roman"/>
                <a:hlinkClick r:id="rId12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2" action="ppaction://hlinksldjump"/>
              </a:rPr>
              <a:t>Descomposición</a:t>
            </a:r>
            <a:r>
              <a:rPr sz="1000" spc="4" dirty="0">
                <a:latin typeface="Times New Roman"/>
                <a:cs typeface="Times New Roman"/>
                <a:hlinkClick r:id="rId12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2" action="ppaction://hlinksldjump"/>
              </a:rPr>
              <a:t>de</a:t>
            </a:r>
            <a:r>
              <a:rPr sz="1000" spc="4" dirty="0">
                <a:latin typeface="Times New Roman"/>
                <a:cs typeface="Times New Roman"/>
                <a:hlinkClick r:id="rId12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12" action="ppaction://hlinksldjump"/>
              </a:rPr>
              <a:t>las</a:t>
            </a:r>
            <a:r>
              <a:rPr sz="1000" spc="4" dirty="0">
                <a:latin typeface="Times New Roman"/>
                <a:cs typeface="Times New Roman"/>
                <a:hlinkClick r:id="rId12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12" action="ppaction://hlinksldjump"/>
              </a:rPr>
              <a:t>corrientes</a:t>
            </a:r>
            <a:r>
              <a:rPr sz="1000" spc="4" dirty="0">
                <a:latin typeface="Times New Roman"/>
                <a:cs typeface="Times New Roman"/>
                <a:hlinkClick r:id="rId12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2" action="ppaction://hlinksldjump"/>
              </a:rPr>
              <a:t>de cortocircuito............................................</a:t>
            </a:r>
            <a:r>
              <a:rPr sz="1000" spc="-125" dirty="0">
                <a:latin typeface="Times New Roman"/>
                <a:cs typeface="Times New Roman"/>
                <a:hlinkClick r:id="rId12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2" action="ppaction://hlinksldjump"/>
              </a:rPr>
              <a:t>26 </a:t>
            </a:r>
            <a:r>
              <a:rPr sz="1000" spc="-234" dirty="0">
                <a:latin typeface="Times New Roman"/>
                <a:cs typeface="Times New Roman"/>
              </a:rPr>
              <a:t> </a:t>
            </a:r>
            <a:r>
              <a:rPr sz="1000" spc="-12" dirty="0">
                <a:latin typeface="Times New Roman"/>
                <a:cs typeface="Times New Roman"/>
                <a:hlinkClick r:id="rId13" action="ppaction://hlinksldjump"/>
              </a:rPr>
              <a:t>F</a:t>
            </a:r>
            <a:r>
              <a:rPr sz="1000" dirty="0">
                <a:latin typeface="Times New Roman"/>
                <a:cs typeface="Times New Roman"/>
                <a:hlinkClick r:id="rId13" action="ppaction://hlinksldjump"/>
              </a:rPr>
              <a:t>i</a:t>
            </a:r>
            <a:r>
              <a:rPr sz="1000" spc="-8" dirty="0">
                <a:latin typeface="Times New Roman"/>
                <a:cs typeface="Times New Roman"/>
                <a:hlinkClick r:id="rId13" action="ppaction://hlinksldjump"/>
              </a:rPr>
              <a:t>g</a:t>
            </a:r>
            <a:r>
              <a:rPr sz="1000" spc="8" dirty="0">
                <a:latin typeface="Times New Roman"/>
                <a:cs typeface="Times New Roman"/>
                <a:hlinkClick r:id="rId13" action="ppaction://hlinksldjump"/>
              </a:rPr>
              <a:t>u</a:t>
            </a:r>
            <a:r>
              <a:rPr sz="1000" dirty="0">
                <a:latin typeface="Times New Roman"/>
                <a:cs typeface="Times New Roman"/>
                <a:hlinkClick r:id="rId13" action="ppaction://hlinksldjump"/>
              </a:rPr>
              <a:t>ra</a:t>
            </a:r>
            <a:r>
              <a:rPr sz="1000" spc="-8" dirty="0">
                <a:latin typeface="Times New Roman"/>
                <a:cs typeface="Times New Roman"/>
                <a:hlinkClick r:id="rId13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3" action="ppaction://hlinksldjump"/>
              </a:rPr>
              <a:t>3.7: Cir</a:t>
            </a:r>
            <a:r>
              <a:rPr sz="1000" spc="-8" dirty="0">
                <a:latin typeface="Times New Roman"/>
                <a:cs typeface="Times New Roman"/>
                <a:hlinkClick r:id="rId13" action="ppaction://hlinksldjump"/>
              </a:rPr>
              <a:t>c</a:t>
            </a:r>
            <a:r>
              <a:rPr sz="1000" dirty="0">
                <a:latin typeface="Times New Roman"/>
                <a:cs typeface="Times New Roman"/>
                <a:hlinkClick r:id="rId13" action="ppaction://hlinksldjump"/>
              </a:rPr>
              <a:t>uito </a:t>
            </a:r>
            <a:r>
              <a:rPr sz="1000" spc="-4" dirty="0">
                <a:latin typeface="Times New Roman"/>
                <a:cs typeface="Times New Roman"/>
                <a:hlinkClick r:id="rId13" action="ppaction://hlinksldjump"/>
              </a:rPr>
              <a:t>e</a:t>
            </a:r>
            <a:r>
              <a:rPr sz="1000" dirty="0">
                <a:latin typeface="Times New Roman"/>
                <a:cs typeface="Times New Roman"/>
                <a:hlinkClick r:id="rId13" action="ppaction://hlinksldjump"/>
              </a:rPr>
              <a:t>qu</a:t>
            </a:r>
            <a:r>
              <a:rPr sz="1000" spc="8" dirty="0">
                <a:latin typeface="Times New Roman"/>
                <a:cs typeface="Times New Roman"/>
                <a:hlinkClick r:id="rId13" action="ppaction://hlinksldjump"/>
              </a:rPr>
              <a:t>i</a:t>
            </a:r>
            <a:r>
              <a:rPr sz="1000" dirty="0">
                <a:latin typeface="Times New Roman"/>
                <a:cs typeface="Times New Roman"/>
                <a:hlinkClick r:id="rId13" action="ppaction://hlinksldjump"/>
              </a:rPr>
              <a:t>v</a:t>
            </a:r>
            <a:r>
              <a:rPr sz="1000" spc="-4" dirty="0">
                <a:latin typeface="Times New Roman"/>
                <a:cs typeface="Times New Roman"/>
                <a:hlinkClick r:id="rId13" action="ppaction://hlinksldjump"/>
              </a:rPr>
              <a:t>a</a:t>
            </a:r>
            <a:r>
              <a:rPr sz="1000" dirty="0">
                <a:latin typeface="Times New Roman"/>
                <a:cs typeface="Times New Roman"/>
                <a:hlinkClick r:id="rId13" action="ppaction://hlinksldjump"/>
              </a:rPr>
              <a:t>lente</a:t>
            </a:r>
            <a:r>
              <a:rPr sz="1000" spc="-4" dirty="0">
                <a:latin typeface="Times New Roman"/>
                <a:cs typeface="Times New Roman"/>
                <a:hlinkClick r:id="rId13" action="ppaction://hlinksldjump"/>
              </a:rPr>
              <a:t> e</a:t>
            </a:r>
            <a:r>
              <a:rPr sz="1000" spc="8" dirty="0">
                <a:latin typeface="Times New Roman"/>
                <a:cs typeface="Times New Roman"/>
                <a:hlinkClick r:id="rId13" action="ppaction://hlinksldjump"/>
              </a:rPr>
              <a:t>x</a:t>
            </a:r>
            <a:r>
              <a:rPr sz="1000" spc="-4" dirty="0">
                <a:latin typeface="Times New Roman"/>
                <a:cs typeface="Times New Roman"/>
                <a:hlinkClick r:id="rId13" action="ppaction://hlinksldjump"/>
              </a:rPr>
              <a:t>c</a:t>
            </a:r>
            <a:r>
              <a:rPr sz="1000" dirty="0">
                <a:latin typeface="Times New Roman"/>
                <a:cs typeface="Times New Roman"/>
                <a:hlinkClick r:id="rId13" action="ppaction://hlinksldjump"/>
              </a:rPr>
              <a:t>it</a:t>
            </a:r>
            <a:r>
              <a:rPr sz="1000" spc="-4" dirty="0">
                <a:latin typeface="Times New Roman"/>
                <a:cs typeface="Times New Roman"/>
                <a:hlinkClick r:id="rId13" action="ppaction://hlinksldjump"/>
              </a:rPr>
              <a:t>a</a:t>
            </a:r>
            <a:r>
              <a:rPr sz="1000" dirty="0">
                <a:latin typeface="Times New Roman"/>
                <a:cs typeface="Times New Roman"/>
                <a:hlinkClick r:id="rId13" action="ppaction://hlinksldjump"/>
              </a:rPr>
              <a:t>do</a:t>
            </a:r>
            <a:r>
              <a:rPr sz="1000" spc="8" dirty="0">
                <a:latin typeface="Times New Roman"/>
                <a:cs typeface="Times New Roman"/>
                <a:hlinkClick r:id="rId13" action="ppaction://hlinksldjump"/>
              </a:rPr>
              <a:t>.</a:t>
            </a:r>
            <a:r>
              <a:rPr sz="1000" dirty="0">
                <a:latin typeface="Times New Roman"/>
                <a:cs typeface="Times New Roman"/>
                <a:hlinkClick r:id="rId13" action="ppaction://hlinksldjump"/>
              </a:rPr>
              <a:t>............................................................................</a:t>
            </a:r>
            <a:r>
              <a:rPr sz="1000" spc="-129" dirty="0">
                <a:latin typeface="Times New Roman"/>
                <a:cs typeface="Times New Roman"/>
                <a:hlinkClick r:id="rId13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3" action="ppaction://hlinksldjump"/>
              </a:rPr>
              <a:t>27</a:t>
            </a:r>
            <a:endParaRPr sz="1000">
              <a:latin typeface="Times New Roman"/>
              <a:cs typeface="Times New Roman"/>
            </a:endParaRPr>
          </a:p>
          <a:p>
            <a:pPr marL="10259" marR="5642" algn="just">
              <a:lnSpc>
                <a:spcPct val="103299"/>
              </a:lnSpc>
            </a:pPr>
            <a:r>
              <a:rPr sz="1000" spc="-4" dirty="0">
                <a:latin typeface="Times New Roman"/>
                <a:cs typeface="Times New Roman"/>
                <a:hlinkClick r:id="rId14" action="ppaction://hlinksldjump"/>
              </a:rPr>
              <a:t>Figura</a:t>
            </a:r>
            <a:r>
              <a:rPr sz="1000" spc="-8" dirty="0">
                <a:latin typeface="Times New Roman"/>
                <a:cs typeface="Times New Roman"/>
                <a:hlinkClick r:id="rId14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4" action="ppaction://hlinksldjump"/>
              </a:rPr>
              <a:t>3.8:</a:t>
            </a:r>
            <a:r>
              <a:rPr sz="1000" spc="4" dirty="0">
                <a:latin typeface="Times New Roman"/>
                <a:cs typeface="Times New Roman"/>
                <a:hlinkClick r:id="rId14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4" action="ppaction://hlinksldjump"/>
              </a:rPr>
              <a:t>Componente</a:t>
            </a:r>
            <a:r>
              <a:rPr sz="1000" spc="4" dirty="0">
                <a:latin typeface="Times New Roman"/>
                <a:cs typeface="Times New Roman"/>
                <a:hlinkClick r:id="rId14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4" action="ppaction://hlinksldjump"/>
              </a:rPr>
              <a:t>de </a:t>
            </a:r>
            <a:r>
              <a:rPr sz="1000" spc="-4" dirty="0">
                <a:latin typeface="Times New Roman"/>
                <a:cs typeface="Times New Roman"/>
                <a:hlinkClick r:id="rId14" action="ppaction://hlinksldjump"/>
              </a:rPr>
              <a:t>corriente</a:t>
            </a:r>
            <a:r>
              <a:rPr sz="1000" spc="4" dirty="0">
                <a:latin typeface="Times New Roman"/>
                <a:cs typeface="Times New Roman"/>
                <a:hlinkClick r:id="rId14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14" action="ppaction://hlinksldjump"/>
              </a:rPr>
              <a:t>alterna</a:t>
            </a:r>
            <a:r>
              <a:rPr sz="1000" dirty="0">
                <a:latin typeface="Times New Roman"/>
                <a:cs typeface="Times New Roman"/>
                <a:hlinkClick r:id="rId14" action="ppaction://hlinksldjump"/>
              </a:rPr>
              <a:t> simétrica........................................................</a:t>
            </a:r>
            <a:r>
              <a:rPr sz="1000" spc="-125" dirty="0">
                <a:latin typeface="Times New Roman"/>
                <a:cs typeface="Times New Roman"/>
                <a:hlinkClick r:id="rId14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4" action="ppaction://hlinksldjump"/>
              </a:rPr>
              <a:t>28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15" action="ppaction://hlinksldjump"/>
              </a:rPr>
              <a:t>Figura </a:t>
            </a:r>
            <a:r>
              <a:rPr sz="1000" dirty="0">
                <a:latin typeface="Times New Roman"/>
                <a:cs typeface="Times New Roman"/>
                <a:hlinkClick r:id="rId15" action="ppaction://hlinksldjump"/>
              </a:rPr>
              <a:t>3.9: </a:t>
            </a:r>
            <a:r>
              <a:rPr sz="1000" spc="-4" dirty="0">
                <a:latin typeface="Times New Roman"/>
                <a:cs typeface="Times New Roman"/>
                <a:hlinkClick r:id="rId15" action="ppaction://hlinksldjump"/>
              </a:rPr>
              <a:t>Valor inicial </a:t>
            </a:r>
            <a:r>
              <a:rPr sz="1000" dirty="0">
                <a:latin typeface="Times New Roman"/>
                <a:cs typeface="Times New Roman"/>
                <a:hlinkClick r:id="rId15" action="ppaction://hlinksldjump"/>
              </a:rPr>
              <a:t>de </a:t>
            </a:r>
            <a:r>
              <a:rPr sz="1000" spc="-4" dirty="0">
                <a:latin typeface="Times New Roman"/>
                <a:cs typeface="Times New Roman"/>
                <a:hlinkClick r:id="rId15" action="ppaction://hlinksldjump"/>
              </a:rPr>
              <a:t>las componentes </a:t>
            </a:r>
            <a:r>
              <a:rPr sz="1000" dirty="0">
                <a:latin typeface="Times New Roman"/>
                <a:cs typeface="Times New Roman"/>
                <a:hlinkClick r:id="rId15" action="ppaction://hlinksldjump"/>
              </a:rPr>
              <a:t>de </a:t>
            </a:r>
            <a:r>
              <a:rPr sz="1000" spc="-4" dirty="0">
                <a:latin typeface="Times New Roman"/>
                <a:cs typeface="Times New Roman"/>
                <a:hlinkClick r:id="rId15" action="ppaction://hlinksldjump"/>
              </a:rPr>
              <a:t>corriente continua </a:t>
            </a:r>
            <a:r>
              <a:rPr sz="1000" dirty="0">
                <a:latin typeface="Times New Roman"/>
                <a:cs typeface="Times New Roman"/>
                <a:hlinkClick r:id="rId15" action="ppaction://hlinksldjump"/>
              </a:rPr>
              <a:t>y </a:t>
            </a:r>
            <a:r>
              <a:rPr sz="1000" spc="4" dirty="0">
                <a:latin typeface="Times New Roman"/>
                <a:cs typeface="Times New Roman"/>
                <a:hlinkClick r:id="rId15" action="ppaction://hlinksldjump"/>
              </a:rPr>
              <a:t>de </a:t>
            </a:r>
            <a:r>
              <a:rPr sz="1000" spc="-4" dirty="0">
                <a:latin typeface="Times New Roman"/>
                <a:cs typeface="Times New Roman"/>
                <a:hlinkClick r:id="rId15" action="ppaction://hlinksldjump"/>
              </a:rPr>
              <a:t>corriente alterna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15" action="ppaction://hlinksldjump"/>
              </a:rPr>
              <a:t>simé</a:t>
            </a:r>
            <a:r>
              <a:rPr sz="1000" dirty="0">
                <a:latin typeface="Times New Roman"/>
                <a:cs typeface="Times New Roman"/>
                <a:hlinkClick r:id="rId15" action="ppaction://hlinksldjump"/>
              </a:rPr>
              <a:t>tri</a:t>
            </a:r>
            <a:r>
              <a:rPr sz="1000" spc="-4" dirty="0">
                <a:latin typeface="Times New Roman"/>
                <a:cs typeface="Times New Roman"/>
                <a:hlinkClick r:id="rId15" action="ppaction://hlinksldjump"/>
              </a:rPr>
              <a:t>ca</a:t>
            </a:r>
            <a:r>
              <a:rPr sz="1000" dirty="0">
                <a:latin typeface="Times New Roman"/>
                <a:cs typeface="Times New Roman"/>
                <a:hlinkClick r:id="rId15" action="ppaction://hlinksldjump"/>
              </a:rPr>
              <a:t>, p</a:t>
            </a:r>
            <a:r>
              <a:rPr sz="1000" spc="-4" dirty="0">
                <a:latin typeface="Times New Roman"/>
                <a:cs typeface="Times New Roman"/>
                <a:hlinkClick r:id="rId15" action="ppaction://hlinksldjump"/>
              </a:rPr>
              <a:t>a</a:t>
            </a:r>
            <a:r>
              <a:rPr sz="1000" spc="4" dirty="0">
                <a:latin typeface="Times New Roman"/>
                <a:cs typeface="Times New Roman"/>
                <a:hlinkClick r:id="rId15" action="ppaction://hlinksldjump"/>
              </a:rPr>
              <a:t>r</a:t>
            </a:r>
            <a:r>
              <a:rPr sz="1000" dirty="0">
                <a:latin typeface="Times New Roman"/>
                <a:cs typeface="Times New Roman"/>
                <a:hlinkClick r:id="rId15" action="ppaction://hlinksldjump"/>
              </a:rPr>
              <a:t>a</a:t>
            </a:r>
            <a:r>
              <a:rPr sz="1000" spc="-4" dirty="0">
                <a:latin typeface="Times New Roman"/>
                <a:cs typeface="Times New Roman"/>
                <a:hlinkClick r:id="rId15" action="ppaction://hlinksldjump"/>
              </a:rPr>
              <a:t> e</a:t>
            </a:r>
            <a:r>
              <a:rPr sz="1000" dirty="0">
                <a:latin typeface="Times New Roman"/>
                <a:cs typeface="Times New Roman"/>
                <a:hlinkClick r:id="rId15" action="ppaction://hlinksldjump"/>
              </a:rPr>
              <a:t>l </a:t>
            </a:r>
            <a:r>
              <a:rPr sz="1000" spc="8" dirty="0">
                <a:latin typeface="Times New Roman"/>
                <a:cs typeface="Times New Roman"/>
                <a:hlinkClick r:id="rId15" action="ppaction://hlinksldjump"/>
              </a:rPr>
              <a:t>c</a:t>
            </a:r>
            <a:r>
              <a:rPr sz="1000" spc="-4" dirty="0">
                <a:latin typeface="Times New Roman"/>
                <a:cs typeface="Times New Roman"/>
                <a:hlinkClick r:id="rId15" action="ppaction://hlinksldjump"/>
              </a:rPr>
              <a:t>aso</a:t>
            </a:r>
            <a:r>
              <a:rPr sz="1000" dirty="0">
                <a:latin typeface="Times New Roman"/>
                <a:cs typeface="Times New Roman"/>
                <a:hlinkClick r:id="rId15" action="ppaction://hlinksldjump"/>
              </a:rPr>
              <a:t> de</a:t>
            </a:r>
            <a:r>
              <a:rPr sz="1000" spc="4" dirty="0">
                <a:latin typeface="Times New Roman"/>
                <a:cs typeface="Times New Roman"/>
                <a:hlinkClick r:id="rId15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5" action="ppaction://hlinksldjump"/>
              </a:rPr>
              <a:t>la m</a:t>
            </a:r>
            <a:r>
              <a:rPr sz="1000" spc="-4" dirty="0">
                <a:latin typeface="Times New Roman"/>
                <a:cs typeface="Times New Roman"/>
                <a:hlinkClick r:id="rId15" action="ppaction://hlinksldjump"/>
              </a:rPr>
              <a:t>á</a:t>
            </a:r>
            <a:r>
              <a:rPr sz="1000" spc="8" dirty="0">
                <a:latin typeface="Times New Roman"/>
                <a:cs typeface="Times New Roman"/>
                <a:hlinkClick r:id="rId15" action="ppaction://hlinksldjump"/>
              </a:rPr>
              <a:t>x</a:t>
            </a:r>
            <a:r>
              <a:rPr sz="1000" dirty="0">
                <a:latin typeface="Times New Roman"/>
                <a:cs typeface="Times New Roman"/>
                <a:hlinkClick r:id="rId15" action="ppaction://hlinksldjump"/>
              </a:rPr>
              <a:t>ima</a:t>
            </a:r>
            <a:r>
              <a:rPr sz="1000" spc="-4" dirty="0">
                <a:latin typeface="Times New Roman"/>
                <a:cs typeface="Times New Roman"/>
                <a:hlinkClick r:id="rId15" action="ppaction://hlinksldjump"/>
              </a:rPr>
              <a:t> asime</a:t>
            </a:r>
            <a:r>
              <a:rPr sz="1000" dirty="0">
                <a:latin typeface="Times New Roman"/>
                <a:cs typeface="Times New Roman"/>
                <a:hlinkClick r:id="rId15" action="ppaction://hlinksldjump"/>
              </a:rPr>
              <a:t>trí</a:t>
            </a:r>
            <a:r>
              <a:rPr sz="1000" spc="-4" dirty="0">
                <a:latin typeface="Times New Roman"/>
                <a:cs typeface="Times New Roman"/>
                <a:hlinkClick r:id="rId15" action="ppaction://hlinksldjump"/>
              </a:rPr>
              <a:t>a</a:t>
            </a:r>
            <a:r>
              <a:rPr sz="1000" dirty="0">
                <a:latin typeface="Times New Roman"/>
                <a:cs typeface="Times New Roman"/>
                <a:hlinkClick r:id="rId15" action="ppaction://hlinksldjump"/>
              </a:rPr>
              <a:t>.</a:t>
            </a:r>
            <a:r>
              <a:rPr sz="1000" spc="-24" dirty="0">
                <a:latin typeface="Times New Roman"/>
                <a:cs typeface="Times New Roman"/>
                <a:hlinkClick r:id="rId15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5" action="ppaction://hlinksldjump"/>
              </a:rPr>
              <a:t>...................................................................</a:t>
            </a:r>
            <a:r>
              <a:rPr sz="1000" spc="-129" dirty="0">
                <a:latin typeface="Times New Roman"/>
                <a:cs typeface="Times New Roman"/>
                <a:hlinkClick r:id="rId15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5" action="ppaction://hlinksldjump"/>
              </a:rPr>
              <a:t>29</a:t>
            </a:r>
            <a:endParaRPr sz="1000">
              <a:latin typeface="Times New Roman"/>
              <a:cs typeface="Times New Roman"/>
            </a:endParaRPr>
          </a:p>
          <a:p>
            <a:pPr marL="10259" marR="4104" algn="just">
              <a:lnSpc>
                <a:spcPct val="103299"/>
              </a:lnSpc>
              <a:spcBef>
                <a:spcPts val="12"/>
              </a:spcBef>
            </a:pPr>
            <a:r>
              <a:rPr sz="1000" spc="-4" dirty="0">
                <a:latin typeface="Times New Roman"/>
                <a:cs typeface="Times New Roman"/>
                <a:hlinkClick r:id="rId16" action="ppaction://hlinksldjump"/>
              </a:rPr>
              <a:t>Figura</a:t>
            </a:r>
            <a:r>
              <a:rPr sz="1000" spc="-8" dirty="0">
                <a:latin typeface="Times New Roman"/>
                <a:cs typeface="Times New Roman"/>
                <a:hlinkClick r:id="rId16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6" action="ppaction://hlinksldjump"/>
              </a:rPr>
              <a:t>3.10: </a:t>
            </a:r>
            <a:r>
              <a:rPr sz="1000" spc="-4" dirty="0">
                <a:latin typeface="Times New Roman"/>
                <a:cs typeface="Times New Roman"/>
                <a:hlinkClick r:id="rId16" action="ppaction://hlinksldjump"/>
              </a:rPr>
              <a:t>Circuitos</a:t>
            </a:r>
            <a:r>
              <a:rPr sz="1000" dirty="0">
                <a:latin typeface="Times New Roman"/>
                <a:cs typeface="Times New Roman"/>
                <a:hlinkClick r:id="rId16" action="ppaction://hlinksldjump"/>
              </a:rPr>
              <a:t> equivalentes</a:t>
            </a:r>
            <a:r>
              <a:rPr sz="1000" spc="4" dirty="0">
                <a:latin typeface="Times New Roman"/>
                <a:cs typeface="Times New Roman"/>
                <a:hlinkClick r:id="rId16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16" action="ppaction://hlinksldjump"/>
              </a:rPr>
              <a:t>para el</a:t>
            </a:r>
            <a:r>
              <a:rPr sz="1000" dirty="0">
                <a:latin typeface="Times New Roman"/>
                <a:cs typeface="Times New Roman"/>
                <a:hlinkClick r:id="rId16" action="ppaction://hlinksldjump"/>
              </a:rPr>
              <a:t> cálculo</a:t>
            </a:r>
            <a:r>
              <a:rPr sz="1000" spc="4" dirty="0">
                <a:latin typeface="Times New Roman"/>
                <a:cs typeface="Times New Roman"/>
                <a:hlinkClick r:id="rId16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16" action="ppaction://hlinksldjump"/>
              </a:rPr>
              <a:t>Ē'0</a:t>
            </a:r>
            <a:r>
              <a:rPr sz="1000" spc="16" dirty="0">
                <a:latin typeface="Times New Roman"/>
                <a:cs typeface="Times New Roman"/>
                <a:hlinkClick r:id="rId16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6" action="ppaction://hlinksldjump"/>
              </a:rPr>
              <a:t>y</a:t>
            </a:r>
            <a:r>
              <a:rPr sz="1000" spc="-20" dirty="0">
                <a:latin typeface="Times New Roman"/>
                <a:cs typeface="Times New Roman"/>
                <a:hlinkClick r:id="rId16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6" action="ppaction://hlinksldjump"/>
              </a:rPr>
              <a:t>Ē''0..............................................</a:t>
            </a:r>
            <a:r>
              <a:rPr sz="1000" spc="-129" dirty="0">
                <a:latin typeface="Times New Roman"/>
                <a:cs typeface="Times New Roman"/>
                <a:hlinkClick r:id="rId16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6" action="ppaction://hlinksldjump"/>
              </a:rPr>
              <a:t>30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16" action="ppaction://hlinksldjump"/>
              </a:rPr>
              <a:t>Figura</a:t>
            </a:r>
            <a:r>
              <a:rPr sz="1000" spc="-32" dirty="0">
                <a:latin typeface="Times New Roman"/>
                <a:cs typeface="Times New Roman"/>
                <a:hlinkClick r:id="rId16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6" action="ppaction://hlinksldjump"/>
              </a:rPr>
              <a:t>3.11:</a:t>
            </a:r>
            <a:r>
              <a:rPr sz="1000" spc="-20" dirty="0">
                <a:latin typeface="Times New Roman"/>
                <a:cs typeface="Times New Roman"/>
                <a:hlinkClick r:id="rId16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16" action="ppaction://hlinksldjump"/>
              </a:rPr>
              <a:t>Diagrama</a:t>
            </a:r>
            <a:r>
              <a:rPr sz="1000" spc="-24" dirty="0">
                <a:latin typeface="Times New Roman"/>
                <a:cs typeface="Times New Roman"/>
                <a:hlinkClick r:id="rId16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6" action="ppaction://hlinksldjump"/>
              </a:rPr>
              <a:t>fasorial</a:t>
            </a:r>
            <a:r>
              <a:rPr sz="1000" spc="-20" dirty="0">
                <a:latin typeface="Times New Roman"/>
                <a:cs typeface="Times New Roman"/>
                <a:hlinkClick r:id="rId16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6" action="ppaction://hlinksldjump"/>
              </a:rPr>
              <a:t>que</a:t>
            </a:r>
            <a:r>
              <a:rPr sz="1000" spc="-28" dirty="0">
                <a:latin typeface="Times New Roman"/>
                <a:cs typeface="Times New Roman"/>
                <a:hlinkClick r:id="rId16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6" action="ppaction://hlinksldjump"/>
              </a:rPr>
              <a:t>muestra</a:t>
            </a:r>
            <a:r>
              <a:rPr sz="1000" spc="-28" dirty="0">
                <a:latin typeface="Times New Roman"/>
                <a:cs typeface="Times New Roman"/>
                <a:hlinkClick r:id="rId16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16" action="ppaction://hlinksldjump"/>
              </a:rPr>
              <a:t>los</a:t>
            </a:r>
            <a:r>
              <a:rPr sz="1000" spc="-20" dirty="0">
                <a:latin typeface="Times New Roman"/>
                <a:cs typeface="Times New Roman"/>
                <a:hlinkClick r:id="rId16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16" action="ppaction://hlinksldjump"/>
              </a:rPr>
              <a:t>voltajes</a:t>
            </a:r>
            <a:r>
              <a:rPr sz="1000" spc="-20" dirty="0">
                <a:latin typeface="Times New Roman"/>
                <a:cs typeface="Times New Roman"/>
                <a:hlinkClick r:id="rId16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16" action="ppaction://hlinksldjump"/>
              </a:rPr>
              <a:t>internos</a:t>
            </a:r>
            <a:r>
              <a:rPr sz="1000" spc="-24" dirty="0">
                <a:latin typeface="Times New Roman"/>
                <a:cs typeface="Times New Roman"/>
                <a:hlinkClick r:id="rId16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16" action="ppaction://hlinksldjump"/>
              </a:rPr>
              <a:t>considerados</a:t>
            </a:r>
            <a:r>
              <a:rPr sz="1000" spc="-20" dirty="0">
                <a:latin typeface="Times New Roman"/>
                <a:cs typeface="Times New Roman"/>
                <a:hlinkClick r:id="rId16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16" action="ppaction://hlinksldjump"/>
              </a:rPr>
              <a:t>para</a:t>
            </a:r>
            <a:r>
              <a:rPr sz="1000" spc="-28" dirty="0">
                <a:latin typeface="Times New Roman"/>
                <a:cs typeface="Times New Roman"/>
                <a:hlinkClick r:id="rId16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16" action="ppaction://hlinksldjump"/>
              </a:rPr>
              <a:t>el</a:t>
            </a:r>
            <a:r>
              <a:rPr sz="1000" spc="-20" dirty="0">
                <a:latin typeface="Times New Roman"/>
                <a:cs typeface="Times New Roman"/>
                <a:hlinkClick r:id="rId16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16" action="ppaction://hlinksldjump"/>
              </a:rPr>
              <a:t>cálculo </a:t>
            </a:r>
            <a:r>
              <a:rPr sz="1000" spc="-23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  <a:hlinkClick r:id="rId16" action="ppaction://hlinksldjump"/>
              </a:rPr>
              <a:t>de </a:t>
            </a:r>
            <a:r>
              <a:rPr sz="1000" spc="-4" dirty="0">
                <a:latin typeface="Times New Roman"/>
                <a:cs typeface="Times New Roman"/>
                <a:hlinkClick r:id="rId16" action="ppaction://hlinksldjump"/>
              </a:rPr>
              <a:t>las</a:t>
            </a:r>
            <a:r>
              <a:rPr sz="1000" spc="4" dirty="0">
                <a:latin typeface="Times New Roman"/>
                <a:cs typeface="Times New Roman"/>
                <a:hlinkClick r:id="rId16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16" action="ppaction://hlinksldjump"/>
              </a:rPr>
              <a:t>corrientes</a:t>
            </a:r>
            <a:r>
              <a:rPr sz="1000" spc="8" dirty="0">
                <a:latin typeface="Times New Roman"/>
                <a:cs typeface="Times New Roman"/>
                <a:hlinkClick r:id="rId16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6" action="ppaction://hlinksldjump"/>
              </a:rPr>
              <a:t>de</a:t>
            </a:r>
            <a:r>
              <a:rPr sz="1000" spc="4" dirty="0">
                <a:latin typeface="Times New Roman"/>
                <a:cs typeface="Times New Roman"/>
                <a:hlinkClick r:id="rId16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16" action="ppaction://hlinksldjump"/>
              </a:rPr>
              <a:t>cortocircuito</a:t>
            </a:r>
            <a:r>
              <a:rPr sz="1000" spc="8" dirty="0">
                <a:latin typeface="Times New Roman"/>
                <a:cs typeface="Times New Roman"/>
                <a:hlinkClick r:id="rId16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6" action="ppaction://hlinksldjump"/>
              </a:rPr>
              <a:t>de la</a:t>
            </a:r>
            <a:r>
              <a:rPr sz="1000" spc="8" dirty="0">
                <a:latin typeface="Times New Roman"/>
                <a:cs typeface="Times New Roman"/>
                <a:hlinkClick r:id="rId16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16" action="ppaction://hlinksldjump"/>
              </a:rPr>
              <a:t>maquina</a:t>
            </a:r>
            <a:r>
              <a:rPr sz="1000" spc="4" dirty="0">
                <a:latin typeface="Times New Roman"/>
                <a:cs typeface="Times New Roman"/>
                <a:hlinkClick r:id="rId16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16" action="ppaction://hlinksldjump"/>
              </a:rPr>
              <a:t>síncrona.</a:t>
            </a:r>
            <a:r>
              <a:rPr sz="1000" spc="-113" dirty="0">
                <a:latin typeface="Times New Roman"/>
                <a:cs typeface="Times New Roman"/>
                <a:hlinkClick r:id="rId16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6" action="ppaction://hlinksldjump"/>
              </a:rPr>
              <a:t>...................................................</a:t>
            </a:r>
            <a:r>
              <a:rPr sz="1000" spc="-125" dirty="0">
                <a:latin typeface="Times New Roman"/>
                <a:cs typeface="Times New Roman"/>
                <a:hlinkClick r:id="rId16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6" action="ppaction://hlinksldjump"/>
              </a:rPr>
              <a:t>30 </a:t>
            </a:r>
            <a:r>
              <a:rPr sz="1000" spc="-23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17" action="ppaction://hlinksldjump"/>
              </a:rPr>
              <a:t>Figura </a:t>
            </a:r>
            <a:r>
              <a:rPr sz="1000" dirty="0">
                <a:latin typeface="Times New Roman"/>
                <a:cs typeface="Times New Roman"/>
                <a:hlinkClick r:id="rId17" action="ppaction://hlinksldjump"/>
              </a:rPr>
              <a:t>3.12: </a:t>
            </a:r>
            <a:r>
              <a:rPr sz="1000" spc="-4" dirty="0">
                <a:latin typeface="Times New Roman"/>
                <a:cs typeface="Times New Roman"/>
                <a:hlinkClick r:id="rId17" action="ppaction://hlinksldjump"/>
              </a:rPr>
              <a:t>Notación para </a:t>
            </a:r>
            <a:r>
              <a:rPr sz="1000" dirty="0">
                <a:latin typeface="Times New Roman"/>
                <a:cs typeface="Times New Roman"/>
                <a:hlinkClick r:id="rId17" action="ppaction://hlinksldjump"/>
              </a:rPr>
              <a:t>la </a:t>
            </a:r>
            <a:r>
              <a:rPr sz="1000" spc="-4" dirty="0">
                <a:latin typeface="Times New Roman"/>
                <a:cs typeface="Times New Roman"/>
                <a:hlinkClick r:id="rId17" action="ppaction://hlinksldjump"/>
              </a:rPr>
              <a:t>potencia a) Activa </a:t>
            </a:r>
            <a:r>
              <a:rPr sz="1000" dirty="0">
                <a:latin typeface="Times New Roman"/>
                <a:cs typeface="Times New Roman"/>
                <a:hlinkClick r:id="rId17" action="ppaction://hlinksldjump"/>
              </a:rPr>
              <a:t>y b) </a:t>
            </a:r>
            <a:r>
              <a:rPr sz="1000" spc="-4" dirty="0">
                <a:latin typeface="Times New Roman"/>
                <a:cs typeface="Times New Roman"/>
                <a:hlinkClick r:id="rId17" action="ppaction://hlinksldjump"/>
              </a:rPr>
              <a:t>Reactiva en </a:t>
            </a:r>
            <a:r>
              <a:rPr sz="1000" dirty="0">
                <a:latin typeface="Times New Roman"/>
                <a:cs typeface="Times New Roman"/>
                <a:hlinkClick r:id="rId17" action="ppaction://hlinksldjump"/>
              </a:rPr>
              <a:t>una típica </a:t>
            </a:r>
            <a:r>
              <a:rPr sz="1000" spc="-4" dirty="0">
                <a:latin typeface="Times New Roman"/>
                <a:cs typeface="Times New Roman"/>
                <a:hlinkClick r:id="rId17" action="ppaction://hlinksldjump"/>
              </a:rPr>
              <a:t>barra </a:t>
            </a:r>
            <a:r>
              <a:rPr sz="1000" dirty="0">
                <a:latin typeface="Times New Roman"/>
                <a:cs typeface="Times New Roman"/>
                <a:hlinkClick r:id="rId17" action="ppaction://hlinksldjump"/>
              </a:rPr>
              <a:t>i, </a:t>
            </a:r>
            <a:r>
              <a:rPr sz="1000" spc="-4" dirty="0">
                <a:latin typeface="Times New Roman"/>
                <a:cs typeface="Times New Roman"/>
                <a:hlinkClick r:id="rId17" action="ppaction://hlinksldjump"/>
              </a:rPr>
              <a:t>para los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17" action="ppaction://hlinksldjump"/>
              </a:rPr>
              <a:t>e</a:t>
            </a:r>
            <a:r>
              <a:rPr sz="1000" dirty="0">
                <a:latin typeface="Times New Roman"/>
                <a:cs typeface="Times New Roman"/>
                <a:hlinkClick r:id="rId17" action="ppaction://hlinksldjump"/>
              </a:rPr>
              <a:t>studi</a:t>
            </a:r>
            <a:r>
              <a:rPr sz="1000" spc="-4" dirty="0">
                <a:latin typeface="Times New Roman"/>
                <a:cs typeface="Times New Roman"/>
                <a:hlinkClick r:id="rId17" action="ppaction://hlinksldjump"/>
              </a:rPr>
              <a:t>os</a:t>
            </a:r>
            <a:r>
              <a:rPr sz="1000" dirty="0">
                <a:latin typeface="Times New Roman"/>
                <a:cs typeface="Times New Roman"/>
                <a:hlinkClick r:id="rId17" action="ppaction://hlinksldjump"/>
              </a:rPr>
              <a:t> de</a:t>
            </a:r>
            <a:r>
              <a:rPr sz="1000" spc="-4" dirty="0">
                <a:latin typeface="Times New Roman"/>
                <a:cs typeface="Times New Roman"/>
                <a:hlinkClick r:id="rId17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7" action="ppaction://hlinksldjump"/>
              </a:rPr>
              <a:t>flujo de</a:t>
            </a:r>
            <a:r>
              <a:rPr sz="1000" spc="-4" dirty="0">
                <a:latin typeface="Times New Roman"/>
                <a:cs typeface="Times New Roman"/>
                <a:hlinkClick r:id="rId17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7" action="ppaction://hlinksldjump"/>
              </a:rPr>
              <a:t>pot</a:t>
            </a:r>
            <a:r>
              <a:rPr sz="1000" spc="4" dirty="0">
                <a:latin typeface="Times New Roman"/>
                <a:cs typeface="Times New Roman"/>
                <a:hlinkClick r:id="rId17" action="ppaction://hlinksldjump"/>
              </a:rPr>
              <a:t>e</a:t>
            </a:r>
            <a:r>
              <a:rPr sz="1000" dirty="0">
                <a:latin typeface="Times New Roman"/>
                <a:cs typeface="Times New Roman"/>
                <a:hlinkClick r:id="rId17" action="ppaction://hlinksldjump"/>
              </a:rPr>
              <a:t>n</a:t>
            </a:r>
            <a:r>
              <a:rPr sz="1000" spc="-4" dirty="0">
                <a:latin typeface="Times New Roman"/>
                <a:cs typeface="Times New Roman"/>
                <a:hlinkClick r:id="rId17" action="ppaction://hlinksldjump"/>
              </a:rPr>
              <a:t>c</a:t>
            </a:r>
            <a:r>
              <a:rPr sz="1000" dirty="0">
                <a:latin typeface="Times New Roman"/>
                <a:cs typeface="Times New Roman"/>
                <a:hlinkClick r:id="rId17" action="ppaction://hlinksldjump"/>
              </a:rPr>
              <a:t>ia.</a:t>
            </a:r>
            <a:r>
              <a:rPr sz="1000" spc="-28" dirty="0">
                <a:latin typeface="Times New Roman"/>
                <a:cs typeface="Times New Roman"/>
                <a:hlinkClick r:id="rId17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7" action="ppaction://hlinksldjump"/>
              </a:rPr>
              <a:t>...............................................................................................</a:t>
            </a:r>
            <a:r>
              <a:rPr sz="1000" spc="-125" dirty="0">
                <a:latin typeface="Times New Roman"/>
                <a:cs typeface="Times New Roman"/>
                <a:hlinkClick r:id="rId17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7" action="ppaction://hlinksldjump"/>
              </a:rPr>
              <a:t>35</a:t>
            </a:r>
            <a:endParaRPr sz="1000">
              <a:latin typeface="Times New Roman"/>
              <a:cs typeface="Times New Roman"/>
            </a:endParaRPr>
          </a:p>
          <a:p>
            <a:pPr marL="10259" marR="8207" algn="just">
              <a:lnSpc>
                <a:spcPct val="103299"/>
              </a:lnSpc>
            </a:pPr>
            <a:r>
              <a:rPr sz="1000" spc="-4" dirty="0">
                <a:latin typeface="Times New Roman"/>
                <a:cs typeface="Times New Roman"/>
                <a:hlinkClick r:id="rId18" action="ppaction://hlinksldjump"/>
              </a:rPr>
              <a:t>Figura</a:t>
            </a:r>
            <a:r>
              <a:rPr sz="1000" spc="-8" dirty="0">
                <a:latin typeface="Times New Roman"/>
                <a:cs typeface="Times New Roman"/>
                <a:hlinkClick r:id="rId18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8" action="ppaction://hlinksldjump"/>
              </a:rPr>
              <a:t>3.13: </a:t>
            </a:r>
            <a:r>
              <a:rPr sz="1000" spc="-4" dirty="0">
                <a:latin typeface="Times New Roman"/>
                <a:cs typeface="Times New Roman"/>
                <a:hlinkClick r:id="rId18" action="ppaction://hlinksldjump"/>
              </a:rPr>
              <a:t>Diferentes</a:t>
            </a:r>
            <a:r>
              <a:rPr sz="1000" spc="4" dirty="0">
                <a:latin typeface="Times New Roman"/>
                <a:cs typeface="Times New Roman"/>
                <a:hlinkClick r:id="rId18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8" action="ppaction://hlinksldjump"/>
              </a:rPr>
              <a:t>tipos de</a:t>
            </a:r>
            <a:r>
              <a:rPr sz="1000" spc="-4" dirty="0">
                <a:latin typeface="Times New Roman"/>
                <a:cs typeface="Times New Roman"/>
                <a:hlinkClick r:id="rId18" action="ppaction://hlinksldjump"/>
              </a:rPr>
              <a:t> barras</a:t>
            </a:r>
            <a:r>
              <a:rPr sz="1000" spc="4" dirty="0">
                <a:latin typeface="Times New Roman"/>
                <a:cs typeface="Times New Roman"/>
                <a:hlinkClick r:id="rId18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8" action="ppaction://hlinksldjump"/>
              </a:rPr>
              <a:t>que</a:t>
            </a:r>
            <a:r>
              <a:rPr sz="1000" spc="-4" dirty="0">
                <a:latin typeface="Times New Roman"/>
                <a:cs typeface="Times New Roman"/>
                <a:hlinkClick r:id="rId18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8" action="ppaction://hlinksldjump"/>
              </a:rPr>
              <a:t>componen</a:t>
            </a:r>
            <a:r>
              <a:rPr sz="1000" spc="4" dirty="0">
                <a:latin typeface="Times New Roman"/>
                <a:cs typeface="Times New Roman"/>
                <a:hlinkClick r:id="rId18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8" action="ppaction://hlinksldjump"/>
              </a:rPr>
              <a:t>un </a:t>
            </a:r>
            <a:r>
              <a:rPr sz="1000" spc="-4" dirty="0">
                <a:latin typeface="Times New Roman"/>
                <a:cs typeface="Times New Roman"/>
                <a:hlinkClick r:id="rId18" action="ppaction://hlinksldjump"/>
              </a:rPr>
              <a:t>sistema </a:t>
            </a:r>
            <a:r>
              <a:rPr sz="1000" dirty="0">
                <a:latin typeface="Times New Roman"/>
                <a:cs typeface="Times New Roman"/>
                <a:hlinkClick r:id="rId18" action="ppaction://hlinksldjump"/>
              </a:rPr>
              <a:t>de potencia.</a:t>
            </a:r>
            <a:r>
              <a:rPr sz="1000" spc="-141" dirty="0">
                <a:latin typeface="Times New Roman"/>
                <a:cs typeface="Times New Roman"/>
                <a:hlinkClick r:id="rId18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8" action="ppaction://hlinksldjump"/>
              </a:rPr>
              <a:t>..................</a:t>
            </a:r>
            <a:r>
              <a:rPr sz="1000" spc="-129" dirty="0">
                <a:latin typeface="Times New Roman"/>
                <a:cs typeface="Times New Roman"/>
                <a:hlinkClick r:id="rId18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8" action="ppaction://hlinksldjump"/>
              </a:rPr>
              <a:t>36 </a:t>
            </a:r>
            <a:r>
              <a:rPr sz="1000" spc="-234" dirty="0">
                <a:latin typeface="Times New Roman"/>
                <a:cs typeface="Times New Roman"/>
              </a:rPr>
              <a:t> </a:t>
            </a:r>
            <a:r>
              <a:rPr sz="1000" spc="-12" dirty="0">
                <a:latin typeface="Times New Roman"/>
                <a:cs typeface="Times New Roman"/>
                <a:hlinkClick r:id="rId19" action="ppaction://hlinksldjump"/>
              </a:rPr>
              <a:t>F</a:t>
            </a:r>
            <a:r>
              <a:rPr sz="1000" dirty="0">
                <a:latin typeface="Times New Roman"/>
                <a:cs typeface="Times New Roman"/>
                <a:hlinkClick r:id="rId19" action="ppaction://hlinksldjump"/>
              </a:rPr>
              <a:t>i</a:t>
            </a:r>
            <a:r>
              <a:rPr sz="1000" spc="-8" dirty="0">
                <a:latin typeface="Times New Roman"/>
                <a:cs typeface="Times New Roman"/>
                <a:hlinkClick r:id="rId19" action="ppaction://hlinksldjump"/>
              </a:rPr>
              <a:t>g</a:t>
            </a:r>
            <a:r>
              <a:rPr sz="1000" spc="8" dirty="0">
                <a:latin typeface="Times New Roman"/>
                <a:cs typeface="Times New Roman"/>
                <a:hlinkClick r:id="rId19" action="ppaction://hlinksldjump"/>
              </a:rPr>
              <a:t>u</a:t>
            </a:r>
            <a:r>
              <a:rPr sz="1000" dirty="0">
                <a:latin typeface="Times New Roman"/>
                <a:cs typeface="Times New Roman"/>
                <a:hlinkClick r:id="rId19" action="ppaction://hlinksldjump"/>
              </a:rPr>
              <a:t>ra</a:t>
            </a:r>
            <a:r>
              <a:rPr sz="1000" spc="-8" dirty="0">
                <a:latin typeface="Times New Roman"/>
                <a:cs typeface="Times New Roman"/>
                <a:hlinkClick r:id="rId19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9" action="ppaction://hlinksldjump"/>
              </a:rPr>
              <a:t>3.14:</a:t>
            </a:r>
            <a:r>
              <a:rPr sz="1000" spc="8" dirty="0">
                <a:latin typeface="Times New Roman"/>
                <a:cs typeface="Times New Roman"/>
                <a:hlinkClick r:id="rId19" action="ppaction://hlinksldjump"/>
              </a:rPr>
              <a:t> </a:t>
            </a:r>
            <a:r>
              <a:rPr sz="1000" spc="-8" dirty="0">
                <a:latin typeface="Times New Roman"/>
                <a:cs typeface="Times New Roman"/>
                <a:hlinkClick r:id="rId19" action="ppaction://hlinksldjump"/>
              </a:rPr>
              <a:t>B</a:t>
            </a:r>
            <a:r>
              <a:rPr sz="1000" spc="-4" dirty="0">
                <a:latin typeface="Times New Roman"/>
                <a:cs typeface="Times New Roman"/>
                <a:hlinkClick r:id="rId19" action="ppaction://hlinksldjump"/>
              </a:rPr>
              <a:t>a</a:t>
            </a:r>
            <a:r>
              <a:rPr sz="1000" spc="4" dirty="0">
                <a:latin typeface="Times New Roman"/>
                <a:cs typeface="Times New Roman"/>
                <a:hlinkClick r:id="rId19" action="ppaction://hlinksldjump"/>
              </a:rPr>
              <a:t>r</a:t>
            </a:r>
            <a:r>
              <a:rPr sz="1000" dirty="0">
                <a:latin typeface="Times New Roman"/>
                <a:cs typeface="Times New Roman"/>
                <a:hlinkClick r:id="rId19" action="ppaction://hlinksldjump"/>
              </a:rPr>
              <a:t>r</a:t>
            </a:r>
            <a:r>
              <a:rPr sz="1000" spc="-8" dirty="0">
                <a:latin typeface="Times New Roman"/>
                <a:cs typeface="Times New Roman"/>
                <a:hlinkClick r:id="rId19" action="ppaction://hlinksldjump"/>
              </a:rPr>
              <a:t>a</a:t>
            </a:r>
            <a:r>
              <a:rPr sz="1000" spc="-4" dirty="0">
                <a:latin typeface="Times New Roman"/>
                <a:cs typeface="Times New Roman"/>
                <a:hlinkClick r:id="rId19" action="ppaction://hlinksldjump"/>
              </a:rPr>
              <a:t>s</a:t>
            </a:r>
            <a:r>
              <a:rPr sz="1000" dirty="0">
                <a:latin typeface="Times New Roman"/>
                <a:cs typeface="Times New Roman"/>
                <a:hlinkClick r:id="rId19" action="ppaction://hlinksldjump"/>
              </a:rPr>
              <a:t> de</a:t>
            </a:r>
            <a:r>
              <a:rPr sz="1000" spc="-4" dirty="0">
                <a:latin typeface="Times New Roman"/>
                <a:cs typeface="Times New Roman"/>
                <a:hlinkClick r:id="rId19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9" action="ppaction://hlinksldjump"/>
              </a:rPr>
              <a:t>un</a:t>
            </a:r>
            <a:r>
              <a:rPr sz="1000" spc="8" dirty="0">
                <a:latin typeface="Times New Roman"/>
                <a:cs typeface="Times New Roman"/>
                <a:hlinkClick r:id="rId19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19" action="ppaction://hlinksldjump"/>
              </a:rPr>
              <a:t>sis</a:t>
            </a:r>
            <a:r>
              <a:rPr sz="1000" dirty="0">
                <a:latin typeface="Times New Roman"/>
                <a:cs typeface="Times New Roman"/>
                <a:hlinkClick r:id="rId19" action="ppaction://hlinksldjump"/>
              </a:rPr>
              <a:t>tema</a:t>
            </a:r>
            <a:r>
              <a:rPr sz="1000" spc="-4" dirty="0">
                <a:latin typeface="Times New Roman"/>
                <a:cs typeface="Times New Roman"/>
                <a:hlinkClick r:id="rId19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9" action="ppaction://hlinksldjump"/>
              </a:rPr>
              <a:t>de</a:t>
            </a:r>
            <a:r>
              <a:rPr sz="1000" spc="-4" dirty="0">
                <a:latin typeface="Times New Roman"/>
                <a:cs typeface="Times New Roman"/>
                <a:hlinkClick r:id="rId19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9" action="ppaction://hlinksldjump"/>
              </a:rPr>
              <a:t>poten</a:t>
            </a:r>
            <a:r>
              <a:rPr sz="1000" spc="-8" dirty="0">
                <a:latin typeface="Times New Roman"/>
                <a:cs typeface="Times New Roman"/>
                <a:hlinkClick r:id="rId19" action="ppaction://hlinksldjump"/>
              </a:rPr>
              <a:t>c</a:t>
            </a:r>
            <a:r>
              <a:rPr sz="1000" dirty="0">
                <a:latin typeface="Times New Roman"/>
                <a:cs typeface="Times New Roman"/>
                <a:hlinkClick r:id="rId19" action="ppaction://hlinksldjump"/>
              </a:rPr>
              <a:t>ia.</a:t>
            </a:r>
            <a:r>
              <a:rPr sz="1000" spc="-92" dirty="0">
                <a:latin typeface="Times New Roman"/>
                <a:cs typeface="Times New Roman"/>
                <a:hlinkClick r:id="rId19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9" action="ppaction://hlinksldjump"/>
              </a:rPr>
              <a:t>....................................................................</a:t>
            </a:r>
            <a:r>
              <a:rPr sz="1000" spc="-129" dirty="0">
                <a:latin typeface="Times New Roman"/>
                <a:cs typeface="Times New Roman"/>
                <a:hlinkClick r:id="rId19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9" action="ppaction://hlinksldjump"/>
              </a:rPr>
              <a:t>37</a:t>
            </a:r>
            <a:endParaRPr sz="1000">
              <a:latin typeface="Times New Roman"/>
              <a:cs typeface="Times New Roman"/>
            </a:endParaRPr>
          </a:p>
          <a:p>
            <a:pPr marL="10259" marR="8207" algn="just">
              <a:lnSpc>
                <a:spcPts val="1204"/>
              </a:lnSpc>
              <a:spcBef>
                <a:spcPts val="44"/>
              </a:spcBef>
            </a:pPr>
            <a:r>
              <a:rPr sz="1000" spc="-4" dirty="0">
                <a:latin typeface="Times New Roman"/>
                <a:cs typeface="Times New Roman"/>
                <a:hlinkClick r:id="rId20" action="ppaction://hlinksldjump"/>
              </a:rPr>
              <a:t>Figura </a:t>
            </a:r>
            <a:r>
              <a:rPr sz="1000" dirty="0">
                <a:latin typeface="Times New Roman"/>
                <a:cs typeface="Times New Roman"/>
                <a:hlinkClick r:id="rId20" action="ppaction://hlinksldjump"/>
              </a:rPr>
              <a:t>3.15:</a:t>
            </a:r>
            <a:r>
              <a:rPr sz="1000" spc="4" dirty="0">
                <a:latin typeface="Times New Roman"/>
                <a:cs typeface="Times New Roman"/>
                <a:hlinkClick r:id="rId20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20" action="ppaction://hlinksldjump"/>
              </a:rPr>
              <a:t>Curvas</a:t>
            </a:r>
            <a:r>
              <a:rPr sz="1000" spc="4" dirty="0">
                <a:latin typeface="Times New Roman"/>
                <a:cs typeface="Times New Roman"/>
                <a:hlinkClick r:id="rId20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20" action="ppaction://hlinksldjump"/>
              </a:rPr>
              <a:t>P-V</a:t>
            </a:r>
            <a:r>
              <a:rPr sz="1000" spc="12" dirty="0">
                <a:latin typeface="Times New Roman"/>
                <a:cs typeface="Times New Roman"/>
                <a:hlinkClick r:id="rId20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20" action="ppaction://hlinksldjump"/>
              </a:rPr>
              <a:t>normalizadas</a:t>
            </a:r>
            <a:r>
              <a:rPr sz="1000" spc="4" dirty="0">
                <a:latin typeface="Times New Roman"/>
                <a:cs typeface="Times New Roman"/>
                <a:hlinkClick r:id="rId20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20" action="ppaction://hlinksldjump"/>
              </a:rPr>
              <a:t>para </a:t>
            </a:r>
            <a:r>
              <a:rPr sz="1000" dirty="0">
                <a:latin typeface="Times New Roman"/>
                <a:cs typeface="Times New Roman"/>
                <a:hlinkClick r:id="rId20" action="ppaction://hlinksldjump"/>
              </a:rPr>
              <a:t>una fuente</a:t>
            </a:r>
            <a:r>
              <a:rPr sz="1000" spc="8" dirty="0">
                <a:latin typeface="Times New Roman"/>
                <a:cs typeface="Times New Roman"/>
                <a:hlinkClick r:id="rId20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20" action="ppaction://hlinksldjump"/>
              </a:rPr>
              <a:t>infinita</a:t>
            </a:r>
            <a:r>
              <a:rPr sz="1000" spc="8" dirty="0">
                <a:latin typeface="Times New Roman"/>
                <a:cs typeface="Times New Roman"/>
                <a:hlinkClick r:id="rId20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20" action="ppaction://hlinksldjump"/>
              </a:rPr>
              <a:t>y</a:t>
            </a:r>
            <a:r>
              <a:rPr sz="1000" spc="-8" dirty="0">
                <a:latin typeface="Times New Roman"/>
                <a:cs typeface="Times New Roman"/>
                <a:hlinkClick r:id="rId20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20" action="ppaction://hlinksldjump"/>
              </a:rPr>
              <a:t>reactancia</a:t>
            </a:r>
            <a:r>
              <a:rPr sz="1000" spc="12" dirty="0">
                <a:latin typeface="Times New Roman"/>
                <a:cs typeface="Times New Roman"/>
                <a:hlinkClick r:id="rId20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20" action="ppaction://hlinksldjump"/>
              </a:rPr>
              <a:t>de la</a:t>
            </a:r>
            <a:r>
              <a:rPr sz="1000" spc="4" dirty="0">
                <a:latin typeface="Times New Roman"/>
                <a:cs typeface="Times New Roman"/>
                <a:hlinkClick r:id="rId20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20" action="ppaction://hlinksldjump"/>
              </a:rPr>
              <a:t>red.</a:t>
            </a:r>
            <a:r>
              <a:rPr sz="1000" spc="-20" dirty="0">
                <a:latin typeface="Times New Roman"/>
                <a:cs typeface="Times New Roman"/>
                <a:hlinkClick r:id="rId20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20" action="ppaction://hlinksldjump"/>
              </a:rPr>
              <a:t>......</a:t>
            </a:r>
            <a:r>
              <a:rPr sz="1000" spc="-125" dirty="0">
                <a:latin typeface="Times New Roman"/>
                <a:cs typeface="Times New Roman"/>
                <a:hlinkClick r:id="rId20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20" action="ppaction://hlinksldjump"/>
              </a:rPr>
              <a:t>38 </a:t>
            </a:r>
            <a:r>
              <a:rPr sz="1000" spc="-23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21" action="ppaction://hlinksldjump"/>
              </a:rPr>
              <a:t>Figura</a:t>
            </a:r>
            <a:r>
              <a:rPr sz="1000" spc="-8" dirty="0">
                <a:latin typeface="Times New Roman"/>
                <a:cs typeface="Times New Roman"/>
                <a:hlinkClick r:id="rId21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21" action="ppaction://hlinksldjump"/>
              </a:rPr>
              <a:t>3.16: </a:t>
            </a:r>
            <a:r>
              <a:rPr sz="1000" spc="-4" dirty="0">
                <a:latin typeface="Times New Roman"/>
                <a:cs typeface="Times New Roman"/>
                <a:hlinkClick r:id="rId21" action="ppaction://hlinksldjump"/>
              </a:rPr>
              <a:t>Márgenes</a:t>
            </a:r>
            <a:r>
              <a:rPr sz="1000" spc="4" dirty="0">
                <a:latin typeface="Times New Roman"/>
                <a:cs typeface="Times New Roman"/>
                <a:hlinkClick r:id="rId21" action="ppaction://hlinksldjump"/>
              </a:rPr>
              <a:t> de</a:t>
            </a:r>
            <a:r>
              <a:rPr sz="1000" spc="-4" dirty="0">
                <a:latin typeface="Times New Roman"/>
                <a:cs typeface="Times New Roman"/>
                <a:hlinkClick r:id="rId21" action="ppaction://hlinksldjump"/>
              </a:rPr>
              <a:t> potencia</a:t>
            </a:r>
            <a:r>
              <a:rPr sz="1000" dirty="0">
                <a:latin typeface="Times New Roman"/>
                <a:cs typeface="Times New Roman"/>
                <a:hlinkClick r:id="rId21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21" action="ppaction://hlinksldjump"/>
              </a:rPr>
              <a:t>reactiva.</a:t>
            </a:r>
            <a:r>
              <a:rPr sz="1000" spc="-145" dirty="0">
                <a:latin typeface="Times New Roman"/>
                <a:cs typeface="Times New Roman"/>
                <a:hlinkClick r:id="rId21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21" action="ppaction://hlinksldjump"/>
              </a:rPr>
              <a:t>........................................................................</a:t>
            </a:r>
            <a:r>
              <a:rPr sz="1000" spc="-125" dirty="0">
                <a:latin typeface="Times New Roman"/>
                <a:cs typeface="Times New Roman"/>
                <a:hlinkClick r:id="rId21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21" action="ppaction://hlinksldjump"/>
              </a:rPr>
              <a:t>39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36"/>
              </a:spcBef>
            </a:pPr>
            <a:endParaRPr sz="1000">
              <a:latin typeface="Times New Roman"/>
              <a:cs typeface="Times New Roman"/>
            </a:endParaRPr>
          </a:p>
          <a:p>
            <a:pPr marL="10259" marR="8207" algn="just">
              <a:lnSpc>
                <a:spcPct val="103600"/>
              </a:lnSpc>
            </a:pPr>
            <a:r>
              <a:rPr sz="1000" spc="-4" dirty="0">
                <a:latin typeface="Times New Roman"/>
                <a:cs typeface="Times New Roman"/>
                <a:hlinkClick r:id="rId22" action="ppaction://hlinksldjump"/>
              </a:rPr>
              <a:t>Figura </a:t>
            </a:r>
            <a:r>
              <a:rPr sz="1000" dirty="0">
                <a:latin typeface="Times New Roman"/>
                <a:cs typeface="Times New Roman"/>
                <a:hlinkClick r:id="rId22" action="ppaction://hlinksldjump"/>
              </a:rPr>
              <a:t>4.1:</a:t>
            </a:r>
            <a:r>
              <a:rPr sz="1000" spc="4" dirty="0">
                <a:latin typeface="Times New Roman"/>
                <a:cs typeface="Times New Roman"/>
                <a:hlinkClick r:id="rId22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22" action="ppaction://hlinksldjump"/>
              </a:rPr>
              <a:t>Generador</a:t>
            </a:r>
            <a:r>
              <a:rPr sz="1000" spc="8" dirty="0">
                <a:latin typeface="Times New Roman"/>
                <a:cs typeface="Times New Roman"/>
                <a:hlinkClick r:id="rId22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22" action="ppaction://hlinksldjump"/>
              </a:rPr>
              <a:t>U1,</a:t>
            </a:r>
            <a:r>
              <a:rPr sz="1000" spc="4" dirty="0">
                <a:latin typeface="Times New Roman"/>
                <a:cs typeface="Times New Roman"/>
                <a:hlinkClick r:id="rId22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22" action="ppaction://hlinksldjump"/>
              </a:rPr>
              <a:t>central</a:t>
            </a:r>
            <a:r>
              <a:rPr sz="1000" spc="4" dirty="0">
                <a:latin typeface="Times New Roman"/>
                <a:cs typeface="Times New Roman"/>
                <a:hlinkClick r:id="rId22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22" action="ppaction://hlinksldjump"/>
              </a:rPr>
              <a:t>hidroeléctrica</a:t>
            </a:r>
            <a:r>
              <a:rPr sz="1000" spc="4" dirty="0">
                <a:latin typeface="Times New Roman"/>
                <a:cs typeface="Times New Roman"/>
                <a:hlinkClick r:id="rId22" action="ppaction://hlinksldjump"/>
              </a:rPr>
              <a:t> 15 </a:t>
            </a:r>
            <a:r>
              <a:rPr sz="1000" dirty="0">
                <a:latin typeface="Times New Roman"/>
                <a:cs typeface="Times New Roman"/>
                <a:hlinkClick r:id="rId22" action="ppaction://hlinksldjump"/>
              </a:rPr>
              <a:t>de septiembre.....................................</a:t>
            </a:r>
            <a:r>
              <a:rPr sz="1000" spc="-125" dirty="0">
                <a:latin typeface="Times New Roman"/>
                <a:cs typeface="Times New Roman"/>
                <a:hlinkClick r:id="rId22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22" action="ppaction://hlinksldjump"/>
              </a:rPr>
              <a:t>40 </a:t>
            </a:r>
            <a:r>
              <a:rPr sz="1000" spc="-23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23" action="ppaction://hlinksldjump"/>
              </a:rPr>
              <a:t>Figura </a:t>
            </a:r>
            <a:r>
              <a:rPr sz="1000" dirty="0">
                <a:latin typeface="Times New Roman"/>
                <a:cs typeface="Times New Roman"/>
                <a:hlinkClick r:id="rId23" action="ppaction://hlinksldjump"/>
              </a:rPr>
              <a:t>4.2: </a:t>
            </a:r>
            <a:r>
              <a:rPr sz="1000" spc="-4" dirty="0">
                <a:latin typeface="Times New Roman"/>
                <a:cs typeface="Times New Roman"/>
                <a:hlinkClick r:id="rId23" action="ppaction://hlinksldjump"/>
              </a:rPr>
              <a:t>Placa </a:t>
            </a:r>
            <a:r>
              <a:rPr sz="1000" spc="4" dirty="0">
                <a:latin typeface="Times New Roman"/>
                <a:cs typeface="Times New Roman"/>
                <a:hlinkClick r:id="rId23" action="ppaction://hlinksldjump"/>
              </a:rPr>
              <a:t>de </a:t>
            </a:r>
            <a:r>
              <a:rPr sz="1000" spc="-4" dirty="0">
                <a:latin typeface="Times New Roman"/>
                <a:cs typeface="Times New Roman"/>
                <a:hlinkClick r:id="rId23" action="ppaction://hlinksldjump"/>
              </a:rPr>
              <a:t>características generador, </a:t>
            </a:r>
            <a:r>
              <a:rPr sz="1000" dirty="0">
                <a:latin typeface="Times New Roman"/>
                <a:cs typeface="Times New Roman"/>
                <a:hlinkClick r:id="rId23" action="ppaction://hlinksldjump"/>
              </a:rPr>
              <a:t>Central </a:t>
            </a:r>
            <a:r>
              <a:rPr sz="1000" spc="-4" dirty="0">
                <a:latin typeface="Times New Roman"/>
                <a:cs typeface="Times New Roman"/>
                <a:hlinkClick r:id="rId23" action="ppaction://hlinksldjump"/>
              </a:rPr>
              <a:t>Hidroeléctrica </a:t>
            </a:r>
            <a:r>
              <a:rPr sz="1000" dirty="0">
                <a:latin typeface="Times New Roman"/>
                <a:cs typeface="Times New Roman"/>
                <a:hlinkClick r:id="rId23" action="ppaction://hlinksldjump"/>
              </a:rPr>
              <a:t>15 </a:t>
            </a:r>
            <a:r>
              <a:rPr sz="1000" spc="4" dirty="0">
                <a:latin typeface="Times New Roman"/>
                <a:cs typeface="Times New Roman"/>
                <a:hlinkClick r:id="rId23" action="ppaction://hlinksldjump"/>
              </a:rPr>
              <a:t>de septiembre....41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24" action="ppaction://hlinksldjump"/>
              </a:rPr>
              <a:t>Figura</a:t>
            </a:r>
            <a:r>
              <a:rPr sz="1000" dirty="0">
                <a:latin typeface="Times New Roman"/>
                <a:cs typeface="Times New Roman"/>
                <a:hlinkClick r:id="rId24" action="ppaction://hlinksldjump"/>
              </a:rPr>
              <a:t> 4.3:</a:t>
            </a:r>
            <a:r>
              <a:rPr sz="1000" spc="12" dirty="0">
                <a:latin typeface="Times New Roman"/>
                <a:cs typeface="Times New Roman"/>
                <a:hlinkClick r:id="rId24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24" action="ppaction://hlinksldjump"/>
              </a:rPr>
              <a:t>Placa</a:t>
            </a:r>
            <a:r>
              <a:rPr sz="1000" spc="4" dirty="0">
                <a:latin typeface="Times New Roman"/>
                <a:cs typeface="Times New Roman"/>
                <a:hlinkClick r:id="rId24" action="ppaction://hlinksldjump"/>
              </a:rPr>
              <a:t> de</a:t>
            </a:r>
            <a:r>
              <a:rPr sz="1000" spc="8" dirty="0">
                <a:latin typeface="Times New Roman"/>
                <a:cs typeface="Times New Roman"/>
                <a:hlinkClick r:id="rId24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24" action="ppaction://hlinksldjump"/>
              </a:rPr>
              <a:t>características</a:t>
            </a:r>
            <a:r>
              <a:rPr sz="1000" spc="8" dirty="0">
                <a:latin typeface="Times New Roman"/>
                <a:cs typeface="Times New Roman"/>
                <a:hlinkClick r:id="rId24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24" action="ppaction://hlinksldjump"/>
              </a:rPr>
              <a:t>transformador</a:t>
            </a:r>
            <a:r>
              <a:rPr sz="1000" spc="12" dirty="0">
                <a:latin typeface="Times New Roman"/>
                <a:cs typeface="Times New Roman"/>
                <a:hlinkClick r:id="rId24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24" action="ppaction://hlinksldjump"/>
              </a:rPr>
              <a:t>de</a:t>
            </a:r>
            <a:r>
              <a:rPr sz="1000" spc="4" dirty="0">
                <a:latin typeface="Times New Roman"/>
                <a:cs typeface="Times New Roman"/>
                <a:hlinkClick r:id="rId24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24" action="ppaction://hlinksldjump"/>
              </a:rPr>
              <a:t>aterrizamiento</a:t>
            </a:r>
            <a:r>
              <a:rPr sz="1000" spc="12" dirty="0">
                <a:latin typeface="Times New Roman"/>
                <a:cs typeface="Times New Roman"/>
                <a:hlinkClick r:id="rId24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24" action="ppaction://hlinksldjump"/>
              </a:rPr>
              <a:t>a</a:t>
            </a:r>
            <a:r>
              <a:rPr sz="1000" spc="8" dirty="0">
                <a:latin typeface="Times New Roman"/>
                <a:cs typeface="Times New Roman"/>
                <a:hlinkClick r:id="rId24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24" action="ppaction://hlinksldjump"/>
              </a:rPr>
              <a:t>tierra.</a:t>
            </a:r>
            <a:r>
              <a:rPr sz="1000" spc="-153" dirty="0">
                <a:latin typeface="Times New Roman"/>
                <a:cs typeface="Times New Roman"/>
                <a:hlinkClick r:id="rId24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24" action="ppaction://hlinksldjump"/>
              </a:rPr>
              <a:t>.....................</a:t>
            </a:r>
            <a:r>
              <a:rPr sz="1000" spc="-121" dirty="0">
                <a:latin typeface="Times New Roman"/>
                <a:cs typeface="Times New Roman"/>
                <a:hlinkClick r:id="rId24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24" action="ppaction://hlinksldjump"/>
              </a:rPr>
              <a:t>42 </a:t>
            </a:r>
            <a:r>
              <a:rPr sz="1000" spc="-234" dirty="0">
                <a:latin typeface="Times New Roman"/>
                <a:cs typeface="Times New Roman"/>
              </a:rPr>
              <a:t> </a:t>
            </a:r>
            <a:r>
              <a:rPr sz="1000" spc="-12" dirty="0">
                <a:latin typeface="Times New Roman"/>
                <a:cs typeface="Times New Roman"/>
                <a:hlinkClick r:id="rId25" action="ppaction://hlinksldjump"/>
              </a:rPr>
              <a:t>F</a:t>
            </a:r>
            <a:r>
              <a:rPr sz="1000" dirty="0">
                <a:latin typeface="Times New Roman"/>
                <a:cs typeface="Times New Roman"/>
                <a:hlinkClick r:id="rId25" action="ppaction://hlinksldjump"/>
              </a:rPr>
              <a:t>i</a:t>
            </a:r>
            <a:r>
              <a:rPr sz="1000" spc="-8" dirty="0">
                <a:latin typeface="Times New Roman"/>
                <a:cs typeface="Times New Roman"/>
                <a:hlinkClick r:id="rId25" action="ppaction://hlinksldjump"/>
              </a:rPr>
              <a:t>g</a:t>
            </a:r>
            <a:r>
              <a:rPr sz="1000" spc="8" dirty="0">
                <a:latin typeface="Times New Roman"/>
                <a:cs typeface="Times New Roman"/>
                <a:hlinkClick r:id="rId25" action="ppaction://hlinksldjump"/>
              </a:rPr>
              <a:t>u</a:t>
            </a:r>
            <a:r>
              <a:rPr sz="1000" dirty="0">
                <a:latin typeface="Times New Roman"/>
                <a:cs typeface="Times New Roman"/>
                <a:hlinkClick r:id="rId25" action="ppaction://hlinksldjump"/>
              </a:rPr>
              <a:t>ra</a:t>
            </a:r>
            <a:r>
              <a:rPr sz="1000" spc="-8" dirty="0">
                <a:latin typeface="Times New Roman"/>
                <a:cs typeface="Times New Roman"/>
                <a:hlinkClick r:id="rId25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25" action="ppaction://hlinksldjump"/>
              </a:rPr>
              <a:t>4.4: Esquema</a:t>
            </a:r>
            <a:r>
              <a:rPr sz="1000" spc="-4" dirty="0">
                <a:latin typeface="Times New Roman"/>
                <a:cs typeface="Times New Roman"/>
                <a:hlinkClick r:id="rId25" action="ppaction://hlinksldjump"/>
              </a:rPr>
              <a:t> </a:t>
            </a:r>
            <a:r>
              <a:rPr sz="1000" spc="8" dirty="0">
                <a:latin typeface="Times New Roman"/>
                <a:cs typeface="Times New Roman"/>
                <a:hlinkClick r:id="rId25" action="ppaction://hlinksldjump"/>
              </a:rPr>
              <a:t>d</a:t>
            </a:r>
            <a:r>
              <a:rPr sz="1000" dirty="0">
                <a:latin typeface="Times New Roman"/>
                <a:cs typeface="Times New Roman"/>
                <a:hlinkClick r:id="rId25" action="ppaction://hlinksldjump"/>
              </a:rPr>
              <a:t>e</a:t>
            </a:r>
            <a:r>
              <a:rPr sz="1000" spc="-4" dirty="0">
                <a:latin typeface="Times New Roman"/>
                <a:cs typeface="Times New Roman"/>
                <a:hlinkClick r:id="rId25" action="ppaction://hlinksldjump"/>
              </a:rPr>
              <a:t> </a:t>
            </a:r>
            <a:r>
              <a:rPr sz="1000" spc="4" dirty="0">
                <a:latin typeface="Times New Roman"/>
                <a:cs typeface="Times New Roman"/>
                <a:hlinkClick r:id="rId25" action="ppaction://hlinksldjump"/>
              </a:rPr>
              <a:t>a</a:t>
            </a:r>
            <a:r>
              <a:rPr sz="1000" dirty="0">
                <a:latin typeface="Times New Roman"/>
                <a:cs typeface="Times New Roman"/>
                <a:hlinkClick r:id="rId25" action="ppaction://hlinksldjump"/>
              </a:rPr>
              <a:t>te</a:t>
            </a:r>
            <a:r>
              <a:rPr sz="1000" spc="-8" dirty="0">
                <a:latin typeface="Times New Roman"/>
                <a:cs typeface="Times New Roman"/>
                <a:hlinkClick r:id="rId25" action="ppaction://hlinksldjump"/>
              </a:rPr>
              <a:t>r</a:t>
            </a:r>
            <a:r>
              <a:rPr sz="1000" dirty="0">
                <a:latin typeface="Times New Roman"/>
                <a:cs typeface="Times New Roman"/>
                <a:hlinkClick r:id="rId25" action="ppaction://hlinksldjump"/>
              </a:rPr>
              <a:t>riz</a:t>
            </a:r>
            <a:r>
              <a:rPr sz="1000" spc="-4" dirty="0">
                <a:latin typeface="Times New Roman"/>
                <a:cs typeface="Times New Roman"/>
                <a:hlinkClick r:id="rId25" action="ppaction://hlinksldjump"/>
              </a:rPr>
              <a:t>a</a:t>
            </a:r>
            <a:r>
              <a:rPr sz="1000" dirty="0">
                <a:latin typeface="Times New Roman"/>
                <a:cs typeface="Times New Roman"/>
                <a:hlinkClick r:id="rId25" action="ppaction://hlinksldjump"/>
              </a:rPr>
              <a:t>je a</a:t>
            </a:r>
            <a:r>
              <a:rPr sz="1000" spc="-8" dirty="0">
                <a:latin typeface="Times New Roman"/>
                <a:cs typeface="Times New Roman"/>
                <a:hlinkClick r:id="rId25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25" action="ppaction://hlinksldjump"/>
              </a:rPr>
              <a:t>ti</a:t>
            </a:r>
            <a:r>
              <a:rPr sz="1000" spc="-4" dirty="0">
                <a:latin typeface="Times New Roman"/>
                <a:cs typeface="Times New Roman"/>
                <a:hlinkClick r:id="rId25" action="ppaction://hlinksldjump"/>
              </a:rPr>
              <a:t>e</a:t>
            </a:r>
            <a:r>
              <a:rPr sz="1000" dirty="0">
                <a:latin typeface="Times New Roman"/>
                <a:cs typeface="Times New Roman"/>
                <a:hlinkClick r:id="rId25" action="ppaction://hlinksldjump"/>
              </a:rPr>
              <a:t>rr</a:t>
            </a:r>
            <a:r>
              <a:rPr sz="1000" spc="-4" dirty="0">
                <a:latin typeface="Times New Roman"/>
                <a:cs typeface="Times New Roman"/>
                <a:hlinkClick r:id="rId25" action="ppaction://hlinksldjump"/>
              </a:rPr>
              <a:t>a</a:t>
            </a:r>
            <a:r>
              <a:rPr sz="1000" dirty="0">
                <a:latin typeface="Times New Roman"/>
                <a:cs typeface="Times New Roman"/>
                <a:hlinkClick r:id="rId25" action="ppaction://hlinksldjump"/>
              </a:rPr>
              <a:t>.</a:t>
            </a:r>
            <a:r>
              <a:rPr sz="1000" spc="-89" dirty="0">
                <a:latin typeface="Times New Roman"/>
                <a:cs typeface="Times New Roman"/>
                <a:hlinkClick r:id="rId25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25" action="ppaction://hlinksldjump"/>
              </a:rPr>
              <a:t>...........................................................................</a:t>
            </a:r>
            <a:r>
              <a:rPr sz="1000" spc="-129" dirty="0">
                <a:latin typeface="Times New Roman"/>
                <a:cs typeface="Times New Roman"/>
                <a:hlinkClick r:id="rId25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25" action="ppaction://hlinksldjump"/>
              </a:rPr>
              <a:t>43</a:t>
            </a:r>
            <a:endParaRPr sz="1000">
              <a:latin typeface="Times New Roman"/>
              <a:cs typeface="Times New Roman"/>
            </a:endParaRPr>
          </a:p>
          <a:p>
            <a:pPr marL="10259">
              <a:spcBef>
                <a:spcPts val="40"/>
              </a:spcBef>
            </a:pPr>
            <a:r>
              <a:rPr sz="1000" spc="-4" dirty="0">
                <a:latin typeface="Times New Roman"/>
                <a:cs typeface="Times New Roman"/>
                <a:hlinkClick r:id="rId25" action="ppaction://hlinksldjump"/>
              </a:rPr>
              <a:t>Figura</a:t>
            </a:r>
            <a:r>
              <a:rPr sz="1000" spc="-8" dirty="0">
                <a:latin typeface="Times New Roman"/>
                <a:cs typeface="Times New Roman"/>
                <a:hlinkClick r:id="rId25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25" action="ppaction://hlinksldjump"/>
              </a:rPr>
              <a:t>4.5: </a:t>
            </a:r>
            <a:r>
              <a:rPr sz="1000" spc="-4" dirty="0">
                <a:latin typeface="Times New Roman"/>
                <a:cs typeface="Times New Roman"/>
                <a:hlinkClick r:id="rId25" action="ppaction://hlinksldjump"/>
              </a:rPr>
              <a:t>Relé</a:t>
            </a:r>
            <a:r>
              <a:rPr sz="1000" spc="4" dirty="0">
                <a:latin typeface="Times New Roman"/>
                <a:cs typeface="Times New Roman"/>
                <a:hlinkClick r:id="rId25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25" action="ppaction://hlinksldjump"/>
              </a:rPr>
              <a:t>de</a:t>
            </a:r>
            <a:r>
              <a:rPr sz="1000" spc="-4" dirty="0">
                <a:latin typeface="Times New Roman"/>
                <a:cs typeface="Times New Roman"/>
                <a:hlinkClick r:id="rId25" action="ppaction://hlinksldjump"/>
              </a:rPr>
              <a:t> protección</a:t>
            </a:r>
            <a:r>
              <a:rPr sz="1000" spc="4" dirty="0">
                <a:latin typeface="Times New Roman"/>
                <a:cs typeface="Times New Roman"/>
                <a:hlinkClick r:id="rId25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25" action="ppaction://hlinksldjump"/>
              </a:rPr>
              <a:t>de</a:t>
            </a:r>
            <a:r>
              <a:rPr sz="1000" spc="4" dirty="0">
                <a:latin typeface="Times New Roman"/>
                <a:cs typeface="Times New Roman"/>
                <a:hlinkClick r:id="rId25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25" action="ppaction://hlinksldjump"/>
              </a:rPr>
              <a:t>generador.</a:t>
            </a:r>
            <a:r>
              <a:rPr sz="1000" spc="-149" dirty="0">
                <a:latin typeface="Times New Roman"/>
                <a:cs typeface="Times New Roman"/>
                <a:hlinkClick r:id="rId25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25" action="ppaction://hlinksldjump"/>
              </a:rPr>
              <a:t>.......................................................................</a:t>
            </a:r>
            <a:r>
              <a:rPr sz="1000" spc="-125" dirty="0">
                <a:latin typeface="Times New Roman"/>
                <a:cs typeface="Times New Roman"/>
                <a:hlinkClick r:id="rId25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25" action="ppaction://hlinksldjump"/>
              </a:rPr>
              <a:t>43</a:t>
            </a:r>
            <a:endParaRPr sz="1000">
              <a:latin typeface="Times New Roman"/>
              <a:cs typeface="Times New Roman"/>
            </a:endParaRPr>
          </a:p>
          <a:p>
            <a:pPr marL="10259">
              <a:spcBef>
                <a:spcPts val="40"/>
              </a:spcBef>
            </a:pPr>
            <a:r>
              <a:rPr sz="1000" spc="-4" dirty="0">
                <a:latin typeface="Times New Roman"/>
                <a:cs typeface="Times New Roman"/>
                <a:hlinkClick r:id="rId26" action="ppaction://hlinksldjump"/>
              </a:rPr>
              <a:t>Figura </a:t>
            </a:r>
            <a:r>
              <a:rPr sz="1000" dirty="0">
                <a:latin typeface="Times New Roman"/>
                <a:cs typeface="Times New Roman"/>
                <a:hlinkClick r:id="rId26" action="ppaction://hlinksldjump"/>
              </a:rPr>
              <a:t>4.6:</a:t>
            </a:r>
            <a:r>
              <a:rPr sz="1000" spc="4" dirty="0">
                <a:latin typeface="Times New Roman"/>
                <a:cs typeface="Times New Roman"/>
                <a:hlinkClick r:id="rId26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26" action="ppaction://hlinksldjump"/>
              </a:rPr>
              <a:t>Diagrama</a:t>
            </a:r>
            <a:r>
              <a:rPr sz="1000" spc="4" dirty="0">
                <a:latin typeface="Times New Roman"/>
                <a:cs typeface="Times New Roman"/>
                <a:hlinkClick r:id="rId26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26" action="ppaction://hlinksldjump"/>
              </a:rPr>
              <a:t>de</a:t>
            </a:r>
            <a:r>
              <a:rPr sz="1000" spc="8" dirty="0">
                <a:latin typeface="Times New Roman"/>
                <a:cs typeface="Times New Roman"/>
                <a:hlinkClick r:id="rId26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26" action="ppaction://hlinksldjump"/>
              </a:rPr>
              <a:t>conexiones</a:t>
            </a:r>
            <a:r>
              <a:rPr sz="1000" spc="8" dirty="0">
                <a:latin typeface="Times New Roman"/>
                <a:cs typeface="Times New Roman"/>
                <a:hlinkClick r:id="rId26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26" action="ppaction://hlinksldjump"/>
              </a:rPr>
              <a:t>típicas</a:t>
            </a:r>
            <a:r>
              <a:rPr sz="1000" spc="4" dirty="0">
                <a:latin typeface="Times New Roman"/>
                <a:cs typeface="Times New Roman"/>
                <a:hlinkClick r:id="rId26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26" action="ppaction://hlinksldjump"/>
              </a:rPr>
              <a:t>del</a:t>
            </a:r>
            <a:r>
              <a:rPr sz="1000" spc="4" dirty="0">
                <a:latin typeface="Times New Roman"/>
                <a:cs typeface="Times New Roman"/>
                <a:hlinkClick r:id="rId26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26" action="ppaction://hlinksldjump"/>
              </a:rPr>
              <a:t>relé............................................................</a:t>
            </a:r>
            <a:r>
              <a:rPr sz="1000" spc="-121" dirty="0">
                <a:latin typeface="Times New Roman"/>
                <a:cs typeface="Times New Roman"/>
                <a:hlinkClick r:id="rId26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26" action="ppaction://hlinksldjump"/>
              </a:rPr>
              <a:t>45</a:t>
            </a:r>
            <a:endParaRPr sz="1000">
              <a:latin typeface="Times New Roman"/>
              <a:cs typeface="Times New Roman"/>
            </a:endParaRPr>
          </a:p>
          <a:p>
            <a:pPr marL="10259" marR="8207">
              <a:lnSpc>
                <a:spcPct val="103299"/>
              </a:lnSpc>
            </a:pPr>
            <a:r>
              <a:rPr sz="1000" spc="-12" dirty="0">
                <a:latin typeface="Times New Roman"/>
                <a:cs typeface="Times New Roman"/>
                <a:hlinkClick r:id="rId27" action="ppaction://hlinksldjump"/>
              </a:rPr>
              <a:t>F</a:t>
            </a:r>
            <a:r>
              <a:rPr sz="1000" dirty="0">
                <a:latin typeface="Times New Roman"/>
                <a:cs typeface="Times New Roman"/>
                <a:hlinkClick r:id="rId27" action="ppaction://hlinksldjump"/>
              </a:rPr>
              <a:t>i</a:t>
            </a:r>
            <a:r>
              <a:rPr sz="1000" spc="-8" dirty="0">
                <a:latin typeface="Times New Roman"/>
                <a:cs typeface="Times New Roman"/>
                <a:hlinkClick r:id="rId27" action="ppaction://hlinksldjump"/>
              </a:rPr>
              <a:t>g</a:t>
            </a:r>
            <a:r>
              <a:rPr sz="1000" spc="8" dirty="0">
                <a:latin typeface="Times New Roman"/>
                <a:cs typeface="Times New Roman"/>
                <a:hlinkClick r:id="rId27" action="ppaction://hlinksldjump"/>
              </a:rPr>
              <a:t>u</a:t>
            </a:r>
            <a:r>
              <a:rPr sz="1000" dirty="0">
                <a:latin typeface="Times New Roman"/>
                <a:cs typeface="Times New Roman"/>
                <a:hlinkClick r:id="rId27" action="ppaction://hlinksldjump"/>
              </a:rPr>
              <a:t>ra</a:t>
            </a:r>
            <a:r>
              <a:rPr sz="1000" spc="-8" dirty="0">
                <a:latin typeface="Times New Roman"/>
                <a:cs typeface="Times New Roman"/>
                <a:hlinkClick r:id="rId27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27" action="ppaction://hlinksldjump"/>
              </a:rPr>
              <a:t>4.7: Esquema</a:t>
            </a:r>
            <a:r>
              <a:rPr sz="1000" spc="-4" dirty="0">
                <a:latin typeface="Times New Roman"/>
                <a:cs typeface="Times New Roman"/>
                <a:hlinkClick r:id="rId27" action="ppaction://hlinksldjump"/>
              </a:rPr>
              <a:t> </a:t>
            </a:r>
            <a:r>
              <a:rPr sz="1000" spc="8" dirty="0">
                <a:latin typeface="Times New Roman"/>
                <a:cs typeface="Times New Roman"/>
                <a:hlinkClick r:id="rId27" action="ppaction://hlinksldjump"/>
              </a:rPr>
              <a:t>d</a:t>
            </a:r>
            <a:r>
              <a:rPr sz="1000" dirty="0">
                <a:latin typeface="Times New Roman"/>
                <a:cs typeface="Times New Roman"/>
                <a:hlinkClick r:id="rId27" action="ppaction://hlinksldjump"/>
              </a:rPr>
              <a:t>e</a:t>
            </a:r>
            <a:r>
              <a:rPr sz="1000" spc="-4" dirty="0">
                <a:latin typeface="Times New Roman"/>
                <a:cs typeface="Times New Roman"/>
                <a:hlinkClick r:id="rId27" action="ppaction://hlinksldjump"/>
              </a:rPr>
              <a:t> </a:t>
            </a:r>
            <a:r>
              <a:rPr sz="1000" spc="4" dirty="0">
                <a:latin typeface="Times New Roman"/>
                <a:cs typeface="Times New Roman"/>
                <a:hlinkClick r:id="rId27" action="ppaction://hlinksldjump"/>
              </a:rPr>
              <a:t>c</a:t>
            </a:r>
            <a:r>
              <a:rPr sz="1000" dirty="0">
                <a:latin typeface="Times New Roman"/>
                <a:cs typeface="Times New Roman"/>
                <a:hlinkClick r:id="rId27" action="ppaction://hlinksldjump"/>
              </a:rPr>
              <a:t>on</a:t>
            </a:r>
            <a:r>
              <a:rPr sz="1000" spc="-4" dirty="0">
                <a:latin typeface="Times New Roman"/>
                <a:cs typeface="Times New Roman"/>
                <a:hlinkClick r:id="rId27" action="ppaction://hlinksldjump"/>
              </a:rPr>
              <a:t>e</a:t>
            </a:r>
            <a:r>
              <a:rPr sz="1000" spc="8" dirty="0">
                <a:latin typeface="Times New Roman"/>
                <a:cs typeface="Times New Roman"/>
                <a:hlinkClick r:id="rId27" action="ppaction://hlinksldjump"/>
              </a:rPr>
              <a:t>x</a:t>
            </a:r>
            <a:r>
              <a:rPr sz="1000" dirty="0">
                <a:latin typeface="Times New Roman"/>
                <a:cs typeface="Times New Roman"/>
                <a:hlinkClick r:id="rId27" action="ppaction://hlinksldjump"/>
              </a:rPr>
              <a:t>ión de la</a:t>
            </a:r>
            <a:r>
              <a:rPr sz="1000" spc="-4" dirty="0">
                <a:latin typeface="Times New Roman"/>
                <a:cs typeface="Times New Roman"/>
                <a:hlinkClick r:id="rId27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27" action="ppaction://hlinksldjump"/>
              </a:rPr>
              <a:t>prot</a:t>
            </a:r>
            <a:r>
              <a:rPr sz="1000" spc="-8" dirty="0">
                <a:latin typeface="Times New Roman"/>
                <a:cs typeface="Times New Roman"/>
                <a:hlinkClick r:id="rId27" action="ppaction://hlinksldjump"/>
              </a:rPr>
              <a:t>e</a:t>
            </a:r>
            <a:r>
              <a:rPr sz="1000" spc="-4" dirty="0">
                <a:latin typeface="Times New Roman"/>
                <a:cs typeface="Times New Roman"/>
                <a:hlinkClick r:id="rId27" action="ppaction://hlinksldjump"/>
              </a:rPr>
              <a:t>cc</a:t>
            </a:r>
            <a:r>
              <a:rPr sz="1000" dirty="0">
                <a:latin typeface="Times New Roman"/>
                <a:cs typeface="Times New Roman"/>
                <a:hlinkClick r:id="rId27" action="ppaction://hlinksldjump"/>
              </a:rPr>
              <a:t>ión</a:t>
            </a:r>
            <a:r>
              <a:rPr sz="1000" spc="8" dirty="0">
                <a:latin typeface="Times New Roman"/>
                <a:cs typeface="Times New Roman"/>
                <a:hlinkClick r:id="rId27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27" action="ppaction://hlinksldjump"/>
              </a:rPr>
              <a:t>21G.</a:t>
            </a:r>
            <a:r>
              <a:rPr sz="1000" spc="-101" dirty="0">
                <a:latin typeface="Times New Roman"/>
                <a:cs typeface="Times New Roman"/>
                <a:hlinkClick r:id="rId27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27" action="ppaction://hlinksldjump"/>
              </a:rPr>
              <a:t>.....................................................</a:t>
            </a:r>
            <a:r>
              <a:rPr sz="1000" spc="-129" dirty="0">
                <a:latin typeface="Times New Roman"/>
                <a:cs typeface="Times New Roman"/>
                <a:hlinkClick r:id="rId27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27" action="ppaction://hlinksldjump"/>
              </a:rPr>
              <a:t>46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28" action="ppaction://hlinksldjump"/>
              </a:rPr>
              <a:t>Figura</a:t>
            </a:r>
            <a:r>
              <a:rPr sz="1000" dirty="0">
                <a:latin typeface="Times New Roman"/>
                <a:cs typeface="Times New Roman"/>
                <a:hlinkClick r:id="rId28" action="ppaction://hlinksldjump"/>
              </a:rPr>
              <a:t> 4.8:</a:t>
            </a:r>
            <a:r>
              <a:rPr sz="1000" spc="8" dirty="0">
                <a:latin typeface="Times New Roman"/>
                <a:cs typeface="Times New Roman"/>
                <a:hlinkClick r:id="rId28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28" action="ppaction://hlinksldjump"/>
              </a:rPr>
              <a:t>Diagrama</a:t>
            </a:r>
            <a:r>
              <a:rPr sz="1000" spc="8" dirty="0">
                <a:latin typeface="Times New Roman"/>
                <a:cs typeface="Times New Roman"/>
                <a:hlinkClick r:id="rId28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28" action="ppaction://hlinksldjump"/>
              </a:rPr>
              <a:t>R/X</a:t>
            </a:r>
            <a:r>
              <a:rPr sz="1000" spc="8" dirty="0">
                <a:latin typeface="Times New Roman"/>
                <a:cs typeface="Times New Roman"/>
                <a:hlinkClick r:id="rId28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28" action="ppaction://hlinksldjump"/>
              </a:rPr>
              <a:t>de </a:t>
            </a:r>
            <a:r>
              <a:rPr sz="1000" spc="-4" dirty="0">
                <a:latin typeface="Times New Roman"/>
                <a:cs typeface="Times New Roman"/>
                <a:hlinkClick r:id="rId28" action="ppaction://hlinksldjump"/>
              </a:rPr>
              <a:t>las</a:t>
            </a:r>
            <a:r>
              <a:rPr sz="1000" spc="8" dirty="0">
                <a:latin typeface="Times New Roman"/>
                <a:cs typeface="Times New Roman"/>
                <a:hlinkClick r:id="rId28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28" action="ppaction://hlinksldjump"/>
              </a:rPr>
              <a:t>diferentes</a:t>
            </a:r>
            <a:r>
              <a:rPr sz="1000" spc="12" dirty="0">
                <a:latin typeface="Times New Roman"/>
                <a:cs typeface="Times New Roman"/>
                <a:hlinkClick r:id="rId28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28" action="ppaction://hlinksldjump"/>
              </a:rPr>
              <a:t>zonas</a:t>
            </a:r>
            <a:r>
              <a:rPr sz="1000" spc="16" dirty="0">
                <a:latin typeface="Times New Roman"/>
                <a:cs typeface="Times New Roman"/>
                <a:hlinkClick r:id="rId28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28" action="ppaction://hlinksldjump"/>
              </a:rPr>
              <a:t>de</a:t>
            </a:r>
            <a:r>
              <a:rPr sz="1000" spc="4" dirty="0">
                <a:latin typeface="Times New Roman"/>
                <a:cs typeface="Times New Roman"/>
                <a:hlinkClick r:id="rId28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28" action="ppaction://hlinksldjump"/>
              </a:rPr>
              <a:t>protección</a:t>
            </a:r>
            <a:r>
              <a:rPr sz="1000" spc="8" dirty="0">
                <a:latin typeface="Times New Roman"/>
                <a:cs typeface="Times New Roman"/>
                <a:hlinkClick r:id="rId28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28" action="ppaction://hlinksldjump"/>
              </a:rPr>
              <a:t>para</a:t>
            </a:r>
            <a:r>
              <a:rPr sz="1000" spc="4" dirty="0">
                <a:latin typeface="Times New Roman"/>
                <a:cs typeface="Times New Roman"/>
                <a:hlinkClick r:id="rId28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28" action="ppaction://hlinksldjump"/>
              </a:rPr>
              <a:t>la</a:t>
            </a:r>
            <a:r>
              <a:rPr sz="1000" spc="8" dirty="0">
                <a:latin typeface="Times New Roman"/>
                <a:cs typeface="Times New Roman"/>
                <a:hlinkClick r:id="rId28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28" action="ppaction://hlinksldjump"/>
              </a:rPr>
              <a:t>protección</a:t>
            </a:r>
            <a:r>
              <a:rPr sz="1000" spc="12" dirty="0">
                <a:latin typeface="Times New Roman"/>
                <a:cs typeface="Times New Roman"/>
                <a:hlinkClick r:id="rId28" action="ppaction://hlinksldjump"/>
              </a:rPr>
              <a:t> </a:t>
            </a:r>
            <a:r>
              <a:rPr sz="1000" spc="24" dirty="0">
                <a:latin typeface="Times New Roman"/>
                <a:cs typeface="Times New Roman"/>
                <a:hlinkClick r:id="rId28" action="ppaction://hlinksldjump"/>
              </a:rPr>
              <a:t>21G...47</a:t>
            </a:r>
            <a:endParaRPr sz="1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51937" y="559880"/>
            <a:ext cx="5550237" cy="6974830"/>
          </a:xfrm>
          <a:prstGeom prst="rect">
            <a:avLst/>
          </a:prstGeom>
        </p:spPr>
        <p:txBody>
          <a:bodyPr vert="horz" wrap="square" lIns="0" tIns="10259" rIns="0" bIns="0" rtlCol="0">
            <a:spAutoFit/>
          </a:bodyPr>
          <a:lstStyle/>
          <a:p>
            <a:pPr marL="10259">
              <a:spcBef>
                <a:spcPts val="81"/>
              </a:spcBef>
            </a:pPr>
            <a:r>
              <a:rPr sz="1000" spc="-12" dirty="0">
                <a:latin typeface="Times New Roman"/>
                <a:cs typeface="Times New Roman"/>
                <a:hlinkClick r:id="rId2" action="ppaction://hlinksldjump"/>
              </a:rPr>
              <a:t>F</a:t>
            </a:r>
            <a:r>
              <a:rPr sz="1000" dirty="0">
                <a:latin typeface="Times New Roman"/>
                <a:cs typeface="Times New Roman"/>
                <a:hlinkClick r:id="rId2" action="ppaction://hlinksldjump"/>
              </a:rPr>
              <a:t>i</a:t>
            </a:r>
            <a:r>
              <a:rPr sz="1000" spc="-8" dirty="0">
                <a:latin typeface="Times New Roman"/>
                <a:cs typeface="Times New Roman"/>
                <a:hlinkClick r:id="rId2" action="ppaction://hlinksldjump"/>
              </a:rPr>
              <a:t>g</a:t>
            </a:r>
            <a:r>
              <a:rPr sz="1000" spc="8" dirty="0">
                <a:latin typeface="Times New Roman"/>
                <a:cs typeface="Times New Roman"/>
                <a:hlinkClick r:id="rId2" action="ppaction://hlinksldjump"/>
              </a:rPr>
              <a:t>u</a:t>
            </a:r>
            <a:r>
              <a:rPr sz="1000" dirty="0">
                <a:latin typeface="Times New Roman"/>
                <a:cs typeface="Times New Roman"/>
                <a:hlinkClick r:id="rId2" action="ppaction://hlinksldjump"/>
              </a:rPr>
              <a:t>ra</a:t>
            </a:r>
            <a:r>
              <a:rPr sz="1000" spc="-8" dirty="0">
                <a:latin typeface="Times New Roman"/>
                <a:cs typeface="Times New Roman"/>
                <a:hlinkClick r:id="rId2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2" action="ppaction://hlinksldjump"/>
              </a:rPr>
              <a:t>4.9: Esquema</a:t>
            </a:r>
            <a:r>
              <a:rPr sz="1000" spc="-4" dirty="0">
                <a:latin typeface="Times New Roman"/>
                <a:cs typeface="Times New Roman"/>
                <a:hlinkClick r:id="rId2" action="ppaction://hlinksldjump"/>
              </a:rPr>
              <a:t> </a:t>
            </a:r>
            <a:r>
              <a:rPr sz="1000" spc="8" dirty="0">
                <a:latin typeface="Times New Roman"/>
                <a:cs typeface="Times New Roman"/>
                <a:hlinkClick r:id="rId2" action="ppaction://hlinksldjump"/>
              </a:rPr>
              <a:t>d</a:t>
            </a:r>
            <a:r>
              <a:rPr sz="1000" dirty="0">
                <a:latin typeface="Times New Roman"/>
                <a:cs typeface="Times New Roman"/>
                <a:hlinkClick r:id="rId2" action="ppaction://hlinksldjump"/>
              </a:rPr>
              <a:t>e </a:t>
            </a:r>
            <a:r>
              <a:rPr sz="1000" spc="4" dirty="0">
                <a:latin typeface="Times New Roman"/>
                <a:cs typeface="Times New Roman"/>
                <a:hlinkClick r:id="rId2" action="ppaction://hlinksldjump"/>
              </a:rPr>
              <a:t>c</a:t>
            </a:r>
            <a:r>
              <a:rPr sz="1000" dirty="0">
                <a:latin typeface="Times New Roman"/>
                <a:cs typeface="Times New Roman"/>
                <a:hlinkClick r:id="rId2" action="ppaction://hlinksldjump"/>
              </a:rPr>
              <a:t>on</a:t>
            </a:r>
            <a:r>
              <a:rPr sz="1000" spc="-4" dirty="0">
                <a:latin typeface="Times New Roman"/>
                <a:cs typeface="Times New Roman"/>
                <a:hlinkClick r:id="rId2" action="ppaction://hlinksldjump"/>
              </a:rPr>
              <a:t>e</a:t>
            </a:r>
            <a:r>
              <a:rPr sz="1000" spc="8" dirty="0">
                <a:latin typeface="Times New Roman"/>
                <a:cs typeface="Times New Roman"/>
                <a:hlinkClick r:id="rId2" action="ppaction://hlinksldjump"/>
              </a:rPr>
              <a:t>x</a:t>
            </a:r>
            <a:r>
              <a:rPr sz="1000" dirty="0">
                <a:latin typeface="Times New Roman"/>
                <a:cs typeface="Times New Roman"/>
                <a:hlinkClick r:id="rId2" action="ppaction://hlinksldjump"/>
              </a:rPr>
              <a:t>ión de la</a:t>
            </a:r>
            <a:r>
              <a:rPr sz="1000" spc="-4" dirty="0">
                <a:latin typeface="Times New Roman"/>
                <a:cs typeface="Times New Roman"/>
                <a:hlinkClick r:id="rId2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2" action="ppaction://hlinksldjump"/>
              </a:rPr>
              <a:t>prot</a:t>
            </a:r>
            <a:r>
              <a:rPr sz="1000" spc="-8" dirty="0">
                <a:latin typeface="Times New Roman"/>
                <a:cs typeface="Times New Roman"/>
                <a:hlinkClick r:id="rId2" action="ppaction://hlinksldjump"/>
              </a:rPr>
              <a:t>e</a:t>
            </a:r>
            <a:r>
              <a:rPr sz="1000" spc="-4" dirty="0">
                <a:latin typeface="Times New Roman"/>
                <a:cs typeface="Times New Roman"/>
                <a:hlinkClick r:id="rId2" action="ppaction://hlinksldjump"/>
              </a:rPr>
              <a:t>cc</a:t>
            </a:r>
            <a:r>
              <a:rPr sz="1000" dirty="0">
                <a:latin typeface="Times New Roman"/>
                <a:cs typeface="Times New Roman"/>
                <a:hlinkClick r:id="rId2" action="ppaction://hlinksldjump"/>
              </a:rPr>
              <a:t>ión</a:t>
            </a:r>
            <a:r>
              <a:rPr sz="1000" spc="8" dirty="0">
                <a:latin typeface="Times New Roman"/>
                <a:cs typeface="Times New Roman"/>
                <a:hlinkClick r:id="rId2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2" action="ppaction://hlinksldjump"/>
              </a:rPr>
              <a:t>24G.</a:t>
            </a:r>
            <a:r>
              <a:rPr sz="1000" spc="-105" dirty="0">
                <a:latin typeface="Times New Roman"/>
                <a:cs typeface="Times New Roman"/>
                <a:hlinkClick r:id="rId2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2" action="ppaction://hlinksldjump"/>
              </a:rPr>
              <a:t>.....................................................</a:t>
            </a:r>
            <a:r>
              <a:rPr sz="1000" spc="-129" dirty="0">
                <a:latin typeface="Times New Roman"/>
                <a:cs typeface="Times New Roman"/>
                <a:hlinkClick r:id="rId2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2" action="ppaction://hlinksldjump"/>
              </a:rPr>
              <a:t>48</a:t>
            </a:r>
            <a:endParaRPr sz="1000">
              <a:latin typeface="Times New Roman"/>
              <a:cs typeface="Times New Roman"/>
            </a:endParaRPr>
          </a:p>
          <a:p>
            <a:pPr marL="10259">
              <a:spcBef>
                <a:spcPts val="48"/>
              </a:spcBef>
            </a:pPr>
            <a:r>
              <a:rPr sz="1000" spc="-12" dirty="0">
                <a:latin typeface="Times New Roman"/>
                <a:cs typeface="Times New Roman"/>
                <a:hlinkClick r:id="rId3" action="ppaction://hlinksldjump"/>
              </a:rPr>
              <a:t>F</a:t>
            </a:r>
            <a:r>
              <a:rPr sz="1000" dirty="0">
                <a:latin typeface="Times New Roman"/>
                <a:cs typeface="Times New Roman"/>
                <a:hlinkClick r:id="rId3" action="ppaction://hlinksldjump"/>
              </a:rPr>
              <a:t>i</a:t>
            </a:r>
            <a:r>
              <a:rPr sz="1000" spc="-8" dirty="0">
                <a:latin typeface="Times New Roman"/>
                <a:cs typeface="Times New Roman"/>
                <a:hlinkClick r:id="rId3" action="ppaction://hlinksldjump"/>
              </a:rPr>
              <a:t>g</a:t>
            </a:r>
            <a:r>
              <a:rPr sz="1000" spc="8" dirty="0">
                <a:latin typeface="Times New Roman"/>
                <a:cs typeface="Times New Roman"/>
                <a:hlinkClick r:id="rId3" action="ppaction://hlinksldjump"/>
              </a:rPr>
              <a:t>u</a:t>
            </a:r>
            <a:r>
              <a:rPr sz="1000" dirty="0">
                <a:latin typeface="Times New Roman"/>
                <a:cs typeface="Times New Roman"/>
                <a:hlinkClick r:id="rId3" action="ppaction://hlinksldjump"/>
              </a:rPr>
              <a:t>ra</a:t>
            </a:r>
            <a:r>
              <a:rPr sz="1000" spc="-8" dirty="0">
                <a:latin typeface="Times New Roman"/>
                <a:cs typeface="Times New Roman"/>
                <a:hlinkClick r:id="rId3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3" action="ppaction://hlinksldjump"/>
              </a:rPr>
              <a:t>4.10: </a:t>
            </a:r>
            <a:r>
              <a:rPr sz="1000" spc="-4" dirty="0">
                <a:latin typeface="Times New Roman"/>
                <a:cs typeface="Times New Roman"/>
                <a:hlinkClick r:id="rId3" action="ppaction://hlinksldjump"/>
              </a:rPr>
              <a:t>G</a:t>
            </a:r>
            <a:r>
              <a:rPr sz="1000" dirty="0">
                <a:latin typeface="Times New Roman"/>
                <a:cs typeface="Times New Roman"/>
                <a:hlinkClick r:id="rId3" action="ppaction://hlinksldjump"/>
              </a:rPr>
              <a:t>r</a:t>
            </a:r>
            <a:r>
              <a:rPr sz="1000" spc="-4" dirty="0">
                <a:latin typeface="Times New Roman"/>
                <a:cs typeface="Times New Roman"/>
                <a:hlinkClick r:id="rId3" action="ppaction://hlinksldjump"/>
              </a:rPr>
              <a:t>a</a:t>
            </a:r>
            <a:r>
              <a:rPr sz="1000" dirty="0">
                <a:latin typeface="Times New Roman"/>
                <a:cs typeface="Times New Roman"/>
                <a:hlinkClick r:id="rId3" action="ppaction://hlinksldjump"/>
              </a:rPr>
              <a:t>fica</a:t>
            </a:r>
            <a:r>
              <a:rPr sz="1000" spc="-4" dirty="0">
                <a:latin typeface="Times New Roman"/>
                <a:cs typeface="Times New Roman"/>
                <a:hlinkClick r:id="rId3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3" action="ppaction://hlinksldjump"/>
              </a:rPr>
              <a:t>de</a:t>
            </a:r>
            <a:r>
              <a:rPr sz="1000" spc="4" dirty="0">
                <a:latin typeface="Times New Roman"/>
                <a:cs typeface="Times New Roman"/>
                <a:hlinkClick r:id="rId3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3" action="ppaction://hlinksldjump"/>
              </a:rPr>
              <a:t>Op</a:t>
            </a:r>
            <a:r>
              <a:rPr sz="1000" spc="-12" dirty="0">
                <a:latin typeface="Times New Roman"/>
                <a:cs typeface="Times New Roman"/>
                <a:hlinkClick r:id="rId3" action="ppaction://hlinksldjump"/>
              </a:rPr>
              <a:t>e</a:t>
            </a:r>
            <a:r>
              <a:rPr sz="1000" dirty="0">
                <a:latin typeface="Times New Roman"/>
                <a:cs typeface="Times New Roman"/>
                <a:hlinkClick r:id="rId3" action="ppaction://hlinksldjump"/>
              </a:rPr>
              <a:t>ra</a:t>
            </a:r>
            <a:r>
              <a:rPr sz="1000" spc="-4" dirty="0">
                <a:latin typeface="Times New Roman"/>
                <a:cs typeface="Times New Roman"/>
                <a:hlinkClick r:id="rId3" action="ppaction://hlinksldjump"/>
              </a:rPr>
              <a:t>c</a:t>
            </a:r>
            <a:r>
              <a:rPr sz="1000" dirty="0">
                <a:latin typeface="Times New Roman"/>
                <a:cs typeface="Times New Roman"/>
                <a:hlinkClick r:id="rId3" action="ppaction://hlinksldjump"/>
              </a:rPr>
              <a:t>ión de la</a:t>
            </a:r>
            <a:r>
              <a:rPr sz="1000" spc="-4" dirty="0">
                <a:latin typeface="Times New Roman"/>
                <a:cs typeface="Times New Roman"/>
                <a:hlinkClick r:id="rId3" action="ppaction://hlinksldjump"/>
              </a:rPr>
              <a:t> P</a:t>
            </a:r>
            <a:r>
              <a:rPr sz="1000" dirty="0">
                <a:latin typeface="Times New Roman"/>
                <a:cs typeface="Times New Roman"/>
                <a:hlinkClick r:id="rId3" action="ppaction://hlinksldjump"/>
              </a:rPr>
              <a:t>rote</a:t>
            </a:r>
            <a:r>
              <a:rPr sz="1000" spc="-4" dirty="0">
                <a:latin typeface="Times New Roman"/>
                <a:cs typeface="Times New Roman"/>
                <a:hlinkClick r:id="rId3" action="ppaction://hlinksldjump"/>
              </a:rPr>
              <a:t>cc</a:t>
            </a:r>
            <a:r>
              <a:rPr sz="1000" spc="8" dirty="0">
                <a:latin typeface="Times New Roman"/>
                <a:cs typeface="Times New Roman"/>
                <a:hlinkClick r:id="rId3" action="ppaction://hlinksldjump"/>
              </a:rPr>
              <a:t>i</a:t>
            </a:r>
            <a:r>
              <a:rPr sz="1000" dirty="0">
                <a:latin typeface="Times New Roman"/>
                <a:cs typeface="Times New Roman"/>
                <a:hlinkClick r:id="rId3" action="ppaction://hlinksldjump"/>
              </a:rPr>
              <a:t>ón 24G</a:t>
            </a:r>
            <a:r>
              <a:rPr sz="1000" spc="8" dirty="0">
                <a:latin typeface="Times New Roman"/>
                <a:cs typeface="Times New Roman"/>
                <a:hlinkClick r:id="rId3" action="ppaction://hlinksldjump"/>
              </a:rPr>
              <a:t>.</a:t>
            </a:r>
            <a:r>
              <a:rPr sz="1000" dirty="0">
                <a:latin typeface="Times New Roman"/>
                <a:cs typeface="Times New Roman"/>
                <a:hlinkClick r:id="rId3" action="ppaction://hlinksldjump"/>
              </a:rPr>
              <a:t>....................................................</a:t>
            </a:r>
            <a:r>
              <a:rPr sz="1000" spc="-129" dirty="0">
                <a:latin typeface="Times New Roman"/>
                <a:cs typeface="Times New Roman"/>
                <a:hlinkClick r:id="rId3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3" action="ppaction://hlinksldjump"/>
              </a:rPr>
              <a:t>49</a:t>
            </a:r>
            <a:endParaRPr sz="1000">
              <a:latin typeface="Times New Roman"/>
              <a:cs typeface="Times New Roman"/>
            </a:endParaRPr>
          </a:p>
          <a:p>
            <a:pPr marL="10259">
              <a:spcBef>
                <a:spcPts val="36"/>
              </a:spcBef>
            </a:pPr>
            <a:r>
              <a:rPr sz="1000" spc="-4" dirty="0">
                <a:latin typeface="Times New Roman"/>
                <a:cs typeface="Times New Roman"/>
                <a:hlinkClick r:id="rId4" action="ppaction://hlinksldjump"/>
              </a:rPr>
              <a:t>Figura </a:t>
            </a:r>
            <a:r>
              <a:rPr sz="1000" dirty="0">
                <a:latin typeface="Times New Roman"/>
                <a:cs typeface="Times New Roman"/>
                <a:hlinkClick r:id="rId4" action="ppaction://hlinksldjump"/>
              </a:rPr>
              <a:t>4.11:</a:t>
            </a:r>
            <a:r>
              <a:rPr sz="1000" spc="8" dirty="0">
                <a:latin typeface="Times New Roman"/>
                <a:cs typeface="Times New Roman"/>
                <a:hlinkClick r:id="rId4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4" action="ppaction://hlinksldjump"/>
              </a:rPr>
              <a:t>Esquema </a:t>
            </a:r>
            <a:r>
              <a:rPr sz="1000" spc="4" dirty="0">
                <a:latin typeface="Times New Roman"/>
                <a:cs typeface="Times New Roman"/>
                <a:hlinkClick r:id="rId4" action="ppaction://hlinksldjump"/>
              </a:rPr>
              <a:t>de</a:t>
            </a:r>
            <a:r>
              <a:rPr sz="1000" spc="12" dirty="0">
                <a:latin typeface="Times New Roman"/>
                <a:cs typeface="Times New Roman"/>
                <a:hlinkClick r:id="rId4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4" action="ppaction://hlinksldjump"/>
              </a:rPr>
              <a:t>conexión</a:t>
            </a:r>
            <a:r>
              <a:rPr sz="1000" spc="4" dirty="0">
                <a:latin typeface="Times New Roman"/>
                <a:cs typeface="Times New Roman"/>
                <a:hlinkClick r:id="rId4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4" action="ppaction://hlinksldjump"/>
              </a:rPr>
              <a:t>de</a:t>
            </a:r>
            <a:r>
              <a:rPr sz="1000" spc="8" dirty="0">
                <a:latin typeface="Times New Roman"/>
                <a:cs typeface="Times New Roman"/>
                <a:hlinkClick r:id="rId4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4" action="ppaction://hlinksldjump"/>
              </a:rPr>
              <a:t>la </a:t>
            </a:r>
            <a:r>
              <a:rPr sz="1000" spc="-4" dirty="0">
                <a:latin typeface="Times New Roman"/>
                <a:cs typeface="Times New Roman"/>
                <a:hlinkClick r:id="rId4" action="ppaction://hlinksldjump"/>
              </a:rPr>
              <a:t>Protección</a:t>
            </a:r>
            <a:r>
              <a:rPr sz="1000" spc="8" dirty="0">
                <a:latin typeface="Times New Roman"/>
                <a:cs typeface="Times New Roman"/>
                <a:hlinkClick r:id="rId4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4" action="ppaction://hlinksldjump"/>
              </a:rPr>
              <a:t>27G....................................................</a:t>
            </a:r>
            <a:r>
              <a:rPr sz="1000" spc="-125" dirty="0">
                <a:latin typeface="Times New Roman"/>
                <a:cs typeface="Times New Roman"/>
                <a:hlinkClick r:id="rId4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4" action="ppaction://hlinksldjump"/>
              </a:rPr>
              <a:t>50</a:t>
            </a:r>
            <a:endParaRPr sz="1000">
              <a:latin typeface="Times New Roman"/>
              <a:cs typeface="Times New Roman"/>
            </a:endParaRPr>
          </a:p>
          <a:p>
            <a:pPr marL="10259" marR="4104" algn="just">
              <a:lnSpc>
                <a:spcPct val="103299"/>
              </a:lnSpc>
            </a:pPr>
            <a:r>
              <a:rPr sz="1000" spc="-12" dirty="0">
                <a:latin typeface="Times New Roman"/>
                <a:cs typeface="Times New Roman"/>
                <a:hlinkClick r:id="rId5" action="ppaction://hlinksldjump"/>
              </a:rPr>
              <a:t>F</a:t>
            </a:r>
            <a:r>
              <a:rPr sz="1000" dirty="0">
                <a:latin typeface="Times New Roman"/>
                <a:cs typeface="Times New Roman"/>
                <a:hlinkClick r:id="rId5" action="ppaction://hlinksldjump"/>
              </a:rPr>
              <a:t>i</a:t>
            </a:r>
            <a:r>
              <a:rPr sz="1000" spc="-8" dirty="0">
                <a:latin typeface="Times New Roman"/>
                <a:cs typeface="Times New Roman"/>
                <a:hlinkClick r:id="rId5" action="ppaction://hlinksldjump"/>
              </a:rPr>
              <a:t>g</a:t>
            </a:r>
            <a:r>
              <a:rPr sz="1000" spc="8" dirty="0">
                <a:latin typeface="Times New Roman"/>
                <a:cs typeface="Times New Roman"/>
                <a:hlinkClick r:id="rId5" action="ppaction://hlinksldjump"/>
              </a:rPr>
              <a:t>u</a:t>
            </a:r>
            <a:r>
              <a:rPr sz="1000" dirty="0">
                <a:latin typeface="Times New Roman"/>
                <a:cs typeface="Times New Roman"/>
                <a:hlinkClick r:id="rId5" action="ppaction://hlinksldjump"/>
              </a:rPr>
              <a:t>ra</a:t>
            </a:r>
            <a:r>
              <a:rPr sz="1000" spc="-8" dirty="0">
                <a:latin typeface="Times New Roman"/>
                <a:cs typeface="Times New Roman"/>
                <a:hlinkClick r:id="rId5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5" action="ppaction://hlinksldjump"/>
              </a:rPr>
              <a:t>4.12: Esquema</a:t>
            </a:r>
            <a:r>
              <a:rPr sz="1000" spc="-4" dirty="0">
                <a:latin typeface="Times New Roman"/>
                <a:cs typeface="Times New Roman"/>
                <a:hlinkClick r:id="rId5" action="ppaction://hlinksldjump"/>
              </a:rPr>
              <a:t> </a:t>
            </a:r>
            <a:r>
              <a:rPr sz="1000" spc="8" dirty="0">
                <a:latin typeface="Times New Roman"/>
                <a:cs typeface="Times New Roman"/>
                <a:hlinkClick r:id="rId5" action="ppaction://hlinksldjump"/>
              </a:rPr>
              <a:t>d</a:t>
            </a:r>
            <a:r>
              <a:rPr sz="1000" dirty="0">
                <a:latin typeface="Times New Roman"/>
                <a:cs typeface="Times New Roman"/>
                <a:hlinkClick r:id="rId5" action="ppaction://hlinksldjump"/>
              </a:rPr>
              <a:t>e</a:t>
            </a:r>
            <a:r>
              <a:rPr sz="1000" spc="4" dirty="0">
                <a:latin typeface="Times New Roman"/>
                <a:cs typeface="Times New Roman"/>
                <a:hlinkClick r:id="rId5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5" action="ppaction://hlinksldjump"/>
              </a:rPr>
              <a:t>Con</a:t>
            </a:r>
            <a:r>
              <a:rPr sz="1000" spc="-4" dirty="0">
                <a:latin typeface="Times New Roman"/>
                <a:cs typeface="Times New Roman"/>
                <a:hlinkClick r:id="rId5" action="ppaction://hlinksldjump"/>
              </a:rPr>
              <a:t>e</a:t>
            </a:r>
            <a:r>
              <a:rPr sz="1000" spc="8" dirty="0">
                <a:latin typeface="Times New Roman"/>
                <a:cs typeface="Times New Roman"/>
                <a:hlinkClick r:id="rId5" action="ppaction://hlinksldjump"/>
              </a:rPr>
              <a:t>x</a:t>
            </a:r>
            <a:r>
              <a:rPr sz="1000" dirty="0">
                <a:latin typeface="Times New Roman"/>
                <a:cs typeface="Times New Roman"/>
                <a:hlinkClick r:id="rId5" action="ppaction://hlinksldjump"/>
              </a:rPr>
              <a:t>ión de la</a:t>
            </a:r>
            <a:r>
              <a:rPr sz="1000" spc="-4" dirty="0">
                <a:latin typeface="Times New Roman"/>
                <a:cs typeface="Times New Roman"/>
                <a:hlinkClick r:id="rId5" action="ppaction://hlinksldjump"/>
              </a:rPr>
              <a:t> P</a:t>
            </a:r>
            <a:r>
              <a:rPr sz="1000" dirty="0">
                <a:latin typeface="Times New Roman"/>
                <a:cs typeface="Times New Roman"/>
                <a:hlinkClick r:id="rId5" action="ppaction://hlinksldjump"/>
              </a:rPr>
              <a:t>rot</a:t>
            </a:r>
            <a:r>
              <a:rPr sz="1000" spc="-8" dirty="0">
                <a:latin typeface="Times New Roman"/>
                <a:cs typeface="Times New Roman"/>
                <a:hlinkClick r:id="rId5" action="ppaction://hlinksldjump"/>
              </a:rPr>
              <a:t>e</a:t>
            </a:r>
            <a:r>
              <a:rPr sz="1000" spc="-4" dirty="0">
                <a:latin typeface="Times New Roman"/>
                <a:cs typeface="Times New Roman"/>
                <a:hlinkClick r:id="rId5" action="ppaction://hlinksldjump"/>
              </a:rPr>
              <a:t>cc</a:t>
            </a:r>
            <a:r>
              <a:rPr sz="1000" dirty="0">
                <a:latin typeface="Times New Roman"/>
                <a:cs typeface="Times New Roman"/>
                <a:hlinkClick r:id="rId5" action="ppaction://hlinksldjump"/>
              </a:rPr>
              <a:t>ión 27TN</a:t>
            </a:r>
            <a:r>
              <a:rPr sz="1000" spc="8" dirty="0">
                <a:latin typeface="Times New Roman"/>
                <a:cs typeface="Times New Roman"/>
                <a:hlinkClick r:id="rId5" action="ppaction://hlinksldjump"/>
              </a:rPr>
              <a:t>.</a:t>
            </a:r>
            <a:r>
              <a:rPr sz="1000" dirty="0">
                <a:latin typeface="Times New Roman"/>
                <a:cs typeface="Times New Roman"/>
                <a:hlinkClick r:id="rId5" action="ppaction://hlinksldjump"/>
              </a:rPr>
              <a:t>................................................</a:t>
            </a:r>
            <a:r>
              <a:rPr sz="1000" spc="-129" dirty="0">
                <a:latin typeface="Times New Roman"/>
                <a:cs typeface="Times New Roman"/>
                <a:hlinkClick r:id="rId5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5" action="ppaction://hlinksldjump"/>
              </a:rPr>
              <a:t>51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5" action="ppaction://hlinksldjump"/>
              </a:rPr>
              <a:t>Figura</a:t>
            </a:r>
            <a:r>
              <a:rPr sz="1000" spc="-8" dirty="0">
                <a:latin typeface="Times New Roman"/>
                <a:cs typeface="Times New Roman"/>
                <a:hlinkClick r:id="rId5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5" action="ppaction://hlinksldjump"/>
              </a:rPr>
              <a:t>4.13:Esquema </a:t>
            </a:r>
            <a:r>
              <a:rPr sz="1000" spc="4" dirty="0">
                <a:latin typeface="Times New Roman"/>
                <a:cs typeface="Times New Roman"/>
                <a:hlinkClick r:id="rId5" action="ppaction://hlinksldjump"/>
              </a:rPr>
              <a:t>de</a:t>
            </a:r>
            <a:r>
              <a:rPr sz="1000" spc="8" dirty="0">
                <a:latin typeface="Times New Roman"/>
                <a:cs typeface="Times New Roman"/>
                <a:hlinkClick r:id="rId5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5" action="ppaction://hlinksldjump"/>
              </a:rPr>
              <a:t>Conexión</a:t>
            </a:r>
            <a:r>
              <a:rPr sz="1000" spc="4" dirty="0">
                <a:latin typeface="Times New Roman"/>
                <a:cs typeface="Times New Roman"/>
                <a:hlinkClick r:id="rId5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5" action="ppaction://hlinksldjump"/>
              </a:rPr>
              <a:t>de</a:t>
            </a:r>
            <a:r>
              <a:rPr sz="1000" spc="4" dirty="0">
                <a:latin typeface="Times New Roman"/>
                <a:cs typeface="Times New Roman"/>
                <a:hlinkClick r:id="rId5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5" action="ppaction://hlinksldjump"/>
              </a:rPr>
              <a:t>la </a:t>
            </a:r>
            <a:r>
              <a:rPr sz="1000" spc="-4" dirty="0">
                <a:latin typeface="Times New Roman"/>
                <a:cs typeface="Times New Roman"/>
                <a:hlinkClick r:id="rId5" action="ppaction://hlinksldjump"/>
              </a:rPr>
              <a:t>protección</a:t>
            </a:r>
            <a:r>
              <a:rPr sz="1000" spc="4" dirty="0">
                <a:latin typeface="Times New Roman"/>
                <a:cs typeface="Times New Roman"/>
                <a:hlinkClick r:id="rId5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5" action="ppaction://hlinksldjump"/>
              </a:rPr>
              <a:t>de</a:t>
            </a:r>
            <a:r>
              <a:rPr sz="1000" spc="-4" dirty="0">
                <a:latin typeface="Times New Roman"/>
                <a:cs typeface="Times New Roman"/>
                <a:hlinkClick r:id="rId5" action="ppaction://hlinksldjump"/>
              </a:rPr>
              <a:t> Falla</a:t>
            </a:r>
            <a:r>
              <a:rPr sz="1000" spc="8" dirty="0">
                <a:latin typeface="Times New Roman"/>
                <a:cs typeface="Times New Roman"/>
                <a:hlinkClick r:id="rId5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5" action="ppaction://hlinksldjump"/>
              </a:rPr>
              <a:t>a Tierra</a:t>
            </a:r>
            <a:r>
              <a:rPr sz="1000" spc="-4" dirty="0">
                <a:latin typeface="Times New Roman"/>
                <a:cs typeface="Times New Roman"/>
                <a:hlinkClick r:id="rId5" action="ppaction://hlinksldjump"/>
              </a:rPr>
              <a:t> en</a:t>
            </a:r>
            <a:r>
              <a:rPr sz="1000" spc="12" dirty="0">
                <a:latin typeface="Times New Roman"/>
                <a:cs typeface="Times New Roman"/>
                <a:hlinkClick r:id="rId5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5" action="ppaction://hlinksldjump"/>
              </a:rPr>
              <a:t>el</a:t>
            </a:r>
            <a:r>
              <a:rPr sz="1000" spc="12" dirty="0">
                <a:latin typeface="Times New Roman"/>
                <a:cs typeface="Times New Roman"/>
                <a:hlinkClick r:id="rId5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5" action="ppaction://hlinksldjump"/>
              </a:rPr>
              <a:t>Estator............</a:t>
            </a:r>
            <a:r>
              <a:rPr sz="1000" spc="-129" dirty="0">
                <a:latin typeface="Times New Roman"/>
                <a:cs typeface="Times New Roman"/>
                <a:hlinkClick r:id="rId5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5" action="ppaction://hlinksldjump"/>
              </a:rPr>
              <a:t>51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6" action="ppaction://hlinksldjump"/>
              </a:rPr>
              <a:t>Figura </a:t>
            </a:r>
            <a:r>
              <a:rPr sz="1000" dirty="0">
                <a:latin typeface="Times New Roman"/>
                <a:cs typeface="Times New Roman"/>
                <a:hlinkClick r:id="rId6" action="ppaction://hlinksldjump"/>
              </a:rPr>
              <a:t>4.14: </a:t>
            </a:r>
            <a:r>
              <a:rPr sz="1000" spc="-4" dirty="0">
                <a:latin typeface="Times New Roman"/>
                <a:cs typeface="Times New Roman"/>
                <a:hlinkClick r:id="rId6" action="ppaction://hlinksldjump"/>
              </a:rPr>
              <a:t>Grafica </a:t>
            </a:r>
            <a:r>
              <a:rPr sz="1000" dirty="0">
                <a:latin typeface="Times New Roman"/>
                <a:cs typeface="Times New Roman"/>
                <a:hlinkClick r:id="rId6" action="ppaction://hlinksldjump"/>
              </a:rPr>
              <a:t>de </a:t>
            </a:r>
            <a:r>
              <a:rPr sz="1000" spc="-4" dirty="0">
                <a:latin typeface="Times New Roman"/>
                <a:cs typeface="Times New Roman"/>
                <a:hlinkClick r:id="rId6" action="ppaction://hlinksldjump"/>
              </a:rPr>
              <a:t>Representación </a:t>
            </a:r>
            <a:r>
              <a:rPr sz="1000" dirty="0">
                <a:latin typeface="Times New Roman"/>
                <a:cs typeface="Times New Roman"/>
                <a:hlinkClick r:id="rId6" action="ppaction://hlinksldjump"/>
              </a:rPr>
              <a:t>sobre </a:t>
            </a:r>
            <a:r>
              <a:rPr sz="1000" spc="-4" dirty="0">
                <a:latin typeface="Times New Roman"/>
                <a:cs typeface="Times New Roman"/>
                <a:hlinkClick r:id="rId6" action="ppaction://hlinksldjump"/>
              </a:rPr>
              <a:t>los rangos </a:t>
            </a:r>
            <a:r>
              <a:rPr sz="1000" dirty="0">
                <a:latin typeface="Times New Roman"/>
                <a:cs typeface="Times New Roman"/>
                <a:hlinkClick r:id="rId6" action="ppaction://hlinksldjump"/>
              </a:rPr>
              <a:t>de </a:t>
            </a:r>
            <a:r>
              <a:rPr sz="1000" spc="-4" dirty="0">
                <a:latin typeface="Times New Roman"/>
                <a:cs typeface="Times New Roman"/>
                <a:hlinkClick r:id="rId6" action="ppaction://hlinksldjump"/>
              </a:rPr>
              <a:t>alcances </a:t>
            </a:r>
            <a:r>
              <a:rPr sz="1000" dirty="0">
                <a:latin typeface="Times New Roman"/>
                <a:cs typeface="Times New Roman"/>
                <a:hlinkClick r:id="rId6" action="ppaction://hlinksldjump"/>
              </a:rPr>
              <a:t>de </a:t>
            </a:r>
            <a:r>
              <a:rPr sz="1000" spc="-4" dirty="0">
                <a:latin typeface="Times New Roman"/>
                <a:cs typeface="Times New Roman"/>
                <a:hlinkClick r:id="rId6" action="ppaction://hlinksldjump"/>
              </a:rPr>
              <a:t>las protecciones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  <a:hlinkClick r:id="rId6" action="ppaction://hlinksldjump"/>
              </a:rPr>
              <a:t>27TN</a:t>
            </a:r>
            <a:r>
              <a:rPr sz="1000" spc="4" dirty="0">
                <a:latin typeface="Times New Roman"/>
                <a:cs typeface="Times New Roman"/>
                <a:hlinkClick r:id="rId6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6" action="ppaction://hlinksldjump"/>
              </a:rPr>
              <a:t>y</a:t>
            </a:r>
            <a:r>
              <a:rPr sz="1000" spc="-20" dirty="0">
                <a:latin typeface="Times New Roman"/>
                <a:cs typeface="Times New Roman"/>
                <a:hlinkClick r:id="rId6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6" action="ppaction://hlinksldjump"/>
              </a:rPr>
              <a:t>5</a:t>
            </a:r>
            <a:r>
              <a:rPr sz="1000" spc="8" dirty="0">
                <a:latin typeface="Times New Roman"/>
                <a:cs typeface="Times New Roman"/>
                <a:hlinkClick r:id="rId6" action="ppaction://hlinksldjump"/>
              </a:rPr>
              <a:t>9</a:t>
            </a:r>
            <a:r>
              <a:rPr sz="1000" spc="-4" dirty="0">
                <a:latin typeface="Times New Roman"/>
                <a:cs typeface="Times New Roman"/>
                <a:hlinkClick r:id="rId6" action="ppaction://hlinksldjump"/>
              </a:rPr>
              <a:t>N</a:t>
            </a:r>
            <a:r>
              <a:rPr sz="1000" dirty="0">
                <a:latin typeface="Times New Roman"/>
                <a:cs typeface="Times New Roman"/>
                <a:hlinkClick r:id="rId6" action="ppaction://hlinksldjump"/>
              </a:rPr>
              <a:t> p</a:t>
            </a:r>
            <a:r>
              <a:rPr sz="1000" spc="-8" dirty="0">
                <a:latin typeface="Times New Roman"/>
                <a:cs typeface="Times New Roman"/>
                <a:hlinkClick r:id="rId6" action="ppaction://hlinksldjump"/>
              </a:rPr>
              <a:t>a</a:t>
            </a:r>
            <a:r>
              <a:rPr sz="1000" spc="4" dirty="0">
                <a:latin typeface="Times New Roman"/>
                <a:cs typeface="Times New Roman"/>
                <a:hlinkClick r:id="rId6" action="ppaction://hlinksldjump"/>
              </a:rPr>
              <a:t>r</a:t>
            </a:r>
            <a:r>
              <a:rPr sz="1000" dirty="0">
                <a:latin typeface="Times New Roman"/>
                <a:cs typeface="Times New Roman"/>
                <a:hlinkClick r:id="rId6" action="ppaction://hlinksldjump"/>
              </a:rPr>
              <a:t>a</a:t>
            </a:r>
            <a:r>
              <a:rPr sz="1000" spc="-4" dirty="0">
                <a:latin typeface="Times New Roman"/>
                <a:cs typeface="Times New Roman"/>
                <a:hlinkClick r:id="rId6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6" action="ppaction://hlinksldjump"/>
              </a:rPr>
              <a:t>f</a:t>
            </a:r>
            <a:r>
              <a:rPr sz="1000" spc="-8" dirty="0">
                <a:latin typeface="Times New Roman"/>
                <a:cs typeface="Times New Roman"/>
                <a:hlinkClick r:id="rId6" action="ppaction://hlinksldjump"/>
              </a:rPr>
              <a:t>a</a:t>
            </a:r>
            <a:r>
              <a:rPr sz="1000" dirty="0">
                <a:latin typeface="Times New Roman"/>
                <a:cs typeface="Times New Roman"/>
                <a:hlinkClick r:id="rId6" action="ppaction://hlinksldjump"/>
              </a:rPr>
              <a:t>ll</a:t>
            </a:r>
            <a:r>
              <a:rPr sz="1000" spc="-4" dirty="0">
                <a:latin typeface="Times New Roman"/>
                <a:cs typeface="Times New Roman"/>
                <a:hlinkClick r:id="rId6" action="ppaction://hlinksldjump"/>
              </a:rPr>
              <a:t>as</a:t>
            </a:r>
            <a:r>
              <a:rPr sz="1000" spc="8" dirty="0">
                <a:latin typeface="Times New Roman"/>
                <a:cs typeface="Times New Roman"/>
                <a:hlinkClick r:id="rId6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6" action="ppaction://hlinksldjump"/>
              </a:rPr>
              <a:t>a</a:t>
            </a:r>
            <a:r>
              <a:rPr sz="1000" spc="4" dirty="0">
                <a:latin typeface="Times New Roman"/>
                <a:cs typeface="Times New Roman"/>
                <a:hlinkClick r:id="rId6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6" action="ppaction://hlinksldjump"/>
              </a:rPr>
              <a:t>Ti</a:t>
            </a:r>
            <a:r>
              <a:rPr sz="1000" spc="-4" dirty="0">
                <a:latin typeface="Times New Roman"/>
                <a:cs typeface="Times New Roman"/>
                <a:hlinkClick r:id="rId6" action="ppaction://hlinksldjump"/>
              </a:rPr>
              <a:t>e</a:t>
            </a:r>
            <a:r>
              <a:rPr sz="1000" dirty="0">
                <a:latin typeface="Times New Roman"/>
                <a:cs typeface="Times New Roman"/>
                <a:hlinkClick r:id="rId6" action="ppaction://hlinksldjump"/>
              </a:rPr>
              <a:t>r</a:t>
            </a:r>
            <a:r>
              <a:rPr sz="1000" spc="-8" dirty="0">
                <a:latin typeface="Times New Roman"/>
                <a:cs typeface="Times New Roman"/>
                <a:hlinkClick r:id="rId6" action="ppaction://hlinksldjump"/>
              </a:rPr>
              <a:t>r</a:t>
            </a:r>
            <a:r>
              <a:rPr sz="1000" dirty="0">
                <a:latin typeface="Times New Roman"/>
                <a:cs typeface="Times New Roman"/>
                <a:hlinkClick r:id="rId6" action="ppaction://hlinksldjump"/>
              </a:rPr>
              <a:t>a</a:t>
            </a:r>
            <a:r>
              <a:rPr sz="1000" spc="-4" dirty="0">
                <a:latin typeface="Times New Roman"/>
                <a:cs typeface="Times New Roman"/>
                <a:hlinkClick r:id="rId6" action="ppaction://hlinksldjump"/>
              </a:rPr>
              <a:t> </a:t>
            </a:r>
            <a:r>
              <a:rPr sz="1000" spc="8" dirty="0">
                <a:latin typeface="Times New Roman"/>
                <a:cs typeface="Times New Roman"/>
                <a:hlinkClick r:id="rId6" action="ppaction://hlinksldjump"/>
              </a:rPr>
              <a:t>d</a:t>
            </a:r>
            <a:r>
              <a:rPr sz="1000" spc="-4" dirty="0">
                <a:latin typeface="Times New Roman"/>
                <a:cs typeface="Times New Roman"/>
                <a:hlinkClick r:id="rId6" action="ppaction://hlinksldjump"/>
              </a:rPr>
              <a:t>e</a:t>
            </a:r>
            <a:r>
              <a:rPr sz="1000" dirty="0">
                <a:latin typeface="Times New Roman"/>
                <a:cs typeface="Times New Roman"/>
                <a:hlinkClick r:id="rId6" action="ppaction://hlinksldjump"/>
              </a:rPr>
              <a:t>l </a:t>
            </a:r>
            <a:r>
              <a:rPr sz="1000" spc="-4" dirty="0">
                <a:latin typeface="Times New Roman"/>
                <a:cs typeface="Times New Roman"/>
                <a:hlinkClick r:id="rId6" action="ppaction://hlinksldjump"/>
              </a:rPr>
              <a:t>Esta</a:t>
            </a:r>
            <a:r>
              <a:rPr sz="1000" dirty="0">
                <a:latin typeface="Times New Roman"/>
                <a:cs typeface="Times New Roman"/>
                <a:hlinkClick r:id="rId6" action="ppaction://hlinksldjump"/>
              </a:rPr>
              <a:t>tor </a:t>
            </a:r>
            <a:r>
              <a:rPr sz="1000" spc="-8" dirty="0">
                <a:latin typeface="Times New Roman"/>
                <a:cs typeface="Times New Roman"/>
                <a:hlinkClick r:id="rId6" action="ppaction://hlinksldjump"/>
              </a:rPr>
              <a:t>a</a:t>
            </a:r>
            <a:r>
              <a:rPr sz="1000" dirty="0">
                <a:latin typeface="Times New Roman"/>
                <a:cs typeface="Times New Roman"/>
                <a:hlinkClick r:id="rId6" action="ppaction://hlinksldjump"/>
              </a:rPr>
              <a:t>l 10</a:t>
            </a:r>
            <a:r>
              <a:rPr sz="1000" spc="8" dirty="0">
                <a:latin typeface="Times New Roman"/>
                <a:cs typeface="Times New Roman"/>
                <a:hlinkClick r:id="rId6" action="ppaction://hlinksldjump"/>
              </a:rPr>
              <a:t>0</a:t>
            </a:r>
            <a:r>
              <a:rPr sz="1000" spc="-4" dirty="0">
                <a:latin typeface="Times New Roman"/>
                <a:cs typeface="Times New Roman"/>
                <a:hlinkClick r:id="rId6" action="ppaction://hlinksldjump"/>
              </a:rPr>
              <a:t>%</a:t>
            </a:r>
            <a:r>
              <a:rPr sz="1000" dirty="0">
                <a:latin typeface="Times New Roman"/>
                <a:cs typeface="Times New Roman"/>
                <a:hlinkClick r:id="rId6" action="ppaction://hlinksldjump"/>
              </a:rPr>
              <a:t>.</a:t>
            </a:r>
            <a:r>
              <a:rPr sz="1000" spc="-16" dirty="0">
                <a:latin typeface="Times New Roman"/>
                <a:cs typeface="Times New Roman"/>
                <a:hlinkClick r:id="rId6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6" action="ppaction://hlinksldjump"/>
              </a:rPr>
              <a:t>.........................................................</a:t>
            </a:r>
            <a:r>
              <a:rPr sz="1000" spc="-125" dirty="0">
                <a:latin typeface="Times New Roman"/>
                <a:cs typeface="Times New Roman"/>
                <a:hlinkClick r:id="rId6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6" action="ppaction://hlinksldjump"/>
              </a:rPr>
              <a:t>52</a:t>
            </a:r>
            <a:endParaRPr sz="1000">
              <a:latin typeface="Times New Roman"/>
              <a:cs typeface="Times New Roman"/>
            </a:endParaRPr>
          </a:p>
          <a:p>
            <a:pPr marL="10259" algn="just">
              <a:spcBef>
                <a:spcPts val="40"/>
              </a:spcBef>
            </a:pPr>
            <a:r>
              <a:rPr sz="1000" spc="-12" dirty="0">
                <a:latin typeface="Times New Roman"/>
                <a:cs typeface="Times New Roman"/>
                <a:hlinkClick r:id="rId7" action="ppaction://hlinksldjump"/>
              </a:rPr>
              <a:t>F</a:t>
            </a:r>
            <a:r>
              <a:rPr sz="1000" dirty="0">
                <a:latin typeface="Times New Roman"/>
                <a:cs typeface="Times New Roman"/>
                <a:hlinkClick r:id="rId7" action="ppaction://hlinksldjump"/>
              </a:rPr>
              <a:t>i</a:t>
            </a:r>
            <a:r>
              <a:rPr sz="1000" spc="-8" dirty="0">
                <a:latin typeface="Times New Roman"/>
                <a:cs typeface="Times New Roman"/>
                <a:hlinkClick r:id="rId7" action="ppaction://hlinksldjump"/>
              </a:rPr>
              <a:t>g</a:t>
            </a:r>
            <a:r>
              <a:rPr sz="1000" spc="8" dirty="0">
                <a:latin typeface="Times New Roman"/>
                <a:cs typeface="Times New Roman"/>
                <a:hlinkClick r:id="rId7" action="ppaction://hlinksldjump"/>
              </a:rPr>
              <a:t>u</a:t>
            </a:r>
            <a:r>
              <a:rPr sz="1000" dirty="0">
                <a:latin typeface="Times New Roman"/>
                <a:cs typeface="Times New Roman"/>
                <a:hlinkClick r:id="rId7" action="ppaction://hlinksldjump"/>
              </a:rPr>
              <a:t>ra</a:t>
            </a:r>
            <a:r>
              <a:rPr sz="1000" spc="-8" dirty="0">
                <a:latin typeface="Times New Roman"/>
                <a:cs typeface="Times New Roman"/>
                <a:hlinkClick r:id="rId7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7" action="ppaction://hlinksldjump"/>
              </a:rPr>
              <a:t>4.15: Esqu</a:t>
            </a:r>
            <a:r>
              <a:rPr sz="1000" spc="-4" dirty="0">
                <a:latin typeface="Times New Roman"/>
                <a:cs typeface="Times New Roman"/>
                <a:hlinkClick r:id="rId7" action="ppaction://hlinksldjump"/>
              </a:rPr>
              <a:t>e</a:t>
            </a:r>
            <a:r>
              <a:rPr sz="1000" dirty="0">
                <a:latin typeface="Times New Roman"/>
                <a:cs typeface="Times New Roman"/>
                <a:hlinkClick r:id="rId7" action="ppaction://hlinksldjump"/>
              </a:rPr>
              <a:t>ma </a:t>
            </a:r>
            <a:r>
              <a:rPr sz="1000" spc="4" dirty="0">
                <a:latin typeface="Times New Roman"/>
                <a:cs typeface="Times New Roman"/>
                <a:hlinkClick r:id="rId7" action="ppaction://hlinksldjump"/>
              </a:rPr>
              <a:t>d</a:t>
            </a:r>
            <a:r>
              <a:rPr sz="1000" dirty="0">
                <a:latin typeface="Times New Roman"/>
                <a:cs typeface="Times New Roman"/>
                <a:hlinkClick r:id="rId7" action="ppaction://hlinksldjump"/>
              </a:rPr>
              <a:t>e</a:t>
            </a:r>
            <a:r>
              <a:rPr sz="1000" spc="4" dirty="0">
                <a:latin typeface="Times New Roman"/>
                <a:cs typeface="Times New Roman"/>
                <a:hlinkClick r:id="rId7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7" action="ppaction://hlinksldjump"/>
              </a:rPr>
              <a:t>Con</a:t>
            </a:r>
            <a:r>
              <a:rPr sz="1000" spc="-4" dirty="0">
                <a:latin typeface="Times New Roman"/>
                <a:cs typeface="Times New Roman"/>
                <a:hlinkClick r:id="rId7" action="ppaction://hlinksldjump"/>
              </a:rPr>
              <a:t>e</a:t>
            </a:r>
            <a:r>
              <a:rPr sz="1000" spc="8" dirty="0">
                <a:latin typeface="Times New Roman"/>
                <a:cs typeface="Times New Roman"/>
                <a:hlinkClick r:id="rId7" action="ppaction://hlinksldjump"/>
              </a:rPr>
              <a:t>x</a:t>
            </a:r>
            <a:r>
              <a:rPr sz="1000" dirty="0">
                <a:latin typeface="Times New Roman"/>
                <a:cs typeface="Times New Roman"/>
                <a:hlinkClick r:id="rId7" action="ppaction://hlinksldjump"/>
              </a:rPr>
              <a:t>ión de la</a:t>
            </a:r>
            <a:r>
              <a:rPr sz="1000" spc="-4" dirty="0">
                <a:latin typeface="Times New Roman"/>
                <a:cs typeface="Times New Roman"/>
                <a:hlinkClick r:id="rId7" action="ppaction://hlinksldjump"/>
              </a:rPr>
              <a:t> P</a:t>
            </a:r>
            <a:r>
              <a:rPr sz="1000" dirty="0">
                <a:latin typeface="Times New Roman"/>
                <a:cs typeface="Times New Roman"/>
                <a:hlinkClick r:id="rId7" action="ppaction://hlinksldjump"/>
              </a:rPr>
              <a:t>rot</a:t>
            </a:r>
            <a:r>
              <a:rPr sz="1000" spc="-8" dirty="0">
                <a:latin typeface="Times New Roman"/>
                <a:cs typeface="Times New Roman"/>
                <a:hlinkClick r:id="rId7" action="ppaction://hlinksldjump"/>
              </a:rPr>
              <a:t>e</a:t>
            </a:r>
            <a:r>
              <a:rPr sz="1000" spc="-4" dirty="0">
                <a:latin typeface="Times New Roman"/>
                <a:cs typeface="Times New Roman"/>
                <a:hlinkClick r:id="rId7" action="ppaction://hlinksldjump"/>
              </a:rPr>
              <a:t>cc</a:t>
            </a:r>
            <a:r>
              <a:rPr sz="1000" dirty="0">
                <a:latin typeface="Times New Roman"/>
                <a:cs typeface="Times New Roman"/>
                <a:hlinkClick r:id="rId7" action="ppaction://hlinksldjump"/>
              </a:rPr>
              <a:t>ión 32G.</a:t>
            </a:r>
            <a:r>
              <a:rPr sz="1000" spc="-129" dirty="0">
                <a:latin typeface="Times New Roman"/>
                <a:cs typeface="Times New Roman"/>
                <a:hlinkClick r:id="rId7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7" action="ppaction://hlinksldjump"/>
              </a:rPr>
              <a:t>..................................................</a:t>
            </a:r>
            <a:r>
              <a:rPr sz="1000" spc="-129" dirty="0">
                <a:latin typeface="Times New Roman"/>
                <a:cs typeface="Times New Roman"/>
                <a:hlinkClick r:id="rId7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7" action="ppaction://hlinksldjump"/>
              </a:rPr>
              <a:t>53</a:t>
            </a:r>
            <a:endParaRPr sz="1000">
              <a:latin typeface="Times New Roman"/>
              <a:cs typeface="Times New Roman"/>
            </a:endParaRPr>
          </a:p>
          <a:p>
            <a:pPr marL="10259" marR="4617" algn="just">
              <a:lnSpc>
                <a:spcPct val="103299"/>
              </a:lnSpc>
            </a:pPr>
            <a:r>
              <a:rPr sz="1000" spc="-4" dirty="0">
                <a:latin typeface="Times New Roman"/>
                <a:cs typeface="Times New Roman"/>
                <a:hlinkClick r:id="rId8" action="ppaction://hlinksldjump"/>
              </a:rPr>
              <a:t>Figura </a:t>
            </a:r>
            <a:r>
              <a:rPr sz="1000" dirty="0">
                <a:latin typeface="Times New Roman"/>
                <a:cs typeface="Times New Roman"/>
                <a:hlinkClick r:id="rId8" action="ppaction://hlinksldjump"/>
              </a:rPr>
              <a:t>4.16:</a:t>
            </a:r>
            <a:r>
              <a:rPr sz="1000" spc="4" dirty="0">
                <a:latin typeface="Times New Roman"/>
                <a:cs typeface="Times New Roman"/>
                <a:hlinkClick r:id="rId8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8" action="ppaction://hlinksldjump"/>
              </a:rPr>
              <a:t>Esquema</a:t>
            </a:r>
            <a:r>
              <a:rPr sz="1000" spc="4" dirty="0">
                <a:latin typeface="Times New Roman"/>
                <a:cs typeface="Times New Roman"/>
                <a:hlinkClick r:id="rId8" action="ppaction://hlinksldjump"/>
              </a:rPr>
              <a:t> de</a:t>
            </a:r>
            <a:r>
              <a:rPr sz="1000" spc="8" dirty="0">
                <a:latin typeface="Times New Roman"/>
                <a:cs typeface="Times New Roman"/>
                <a:hlinkClick r:id="rId8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8" action="ppaction://hlinksldjump"/>
              </a:rPr>
              <a:t>conexión</a:t>
            </a:r>
            <a:r>
              <a:rPr sz="1000" spc="8" dirty="0">
                <a:latin typeface="Times New Roman"/>
                <a:cs typeface="Times New Roman"/>
                <a:hlinkClick r:id="rId8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8" action="ppaction://hlinksldjump"/>
              </a:rPr>
              <a:t>de</a:t>
            </a:r>
            <a:r>
              <a:rPr sz="1000" spc="4" dirty="0">
                <a:latin typeface="Times New Roman"/>
                <a:cs typeface="Times New Roman"/>
                <a:hlinkClick r:id="rId8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8" action="ppaction://hlinksldjump"/>
              </a:rPr>
              <a:t>la</a:t>
            </a:r>
            <a:r>
              <a:rPr sz="1000" spc="4" dirty="0">
                <a:latin typeface="Times New Roman"/>
                <a:cs typeface="Times New Roman"/>
                <a:hlinkClick r:id="rId8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8" action="ppaction://hlinksldjump"/>
              </a:rPr>
              <a:t>Protección</a:t>
            </a:r>
            <a:r>
              <a:rPr sz="1000" spc="4" dirty="0">
                <a:latin typeface="Times New Roman"/>
                <a:cs typeface="Times New Roman"/>
                <a:hlinkClick r:id="rId8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8" action="ppaction://hlinksldjump"/>
              </a:rPr>
              <a:t>40G....................................................</a:t>
            </a:r>
            <a:r>
              <a:rPr sz="1000" spc="-125" dirty="0">
                <a:latin typeface="Times New Roman"/>
                <a:cs typeface="Times New Roman"/>
                <a:hlinkClick r:id="rId8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8" action="ppaction://hlinksldjump"/>
              </a:rPr>
              <a:t>54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8" action="ppaction://hlinksldjump"/>
              </a:rPr>
              <a:t>Figura</a:t>
            </a:r>
            <a:r>
              <a:rPr sz="1000" spc="-24" dirty="0">
                <a:latin typeface="Times New Roman"/>
                <a:cs typeface="Times New Roman"/>
                <a:hlinkClick r:id="rId8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8" action="ppaction://hlinksldjump"/>
              </a:rPr>
              <a:t>4.17:</a:t>
            </a:r>
            <a:r>
              <a:rPr sz="1000" spc="-24" dirty="0">
                <a:latin typeface="Times New Roman"/>
                <a:cs typeface="Times New Roman"/>
                <a:hlinkClick r:id="rId8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8" action="ppaction://hlinksldjump"/>
              </a:rPr>
              <a:t>Diagrama</a:t>
            </a:r>
            <a:r>
              <a:rPr sz="1000" spc="-28" dirty="0">
                <a:latin typeface="Times New Roman"/>
                <a:cs typeface="Times New Roman"/>
                <a:hlinkClick r:id="rId8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8" action="ppaction://hlinksldjump"/>
              </a:rPr>
              <a:t>R/X</a:t>
            </a:r>
            <a:r>
              <a:rPr sz="1000" spc="-28" dirty="0">
                <a:latin typeface="Times New Roman"/>
                <a:cs typeface="Times New Roman"/>
                <a:hlinkClick r:id="rId8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8" action="ppaction://hlinksldjump"/>
              </a:rPr>
              <a:t>de</a:t>
            </a:r>
            <a:r>
              <a:rPr sz="1000" spc="-28" dirty="0">
                <a:latin typeface="Times New Roman"/>
                <a:cs typeface="Times New Roman"/>
                <a:hlinkClick r:id="rId8" action="ppaction://hlinksldjump"/>
              </a:rPr>
              <a:t> </a:t>
            </a:r>
            <a:r>
              <a:rPr sz="1000" spc="4" dirty="0">
                <a:latin typeface="Times New Roman"/>
                <a:cs typeface="Times New Roman"/>
                <a:hlinkClick r:id="rId8" action="ppaction://hlinksldjump"/>
              </a:rPr>
              <a:t>la</a:t>
            </a:r>
            <a:r>
              <a:rPr sz="1000" spc="-32" dirty="0">
                <a:latin typeface="Times New Roman"/>
                <a:cs typeface="Times New Roman"/>
                <a:hlinkClick r:id="rId8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8" action="ppaction://hlinksldjump"/>
              </a:rPr>
              <a:t>Protección</a:t>
            </a:r>
            <a:r>
              <a:rPr sz="1000" spc="-24" dirty="0">
                <a:latin typeface="Times New Roman"/>
                <a:cs typeface="Times New Roman"/>
                <a:hlinkClick r:id="rId8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8" action="ppaction://hlinksldjump"/>
              </a:rPr>
              <a:t>40G</a:t>
            </a:r>
            <a:r>
              <a:rPr sz="1000" spc="-20" dirty="0">
                <a:latin typeface="Times New Roman"/>
                <a:cs typeface="Times New Roman"/>
                <a:hlinkClick r:id="rId8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8" action="ppaction://hlinksldjump"/>
              </a:rPr>
              <a:t>comparado</a:t>
            </a:r>
            <a:r>
              <a:rPr sz="1000" spc="-12" dirty="0">
                <a:latin typeface="Times New Roman"/>
                <a:cs typeface="Times New Roman"/>
                <a:hlinkClick r:id="rId8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8" action="ppaction://hlinksldjump"/>
              </a:rPr>
              <a:t>con</a:t>
            </a:r>
            <a:r>
              <a:rPr sz="1000" spc="-28" dirty="0">
                <a:latin typeface="Times New Roman"/>
                <a:cs typeface="Times New Roman"/>
                <a:hlinkClick r:id="rId8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8" action="ppaction://hlinksldjump"/>
              </a:rPr>
              <a:t>la</a:t>
            </a:r>
            <a:r>
              <a:rPr sz="1000" spc="-20" dirty="0">
                <a:latin typeface="Times New Roman"/>
                <a:cs typeface="Times New Roman"/>
                <a:hlinkClick r:id="rId8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8" action="ppaction://hlinksldjump"/>
              </a:rPr>
              <a:t>Curva</a:t>
            </a:r>
            <a:r>
              <a:rPr sz="1000" spc="-24" dirty="0">
                <a:latin typeface="Times New Roman"/>
                <a:cs typeface="Times New Roman"/>
                <a:hlinkClick r:id="rId8" action="ppaction://hlinksldjump"/>
              </a:rPr>
              <a:t> </a:t>
            </a:r>
            <a:r>
              <a:rPr sz="1000" spc="4" dirty="0">
                <a:latin typeface="Times New Roman"/>
                <a:cs typeface="Times New Roman"/>
                <a:hlinkClick r:id="rId8" action="ppaction://hlinksldjump"/>
              </a:rPr>
              <a:t>de</a:t>
            </a:r>
            <a:r>
              <a:rPr sz="1000" spc="-28" dirty="0">
                <a:latin typeface="Times New Roman"/>
                <a:cs typeface="Times New Roman"/>
                <a:hlinkClick r:id="rId8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8" action="ppaction://hlinksldjump"/>
              </a:rPr>
              <a:t>Capabilidad</a:t>
            </a:r>
            <a:r>
              <a:rPr sz="1000" spc="-20" dirty="0">
                <a:latin typeface="Times New Roman"/>
                <a:cs typeface="Times New Roman"/>
                <a:hlinkClick r:id="rId8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8" action="ppaction://hlinksldjump"/>
              </a:rPr>
              <a:t>de </a:t>
            </a:r>
            <a:r>
              <a:rPr sz="1000" spc="-23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  <a:hlinkClick r:id="rId8" action="ppaction://hlinksldjump"/>
              </a:rPr>
              <a:t>la m</a:t>
            </a:r>
            <a:r>
              <a:rPr sz="1000" spc="-4" dirty="0">
                <a:latin typeface="Times New Roman"/>
                <a:cs typeface="Times New Roman"/>
                <a:hlinkClick r:id="rId8" action="ppaction://hlinksldjump"/>
              </a:rPr>
              <a:t>á</a:t>
            </a:r>
            <a:r>
              <a:rPr sz="1000" dirty="0">
                <a:latin typeface="Times New Roman"/>
                <a:cs typeface="Times New Roman"/>
                <a:hlinkClick r:id="rId8" action="ppaction://hlinksldjump"/>
              </a:rPr>
              <a:t>quina.</a:t>
            </a:r>
            <a:r>
              <a:rPr sz="1000" spc="-4" dirty="0">
                <a:latin typeface="Times New Roman"/>
                <a:cs typeface="Times New Roman"/>
                <a:hlinkClick r:id="rId8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8" action="ppaction://hlinksldjump"/>
              </a:rPr>
              <a:t>...........................................................................................................................</a:t>
            </a:r>
            <a:r>
              <a:rPr sz="1000" spc="-125" dirty="0">
                <a:latin typeface="Times New Roman"/>
                <a:cs typeface="Times New Roman"/>
                <a:hlinkClick r:id="rId8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8" action="ppaction://hlinksldjump"/>
              </a:rPr>
              <a:t>54</a:t>
            </a:r>
            <a:endParaRPr sz="1000">
              <a:latin typeface="Times New Roman"/>
              <a:cs typeface="Times New Roman"/>
            </a:endParaRPr>
          </a:p>
          <a:p>
            <a:pPr marL="10259">
              <a:spcBef>
                <a:spcPts val="40"/>
              </a:spcBef>
              <a:tabLst>
                <a:tab pos="795077" algn="l"/>
              </a:tabLst>
            </a:pPr>
            <a:r>
              <a:rPr sz="1000" spc="-12" dirty="0">
                <a:latin typeface="Times New Roman"/>
                <a:cs typeface="Times New Roman"/>
                <a:hlinkClick r:id="rId9" action="ppaction://hlinksldjump"/>
              </a:rPr>
              <a:t>F</a:t>
            </a:r>
            <a:r>
              <a:rPr sz="1000" dirty="0">
                <a:latin typeface="Times New Roman"/>
                <a:cs typeface="Times New Roman"/>
                <a:hlinkClick r:id="rId9" action="ppaction://hlinksldjump"/>
              </a:rPr>
              <a:t>i</a:t>
            </a:r>
            <a:r>
              <a:rPr sz="1000" spc="-8" dirty="0">
                <a:latin typeface="Times New Roman"/>
                <a:cs typeface="Times New Roman"/>
                <a:hlinkClick r:id="rId9" action="ppaction://hlinksldjump"/>
              </a:rPr>
              <a:t>g</a:t>
            </a:r>
            <a:r>
              <a:rPr sz="1000" spc="8" dirty="0">
                <a:latin typeface="Times New Roman"/>
                <a:cs typeface="Times New Roman"/>
                <a:hlinkClick r:id="rId9" action="ppaction://hlinksldjump"/>
              </a:rPr>
              <a:t>u</a:t>
            </a:r>
            <a:r>
              <a:rPr sz="1000" dirty="0">
                <a:latin typeface="Times New Roman"/>
                <a:cs typeface="Times New Roman"/>
                <a:hlinkClick r:id="rId9" action="ppaction://hlinksldjump"/>
              </a:rPr>
              <a:t>ra</a:t>
            </a:r>
            <a:r>
              <a:rPr sz="1000" spc="-8" dirty="0">
                <a:latin typeface="Times New Roman"/>
                <a:cs typeface="Times New Roman"/>
                <a:hlinkClick r:id="rId9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9" action="ppaction://hlinksldjump"/>
              </a:rPr>
              <a:t>4.18:	</a:t>
            </a:r>
            <a:r>
              <a:rPr sz="1000" spc="4" dirty="0">
                <a:latin typeface="Times New Roman"/>
                <a:cs typeface="Times New Roman"/>
                <a:hlinkClick r:id="rId9" action="ppaction://hlinksldjump"/>
              </a:rPr>
              <a:t>D</a:t>
            </a:r>
            <a:r>
              <a:rPr sz="1000" spc="-4" dirty="0">
                <a:latin typeface="Times New Roman"/>
                <a:cs typeface="Times New Roman"/>
                <a:hlinkClick r:id="rId9" action="ppaction://hlinksldjump"/>
              </a:rPr>
              <a:t>es</a:t>
            </a:r>
            <a:r>
              <a:rPr sz="1000" spc="-8" dirty="0">
                <a:latin typeface="Times New Roman"/>
                <a:cs typeface="Times New Roman"/>
                <a:hlinkClick r:id="rId9" action="ppaction://hlinksldjump"/>
              </a:rPr>
              <a:t>c</a:t>
            </a:r>
            <a:r>
              <a:rPr sz="1000" dirty="0">
                <a:latin typeface="Times New Roman"/>
                <a:cs typeface="Times New Roman"/>
                <a:hlinkClick r:id="rId9" action="ppaction://hlinksldjump"/>
              </a:rPr>
              <a:t>rip</a:t>
            </a:r>
            <a:r>
              <a:rPr sz="1000" spc="-8" dirty="0">
                <a:latin typeface="Times New Roman"/>
                <a:cs typeface="Times New Roman"/>
                <a:hlinkClick r:id="rId9" action="ppaction://hlinksldjump"/>
              </a:rPr>
              <a:t>c</a:t>
            </a:r>
            <a:r>
              <a:rPr sz="1000" spc="8" dirty="0">
                <a:latin typeface="Times New Roman"/>
                <a:cs typeface="Times New Roman"/>
                <a:hlinkClick r:id="rId9" action="ppaction://hlinksldjump"/>
              </a:rPr>
              <a:t>i</a:t>
            </a:r>
            <a:r>
              <a:rPr sz="1000" dirty="0">
                <a:latin typeface="Times New Roman"/>
                <a:cs typeface="Times New Roman"/>
                <a:hlinkClick r:id="rId9" action="ppaction://hlinksldjump"/>
              </a:rPr>
              <a:t>ón </a:t>
            </a:r>
            <a:r>
              <a:rPr sz="1000" spc="-12" dirty="0">
                <a:latin typeface="Times New Roman"/>
                <a:cs typeface="Times New Roman"/>
                <a:hlinkClick r:id="rId9" action="ppaction://hlinksldjump"/>
              </a:rPr>
              <a:t>g</a:t>
            </a:r>
            <a:r>
              <a:rPr sz="1000" spc="4" dirty="0">
                <a:latin typeface="Times New Roman"/>
                <a:cs typeface="Times New Roman"/>
                <a:hlinkClick r:id="rId9" action="ppaction://hlinksldjump"/>
              </a:rPr>
              <a:t>r</a:t>
            </a:r>
            <a:r>
              <a:rPr sz="1000" spc="-4" dirty="0">
                <a:latin typeface="Times New Roman"/>
                <a:cs typeface="Times New Roman"/>
                <a:hlinkClick r:id="rId9" action="ppaction://hlinksldjump"/>
              </a:rPr>
              <a:t>á</a:t>
            </a:r>
            <a:r>
              <a:rPr sz="1000" dirty="0">
                <a:latin typeface="Times New Roman"/>
                <a:cs typeface="Times New Roman"/>
                <a:hlinkClick r:id="rId9" action="ppaction://hlinksldjump"/>
              </a:rPr>
              <a:t>fica</a:t>
            </a:r>
            <a:r>
              <a:rPr sz="1000" spc="-4" dirty="0">
                <a:latin typeface="Times New Roman"/>
                <a:cs typeface="Times New Roman"/>
                <a:hlinkClick r:id="rId9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9" action="ppaction://hlinksldjump"/>
              </a:rPr>
              <a:t>de</a:t>
            </a:r>
            <a:r>
              <a:rPr sz="1000" spc="-4" dirty="0">
                <a:latin typeface="Times New Roman"/>
                <a:cs typeface="Times New Roman"/>
                <a:hlinkClick r:id="rId9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9" action="ppaction://hlinksldjump"/>
              </a:rPr>
              <a:t>una</a:t>
            </a:r>
            <a:r>
              <a:rPr sz="1000" spc="-4" dirty="0">
                <a:latin typeface="Times New Roman"/>
                <a:cs typeface="Times New Roman"/>
                <a:hlinkClick r:id="rId9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9" action="ppaction://hlinksldjump"/>
              </a:rPr>
              <a:t>Cur</a:t>
            </a:r>
            <a:r>
              <a:rPr sz="1000" spc="4" dirty="0">
                <a:latin typeface="Times New Roman"/>
                <a:cs typeface="Times New Roman"/>
                <a:hlinkClick r:id="rId9" action="ppaction://hlinksldjump"/>
              </a:rPr>
              <a:t>v</a:t>
            </a:r>
            <a:r>
              <a:rPr sz="1000" dirty="0">
                <a:latin typeface="Times New Roman"/>
                <a:cs typeface="Times New Roman"/>
                <a:hlinkClick r:id="rId9" action="ppaction://hlinksldjump"/>
              </a:rPr>
              <a:t>a</a:t>
            </a:r>
            <a:r>
              <a:rPr sz="1000" spc="4" dirty="0">
                <a:latin typeface="Times New Roman"/>
                <a:cs typeface="Times New Roman"/>
                <a:hlinkClick r:id="rId9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9" action="ppaction://hlinksldjump"/>
              </a:rPr>
              <a:t>de</a:t>
            </a:r>
            <a:r>
              <a:rPr sz="1000" spc="-4" dirty="0">
                <a:latin typeface="Times New Roman"/>
                <a:cs typeface="Times New Roman"/>
                <a:hlinkClick r:id="rId9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9" action="ppaction://hlinksldjump"/>
              </a:rPr>
              <a:t>C</a:t>
            </a:r>
            <a:r>
              <a:rPr sz="1000" spc="-4" dirty="0">
                <a:latin typeface="Times New Roman"/>
                <a:cs typeface="Times New Roman"/>
                <a:hlinkClick r:id="rId9" action="ppaction://hlinksldjump"/>
              </a:rPr>
              <a:t>a</a:t>
            </a:r>
            <a:r>
              <a:rPr sz="1000" dirty="0">
                <a:latin typeface="Times New Roman"/>
                <a:cs typeface="Times New Roman"/>
                <a:hlinkClick r:id="rId9" action="ppaction://hlinksldjump"/>
              </a:rPr>
              <a:t>p</a:t>
            </a:r>
            <a:r>
              <a:rPr sz="1000" spc="-4" dirty="0">
                <a:latin typeface="Times New Roman"/>
                <a:cs typeface="Times New Roman"/>
                <a:hlinkClick r:id="rId9" action="ppaction://hlinksldjump"/>
              </a:rPr>
              <a:t>a</a:t>
            </a:r>
            <a:r>
              <a:rPr sz="1000" dirty="0">
                <a:latin typeface="Times New Roman"/>
                <a:cs typeface="Times New Roman"/>
                <a:hlinkClick r:id="rId9" action="ppaction://hlinksldjump"/>
              </a:rPr>
              <a:t>bilidad</a:t>
            </a:r>
            <a:r>
              <a:rPr sz="1000" spc="69" dirty="0">
                <a:latin typeface="Times New Roman"/>
                <a:cs typeface="Times New Roman"/>
                <a:hlinkClick r:id="rId9" action="ppaction://hlinksldjump"/>
              </a:rPr>
              <a:t>.</a:t>
            </a:r>
            <a:r>
              <a:rPr sz="1000" dirty="0">
                <a:latin typeface="Times New Roman"/>
                <a:cs typeface="Times New Roman"/>
                <a:hlinkClick r:id="rId9" action="ppaction://hlinksldjump"/>
              </a:rPr>
              <a:t>.....................................</a:t>
            </a:r>
            <a:r>
              <a:rPr sz="1000" spc="-129" dirty="0">
                <a:latin typeface="Times New Roman"/>
                <a:cs typeface="Times New Roman"/>
                <a:hlinkClick r:id="rId9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9" action="ppaction://hlinksldjump"/>
              </a:rPr>
              <a:t>55</a:t>
            </a:r>
            <a:endParaRPr sz="1000">
              <a:latin typeface="Times New Roman"/>
              <a:cs typeface="Times New Roman"/>
            </a:endParaRPr>
          </a:p>
          <a:p>
            <a:pPr marL="10259">
              <a:spcBef>
                <a:spcPts val="48"/>
              </a:spcBef>
            </a:pPr>
            <a:r>
              <a:rPr sz="1000" spc="-4" dirty="0">
                <a:latin typeface="Times New Roman"/>
                <a:cs typeface="Times New Roman"/>
                <a:hlinkClick r:id="rId10" action="ppaction://hlinksldjump"/>
              </a:rPr>
              <a:t>Figura </a:t>
            </a:r>
            <a:r>
              <a:rPr sz="1000" dirty="0">
                <a:latin typeface="Times New Roman"/>
                <a:cs typeface="Times New Roman"/>
                <a:hlinkClick r:id="rId10" action="ppaction://hlinksldjump"/>
              </a:rPr>
              <a:t>4.19:</a:t>
            </a:r>
            <a:r>
              <a:rPr sz="1000" spc="8" dirty="0">
                <a:latin typeface="Times New Roman"/>
                <a:cs typeface="Times New Roman"/>
                <a:hlinkClick r:id="rId10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0" action="ppaction://hlinksldjump"/>
              </a:rPr>
              <a:t>Esquema </a:t>
            </a:r>
            <a:r>
              <a:rPr sz="1000" spc="4" dirty="0">
                <a:latin typeface="Times New Roman"/>
                <a:cs typeface="Times New Roman"/>
                <a:hlinkClick r:id="rId10" action="ppaction://hlinksldjump"/>
              </a:rPr>
              <a:t>de</a:t>
            </a:r>
            <a:r>
              <a:rPr sz="1000" spc="12" dirty="0">
                <a:latin typeface="Times New Roman"/>
                <a:cs typeface="Times New Roman"/>
                <a:hlinkClick r:id="rId10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0" action="ppaction://hlinksldjump"/>
              </a:rPr>
              <a:t>conexión</a:t>
            </a:r>
            <a:r>
              <a:rPr sz="1000" spc="4" dirty="0">
                <a:latin typeface="Times New Roman"/>
                <a:cs typeface="Times New Roman"/>
                <a:hlinkClick r:id="rId10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0" action="ppaction://hlinksldjump"/>
              </a:rPr>
              <a:t>de</a:t>
            </a:r>
            <a:r>
              <a:rPr sz="1000" spc="8" dirty="0">
                <a:latin typeface="Times New Roman"/>
                <a:cs typeface="Times New Roman"/>
                <a:hlinkClick r:id="rId10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0" action="ppaction://hlinksldjump"/>
              </a:rPr>
              <a:t>la </a:t>
            </a:r>
            <a:r>
              <a:rPr sz="1000" spc="-4" dirty="0">
                <a:latin typeface="Times New Roman"/>
                <a:cs typeface="Times New Roman"/>
                <a:hlinkClick r:id="rId10" action="ppaction://hlinksldjump"/>
              </a:rPr>
              <a:t>Protección</a:t>
            </a:r>
            <a:r>
              <a:rPr sz="1000" spc="8" dirty="0">
                <a:latin typeface="Times New Roman"/>
                <a:cs typeface="Times New Roman"/>
                <a:hlinkClick r:id="rId10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0" action="ppaction://hlinksldjump"/>
              </a:rPr>
              <a:t>46G....................................................</a:t>
            </a:r>
            <a:r>
              <a:rPr sz="1000" spc="-125" dirty="0">
                <a:latin typeface="Times New Roman"/>
                <a:cs typeface="Times New Roman"/>
                <a:hlinkClick r:id="rId10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0" action="ppaction://hlinksldjump"/>
              </a:rPr>
              <a:t>56</a:t>
            </a:r>
            <a:endParaRPr sz="1000">
              <a:latin typeface="Times New Roman"/>
              <a:cs typeface="Times New Roman"/>
            </a:endParaRPr>
          </a:p>
          <a:p>
            <a:pPr marL="10259">
              <a:spcBef>
                <a:spcPts val="40"/>
              </a:spcBef>
            </a:pPr>
            <a:r>
              <a:rPr sz="1000" spc="-12" dirty="0">
                <a:latin typeface="Times New Roman"/>
                <a:cs typeface="Times New Roman"/>
                <a:hlinkClick r:id="rId11" action="ppaction://hlinksldjump"/>
              </a:rPr>
              <a:t>F</a:t>
            </a:r>
            <a:r>
              <a:rPr sz="1000" dirty="0">
                <a:latin typeface="Times New Roman"/>
                <a:cs typeface="Times New Roman"/>
                <a:hlinkClick r:id="rId11" action="ppaction://hlinksldjump"/>
              </a:rPr>
              <a:t>i</a:t>
            </a:r>
            <a:r>
              <a:rPr sz="1000" spc="-8" dirty="0">
                <a:latin typeface="Times New Roman"/>
                <a:cs typeface="Times New Roman"/>
                <a:hlinkClick r:id="rId11" action="ppaction://hlinksldjump"/>
              </a:rPr>
              <a:t>g</a:t>
            </a:r>
            <a:r>
              <a:rPr sz="1000" spc="8" dirty="0">
                <a:latin typeface="Times New Roman"/>
                <a:cs typeface="Times New Roman"/>
                <a:hlinkClick r:id="rId11" action="ppaction://hlinksldjump"/>
              </a:rPr>
              <a:t>u</a:t>
            </a:r>
            <a:r>
              <a:rPr sz="1000" dirty="0">
                <a:latin typeface="Times New Roman"/>
                <a:cs typeface="Times New Roman"/>
                <a:hlinkClick r:id="rId11" action="ppaction://hlinksldjump"/>
              </a:rPr>
              <a:t>ra</a:t>
            </a:r>
            <a:r>
              <a:rPr sz="1000" spc="-8" dirty="0">
                <a:latin typeface="Times New Roman"/>
                <a:cs typeface="Times New Roman"/>
                <a:hlinkClick r:id="rId11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1" action="ppaction://hlinksldjump"/>
              </a:rPr>
              <a:t>4.20: Esquema</a:t>
            </a:r>
            <a:r>
              <a:rPr sz="1000" spc="-4" dirty="0">
                <a:latin typeface="Times New Roman"/>
                <a:cs typeface="Times New Roman"/>
                <a:hlinkClick r:id="rId11" action="ppaction://hlinksldjump"/>
              </a:rPr>
              <a:t> </a:t>
            </a:r>
            <a:r>
              <a:rPr sz="1000" spc="8" dirty="0">
                <a:latin typeface="Times New Roman"/>
                <a:cs typeface="Times New Roman"/>
                <a:hlinkClick r:id="rId11" action="ppaction://hlinksldjump"/>
              </a:rPr>
              <a:t>d</a:t>
            </a:r>
            <a:r>
              <a:rPr sz="1000" dirty="0">
                <a:latin typeface="Times New Roman"/>
                <a:cs typeface="Times New Roman"/>
                <a:hlinkClick r:id="rId11" action="ppaction://hlinksldjump"/>
              </a:rPr>
              <a:t>e</a:t>
            </a:r>
            <a:r>
              <a:rPr sz="1000" spc="4" dirty="0">
                <a:latin typeface="Times New Roman"/>
                <a:cs typeface="Times New Roman"/>
                <a:hlinkClick r:id="rId11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11" action="ppaction://hlinksldjump"/>
              </a:rPr>
              <a:t>c</a:t>
            </a:r>
            <a:r>
              <a:rPr sz="1000" dirty="0">
                <a:latin typeface="Times New Roman"/>
                <a:cs typeface="Times New Roman"/>
                <a:hlinkClick r:id="rId11" action="ppaction://hlinksldjump"/>
              </a:rPr>
              <a:t>on</a:t>
            </a:r>
            <a:r>
              <a:rPr sz="1000" spc="-4" dirty="0">
                <a:latin typeface="Times New Roman"/>
                <a:cs typeface="Times New Roman"/>
                <a:hlinkClick r:id="rId11" action="ppaction://hlinksldjump"/>
              </a:rPr>
              <a:t>e</a:t>
            </a:r>
            <a:r>
              <a:rPr sz="1000" spc="8" dirty="0">
                <a:latin typeface="Times New Roman"/>
                <a:cs typeface="Times New Roman"/>
                <a:hlinkClick r:id="rId11" action="ppaction://hlinksldjump"/>
              </a:rPr>
              <a:t>x</a:t>
            </a:r>
            <a:r>
              <a:rPr sz="1000" dirty="0">
                <a:latin typeface="Times New Roman"/>
                <a:cs typeface="Times New Roman"/>
                <a:hlinkClick r:id="rId11" action="ppaction://hlinksldjump"/>
              </a:rPr>
              <a:t>ión de la</a:t>
            </a:r>
            <a:r>
              <a:rPr sz="1000" spc="-4" dirty="0">
                <a:latin typeface="Times New Roman"/>
                <a:cs typeface="Times New Roman"/>
                <a:hlinkClick r:id="rId11" action="ppaction://hlinksldjump"/>
              </a:rPr>
              <a:t> P</a:t>
            </a:r>
            <a:r>
              <a:rPr sz="1000" dirty="0">
                <a:latin typeface="Times New Roman"/>
                <a:cs typeface="Times New Roman"/>
                <a:hlinkClick r:id="rId11" action="ppaction://hlinksldjump"/>
              </a:rPr>
              <a:t>rote</a:t>
            </a:r>
            <a:r>
              <a:rPr sz="1000" spc="-4" dirty="0">
                <a:latin typeface="Times New Roman"/>
                <a:cs typeface="Times New Roman"/>
                <a:hlinkClick r:id="rId11" action="ppaction://hlinksldjump"/>
              </a:rPr>
              <a:t>cc</a:t>
            </a:r>
            <a:r>
              <a:rPr sz="1000" dirty="0">
                <a:latin typeface="Times New Roman"/>
                <a:cs typeface="Times New Roman"/>
                <a:hlinkClick r:id="rId11" action="ppaction://hlinksldjump"/>
              </a:rPr>
              <a:t>i</a:t>
            </a:r>
            <a:r>
              <a:rPr sz="1000" spc="8" dirty="0">
                <a:latin typeface="Times New Roman"/>
                <a:cs typeface="Times New Roman"/>
                <a:hlinkClick r:id="rId11" action="ppaction://hlinksldjump"/>
              </a:rPr>
              <a:t>ó</a:t>
            </a:r>
            <a:r>
              <a:rPr sz="1000" dirty="0">
                <a:latin typeface="Times New Roman"/>
                <a:cs typeface="Times New Roman"/>
                <a:hlinkClick r:id="rId11" action="ppaction://hlinksldjump"/>
              </a:rPr>
              <a:t>n 27/50G</a:t>
            </a:r>
            <a:r>
              <a:rPr sz="1000" spc="48" dirty="0">
                <a:latin typeface="Times New Roman"/>
                <a:cs typeface="Times New Roman"/>
                <a:hlinkClick r:id="rId11" action="ppaction://hlinksldjump"/>
              </a:rPr>
              <a:t>.</a:t>
            </a:r>
            <a:r>
              <a:rPr sz="1000" dirty="0">
                <a:latin typeface="Times New Roman"/>
                <a:cs typeface="Times New Roman"/>
                <a:hlinkClick r:id="rId11" action="ppaction://hlinksldjump"/>
              </a:rPr>
              <a:t>..............................................</a:t>
            </a:r>
            <a:r>
              <a:rPr sz="1000" spc="-129" dirty="0">
                <a:latin typeface="Times New Roman"/>
                <a:cs typeface="Times New Roman"/>
                <a:hlinkClick r:id="rId11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1" action="ppaction://hlinksldjump"/>
              </a:rPr>
              <a:t>57</a:t>
            </a:r>
            <a:endParaRPr sz="1000">
              <a:latin typeface="Times New Roman"/>
              <a:cs typeface="Times New Roman"/>
            </a:endParaRPr>
          </a:p>
          <a:p>
            <a:pPr marL="10259">
              <a:spcBef>
                <a:spcPts val="36"/>
              </a:spcBef>
            </a:pPr>
            <a:r>
              <a:rPr sz="1000" spc="-4" dirty="0">
                <a:latin typeface="Times New Roman"/>
                <a:cs typeface="Times New Roman"/>
                <a:hlinkClick r:id="rId12" action="ppaction://hlinksldjump"/>
              </a:rPr>
              <a:t>Figura </a:t>
            </a:r>
            <a:r>
              <a:rPr sz="1000" dirty="0">
                <a:latin typeface="Times New Roman"/>
                <a:cs typeface="Times New Roman"/>
                <a:hlinkClick r:id="rId12" action="ppaction://hlinksldjump"/>
              </a:rPr>
              <a:t>4.21:</a:t>
            </a:r>
            <a:r>
              <a:rPr sz="1000" spc="8" dirty="0">
                <a:latin typeface="Times New Roman"/>
                <a:cs typeface="Times New Roman"/>
                <a:hlinkClick r:id="rId12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2" action="ppaction://hlinksldjump"/>
              </a:rPr>
              <a:t>Esquema </a:t>
            </a:r>
            <a:r>
              <a:rPr sz="1000" spc="4" dirty="0">
                <a:latin typeface="Times New Roman"/>
                <a:cs typeface="Times New Roman"/>
                <a:hlinkClick r:id="rId12" action="ppaction://hlinksldjump"/>
              </a:rPr>
              <a:t>de</a:t>
            </a:r>
            <a:r>
              <a:rPr sz="1000" spc="12" dirty="0">
                <a:latin typeface="Times New Roman"/>
                <a:cs typeface="Times New Roman"/>
                <a:hlinkClick r:id="rId12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2" action="ppaction://hlinksldjump"/>
              </a:rPr>
              <a:t>conexión</a:t>
            </a:r>
            <a:r>
              <a:rPr sz="1000" spc="4" dirty="0">
                <a:latin typeface="Times New Roman"/>
                <a:cs typeface="Times New Roman"/>
                <a:hlinkClick r:id="rId12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2" action="ppaction://hlinksldjump"/>
              </a:rPr>
              <a:t>de</a:t>
            </a:r>
            <a:r>
              <a:rPr sz="1000" spc="8" dirty="0">
                <a:latin typeface="Times New Roman"/>
                <a:cs typeface="Times New Roman"/>
                <a:hlinkClick r:id="rId12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2" action="ppaction://hlinksldjump"/>
              </a:rPr>
              <a:t>la </a:t>
            </a:r>
            <a:r>
              <a:rPr sz="1000" spc="-4" dirty="0">
                <a:latin typeface="Times New Roman"/>
                <a:cs typeface="Times New Roman"/>
                <a:hlinkClick r:id="rId12" action="ppaction://hlinksldjump"/>
              </a:rPr>
              <a:t>Protección</a:t>
            </a:r>
            <a:r>
              <a:rPr sz="1000" spc="8" dirty="0">
                <a:latin typeface="Times New Roman"/>
                <a:cs typeface="Times New Roman"/>
                <a:hlinkClick r:id="rId12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2" action="ppaction://hlinksldjump"/>
              </a:rPr>
              <a:t>51V....................................................</a:t>
            </a:r>
            <a:r>
              <a:rPr sz="1000" spc="-125" dirty="0">
                <a:latin typeface="Times New Roman"/>
                <a:cs typeface="Times New Roman"/>
                <a:hlinkClick r:id="rId12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2" action="ppaction://hlinksldjump"/>
              </a:rPr>
              <a:t>58</a:t>
            </a:r>
            <a:endParaRPr sz="1000">
              <a:latin typeface="Times New Roman"/>
              <a:cs typeface="Times New Roman"/>
            </a:endParaRPr>
          </a:p>
          <a:p>
            <a:pPr marL="10259">
              <a:spcBef>
                <a:spcPts val="40"/>
              </a:spcBef>
            </a:pPr>
            <a:r>
              <a:rPr sz="1000" spc="-12" dirty="0">
                <a:latin typeface="Times New Roman"/>
                <a:cs typeface="Times New Roman"/>
                <a:hlinkClick r:id="rId13" action="ppaction://hlinksldjump"/>
              </a:rPr>
              <a:t>F</a:t>
            </a:r>
            <a:r>
              <a:rPr sz="1000" dirty="0">
                <a:latin typeface="Times New Roman"/>
                <a:cs typeface="Times New Roman"/>
                <a:hlinkClick r:id="rId13" action="ppaction://hlinksldjump"/>
              </a:rPr>
              <a:t>i</a:t>
            </a:r>
            <a:r>
              <a:rPr sz="1000" spc="-8" dirty="0">
                <a:latin typeface="Times New Roman"/>
                <a:cs typeface="Times New Roman"/>
                <a:hlinkClick r:id="rId13" action="ppaction://hlinksldjump"/>
              </a:rPr>
              <a:t>g</a:t>
            </a:r>
            <a:r>
              <a:rPr sz="1000" spc="8" dirty="0">
                <a:latin typeface="Times New Roman"/>
                <a:cs typeface="Times New Roman"/>
                <a:hlinkClick r:id="rId13" action="ppaction://hlinksldjump"/>
              </a:rPr>
              <a:t>u</a:t>
            </a:r>
            <a:r>
              <a:rPr sz="1000" dirty="0">
                <a:latin typeface="Times New Roman"/>
                <a:cs typeface="Times New Roman"/>
                <a:hlinkClick r:id="rId13" action="ppaction://hlinksldjump"/>
              </a:rPr>
              <a:t>ra</a:t>
            </a:r>
            <a:r>
              <a:rPr sz="1000" spc="-8" dirty="0">
                <a:latin typeface="Times New Roman"/>
                <a:cs typeface="Times New Roman"/>
                <a:hlinkClick r:id="rId13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3" action="ppaction://hlinksldjump"/>
              </a:rPr>
              <a:t>4.22: Esquema</a:t>
            </a:r>
            <a:r>
              <a:rPr sz="1000" spc="-4" dirty="0">
                <a:latin typeface="Times New Roman"/>
                <a:cs typeface="Times New Roman"/>
                <a:hlinkClick r:id="rId13" action="ppaction://hlinksldjump"/>
              </a:rPr>
              <a:t> </a:t>
            </a:r>
            <a:r>
              <a:rPr sz="1000" spc="8" dirty="0">
                <a:latin typeface="Times New Roman"/>
                <a:cs typeface="Times New Roman"/>
                <a:hlinkClick r:id="rId13" action="ppaction://hlinksldjump"/>
              </a:rPr>
              <a:t>d</a:t>
            </a:r>
            <a:r>
              <a:rPr sz="1000" dirty="0">
                <a:latin typeface="Times New Roman"/>
                <a:cs typeface="Times New Roman"/>
                <a:hlinkClick r:id="rId13" action="ppaction://hlinksldjump"/>
              </a:rPr>
              <a:t>e</a:t>
            </a:r>
            <a:r>
              <a:rPr sz="1000" spc="4" dirty="0">
                <a:latin typeface="Times New Roman"/>
                <a:cs typeface="Times New Roman"/>
                <a:hlinkClick r:id="rId13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3" action="ppaction://hlinksldjump"/>
              </a:rPr>
              <a:t>Con</a:t>
            </a:r>
            <a:r>
              <a:rPr sz="1000" spc="-4" dirty="0">
                <a:latin typeface="Times New Roman"/>
                <a:cs typeface="Times New Roman"/>
                <a:hlinkClick r:id="rId13" action="ppaction://hlinksldjump"/>
              </a:rPr>
              <a:t>e</a:t>
            </a:r>
            <a:r>
              <a:rPr sz="1000" spc="8" dirty="0">
                <a:latin typeface="Times New Roman"/>
                <a:cs typeface="Times New Roman"/>
                <a:hlinkClick r:id="rId13" action="ppaction://hlinksldjump"/>
              </a:rPr>
              <a:t>x</a:t>
            </a:r>
            <a:r>
              <a:rPr sz="1000" dirty="0">
                <a:latin typeface="Times New Roman"/>
                <a:cs typeface="Times New Roman"/>
                <a:hlinkClick r:id="rId13" action="ppaction://hlinksldjump"/>
              </a:rPr>
              <a:t>ión de la</a:t>
            </a:r>
            <a:r>
              <a:rPr sz="1000" spc="-4" dirty="0">
                <a:latin typeface="Times New Roman"/>
                <a:cs typeface="Times New Roman"/>
                <a:hlinkClick r:id="rId13" action="ppaction://hlinksldjump"/>
              </a:rPr>
              <a:t> P</a:t>
            </a:r>
            <a:r>
              <a:rPr sz="1000" dirty="0">
                <a:latin typeface="Times New Roman"/>
                <a:cs typeface="Times New Roman"/>
                <a:hlinkClick r:id="rId13" action="ppaction://hlinksldjump"/>
              </a:rPr>
              <a:t>rot</a:t>
            </a:r>
            <a:r>
              <a:rPr sz="1000" spc="-8" dirty="0">
                <a:latin typeface="Times New Roman"/>
                <a:cs typeface="Times New Roman"/>
                <a:hlinkClick r:id="rId13" action="ppaction://hlinksldjump"/>
              </a:rPr>
              <a:t>e</a:t>
            </a:r>
            <a:r>
              <a:rPr sz="1000" spc="-4" dirty="0">
                <a:latin typeface="Times New Roman"/>
                <a:cs typeface="Times New Roman"/>
                <a:hlinkClick r:id="rId13" action="ppaction://hlinksldjump"/>
              </a:rPr>
              <a:t>cc</a:t>
            </a:r>
            <a:r>
              <a:rPr sz="1000" dirty="0">
                <a:latin typeface="Times New Roman"/>
                <a:cs typeface="Times New Roman"/>
                <a:hlinkClick r:id="rId13" action="ppaction://hlinksldjump"/>
              </a:rPr>
              <a:t>ión 59G.</a:t>
            </a:r>
            <a:r>
              <a:rPr sz="1000" spc="-129" dirty="0">
                <a:latin typeface="Times New Roman"/>
                <a:cs typeface="Times New Roman"/>
                <a:hlinkClick r:id="rId13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3" action="ppaction://hlinksldjump"/>
              </a:rPr>
              <a:t>..................................................</a:t>
            </a:r>
            <a:r>
              <a:rPr sz="1000" spc="-129" dirty="0">
                <a:latin typeface="Times New Roman"/>
                <a:cs typeface="Times New Roman"/>
                <a:hlinkClick r:id="rId13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3" action="ppaction://hlinksldjump"/>
              </a:rPr>
              <a:t>59</a:t>
            </a:r>
            <a:endParaRPr sz="1000">
              <a:latin typeface="Times New Roman"/>
              <a:cs typeface="Times New Roman"/>
            </a:endParaRPr>
          </a:p>
          <a:p>
            <a:pPr marL="10259">
              <a:spcBef>
                <a:spcPts val="40"/>
              </a:spcBef>
            </a:pPr>
            <a:r>
              <a:rPr sz="1000" spc="-12" dirty="0">
                <a:latin typeface="Times New Roman"/>
                <a:cs typeface="Times New Roman"/>
                <a:hlinkClick r:id="rId14" action="ppaction://hlinksldjump"/>
              </a:rPr>
              <a:t>F</a:t>
            </a:r>
            <a:r>
              <a:rPr sz="1000" dirty="0">
                <a:latin typeface="Times New Roman"/>
                <a:cs typeface="Times New Roman"/>
                <a:hlinkClick r:id="rId14" action="ppaction://hlinksldjump"/>
              </a:rPr>
              <a:t>i</a:t>
            </a:r>
            <a:r>
              <a:rPr sz="1000" spc="-8" dirty="0">
                <a:latin typeface="Times New Roman"/>
                <a:cs typeface="Times New Roman"/>
                <a:hlinkClick r:id="rId14" action="ppaction://hlinksldjump"/>
              </a:rPr>
              <a:t>g</a:t>
            </a:r>
            <a:r>
              <a:rPr sz="1000" spc="8" dirty="0">
                <a:latin typeface="Times New Roman"/>
                <a:cs typeface="Times New Roman"/>
                <a:hlinkClick r:id="rId14" action="ppaction://hlinksldjump"/>
              </a:rPr>
              <a:t>u</a:t>
            </a:r>
            <a:r>
              <a:rPr sz="1000" dirty="0">
                <a:latin typeface="Times New Roman"/>
                <a:cs typeface="Times New Roman"/>
                <a:hlinkClick r:id="rId14" action="ppaction://hlinksldjump"/>
              </a:rPr>
              <a:t>ra</a:t>
            </a:r>
            <a:r>
              <a:rPr sz="1000" spc="-8" dirty="0">
                <a:latin typeface="Times New Roman"/>
                <a:cs typeface="Times New Roman"/>
                <a:hlinkClick r:id="rId14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4" action="ppaction://hlinksldjump"/>
              </a:rPr>
              <a:t>4.23: Esquema</a:t>
            </a:r>
            <a:r>
              <a:rPr sz="1000" spc="-4" dirty="0">
                <a:latin typeface="Times New Roman"/>
                <a:cs typeface="Times New Roman"/>
                <a:hlinkClick r:id="rId14" action="ppaction://hlinksldjump"/>
              </a:rPr>
              <a:t> </a:t>
            </a:r>
            <a:r>
              <a:rPr sz="1000" spc="8" dirty="0">
                <a:latin typeface="Times New Roman"/>
                <a:cs typeface="Times New Roman"/>
                <a:hlinkClick r:id="rId14" action="ppaction://hlinksldjump"/>
              </a:rPr>
              <a:t>d</a:t>
            </a:r>
            <a:r>
              <a:rPr sz="1000" dirty="0">
                <a:latin typeface="Times New Roman"/>
                <a:cs typeface="Times New Roman"/>
                <a:hlinkClick r:id="rId14" action="ppaction://hlinksldjump"/>
              </a:rPr>
              <a:t>e</a:t>
            </a:r>
            <a:r>
              <a:rPr sz="1000" spc="4" dirty="0">
                <a:latin typeface="Times New Roman"/>
                <a:cs typeface="Times New Roman"/>
                <a:hlinkClick r:id="rId14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4" action="ppaction://hlinksldjump"/>
              </a:rPr>
              <a:t>Con</a:t>
            </a:r>
            <a:r>
              <a:rPr sz="1000" spc="-4" dirty="0">
                <a:latin typeface="Times New Roman"/>
                <a:cs typeface="Times New Roman"/>
                <a:hlinkClick r:id="rId14" action="ppaction://hlinksldjump"/>
              </a:rPr>
              <a:t>e</a:t>
            </a:r>
            <a:r>
              <a:rPr sz="1000" spc="8" dirty="0">
                <a:latin typeface="Times New Roman"/>
                <a:cs typeface="Times New Roman"/>
                <a:hlinkClick r:id="rId14" action="ppaction://hlinksldjump"/>
              </a:rPr>
              <a:t>x</a:t>
            </a:r>
            <a:r>
              <a:rPr sz="1000" dirty="0">
                <a:latin typeface="Times New Roman"/>
                <a:cs typeface="Times New Roman"/>
                <a:hlinkClick r:id="rId14" action="ppaction://hlinksldjump"/>
              </a:rPr>
              <a:t>ión de la</a:t>
            </a:r>
            <a:r>
              <a:rPr sz="1000" spc="-4" dirty="0">
                <a:latin typeface="Times New Roman"/>
                <a:cs typeface="Times New Roman"/>
                <a:hlinkClick r:id="rId14" action="ppaction://hlinksldjump"/>
              </a:rPr>
              <a:t> P</a:t>
            </a:r>
            <a:r>
              <a:rPr sz="1000" dirty="0">
                <a:latin typeface="Times New Roman"/>
                <a:cs typeface="Times New Roman"/>
                <a:hlinkClick r:id="rId14" action="ppaction://hlinksldjump"/>
              </a:rPr>
              <a:t>rot</a:t>
            </a:r>
            <a:r>
              <a:rPr sz="1000" spc="-8" dirty="0">
                <a:latin typeface="Times New Roman"/>
                <a:cs typeface="Times New Roman"/>
                <a:hlinkClick r:id="rId14" action="ppaction://hlinksldjump"/>
              </a:rPr>
              <a:t>e</a:t>
            </a:r>
            <a:r>
              <a:rPr sz="1000" spc="-4" dirty="0">
                <a:latin typeface="Times New Roman"/>
                <a:cs typeface="Times New Roman"/>
                <a:hlinkClick r:id="rId14" action="ppaction://hlinksldjump"/>
              </a:rPr>
              <a:t>cc</a:t>
            </a:r>
            <a:r>
              <a:rPr sz="1000" dirty="0">
                <a:latin typeface="Times New Roman"/>
                <a:cs typeface="Times New Roman"/>
                <a:hlinkClick r:id="rId14" action="ppaction://hlinksldjump"/>
              </a:rPr>
              <a:t>ión 59G.</a:t>
            </a:r>
            <a:r>
              <a:rPr sz="1000" spc="-129" dirty="0">
                <a:latin typeface="Times New Roman"/>
                <a:cs typeface="Times New Roman"/>
                <a:hlinkClick r:id="rId14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4" action="ppaction://hlinksldjump"/>
              </a:rPr>
              <a:t>..................................................</a:t>
            </a:r>
            <a:r>
              <a:rPr sz="1000" spc="-129" dirty="0">
                <a:latin typeface="Times New Roman"/>
                <a:cs typeface="Times New Roman"/>
                <a:hlinkClick r:id="rId14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4" action="ppaction://hlinksldjump"/>
              </a:rPr>
              <a:t>60</a:t>
            </a:r>
            <a:endParaRPr sz="1000">
              <a:latin typeface="Times New Roman"/>
              <a:cs typeface="Times New Roman"/>
            </a:endParaRPr>
          </a:p>
          <a:p>
            <a:pPr marL="10259">
              <a:spcBef>
                <a:spcPts val="36"/>
              </a:spcBef>
            </a:pPr>
            <a:r>
              <a:rPr sz="1000" spc="-4" dirty="0">
                <a:latin typeface="Times New Roman"/>
                <a:cs typeface="Times New Roman"/>
                <a:hlinkClick r:id="rId14" action="ppaction://hlinksldjump"/>
              </a:rPr>
              <a:t>Figura </a:t>
            </a:r>
            <a:r>
              <a:rPr sz="1000" dirty="0">
                <a:latin typeface="Times New Roman"/>
                <a:cs typeface="Times New Roman"/>
                <a:hlinkClick r:id="rId14" action="ppaction://hlinksldjump"/>
              </a:rPr>
              <a:t>4.24:</a:t>
            </a:r>
            <a:r>
              <a:rPr sz="1000" spc="8" dirty="0">
                <a:latin typeface="Times New Roman"/>
                <a:cs typeface="Times New Roman"/>
                <a:hlinkClick r:id="rId14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4" action="ppaction://hlinksldjump"/>
              </a:rPr>
              <a:t>Esquema </a:t>
            </a:r>
            <a:r>
              <a:rPr sz="1000" spc="4" dirty="0">
                <a:latin typeface="Times New Roman"/>
                <a:cs typeface="Times New Roman"/>
                <a:hlinkClick r:id="rId14" action="ppaction://hlinksldjump"/>
              </a:rPr>
              <a:t>de</a:t>
            </a:r>
            <a:r>
              <a:rPr sz="1000" spc="12" dirty="0">
                <a:latin typeface="Times New Roman"/>
                <a:cs typeface="Times New Roman"/>
                <a:hlinkClick r:id="rId14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4" action="ppaction://hlinksldjump"/>
              </a:rPr>
              <a:t>conexión</a:t>
            </a:r>
            <a:r>
              <a:rPr sz="1000" spc="4" dirty="0">
                <a:latin typeface="Times New Roman"/>
                <a:cs typeface="Times New Roman"/>
                <a:hlinkClick r:id="rId14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4" action="ppaction://hlinksldjump"/>
              </a:rPr>
              <a:t>de</a:t>
            </a:r>
            <a:r>
              <a:rPr sz="1000" spc="8" dirty="0">
                <a:latin typeface="Times New Roman"/>
                <a:cs typeface="Times New Roman"/>
                <a:hlinkClick r:id="rId14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4" action="ppaction://hlinksldjump"/>
              </a:rPr>
              <a:t>la </a:t>
            </a:r>
            <a:r>
              <a:rPr sz="1000" spc="-4" dirty="0">
                <a:latin typeface="Times New Roman"/>
                <a:cs typeface="Times New Roman"/>
                <a:hlinkClick r:id="rId14" action="ppaction://hlinksldjump"/>
              </a:rPr>
              <a:t>Protección</a:t>
            </a:r>
            <a:r>
              <a:rPr sz="1000" spc="8" dirty="0">
                <a:latin typeface="Times New Roman"/>
                <a:cs typeface="Times New Roman"/>
                <a:hlinkClick r:id="rId14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4" action="ppaction://hlinksldjump"/>
              </a:rPr>
              <a:t>60G....................................................</a:t>
            </a:r>
            <a:r>
              <a:rPr sz="1000" spc="-125" dirty="0">
                <a:latin typeface="Times New Roman"/>
                <a:cs typeface="Times New Roman"/>
                <a:hlinkClick r:id="rId14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4" action="ppaction://hlinksldjump"/>
              </a:rPr>
              <a:t>60</a:t>
            </a:r>
            <a:endParaRPr sz="1000">
              <a:latin typeface="Times New Roman"/>
              <a:cs typeface="Times New Roman"/>
            </a:endParaRPr>
          </a:p>
          <a:p>
            <a:pPr marL="10259" marR="4104">
              <a:lnSpc>
                <a:spcPct val="103299"/>
              </a:lnSpc>
            </a:pPr>
            <a:r>
              <a:rPr sz="1000" spc="-12" dirty="0">
                <a:latin typeface="Times New Roman"/>
                <a:cs typeface="Times New Roman"/>
                <a:hlinkClick r:id="rId15" action="ppaction://hlinksldjump"/>
              </a:rPr>
              <a:t>F</a:t>
            </a:r>
            <a:r>
              <a:rPr sz="1000" dirty="0">
                <a:latin typeface="Times New Roman"/>
                <a:cs typeface="Times New Roman"/>
                <a:hlinkClick r:id="rId15" action="ppaction://hlinksldjump"/>
              </a:rPr>
              <a:t>i</a:t>
            </a:r>
            <a:r>
              <a:rPr sz="1000" spc="-8" dirty="0">
                <a:latin typeface="Times New Roman"/>
                <a:cs typeface="Times New Roman"/>
                <a:hlinkClick r:id="rId15" action="ppaction://hlinksldjump"/>
              </a:rPr>
              <a:t>g</a:t>
            </a:r>
            <a:r>
              <a:rPr sz="1000" spc="8" dirty="0">
                <a:latin typeface="Times New Roman"/>
                <a:cs typeface="Times New Roman"/>
                <a:hlinkClick r:id="rId15" action="ppaction://hlinksldjump"/>
              </a:rPr>
              <a:t>u</a:t>
            </a:r>
            <a:r>
              <a:rPr sz="1000" dirty="0">
                <a:latin typeface="Times New Roman"/>
                <a:cs typeface="Times New Roman"/>
                <a:hlinkClick r:id="rId15" action="ppaction://hlinksldjump"/>
              </a:rPr>
              <a:t>ra</a:t>
            </a:r>
            <a:r>
              <a:rPr sz="1000" spc="-8" dirty="0">
                <a:latin typeface="Times New Roman"/>
                <a:cs typeface="Times New Roman"/>
                <a:hlinkClick r:id="rId15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5" action="ppaction://hlinksldjump"/>
              </a:rPr>
              <a:t>4.25:Esquema</a:t>
            </a:r>
            <a:r>
              <a:rPr sz="1000" spc="-4" dirty="0">
                <a:latin typeface="Times New Roman"/>
                <a:cs typeface="Times New Roman"/>
                <a:hlinkClick r:id="rId15" action="ppaction://hlinksldjump"/>
              </a:rPr>
              <a:t> </a:t>
            </a:r>
            <a:r>
              <a:rPr sz="1000" spc="8" dirty="0">
                <a:latin typeface="Times New Roman"/>
                <a:cs typeface="Times New Roman"/>
                <a:hlinkClick r:id="rId15" action="ppaction://hlinksldjump"/>
              </a:rPr>
              <a:t>d</a:t>
            </a:r>
            <a:r>
              <a:rPr sz="1000" dirty="0">
                <a:latin typeface="Times New Roman"/>
                <a:cs typeface="Times New Roman"/>
                <a:hlinkClick r:id="rId15" action="ppaction://hlinksldjump"/>
              </a:rPr>
              <a:t>e</a:t>
            </a:r>
            <a:r>
              <a:rPr sz="1000" spc="4" dirty="0">
                <a:latin typeface="Times New Roman"/>
                <a:cs typeface="Times New Roman"/>
                <a:hlinkClick r:id="rId15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5" action="ppaction://hlinksldjump"/>
              </a:rPr>
              <a:t>Con</a:t>
            </a:r>
            <a:r>
              <a:rPr sz="1000" spc="-4" dirty="0">
                <a:latin typeface="Times New Roman"/>
                <a:cs typeface="Times New Roman"/>
                <a:hlinkClick r:id="rId15" action="ppaction://hlinksldjump"/>
              </a:rPr>
              <a:t>e</a:t>
            </a:r>
            <a:r>
              <a:rPr sz="1000" spc="8" dirty="0">
                <a:latin typeface="Times New Roman"/>
                <a:cs typeface="Times New Roman"/>
                <a:hlinkClick r:id="rId15" action="ppaction://hlinksldjump"/>
              </a:rPr>
              <a:t>x</a:t>
            </a:r>
            <a:r>
              <a:rPr sz="1000" dirty="0">
                <a:latin typeface="Times New Roman"/>
                <a:cs typeface="Times New Roman"/>
                <a:hlinkClick r:id="rId15" action="ppaction://hlinksldjump"/>
              </a:rPr>
              <a:t>ión de la</a:t>
            </a:r>
            <a:r>
              <a:rPr sz="1000" spc="-4" dirty="0">
                <a:latin typeface="Times New Roman"/>
                <a:cs typeface="Times New Roman"/>
                <a:hlinkClick r:id="rId15" action="ppaction://hlinksldjump"/>
              </a:rPr>
              <a:t> P</a:t>
            </a:r>
            <a:r>
              <a:rPr sz="1000" dirty="0">
                <a:latin typeface="Times New Roman"/>
                <a:cs typeface="Times New Roman"/>
                <a:hlinkClick r:id="rId15" action="ppaction://hlinksldjump"/>
              </a:rPr>
              <a:t>rot</a:t>
            </a:r>
            <a:r>
              <a:rPr sz="1000" spc="-8" dirty="0">
                <a:latin typeface="Times New Roman"/>
                <a:cs typeface="Times New Roman"/>
                <a:hlinkClick r:id="rId15" action="ppaction://hlinksldjump"/>
              </a:rPr>
              <a:t>e</a:t>
            </a:r>
            <a:r>
              <a:rPr sz="1000" spc="-4" dirty="0">
                <a:latin typeface="Times New Roman"/>
                <a:cs typeface="Times New Roman"/>
                <a:hlinkClick r:id="rId15" action="ppaction://hlinksldjump"/>
              </a:rPr>
              <a:t>cc</a:t>
            </a:r>
            <a:r>
              <a:rPr sz="1000" dirty="0">
                <a:latin typeface="Times New Roman"/>
                <a:cs typeface="Times New Roman"/>
                <a:hlinkClick r:id="rId15" action="ppaction://hlinksldjump"/>
              </a:rPr>
              <a:t>ión 64</a:t>
            </a:r>
            <a:r>
              <a:rPr sz="1000" spc="-4" dirty="0">
                <a:latin typeface="Times New Roman"/>
                <a:cs typeface="Times New Roman"/>
                <a:hlinkClick r:id="rId15" action="ppaction://hlinksldjump"/>
              </a:rPr>
              <a:t>F</a:t>
            </a:r>
            <a:r>
              <a:rPr sz="1000" spc="36" dirty="0">
                <a:latin typeface="Times New Roman"/>
                <a:cs typeface="Times New Roman"/>
                <a:hlinkClick r:id="rId15" action="ppaction://hlinksldjump"/>
              </a:rPr>
              <a:t>.</a:t>
            </a:r>
            <a:r>
              <a:rPr sz="1000" dirty="0">
                <a:latin typeface="Times New Roman"/>
                <a:cs typeface="Times New Roman"/>
                <a:hlinkClick r:id="rId15" action="ppaction://hlinksldjump"/>
              </a:rPr>
              <a:t>....................................................</a:t>
            </a:r>
            <a:r>
              <a:rPr sz="1000" spc="-129" dirty="0">
                <a:latin typeface="Times New Roman"/>
                <a:cs typeface="Times New Roman"/>
                <a:hlinkClick r:id="rId15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5" action="ppaction://hlinksldjump"/>
              </a:rPr>
              <a:t>61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16" action="ppaction://hlinksldjump"/>
              </a:rPr>
              <a:t>Figura</a:t>
            </a:r>
            <a:r>
              <a:rPr sz="1000" spc="-53" dirty="0">
                <a:latin typeface="Times New Roman"/>
                <a:cs typeface="Times New Roman"/>
                <a:hlinkClick r:id="rId16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6" action="ppaction://hlinksldjump"/>
              </a:rPr>
              <a:t>4.26:</a:t>
            </a:r>
            <a:r>
              <a:rPr sz="1000" spc="-40" dirty="0">
                <a:latin typeface="Times New Roman"/>
                <a:cs typeface="Times New Roman"/>
                <a:hlinkClick r:id="rId16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16" action="ppaction://hlinksldjump"/>
              </a:rPr>
              <a:t>Esquema</a:t>
            </a:r>
            <a:r>
              <a:rPr sz="1000" spc="-44" dirty="0">
                <a:latin typeface="Times New Roman"/>
                <a:cs typeface="Times New Roman"/>
                <a:hlinkClick r:id="rId16" action="ppaction://hlinksldjump"/>
              </a:rPr>
              <a:t> </a:t>
            </a:r>
            <a:r>
              <a:rPr sz="1000" spc="4" dirty="0">
                <a:latin typeface="Times New Roman"/>
                <a:cs typeface="Times New Roman"/>
                <a:hlinkClick r:id="rId16" action="ppaction://hlinksldjump"/>
              </a:rPr>
              <a:t>de</a:t>
            </a:r>
            <a:r>
              <a:rPr sz="1000" spc="-48" dirty="0">
                <a:latin typeface="Times New Roman"/>
                <a:cs typeface="Times New Roman"/>
                <a:hlinkClick r:id="rId16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16" action="ppaction://hlinksldjump"/>
              </a:rPr>
              <a:t>protección</a:t>
            </a:r>
            <a:r>
              <a:rPr sz="1000" spc="-40" dirty="0">
                <a:latin typeface="Times New Roman"/>
                <a:cs typeface="Times New Roman"/>
                <a:hlinkClick r:id="rId16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16" action="ppaction://hlinksldjump"/>
              </a:rPr>
              <a:t>empleado</a:t>
            </a:r>
            <a:r>
              <a:rPr sz="1000" spc="-40" dirty="0">
                <a:latin typeface="Times New Roman"/>
                <a:cs typeface="Times New Roman"/>
                <a:hlinkClick r:id="rId16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6" action="ppaction://hlinksldjump"/>
              </a:rPr>
              <a:t>para</a:t>
            </a:r>
            <a:r>
              <a:rPr sz="1000" spc="-36" dirty="0">
                <a:latin typeface="Times New Roman"/>
                <a:cs typeface="Times New Roman"/>
                <a:hlinkClick r:id="rId16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6" action="ppaction://hlinksldjump"/>
              </a:rPr>
              <a:t>la</a:t>
            </a:r>
            <a:r>
              <a:rPr sz="1000" spc="-48" dirty="0">
                <a:latin typeface="Times New Roman"/>
                <a:cs typeface="Times New Roman"/>
                <a:hlinkClick r:id="rId16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16" action="ppaction://hlinksldjump"/>
              </a:rPr>
              <a:t>Protección</a:t>
            </a:r>
            <a:r>
              <a:rPr sz="1000" spc="-40" dirty="0">
                <a:latin typeface="Times New Roman"/>
                <a:cs typeface="Times New Roman"/>
                <a:hlinkClick r:id="rId16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6" action="ppaction://hlinksldjump"/>
              </a:rPr>
              <a:t>de</a:t>
            </a:r>
            <a:r>
              <a:rPr sz="1000" spc="-44" dirty="0">
                <a:latin typeface="Times New Roman"/>
                <a:cs typeface="Times New Roman"/>
                <a:hlinkClick r:id="rId16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16" action="ppaction://hlinksldjump"/>
              </a:rPr>
              <a:t>Falla</a:t>
            </a:r>
            <a:r>
              <a:rPr sz="1000" spc="-48" dirty="0">
                <a:latin typeface="Times New Roman"/>
                <a:cs typeface="Times New Roman"/>
                <a:hlinkClick r:id="rId16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6" action="ppaction://hlinksldjump"/>
              </a:rPr>
              <a:t>a</a:t>
            </a:r>
            <a:r>
              <a:rPr sz="1000" spc="-44" dirty="0">
                <a:latin typeface="Times New Roman"/>
                <a:cs typeface="Times New Roman"/>
                <a:hlinkClick r:id="rId16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16" action="ppaction://hlinksldjump"/>
              </a:rPr>
              <a:t>Tierra</a:t>
            </a:r>
            <a:r>
              <a:rPr sz="1000" spc="-48" dirty="0">
                <a:latin typeface="Times New Roman"/>
                <a:cs typeface="Times New Roman"/>
                <a:hlinkClick r:id="rId16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16" action="ppaction://hlinksldjump"/>
              </a:rPr>
              <a:t>del</a:t>
            </a:r>
            <a:r>
              <a:rPr sz="1000" spc="-32" dirty="0">
                <a:latin typeface="Times New Roman"/>
                <a:cs typeface="Times New Roman"/>
                <a:hlinkClick r:id="rId16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16" action="ppaction://hlinksldjump"/>
              </a:rPr>
              <a:t>campo.</a:t>
            </a:r>
            <a:endParaRPr sz="1000">
              <a:latin typeface="Times New Roman"/>
              <a:cs typeface="Times New Roman"/>
            </a:endParaRPr>
          </a:p>
          <a:p>
            <a:pPr marL="29751">
              <a:spcBef>
                <a:spcPts val="40"/>
              </a:spcBef>
            </a:pPr>
            <a:r>
              <a:rPr sz="1000" dirty="0">
                <a:latin typeface="Times New Roman"/>
                <a:cs typeface="Times New Roman"/>
                <a:hlinkClick r:id="rId16" action="ppaction://hlinksldjump"/>
              </a:rPr>
              <a:t>...............................</a:t>
            </a:r>
            <a:r>
              <a:rPr sz="1000" spc="-4" dirty="0">
                <a:latin typeface="Times New Roman"/>
                <a:cs typeface="Times New Roman"/>
                <a:hlinkClick r:id="rId16" action="ppaction://hlinksldjump"/>
              </a:rPr>
              <a:t>.</a:t>
            </a:r>
            <a:r>
              <a:rPr sz="1000" dirty="0">
                <a:latin typeface="Times New Roman"/>
                <a:cs typeface="Times New Roman"/>
                <a:hlinkClick r:id="rId16" action="ppaction://hlinksldjump"/>
              </a:rPr>
              <a:t>..............................................................................................................</a:t>
            </a:r>
            <a:r>
              <a:rPr sz="1000" spc="-129" dirty="0">
                <a:latin typeface="Times New Roman"/>
                <a:cs typeface="Times New Roman"/>
                <a:hlinkClick r:id="rId16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6" action="ppaction://hlinksldjump"/>
              </a:rPr>
              <a:t>62</a:t>
            </a:r>
            <a:endParaRPr sz="1000">
              <a:latin typeface="Times New Roman"/>
              <a:cs typeface="Times New Roman"/>
            </a:endParaRPr>
          </a:p>
          <a:p>
            <a:pPr marL="10259" marR="5642">
              <a:lnSpc>
                <a:spcPct val="103299"/>
              </a:lnSpc>
            </a:pPr>
            <a:r>
              <a:rPr sz="1000" spc="-4" dirty="0">
                <a:latin typeface="Times New Roman"/>
                <a:cs typeface="Times New Roman"/>
                <a:hlinkClick r:id="rId16" action="ppaction://hlinksldjump"/>
              </a:rPr>
              <a:t>Figura</a:t>
            </a:r>
            <a:r>
              <a:rPr sz="1000" spc="20" dirty="0">
                <a:latin typeface="Times New Roman"/>
                <a:cs typeface="Times New Roman"/>
                <a:hlinkClick r:id="rId16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6" action="ppaction://hlinksldjump"/>
              </a:rPr>
              <a:t>4.27:</a:t>
            </a:r>
            <a:r>
              <a:rPr sz="1000" spc="36" dirty="0">
                <a:latin typeface="Times New Roman"/>
                <a:cs typeface="Times New Roman"/>
                <a:hlinkClick r:id="rId16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6" action="ppaction://hlinksldjump"/>
              </a:rPr>
              <a:t>Esquema</a:t>
            </a:r>
            <a:r>
              <a:rPr sz="1000" spc="28" dirty="0">
                <a:latin typeface="Times New Roman"/>
                <a:cs typeface="Times New Roman"/>
                <a:hlinkClick r:id="rId16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6" action="ppaction://hlinksldjump"/>
              </a:rPr>
              <a:t>Alterna</a:t>
            </a:r>
            <a:r>
              <a:rPr sz="1000" spc="28" dirty="0">
                <a:latin typeface="Times New Roman"/>
                <a:cs typeface="Times New Roman"/>
                <a:hlinkClick r:id="rId16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6" action="ppaction://hlinksldjump"/>
              </a:rPr>
              <a:t>a</a:t>
            </a:r>
            <a:r>
              <a:rPr sz="1000" spc="36" dirty="0">
                <a:latin typeface="Times New Roman"/>
                <a:cs typeface="Times New Roman"/>
                <a:hlinkClick r:id="rId16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16" action="ppaction://hlinksldjump"/>
              </a:rPr>
              <a:t>esquema</a:t>
            </a:r>
            <a:r>
              <a:rPr sz="1000" spc="36" dirty="0">
                <a:latin typeface="Times New Roman"/>
                <a:cs typeface="Times New Roman"/>
                <a:hlinkClick r:id="rId16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16" action="ppaction://hlinksldjump"/>
              </a:rPr>
              <a:t>empleado</a:t>
            </a:r>
            <a:r>
              <a:rPr sz="1000" spc="28" dirty="0">
                <a:latin typeface="Times New Roman"/>
                <a:cs typeface="Times New Roman"/>
                <a:hlinkClick r:id="rId16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16" action="ppaction://hlinksldjump"/>
              </a:rPr>
              <a:t>para</a:t>
            </a:r>
            <a:r>
              <a:rPr sz="1000" spc="24" dirty="0">
                <a:latin typeface="Times New Roman"/>
                <a:cs typeface="Times New Roman"/>
                <a:hlinkClick r:id="rId16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6" action="ppaction://hlinksldjump"/>
              </a:rPr>
              <a:t>la</a:t>
            </a:r>
            <a:r>
              <a:rPr sz="1000" spc="28" dirty="0">
                <a:latin typeface="Times New Roman"/>
                <a:cs typeface="Times New Roman"/>
                <a:hlinkClick r:id="rId16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16" action="ppaction://hlinksldjump"/>
              </a:rPr>
              <a:t>Protección</a:t>
            </a:r>
            <a:r>
              <a:rPr sz="1000" spc="32" dirty="0">
                <a:latin typeface="Times New Roman"/>
                <a:cs typeface="Times New Roman"/>
                <a:hlinkClick r:id="rId16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6" action="ppaction://hlinksldjump"/>
              </a:rPr>
              <a:t>de</a:t>
            </a:r>
            <a:r>
              <a:rPr sz="1000" spc="36" dirty="0">
                <a:latin typeface="Times New Roman"/>
                <a:cs typeface="Times New Roman"/>
                <a:hlinkClick r:id="rId16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16" action="ppaction://hlinksldjump"/>
              </a:rPr>
              <a:t>Falla</a:t>
            </a:r>
            <a:r>
              <a:rPr sz="1000" spc="28" dirty="0">
                <a:latin typeface="Times New Roman"/>
                <a:cs typeface="Times New Roman"/>
                <a:hlinkClick r:id="rId16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6" action="ppaction://hlinksldjump"/>
              </a:rPr>
              <a:t>a</a:t>
            </a:r>
            <a:r>
              <a:rPr sz="1000" spc="28" dirty="0">
                <a:latin typeface="Times New Roman"/>
                <a:cs typeface="Times New Roman"/>
                <a:hlinkClick r:id="rId16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6" action="ppaction://hlinksldjump"/>
              </a:rPr>
              <a:t>Tierra</a:t>
            </a:r>
            <a:r>
              <a:rPr sz="1000" spc="24" dirty="0">
                <a:latin typeface="Times New Roman"/>
                <a:cs typeface="Times New Roman"/>
                <a:hlinkClick r:id="rId16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16" action="ppaction://hlinksldjump"/>
              </a:rPr>
              <a:t>del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  <a:hlinkClick r:id="rId16" action="ppaction://hlinksldjump"/>
              </a:rPr>
              <a:t>C</a:t>
            </a:r>
            <a:r>
              <a:rPr sz="1000" spc="-4" dirty="0">
                <a:latin typeface="Times New Roman"/>
                <a:cs typeface="Times New Roman"/>
                <a:hlinkClick r:id="rId16" action="ppaction://hlinksldjump"/>
              </a:rPr>
              <a:t>a</a:t>
            </a:r>
            <a:r>
              <a:rPr sz="1000" dirty="0">
                <a:latin typeface="Times New Roman"/>
                <a:cs typeface="Times New Roman"/>
                <a:hlinkClick r:id="rId16" action="ppaction://hlinksldjump"/>
              </a:rPr>
              <a:t>mpo</a:t>
            </a:r>
            <a:r>
              <a:rPr sz="1000" spc="20" dirty="0">
                <a:latin typeface="Times New Roman"/>
                <a:cs typeface="Times New Roman"/>
                <a:hlinkClick r:id="rId16" action="ppaction://hlinksldjump"/>
              </a:rPr>
              <a:t>.</a:t>
            </a:r>
            <a:r>
              <a:rPr sz="1000" dirty="0">
                <a:latin typeface="Times New Roman"/>
                <a:cs typeface="Times New Roman"/>
                <a:hlinkClick r:id="rId16" action="ppaction://hlinksldjump"/>
              </a:rPr>
              <a:t>..................................................................................................................................</a:t>
            </a:r>
            <a:r>
              <a:rPr sz="1000" spc="-129" dirty="0">
                <a:latin typeface="Times New Roman"/>
                <a:cs typeface="Times New Roman"/>
                <a:hlinkClick r:id="rId16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6" action="ppaction://hlinksldjump"/>
              </a:rPr>
              <a:t>62</a:t>
            </a:r>
            <a:endParaRPr sz="1000">
              <a:latin typeface="Times New Roman"/>
              <a:cs typeface="Times New Roman"/>
            </a:endParaRPr>
          </a:p>
          <a:p>
            <a:pPr marL="10259">
              <a:spcBef>
                <a:spcPts val="48"/>
              </a:spcBef>
            </a:pPr>
            <a:r>
              <a:rPr sz="1000" spc="-12" dirty="0">
                <a:latin typeface="Times New Roman"/>
                <a:cs typeface="Times New Roman"/>
                <a:hlinkClick r:id="rId17" action="ppaction://hlinksldjump"/>
              </a:rPr>
              <a:t>F</a:t>
            </a:r>
            <a:r>
              <a:rPr sz="1000" dirty="0">
                <a:latin typeface="Times New Roman"/>
                <a:cs typeface="Times New Roman"/>
                <a:hlinkClick r:id="rId17" action="ppaction://hlinksldjump"/>
              </a:rPr>
              <a:t>i</a:t>
            </a:r>
            <a:r>
              <a:rPr sz="1000" spc="-8" dirty="0">
                <a:latin typeface="Times New Roman"/>
                <a:cs typeface="Times New Roman"/>
                <a:hlinkClick r:id="rId17" action="ppaction://hlinksldjump"/>
              </a:rPr>
              <a:t>g</a:t>
            </a:r>
            <a:r>
              <a:rPr sz="1000" spc="8" dirty="0">
                <a:latin typeface="Times New Roman"/>
                <a:cs typeface="Times New Roman"/>
                <a:hlinkClick r:id="rId17" action="ppaction://hlinksldjump"/>
              </a:rPr>
              <a:t>u</a:t>
            </a:r>
            <a:r>
              <a:rPr sz="1000" dirty="0">
                <a:latin typeface="Times New Roman"/>
                <a:cs typeface="Times New Roman"/>
                <a:hlinkClick r:id="rId17" action="ppaction://hlinksldjump"/>
              </a:rPr>
              <a:t>ra</a:t>
            </a:r>
            <a:r>
              <a:rPr sz="1000" spc="-8" dirty="0">
                <a:latin typeface="Times New Roman"/>
                <a:cs typeface="Times New Roman"/>
                <a:hlinkClick r:id="rId17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7" action="ppaction://hlinksldjump"/>
              </a:rPr>
              <a:t>4.28: </a:t>
            </a:r>
            <a:r>
              <a:rPr sz="1000" spc="-4" dirty="0">
                <a:latin typeface="Times New Roman"/>
                <a:cs typeface="Times New Roman"/>
                <a:hlinkClick r:id="rId17" action="ppaction://hlinksldjump"/>
              </a:rPr>
              <a:t>Á</a:t>
            </a:r>
            <a:r>
              <a:rPr sz="1000" dirty="0">
                <a:latin typeface="Times New Roman"/>
                <a:cs typeface="Times New Roman"/>
                <a:hlinkClick r:id="rId17" action="ppaction://hlinksldjump"/>
              </a:rPr>
              <a:t>r</a:t>
            </a:r>
            <a:r>
              <a:rPr sz="1000" spc="-4" dirty="0">
                <a:latin typeface="Times New Roman"/>
                <a:cs typeface="Times New Roman"/>
                <a:hlinkClick r:id="rId17" action="ppaction://hlinksldjump"/>
              </a:rPr>
              <a:t>e</a:t>
            </a:r>
            <a:r>
              <a:rPr sz="1000" dirty="0">
                <a:latin typeface="Times New Roman"/>
                <a:cs typeface="Times New Roman"/>
                <a:hlinkClick r:id="rId17" action="ppaction://hlinksldjump"/>
              </a:rPr>
              <a:t>a</a:t>
            </a:r>
            <a:r>
              <a:rPr sz="1000" spc="-4" dirty="0">
                <a:latin typeface="Times New Roman"/>
                <a:cs typeface="Times New Roman"/>
                <a:hlinkClick r:id="rId17" action="ppaction://hlinksldjump"/>
              </a:rPr>
              <a:t> </a:t>
            </a:r>
            <a:r>
              <a:rPr sz="1000" spc="8" dirty="0">
                <a:latin typeface="Times New Roman"/>
                <a:cs typeface="Times New Roman"/>
                <a:hlinkClick r:id="rId17" action="ppaction://hlinksldjump"/>
              </a:rPr>
              <a:t>d</a:t>
            </a:r>
            <a:r>
              <a:rPr sz="1000" dirty="0">
                <a:latin typeface="Times New Roman"/>
                <a:cs typeface="Times New Roman"/>
                <a:hlinkClick r:id="rId17" action="ppaction://hlinksldjump"/>
              </a:rPr>
              <a:t>e</a:t>
            </a:r>
            <a:r>
              <a:rPr sz="1000" spc="-4" dirty="0">
                <a:latin typeface="Times New Roman"/>
                <a:cs typeface="Times New Roman"/>
                <a:hlinkClick r:id="rId17" action="ppaction://hlinksldjump"/>
              </a:rPr>
              <a:t> a</a:t>
            </a:r>
            <a:r>
              <a:rPr sz="1000" spc="4" dirty="0">
                <a:latin typeface="Times New Roman"/>
                <a:cs typeface="Times New Roman"/>
                <a:hlinkClick r:id="rId17" action="ppaction://hlinksldjump"/>
              </a:rPr>
              <a:t>r</a:t>
            </a:r>
            <a:r>
              <a:rPr sz="1000" dirty="0">
                <a:latin typeface="Times New Roman"/>
                <a:cs typeface="Times New Roman"/>
                <a:hlinkClick r:id="rId17" action="ppaction://hlinksldjump"/>
              </a:rPr>
              <a:t>ranqu</a:t>
            </a:r>
            <a:r>
              <a:rPr sz="1000" spc="-4" dirty="0">
                <a:latin typeface="Times New Roman"/>
                <a:cs typeface="Times New Roman"/>
                <a:hlinkClick r:id="rId17" action="ppaction://hlinksldjump"/>
              </a:rPr>
              <a:t>e</a:t>
            </a:r>
            <a:r>
              <a:rPr sz="1000" dirty="0">
                <a:latin typeface="Times New Roman"/>
                <a:cs typeface="Times New Roman"/>
                <a:hlinkClick r:id="rId17" action="ppaction://hlinksldjump"/>
              </a:rPr>
              <a:t>.</a:t>
            </a:r>
            <a:r>
              <a:rPr sz="1000" spc="-101" dirty="0">
                <a:latin typeface="Times New Roman"/>
                <a:cs typeface="Times New Roman"/>
                <a:hlinkClick r:id="rId17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7" action="ppaction://hlinksldjump"/>
              </a:rPr>
              <a:t>.............................................................................................</a:t>
            </a:r>
            <a:r>
              <a:rPr sz="1000" spc="-125" dirty="0">
                <a:latin typeface="Times New Roman"/>
                <a:cs typeface="Times New Roman"/>
                <a:hlinkClick r:id="rId17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7" action="ppaction://hlinksldjump"/>
              </a:rPr>
              <a:t>64</a:t>
            </a:r>
            <a:endParaRPr sz="1000">
              <a:latin typeface="Times New Roman"/>
              <a:cs typeface="Times New Roman"/>
            </a:endParaRPr>
          </a:p>
          <a:p>
            <a:pPr marL="10259">
              <a:spcBef>
                <a:spcPts val="40"/>
              </a:spcBef>
            </a:pPr>
            <a:r>
              <a:rPr sz="1000" spc="-12" dirty="0">
                <a:latin typeface="Times New Roman"/>
                <a:cs typeface="Times New Roman"/>
                <a:hlinkClick r:id="rId18" action="ppaction://hlinksldjump"/>
              </a:rPr>
              <a:t>F</a:t>
            </a:r>
            <a:r>
              <a:rPr sz="1000" dirty="0">
                <a:latin typeface="Times New Roman"/>
                <a:cs typeface="Times New Roman"/>
                <a:hlinkClick r:id="rId18" action="ppaction://hlinksldjump"/>
              </a:rPr>
              <a:t>i</a:t>
            </a:r>
            <a:r>
              <a:rPr sz="1000" spc="-8" dirty="0">
                <a:latin typeface="Times New Roman"/>
                <a:cs typeface="Times New Roman"/>
                <a:hlinkClick r:id="rId18" action="ppaction://hlinksldjump"/>
              </a:rPr>
              <a:t>g</a:t>
            </a:r>
            <a:r>
              <a:rPr sz="1000" spc="8" dirty="0">
                <a:latin typeface="Times New Roman"/>
                <a:cs typeface="Times New Roman"/>
                <a:hlinkClick r:id="rId18" action="ppaction://hlinksldjump"/>
              </a:rPr>
              <a:t>u</a:t>
            </a:r>
            <a:r>
              <a:rPr sz="1000" dirty="0">
                <a:latin typeface="Times New Roman"/>
                <a:cs typeface="Times New Roman"/>
                <a:hlinkClick r:id="rId18" action="ppaction://hlinksldjump"/>
              </a:rPr>
              <a:t>ra</a:t>
            </a:r>
            <a:r>
              <a:rPr sz="1000" spc="-8" dirty="0">
                <a:latin typeface="Times New Roman"/>
                <a:cs typeface="Times New Roman"/>
                <a:hlinkClick r:id="rId18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8" action="ppaction://hlinksldjump"/>
              </a:rPr>
              <a:t>4.29: Esquema</a:t>
            </a:r>
            <a:r>
              <a:rPr sz="1000" spc="-4" dirty="0">
                <a:latin typeface="Times New Roman"/>
                <a:cs typeface="Times New Roman"/>
                <a:hlinkClick r:id="rId18" action="ppaction://hlinksldjump"/>
              </a:rPr>
              <a:t> </a:t>
            </a:r>
            <a:r>
              <a:rPr sz="1000" spc="8" dirty="0">
                <a:latin typeface="Times New Roman"/>
                <a:cs typeface="Times New Roman"/>
                <a:hlinkClick r:id="rId18" action="ppaction://hlinksldjump"/>
              </a:rPr>
              <a:t>d</a:t>
            </a:r>
            <a:r>
              <a:rPr sz="1000" dirty="0">
                <a:latin typeface="Times New Roman"/>
                <a:cs typeface="Times New Roman"/>
                <a:hlinkClick r:id="rId18" action="ppaction://hlinksldjump"/>
              </a:rPr>
              <a:t>e</a:t>
            </a:r>
            <a:r>
              <a:rPr sz="1000" spc="4" dirty="0">
                <a:latin typeface="Times New Roman"/>
                <a:cs typeface="Times New Roman"/>
                <a:hlinkClick r:id="rId18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8" action="ppaction://hlinksldjump"/>
              </a:rPr>
              <a:t>Con</a:t>
            </a:r>
            <a:r>
              <a:rPr sz="1000" spc="-4" dirty="0">
                <a:latin typeface="Times New Roman"/>
                <a:cs typeface="Times New Roman"/>
                <a:hlinkClick r:id="rId18" action="ppaction://hlinksldjump"/>
              </a:rPr>
              <a:t>e</a:t>
            </a:r>
            <a:r>
              <a:rPr sz="1000" spc="8" dirty="0">
                <a:latin typeface="Times New Roman"/>
                <a:cs typeface="Times New Roman"/>
                <a:hlinkClick r:id="rId18" action="ppaction://hlinksldjump"/>
              </a:rPr>
              <a:t>x</a:t>
            </a:r>
            <a:r>
              <a:rPr sz="1000" dirty="0">
                <a:latin typeface="Times New Roman"/>
                <a:cs typeface="Times New Roman"/>
                <a:hlinkClick r:id="rId18" action="ppaction://hlinksldjump"/>
              </a:rPr>
              <a:t>ión de la</a:t>
            </a:r>
            <a:r>
              <a:rPr sz="1000" spc="-4" dirty="0">
                <a:latin typeface="Times New Roman"/>
                <a:cs typeface="Times New Roman"/>
                <a:hlinkClick r:id="rId18" action="ppaction://hlinksldjump"/>
              </a:rPr>
              <a:t> P</a:t>
            </a:r>
            <a:r>
              <a:rPr sz="1000" dirty="0">
                <a:latin typeface="Times New Roman"/>
                <a:cs typeface="Times New Roman"/>
                <a:hlinkClick r:id="rId18" action="ppaction://hlinksldjump"/>
              </a:rPr>
              <a:t>rot</a:t>
            </a:r>
            <a:r>
              <a:rPr sz="1000" spc="-8" dirty="0">
                <a:latin typeface="Times New Roman"/>
                <a:cs typeface="Times New Roman"/>
                <a:hlinkClick r:id="rId18" action="ppaction://hlinksldjump"/>
              </a:rPr>
              <a:t>e</a:t>
            </a:r>
            <a:r>
              <a:rPr sz="1000" spc="-4" dirty="0">
                <a:latin typeface="Times New Roman"/>
                <a:cs typeface="Times New Roman"/>
                <a:hlinkClick r:id="rId18" action="ppaction://hlinksldjump"/>
              </a:rPr>
              <a:t>cc</a:t>
            </a:r>
            <a:r>
              <a:rPr sz="1000" dirty="0">
                <a:latin typeface="Times New Roman"/>
                <a:cs typeface="Times New Roman"/>
                <a:hlinkClick r:id="rId18" action="ppaction://hlinksldjump"/>
              </a:rPr>
              <a:t>ión 81G.</a:t>
            </a:r>
            <a:r>
              <a:rPr sz="1000" spc="-129" dirty="0">
                <a:latin typeface="Times New Roman"/>
                <a:cs typeface="Times New Roman"/>
                <a:hlinkClick r:id="rId18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8" action="ppaction://hlinksldjump"/>
              </a:rPr>
              <a:t>..................................................</a:t>
            </a:r>
            <a:r>
              <a:rPr sz="1000" spc="-129" dirty="0">
                <a:latin typeface="Times New Roman"/>
                <a:cs typeface="Times New Roman"/>
                <a:hlinkClick r:id="rId18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8" action="ppaction://hlinksldjump"/>
              </a:rPr>
              <a:t>65</a:t>
            </a:r>
            <a:endParaRPr sz="1000">
              <a:latin typeface="Times New Roman"/>
              <a:cs typeface="Times New Roman"/>
            </a:endParaRPr>
          </a:p>
          <a:p>
            <a:pPr marL="10259" marR="6668" algn="just">
              <a:lnSpc>
                <a:spcPct val="103299"/>
              </a:lnSpc>
            </a:pPr>
            <a:r>
              <a:rPr sz="1000" spc="-12" dirty="0">
                <a:latin typeface="Times New Roman"/>
                <a:cs typeface="Times New Roman"/>
                <a:hlinkClick r:id="rId19" action="ppaction://hlinksldjump"/>
              </a:rPr>
              <a:t>F</a:t>
            </a:r>
            <a:r>
              <a:rPr sz="1000" dirty="0">
                <a:latin typeface="Times New Roman"/>
                <a:cs typeface="Times New Roman"/>
                <a:hlinkClick r:id="rId19" action="ppaction://hlinksldjump"/>
              </a:rPr>
              <a:t>i</a:t>
            </a:r>
            <a:r>
              <a:rPr sz="1000" spc="-8" dirty="0">
                <a:latin typeface="Times New Roman"/>
                <a:cs typeface="Times New Roman"/>
                <a:hlinkClick r:id="rId19" action="ppaction://hlinksldjump"/>
              </a:rPr>
              <a:t>g</a:t>
            </a:r>
            <a:r>
              <a:rPr sz="1000" spc="8" dirty="0">
                <a:latin typeface="Times New Roman"/>
                <a:cs typeface="Times New Roman"/>
                <a:hlinkClick r:id="rId19" action="ppaction://hlinksldjump"/>
              </a:rPr>
              <a:t>u</a:t>
            </a:r>
            <a:r>
              <a:rPr sz="1000" dirty="0">
                <a:latin typeface="Times New Roman"/>
                <a:cs typeface="Times New Roman"/>
                <a:hlinkClick r:id="rId19" action="ppaction://hlinksldjump"/>
              </a:rPr>
              <a:t>ra</a:t>
            </a:r>
            <a:r>
              <a:rPr sz="1000" spc="-8" dirty="0">
                <a:latin typeface="Times New Roman"/>
                <a:cs typeface="Times New Roman"/>
                <a:hlinkClick r:id="rId19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9" action="ppaction://hlinksldjump"/>
              </a:rPr>
              <a:t>4.30: Esquema</a:t>
            </a:r>
            <a:r>
              <a:rPr sz="1000" spc="-4" dirty="0">
                <a:latin typeface="Times New Roman"/>
                <a:cs typeface="Times New Roman"/>
                <a:hlinkClick r:id="rId19" action="ppaction://hlinksldjump"/>
              </a:rPr>
              <a:t> </a:t>
            </a:r>
            <a:r>
              <a:rPr sz="1000" spc="8" dirty="0">
                <a:latin typeface="Times New Roman"/>
                <a:cs typeface="Times New Roman"/>
                <a:hlinkClick r:id="rId19" action="ppaction://hlinksldjump"/>
              </a:rPr>
              <a:t>d</a:t>
            </a:r>
            <a:r>
              <a:rPr sz="1000" dirty="0">
                <a:latin typeface="Times New Roman"/>
                <a:cs typeface="Times New Roman"/>
                <a:hlinkClick r:id="rId19" action="ppaction://hlinksldjump"/>
              </a:rPr>
              <a:t>e</a:t>
            </a:r>
            <a:r>
              <a:rPr sz="1000" spc="4" dirty="0">
                <a:latin typeface="Times New Roman"/>
                <a:cs typeface="Times New Roman"/>
                <a:hlinkClick r:id="rId19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9" action="ppaction://hlinksldjump"/>
              </a:rPr>
              <a:t>Con</a:t>
            </a:r>
            <a:r>
              <a:rPr sz="1000" spc="-4" dirty="0">
                <a:latin typeface="Times New Roman"/>
                <a:cs typeface="Times New Roman"/>
                <a:hlinkClick r:id="rId19" action="ppaction://hlinksldjump"/>
              </a:rPr>
              <a:t>e</a:t>
            </a:r>
            <a:r>
              <a:rPr sz="1000" spc="8" dirty="0">
                <a:latin typeface="Times New Roman"/>
                <a:cs typeface="Times New Roman"/>
                <a:hlinkClick r:id="rId19" action="ppaction://hlinksldjump"/>
              </a:rPr>
              <a:t>x</a:t>
            </a:r>
            <a:r>
              <a:rPr sz="1000" dirty="0">
                <a:latin typeface="Times New Roman"/>
                <a:cs typeface="Times New Roman"/>
                <a:hlinkClick r:id="rId19" action="ppaction://hlinksldjump"/>
              </a:rPr>
              <a:t>ión de la</a:t>
            </a:r>
            <a:r>
              <a:rPr sz="1000" spc="-4" dirty="0">
                <a:latin typeface="Times New Roman"/>
                <a:cs typeface="Times New Roman"/>
                <a:hlinkClick r:id="rId19" action="ppaction://hlinksldjump"/>
              </a:rPr>
              <a:t> P</a:t>
            </a:r>
            <a:r>
              <a:rPr sz="1000" dirty="0">
                <a:latin typeface="Times New Roman"/>
                <a:cs typeface="Times New Roman"/>
                <a:hlinkClick r:id="rId19" action="ppaction://hlinksldjump"/>
              </a:rPr>
              <a:t>rot</a:t>
            </a:r>
            <a:r>
              <a:rPr sz="1000" spc="-8" dirty="0">
                <a:latin typeface="Times New Roman"/>
                <a:cs typeface="Times New Roman"/>
                <a:hlinkClick r:id="rId19" action="ppaction://hlinksldjump"/>
              </a:rPr>
              <a:t>e</a:t>
            </a:r>
            <a:r>
              <a:rPr sz="1000" spc="-4" dirty="0">
                <a:latin typeface="Times New Roman"/>
                <a:cs typeface="Times New Roman"/>
                <a:hlinkClick r:id="rId19" action="ppaction://hlinksldjump"/>
              </a:rPr>
              <a:t>cc</a:t>
            </a:r>
            <a:r>
              <a:rPr sz="1000" dirty="0">
                <a:latin typeface="Times New Roman"/>
                <a:cs typeface="Times New Roman"/>
                <a:hlinkClick r:id="rId19" action="ppaction://hlinksldjump"/>
              </a:rPr>
              <a:t>ión 87G.</a:t>
            </a:r>
            <a:r>
              <a:rPr sz="1000" spc="-129" dirty="0">
                <a:latin typeface="Times New Roman"/>
                <a:cs typeface="Times New Roman"/>
                <a:hlinkClick r:id="rId19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9" action="ppaction://hlinksldjump"/>
              </a:rPr>
              <a:t>..................................................</a:t>
            </a:r>
            <a:r>
              <a:rPr sz="1000" spc="-129" dirty="0">
                <a:latin typeface="Times New Roman"/>
                <a:cs typeface="Times New Roman"/>
                <a:hlinkClick r:id="rId19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9" action="ppaction://hlinksldjump"/>
              </a:rPr>
              <a:t>66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20" action="ppaction://hlinksldjump"/>
              </a:rPr>
              <a:t>Figura</a:t>
            </a:r>
            <a:r>
              <a:rPr sz="1000" dirty="0">
                <a:latin typeface="Times New Roman"/>
                <a:cs typeface="Times New Roman"/>
                <a:hlinkClick r:id="rId20" action="ppaction://hlinksldjump"/>
              </a:rPr>
              <a:t> 4.31:</a:t>
            </a:r>
            <a:r>
              <a:rPr sz="1000" spc="8" dirty="0">
                <a:latin typeface="Times New Roman"/>
                <a:cs typeface="Times New Roman"/>
                <a:hlinkClick r:id="rId20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20" action="ppaction://hlinksldjump"/>
              </a:rPr>
              <a:t>ESQUEMA</a:t>
            </a:r>
            <a:r>
              <a:rPr sz="1000" spc="12" dirty="0">
                <a:latin typeface="Times New Roman"/>
                <a:cs typeface="Times New Roman"/>
                <a:hlinkClick r:id="rId20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20" action="ppaction://hlinksldjump"/>
              </a:rPr>
              <a:t>DE</a:t>
            </a:r>
            <a:r>
              <a:rPr sz="1000" spc="4" dirty="0">
                <a:latin typeface="Times New Roman"/>
                <a:cs typeface="Times New Roman"/>
                <a:hlinkClick r:id="rId20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20" action="ppaction://hlinksldjump"/>
              </a:rPr>
              <a:t>PROTECCIONES</a:t>
            </a:r>
            <a:r>
              <a:rPr sz="1000" spc="16" dirty="0">
                <a:latin typeface="Times New Roman"/>
                <a:cs typeface="Times New Roman"/>
                <a:hlinkClick r:id="rId20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20" action="ppaction://hlinksldjump"/>
              </a:rPr>
              <a:t>GENERADOR</a:t>
            </a:r>
            <a:r>
              <a:rPr sz="1000" spc="8" dirty="0">
                <a:latin typeface="Times New Roman"/>
                <a:cs typeface="Times New Roman"/>
                <a:hlinkClick r:id="rId20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20" action="ppaction://hlinksldjump"/>
              </a:rPr>
              <a:t>U1..................................</a:t>
            </a:r>
            <a:r>
              <a:rPr sz="1000" spc="-125" dirty="0">
                <a:latin typeface="Times New Roman"/>
                <a:cs typeface="Times New Roman"/>
                <a:hlinkClick r:id="rId20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20" action="ppaction://hlinksldjump"/>
              </a:rPr>
              <a:t>77</a:t>
            </a:r>
            <a:endParaRPr sz="1000">
              <a:latin typeface="Times New Roman"/>
              <a:cs typeface="Times New Roman"/>
            </a:endParaRPr>
          </a:p>
          <a:p>
            <a:pPr marL="10259" marR="5130" algn="just">
              <a:lnSpc>
                <a:spcPct val="103299"/>
              </a:lnSpc>
            </a:pPr>
            <a:r>
              <a:rPr sz="1000" spc="-4" dirty="0">
                <a:latin typeface="Times New Roman"/>
                <a:cs typeface="Times New Roman"/>
                <a:hlinkClick r:id="rId21" action="ppaction://hlinksldjump"/>
              </a:rPr>
              <a:t>Figura </a:t>
            </a:r>
            <a:r>
              <a:rPr sz="1000" dirty="0">
                <a:latin typeface="Times New Roman"/>
                <a:cs typeface="Times New Roman"/>
                <a:hlinkClick r:id="rId21" action="ppaction://hlinksldjump"/>
              </a:rPr>
              <a:t>4.32: </a:t>
            </a:r>
            <a:r>
              <a:rPr sz="1000" spc="-4" dirty="0">
                <a:latin typeface="Times New Roman"/>
                <a:cs typeface="Times New Roman"/>
                <a:hlinkClick r:id="rId21" action="ppaction://hlinksldjump"/>
              </a:rPr>
              <a:t>ESQUEMA DE PROTECCIONES GENERADOR </a:t>
            </a:r>
            <a:r>
              <a:rPr sz="1000" dirty="0">
                <a:latin typeface="Times New Roman"/>
                <a:cs typeface="Times New Roman"/>
                <a:hlinkClick r:id="rId21" action="ppaction://hlinksldjump"/>
              </a:rPr>
              <a:t>U2.................................. 78 </a:t>
            </a:r>
            <a:r>
              <a:rPr sz="1000" spc="-23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22" action="ppaction://hlinksldjump"/>
              </a:rPr>
              <a:t>Figura 4.33:ESQUEMA UNIFILAR </a:t>
            </a:r>
            <a:r>
              <a:rPr sz="1000" dirty="0">
                <a:latin typeface="Times New Roman"/>
                <a:cs typeface="Times New Roman"/>
                <a:hlinkClick r:id="rId22" action="ppaction://hlinksldjump"/>
              </a:rPr>
              <a:t>GENERAL CENTRAL </a:t>
            </a:r>
            <a:r>
              <a:rPr sz="1000" spc="-4" dirty="0">
                <a:latin typeface="Times New Roman"/>
                <a:cs typeface="Times New Roman"/>
                <a:hlinkClick r:id="rId22" action="ppaction://hlinksldjump"/>
              </a:rPr>
              <a:t>HIDROELÉCTRICA </a:t>
            </a:r>
            <a:r>
              <a:rPr sz="1000" dirty="0">
                <a:latin typeface="Times New Roman"/>
                <a:cs typeface="Times New Roman"/>
                <a:hlinkClick r:id="rId22" action="ppaction://hlinksldjump"/>
              </a:rPr>
              <a:t>15 </a:t>
            </a:r>
            <a:r>
              <a:rPr sz="1000" spc="-4" dirty="0">
                <a:latin typeface="Times New Roman"/>
                <a:cs typeface="Times New Roman"/>
                <a:hlinkClick r:id="rId22" action="ppaction://hlinksldjump"/>
              </a:rPr>
              <a:t>DE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22" action="ppaction://hlinksldjump"/>
              </a:rPr>
              <a:t>SEP</a:t>
            </a:r>
            <a:r>
              <a:rPr sz="1000" spc="4" dirty="0">
                <a:latin typeface="Times New Roman"/>
                <a:cs typeface="Times New Roman"/>
                <a:hlinkClick r:id="rId22" action="ppaction://hlinksldjump"/>
              </a:rPr>
              <a:t>T</a:t>
            </a:r>
            <a:r>
              <a:rPr sz="1000" spc="-24" dirty="0">
                <a:latin typeface="Times New Roman"/>
                <a:cs typeface="Times New Roman"/>
                <a:hlinkClick r:id="rId22" action="ppaction://hlinksldjump"/>
              </a:rPr>
              <a:t>I</a:t>
            </a:r>
            <a:r>
              <a:rPr sz="1000" dirty="0">
                <a:latin typeface="Times New Roman"/>
                <a:cs typeface="Times New Roman"/>
                <a:hlinkClick r:id="rId22" action="ppaction://hlinksldjump"/>
              </a:rPr>
              <a:t>EM</a:t>
            </a:r>
            <a:r>
              <a:rPr sz="1000" spc="-8" dirty="0">
                <a:latin typeface="Times New Roman"/>
                <a:cs typeface="Times New Roman"/>
                <a:hlinkClick r:id="rId22" action="ppaction://hlinksldjump"/>
              </a:rPr>
              <a:t>B</a:t>
            </a:r>
            <a:r>
              <a:rPr sz="1000" dirty="0">
                <a:latin typeface="Times New Roman"/>
                <a:cs typeface="Times New Roman"/>
                <a:hlinkClick r:id="rId22" action="ppaction://hlinksldjump"/>
              </a:rPr>
              <a:t>RE</a:t>
            </a:r>
            <a:r>
              <a:rPr sz="1000" spc="61" dirty="0">
                <a:latin typeface="Times New Roman"/>
                <a:cs typeface="Times New Roman"/>
                <a:hlinkClick r:id="rId22" action="ppaction://hlinksldjump"/>
              </a:rPr>
              <a:t>.</a:t>
            </a:r>
            <a:r>
              <a:rPr sz="1000" dirty="0">
                <a:latin typeface="Times New Roman"/>
                <a:cs typeface="Times New Roman"/>
                <a:hlinkClick r:id="rId22" action="ppaction://hlinksldjump"/>
              </a:rPr>
              <a:t>.....................................................................................................................</a:t>
            </a:r>
            <a:r>
              <a:rPr sz="1000" spc="-129" dirty="0">
                <a:latin typeface="Times New Roman"/>
                <a:cs typeface="Times New Roman"/>
                <a:hlinkClick r:id="rId22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22" action="ppaction://hlinksldjump"/>
              </a:rPr>
              <a:t>79</a:t>
            </a:r>
            <a:endParaRPr sz="1000">
              <a:latin typeface="Times New Roman"/>
              <a:cs typeface="Times New Roman"/>
            </a:endParaRPr>
          </a:p>
          <a:p>
            <a:pPr marL="10259" algn="just">
              <a:spcBef>
                <a:spcPts val="40"/>
              </a:spcBef>
            </a:pPr>
            <a:r>
              <a:rPr sz="1000" spc="-4" dirty="0">
                <a:latin typeface="Times New Roman"/>
                <a:cs typeface="Times New Roman"/>
                <a:hlinkClick r:id="rId23" action="ppaction://hlinksldjump"/>
              </a:rPr>
              <a:t>Figura</a:t>
            </a:r>
            <a:r>
              <a:rPr sz="1000" spc="8" dirty="0">
                <a:latin typeface="Times New Roman"/>
                <a:cs typeface="Times New Roman"/>
                <a:hlinkClick r:id="rId23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23" action="ppaction://hlinksldjump"/>
              </a:rPr>
              <a:t>4.34:</a:t>
            </a:r>
            <a:r>
              <a:rPr sz="1000" spc="16" dirty="0">
                <a:latin typeface="Times New Roman"/>
                <a:cs typeface="Times New Roman"/>
                <a:hlinkClick r:id="rId23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23" action="ppaction://hlinksldjump"/>
              </a:rPr>
              <a:t>Oscilografía</a:t>
            </a:r>
            <a:r>
              <a:rPr sz="1000" spc="20" dirty="0">
                <a:latin typeface="Times New Roman"/>
                <a:cs typeface="Times New Roman"/>
                <a:hlinkClick r:id="rId23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23" action="ppaction://hlinksldjump"/>
              </a:rPr>
              <a:t>1...................................................................................................</a:t>
            </a:r>
            <a:r>
              <a:rPr sz="1000" spc="-121" dirty="0">
                <a:latin typeface="Times New Roman"/>
                <a:cs typeface="Times New Roman"/>
                <a:hlinkClick r:id="rId23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23" action="ppaction://hlinksldjump"/>
              </a:rPr>
              <a:t>83</a:t>
            </a:r>
            <a:endParaRPr sz="1000">
              <a:latin typeface="Times New Roman"/>
              <a:cs typeface="Times New Roman"/>
            </a:endParaRPr>
          </a:p>
          <a:p>
            <a:pPr marL="10259" algn="just">
              <a:spcBef>
                <a:spcPts val="36"/>
              </a:spcBef>
            </a:pPr>
            <a:r>
              <a:rPr sz="1000" spc="-4" dirty="0">
                <a:latin typeface="Times New Roman"/>
                <a:cs typeface="Times New Roman"/>
                <a:hlinkClick r:id="rId23" action="ppaction://hlinksldjump"/>
              </a:rPr>
              <a:t>Figura</a:t>
            </a:r>
            <a:r>
              <a:rPr sz="1000" spc="8" dirty="0">
                <a:latin typeface="Times New Roman"/>
                <a:cs typeface="Times New Roman"/>
                <a:hlinkClick r:id="rId23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23" action="ppaction://hlinksldjump"/>
              </a:rPr>
              <a:t>4.35:</a:t>
            </a:r>
            <a:r>
              <a:rPr sz="1000" spc="16" dirty="0">
                <a:latin typeface="Times New Roman"/>
                <a:cs typeface="Times New Roman"/>
                <a:hlinkClick r:id="rId23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23" action="ppaction://hlinksldjump"/>
              </a:rPr>
              <a:t>Oscilografía</a:t>
            </a:r>
            <a:r>
              <a:rPr sz="1000" spc="20" dirty="0">
                <a:latin typeface="Times New Roman"/>
                <a:cs typeface="Times New Roman"/>
                <a:hlinkClick r:id="rId23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23" action="ppaction://hlinksldjump"/>
              </a:rPr>
              <a:t>2...................................................................................................</a:t>
            </a:r>
            <a:r>
              <a:rPr sz="1000" spc="-121" dirty="0">
                <a:latin typeface="Times New Roman"/>
                <a:cs typeface="Times New Roman"/>
                <a:hlinkClick r:id="rId23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23" action="ppaction://hlinksldjump"/>
              </a:rPr>
              <a:t>83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44"/>
              </a:spcBef>
            </a:pPr>
            <a:endParaRPr sz="1100">
              <a:latin typeface="Times New Roman"/>
              <a:cs typeface="Times New Roman"/>
            </a:endParaRPr>
          </a:p>
          <a:p>
            <a:pPr marL="10259"/>
            <a:r>
              <a:rPr sz="1000" spc="-12" dirty="0">
                <a:latin typeface="Times New Roman"/>
                <a:cs typeface="Times New Roman"/>
                <a:hlinkClick r:id="rId24" action="ppaction://hlinksldjump"/>
              </a:rPr>
              <a:t>F</a:t>
            </a:r>
            <a:r>
              <a:rPr sz="1000" dirty="0">
                <a:latin typeface="Times New Roman"/>
                <a:cs typeface="Times New Roman"/>
                <a:hlinkClick r:id="rId24" action="ppaction://hlinksldjump"/>
              </a:rPr>
              <a:t>i</a:t>
            </a:r>
            <a:r>
              <a:rPr sz="1000" spc="-8" dirty="0">
                <a:latin typeface="Times New Roman"/>
                <a:cs typeface="Times New Roman"/>
                <a:hlinkClick r:id="rId24" action="ppaction://hlinksldjump"/>
              </a:rPr>
              <a:t>g</a:t>
            </a:r>
            <a:r>
              <a:rPr sz="1000" spc="8" dirty="0">
                <a:latin typeface="Times New Roman"/>
                <a:cs typeface="Times New Roman"/>
                <a:hlinkClick r:id="rId24" action="ppaction://hlinksldjump"/>
              </a:rPr>
              <a:t>u</a:t>
            </a:r>
            <a:r>
              <a:rPr sz="1000" dirty="0">
                <a:latin typeface="Times New Roman"/>
                <a:cs typeface="Times New Roman"/>
                <a:hlinkClick r:id="rId24" action="ppaction://hlinksldjump"/>
              </a:rPr>
              <a:t>ra</a:t>
            </a:r>
            <a:r>
              <a:rPr sz="1000" spc="-8" dirty="0">
                <a:latin typeface="Times New Roman"/>
                <a:cs typeface="Times New Roman"/>
                <a:hlinkClick r:id="rId24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24" action="ppaction://hlinksldjump"/>
              </a:rPr>
              <a:t>5.1:</a:t>
            </a:r>
            <a:r>
              <a:rPr sz="1000" spc="8" dirty="0">
                <a:latin typeface="Times New Roman"/>
                <a:cs typeface="Times New Roman"/>
                <a:hlinkClick r:id="rId24" action="ppaction://hlinksldjump"/>
              </a:rPr>
              <a:t> </a:t>
            </a:r>
            <a:r>
              <a:rPr sz="1000" spc="-16" dirty="0">
                <a:latin typeface="Times New Roman"/>
                <a:cs typeface="Times New Roman"/>
                <a:hlinkClick r:id="rId24" action="ppaction://hlinksldjump"/>
              </a:rPr>
              <a:t>I</a:t>
            </a:r>
            <a:r>
              <a:rPr sz="1000" spc="8" dirty="0">
                <a:latin typeface="Times New Roman"/>
                <a:cs typeface="Times New Roman"/>
                <a:hlinkClick r:id="rId24" action="ppaction://hlinksldjump"/>
              </a:rPr>
              <a:t>n</a:t>
            </a:r>
            <a:r>
              <a:rPr sz="1000" dirty="0">
                <a:latin typeface="Times New Roman"/>
                <a:cs typeface="Times New Roman"/>
                <a:hlinkClick r:id="rId24" action="ppaction://hlinksldjump"/>
              </a:rPr>
              <a:t>gr</a:t>
            </a:r>
            <a:r>
              <a:rPr sz="1000" spc="-8" dirty="0">
                <a:latin typeface="Times New Roman"/>
                <a:cs typeface="Times New Roman"/>
                <a:hlinkClick r:id="rId24" action="ppaction://hlinksldjump"/>
              </a:rPr>
              <a:t>e</a:t>
            </a:r>
            <a:r>
              <a:rPr sz="1000" spc="-4" dirty="0">
                <a:latin typeface="Times New Roman"/>
                <a:cs typeface="Times New Roman"/>
                <a:hlinkClick r:id="rId24" action="ppaction://hlinksldjump"/>
              </a:rPr>
              <a:t>so</a:t>
            </a:r>
            <a:r>
              <a:rPr sz="1000" dirty="0">
                <a:latin typeface="Times New Roman"/>
                <a:cs typeface="Times New Roman"/>
                <a:hlinkClick r:id="rId24" action="ppaction://hlinksldjump"/>
              </a:rPr>
              <a:t> de</a:t>
            </a:r>
            <a:r>
              <a:rPr sz="1000" spc="-4" dirty="0">
                <a:latin typeface="Times New Roman"/>
                <a:cs typeface="Times New Roman"/>
                <a:hlinkClick r:id="rId24" action="ppaction://hlinksldjump"/>
              </a:rPr>
              <a:t> </a:t>
            </a:r>
            <a:r>
              <a:rPr sz="1000" spc="8" dirty="0">
                <a:latin typeface="Times New Roman"/>
                <a:cs typeface="Times New Roman"/>
                <a:hlinkClick r:id="rId24" action="ppaction://hlinksldjump"/>
              </a:rPr>
              <a:t>d</a:t>
            </a:r>
            <a:r>
              <a:rPr sz="1000" spc="4" dirty="0">
                <a:latin typeface="Times New Roman"/>
                <a:cs typeface="Times New Roman"/>
                <a:hlinkClick r:id="rId24" action="ppaction://hlinksldjump"/>
              </a:rPr>
              <a:t>a</a:t>
            </a:r>
            <a:r>
              <a:rPr sz="1000" spc="-4" dirty="0">
                <a:latin typeface="Times New Roman"/>
                <a:cs typeface="Times New Roman"/>
                <a:hlinkClick r:id="rId24" action="ppaction://hlinksldjump"/>
              </a:rPr>
              <a:t>tos</a:t>
            </a:r>
            <a:r>
              <a:rPr sz="1000" dirty="0">
                <a:latin typeface="Times New Roman"/>
                <a:cs typeface="Times New Roman"/>
                <a:hlinkClick r:id="rId24" action="ppaction://hlinksldjump"/>
              </a:rPr>
              <a:t> </a:t>
            </a:r>
            <a:r>
              <a:rPr sz="1000" spc="-8" dirty="0">
                <a:latin typeface="Times New Roman"/>
                <a:cs typeface="Times New Roman"/>
                <a:hlinkClick r:id="rId24" action="ppaction://hlinksldjump"/>
              </a:rPr>
              <a:t>g</a:t>
            </a:r>
            <a:r>
              <a:rPr sz="1000" spc="-4" dirty="0">
                <a:latin typeface="Times New Roman"/>
                <a:cs typeface="Times New Roman"/>
                <a:hlinkClick r:id="rId24" action="ppaction://hlinksldjump"/>
              </a:rPr>
              <a:t>e</a:t>
            </a:r>
            <a:r>
              <a:rPr sz="1000" dirty="0">
                <a:latin typeface="Times New Roman"/>
                <a:cs typeface="Times New Roman"/>
                <a:hlinkClick r:id="rId24" action="ppaction://hlinksldjump"/>
              </a:rPr>
              <a:t>n</a:t>
            </a:r>
            <a:r>
              <a:rPr sz="1000" spc="4" dirty="0">
                <a:latin typeface="Times New Roman"/>
                <a:cs typeface="Times New Roman"/>
                <a:hlinkClick r:id="rId24" action="ppaction://hlinksldjump"/>
              </a:rPr>
              <a:t>e</a:t>
            </a:r>
            <a:r>
              <a:rPr sz="1000" dirty="0">
                <a:latin typeface="Times New Roman"/>
                <a:cs typeface="Times New Roman"/>
                <a:hlinkClick r:id="rId24" action="ppaction://hlinksldjump"/>
              </a:rPr>
              <a:t>r</a:t>
            </a:r>
            <a:r>
              <a:rPr sz="1000" spc="-8" dirty="0">
                <a:latin typeface="Times New Roman"/>
                <a:cs typeface="Times New Roman"/>
                <a:hlinkClick r:id="rId24" action="ppaction://hlinksldjump"/>
              </a:rPr>
              <a:t>a</a:t>
            </a:r>
            <a:r>
              <a:rPr sz="1000" dirty="0">
                <a:latin typeface="Times New Roman"/>
                <a:cs typeface="Times New Roman"/>
                <a:hlinkClick r:id="rId24" action="ppaction://hlinksldjump"/>
              </a:rPr>
              <a:t>dor</a:t>
            </a:r>
            <a:r>
              <a:rPr sz="1000" spc="4" dirty="0">
                <a:latin typeface="Times New Roman"/>
                <a:cs typeface="Times New Roman"/>
                <a:hlinkClick r:id="rId24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24" action="ppaction://hlinksldjump"/>
              </a:rPr>
              <a:t>U</a:t>
            </a:r>
            <a:r>
              <a:rPr sz="1000" spc="-4" dirty="0">
                <a:latin typeface="Times New Roman"/>
                <a:cs typeface="Times New Roman"/>
                <a:hlinkClick r:id="rId24" action="ppaction://hlinksldjump"/>
              </a:rPr>
              <a:t>-</a:t>
            </a:r>
            <a:r>
              <a:rPr sz="1000" dirty="0">
                <a:latin typeface="Times New Roman"/>
                <a:cs typeface="Times New Roman"/>
                <a:hlinkClick r:id="rId24" action="ppaction://hlinksldjump"/>
              </a:rPr>
              <a:t>1.</a:t>
            </a:r>
            <a:r>
              <a:rPr sz="1000" spc="-81" dirty="0">
                <a:latin typeface="Times New Roman"/>
                <a:cs typeface="Times New Roman"/>
                <a:hlinkClick r:id="rId24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24" action="ppaction://hlinksldjump"/>
              </a:rPr>
              <a:t>........................................................................</a:t>
            </a:r>
            <a:r>
              <a:rPr sz="1000" spc="-129" dirty="0">
                <a:latin typeface="Times New Roman"/>
                <a:cs typeface="Times New Roman"/>
                <a:hlinkClick r:id="rId24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24" action="ppaction://hlinksldjump"/>
              </a:rPr>
              <a:t>84</a:t>
            </a:r>
            <a:endParaRPr sz="1000">
              <a:latin typeface="Times New Roman"/>
              <a:cs typeface="Times New Roman"/>
            </a:endParaRPr>
          </a:p>
          <a:p>
            <a:pPr marL="10259">
              <a:spcBef>
                <a:spcPts val="40"/>
              </a:spcBef>
            </a:pPr>
            <a:r>
              <a:rPr sz="1000" spc="-12" dirty="0">
                <a:latin typeface="Times New Roman"/>
                <a:cs typeface="Times New Roman"/>
                <a:hlinkClick r:id="rId25" action="ppaction://hlinksldjump"/>
              </a:rPr>
              <a:t>F</a:t>
            </a:r>
            <a:r>
              <a:rPr sz="1000" dirty="0">
                <a:latin typeface="Times New Roman"/>
                <a:cs typeface="Times New Roman"/>
                <a:hlinkClick r:id="rId25" action="ppaction://hlinksldjump"/>
              </a:rPr>
              <a:t>i</a:t>
            </a:r>
            <a:r>
              <a:rPr sz="1000" spc="-8" dirty="0">
                <a:latin typeface="Times New Roman"/>
                <a:cs typeface="Times New Roman"/>
                <a:hlinkClick r:id="rId25" action="ppaction://hlinksldjump"/>
              </a:rPr>
              <a:t>g</a:t>
            </a:r>
            <a:r>
              <a:rPr sz="1000" spc="8" dirty="0">
                <a:latin typeface="Times New Roman"/>
                <a:cs typeface="Times New Roman"/>
                <a:hlinkClick r:id="rId25" action="ppaction://hlinksldjump"/>
              </a:rPr>
              <a:t>u</a:t>
            </a:r>
            <a:r>
              <a:rPr sz="1000" dirty="0">
                <a:latin typeface="Times New Roman"/>
                <a:cs typeface="Times New Roman"/>
                <a:hlinkClick r:id="rId25" action="ppaction://hlinksldjump"/>
              </a:rPr>
              <a:t>ra</a:t>
            </a:r>
            <a:r>
              <a:rPr sz="1000" spc="-8" dirty="0">
                <a:latin typeface="Times New Roman"/>
                <a:cs typeface="Times New Roman"/>
                <a:hlinkClick r:id="rId25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25" action="ppaction://hlinksldjump"/>
              </a:rPr>
              <a:t>5.2:</a:t>
            </a:r>
            <a:r>
              <a:rPr sz="1000" spc="8" dirty="0">
                <a:latin typeface="Times New Roman"/>
                <a:cs typeface="Times New Roman"/>
                <a:hlinkClick r:id="rId25" action="ppaction://hlinksldjump"/>
              </a:rPr>
              <a:t> </a:t>
            </a:r>
            <a:r>
              <a:rPr sz="1000" spc="-16" dirty="0">
                <a:latin typeface="Times New Roman"/>
                <a:cs typeface="Times New Roman"/>
                <a:hlinkClick r:id="rId25" action="ppaction://hlinksldjump"/>
              </a:rPr>
              <a:t>I</a:t>
            </a:r>
            <a:r>
              <a:rPr sz="1000" dirty="0">
                <a:latin typeface="Times New Roman"/>
                <a:cs typeface="Times New Roman"/>
                <a:hlinkClick r:id="rId25" action="ppaction://hlinksldjump"/>
              </a:rPr>
              <a:t>mpe</a:t>
            </a:r>
            <a:r>
              <a:rPr sz="1000" spc="4" dirty="0">
                <a:latin typeface="Times New Roman"/>
                <a:cs typeface="Times New Roman"/>
                <a:hlinkClick r:id="rId25" action="ppaction://hlinksldjump"/>
              </a:rPr>
              <a:t>d</a:t>
            </a:r>
            <a:r>
              <a:rPr sz="1000" spc="-4" dirty="0">
                <a:latin typeface="Times New Roman"/>
                <a:cs typeface="Times New Roman"/>
                <a:hlinkClick r:id="rId25" action="ppaction://hlinksldjump"/>
              </a:rPr>
              <a:t>a</a:t>
            </a:r>
            <a:r>
              <a:rPr sz="1000" dirty="0">
                <a:latin typeface="Times New Roman"/>
                <a:cs typeface="Times New Roman"/>
                <a:hlinkClick r:id="rId25" action="ppaction://hlinksldjump"/>
              </a:rPr>
              <a:t>n</a:t>
            </a:r>
            <a:r>
              <a:rPr sz="1000" spc="-4" dirty="0">
                <a:latin typeface="Times New Roman"/>
                <a:cs typeface="Times New Roman"/>
                <a:hlinkClick r:id="rId25" action="ppaction://hlinksldjump"/>
              </a:rPr>
              <a:t>cias</a:t>
            </a:r>
            <a:r>
              <a:rPr sz="1000" spc="4" dirty="0">
                <a:latin typeface="Times New Roman"/>
                <a:cs typeface="Times New Roman"/>
                <a:hlinkClick r:id="rId25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25" action="ppaction://hlinksldjump"/>
              </a:rPr>
              <a:t>y</a:t>
            </a:r>
            <a:r>
              <a:rPr sz="1000" spc="-12" dirty="0">
                <a:latin typeface="Times New Roman"/>
                <a:cs typeface="Times New Roman"/>
                <a:hlinkClick r:id="rId25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25" action="ppaction://hlinksldjump"/>
              </a:rPr>
              <a:t>modelo d</a:t>
            </a:r>
            <a:r>
              <a:rPr sz="1000" spc="-4" dirty="0">
                <a:latin typeface="Times New Roman"/>
                <a:cs typeface="Times New Roman"/>
                <a:hlinkClick r:id="rId25" action="ppaction://hlinksldjump"/>
              </a:rPr>
              <a:t>e</a:t>
            </a:r>
            <a:r>
              <a:rPr sz="1000" dirty="0">
                <a:latin typeface="Times New Roman"/>
                <a:cs typeface="Times New Roman"/>
                <a:hlinkClick r:id="rId25" action="ppaction://hlinksldjump"/>
              </a:rPr>
              <a:t>l</a:t>
            </a:r>
            <a:r>
              <a:rPr sz="1000" spc="8" dirty="0">
                <a:latin typeface="Times New Roman"/>
                <a:cs typeface="Times New Roman"/>
                <a:hlinkClick r:id="rId25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25" action="ppaction://hlinksldjump"/>
              </a:rPr>
              <a:t>g</a:t>
            </a:r>
            <a:r>
              <a:rPr sz="1000" spc="-4" dirty="0">
                <a:latin typeface="Times New Roman"/>
                <a:cs typeface="Times New Roman"/>
                <a:hlinkClick r:id="rId25" action="ppaction://hlinksldjump"/>
              </a:rPr>
              <a:t>e</a:t>
            </a:r>
            <a:r>
              <a:rPr sz="1000" dirty="0">
                <a:latin typeface="Times New Roman"/>
                <a:cs typeface="Times New Roman"/>
                <a:hlinkClick r:id="rId25" action="ppaction://hlinksldjump"/>
              </a:rPr>
              <a:t>n</a:t>
            </a:r>
            <a:r>
              <a:rPr sz="1000" spc="-4" dirty="0">
                <a:latin typeface="Times New Roman"/>
                <a:cs typeface="Times New Roman"/>
                <a:hlinkClick r:id="rId25" action="ppaction://hlinksldjump"/>
              </a:rPr>
              <a:t>e</a:t>
            </a:r>
            <a:r>
              <a:rPr sz="1000" spc="4" dirty="0">
                <a:latin typeface="Times New Roman"/>
                <a:cs typeface="Times New Roman"/>
                <a:hlinkClick r:id="rId25" action="ppaction://hlinksldjump"/>
              </a:rPr>
              <a:t>r</a:t>
            </a:r>
            <a:r>
              <a:rPr sz="1000" spc="-4" dirty="0">
                <a:latin typeface="Times New Roman"/>
                <a:cs typeface="Times New Roman"/>
                <a:hlinkClick r:id="rId25" action="ppaction://hlinksldjump"/>
              </a:rPr>
              <a:t>a</a:t>
            </a:r>
            <a:r>
              <a:rPr sz="1000" dirty="0">
                <a:latin typeface="Times New Roman"/>
                <a:cs typeface="Times New Roman"/>
                <a:hlinkClick r:id="rId25" action="ppaction://hlinksldjump"/>
              </a:rPr>
              <a:t>dor</a:t>
            </a:r>
            <a:r>
              <a:rPr sz="1000" spc="4" dirty="0">
                <a:latin typeface="Times New Roman"/>
                <a:cs typeface="Times New Roman"/>
                <a:hlinkClick r:id="rId25" action="ppaction://hlinksldjump"/>
              </a:rPr>
              <a:t> U</a:t>
            </a:r>
            <a:r>
              <a:rPr sz="1000" spc="-4" dirty="0">
                <a:latin typeface="Times New Roman"/>
                <a:cs typeface="Times New Roman"/>
                <a:hlinkClick r:id="rId25" action="ppaction://hlinksldjump"/>
              </a:rPr>
              <a:t>-</a:t>
            </a:r>
            <a:r>
              <a:rPr sz="1000" dirty="0">
                <a:latin typeface="Times New Roman"/>
                <a:cs typeface="Times New Roman"/>
                <a:hlinkClick r:id="rId25" action="ppaction://hlinksldjump"/>
              </a:rPr>
              <a:t>1.</a:t>
            </a:r>
            <a:r>
              <a:rPr sz="1000" spc="-48" dirty="0">
                <a:latin typeface="Times New Roman"/>
                <a:cs typeface="Times New Roman"/>
                <a:hlinkClick r:id="rId25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25" action="ppaction://hlinksldjump"/>
              </a:rPr>
              <a:t>........................................................</a:t>
            </a:r>
            <a:r>
              <a:rPr sz="1000" spc="-125" dirty="0">
                <a:latin typeface="Times New Roman"/>
                <a:cs typeface="Times New Roman"/>
                <a:hlinkClick r:id="rId25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25" action="ppaction://hlinksldjump"/>
              </a:rPr>
              <a:t>85</a:t>
            </a:r>
            <a:endParaRPr sz="1000">
              <a:latin typeface="Times New Roman"/>
              <a:cs typeface="Times New Roman"/>
            </a:endParaRPr>
          </a:p>
          <a:p>
            <a:pPr marL="10259">
              <a:spcBef>
                <a:spcPts val="40"/>
              </a:spcBef>
            </a:pPr>
            <a:r>
              <a:rPr sz="1000" spc="-4" dirty="0">
                <a:latin typeface="Times New Roman"/>
                <a:cs typeface="Times New Roman"/>
                <a:hlinkClick r:id="rId25" action="ppaction://hlinksldjump"/>
              </a:rPr>
              <a:t>Figura</a:t>
            </a:r>
            <a:r>
              <a:rPr sz="1000" spc="-8" dirty="0">
                <a:latin typeface="Times New Roman"/>
                <a:cs typeface="Times New Roman"/>
                <a:hlinkClick r:id="rId25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25" action="ppaction://hlinksldjump"/>
              </a:rPr>
              <a:t>5.3: </a:t>
            </a:r>
            <a:r>
              <a:rPr sz="1000" spc="-4" dirty="0">
                <a:latin typeface="Times New Roman"/>
                <a:cs typeface="Times New Roman"/>
                <a:hlinkClick r:id="rId25" action="ppaction://hlinksldjump"/>
              </a:rPr>
              <a:t>Aterrizaje</a:t>
            </a:r>
            <a:r>
              <a:rPr sz="1000" spc="4" dirty="0">
                <a:latin typeface="Times New Roman"/>
                <a:cs typeface="Times New Roman"/>
                <a:hlinkClick r:id="rId25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25" action="ppaction://hlinksldjump"/>
              </a:rPr>
              <a:t>del</a:t>
            </a:r>
            <a:r>
              <a:rPr sz="1000" spc="8" dirty="0">
                <a:latin typeface="Times New Roman"/>
                <a:cs typeface="Times New Roman"/>
                <a:hlinkClick r:id="rId25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25" action="ppaction://hlinksldjump"/>
              </a:rPr>
              <a:t>generador</a:t>
            </a:r>
            <a:r>
              <a:rPr sz="1000" dirty="0">
                <a:latin typeface="Times New Roman"/>
                <a:cs typeface="Times New Roman"/>
                <a:hlinkClick r:id="rId25" action="ppaction://hlinksldjump"/>
              </a:rPr>
              <a:t> U-1..............................................................................</a:t>
            </a:r>
            <a:r>
              <a:rPr sz="1000" spc="-129" dirty="0">
                <a:latin typeface="Times New Roman"/>
                <a:cs typeface="Times New Roman"/>
                <a:hlinkClick r:id="rId25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25" action="ppaction://hlinksldjump"/>
              </a:rPr>
              <a:t>85</a:t>
            </a:r>
            <a:endParaRPr sz="1000">
              <a:latin typeface="Times New Roman"/>
              <a:cs typeface="Times New Roman"/>
            </a:endParaRPr>
          </a:p>
          <a:p>
            <a:pPr marL="10259">
              <a:spcBef>
                <a:spcPts val="40"/>
              </a:spcBef>
            </a:pPr>
            <a:r>
              <a:rPr sz="1000" spc="-4" dirty="0">
                <a:latin typeface="Times New Roman"/>
                <a:cs typeface="Times New Roman"/>
                <a:hlinkClick r:id="rId26" action="ppaction://hlinksldjump"/>
              </a:rPr>
              <a:t>Figura</a:t>
            </a:r>
            <a:r>
              <a:rPr sz="1000" dirty="0">
                <a:latin typeface="Times New Roman"/>
                <a:cs typeface="Times New Roman"/>
                <a:hlinkClick r:id="rId26" action="ppaction://hlinksldjump"/>
              </a:rPr>
              <a:t> 5.4:</a:t>
            </a:r>
            <a:r>
              <a:rPr sz="1000" spc="8" dirty="0">
                <a:latin typeface="Times New Roman"/>
                <a:cs typeface="Times New Roman"/>
                <a:hlinkClick r:id="rId26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26" action="ppaction://hlinksldjump"/>
              </a:rPr>
              <a:t>Placa</a:t>
            </a:r>
            <a:r>
              <a:rPr sz="1000" spc="4" dirty="0">
                <a:latin typeface="Times New Roman"/>
                <a:cs typeface="Times New Roman"/>
                <a:hlinkClick r:id="rId26" action="ppaction://hlinksldjump"/>
              </a:rPr>
              <a:t> de </a:t>
            </a:r>
            <a:r>
              <a:rPr sz="1000" spc="-4" dirty="0">
                <a:latin typeface="Times New Roman"/>
                <a:cs typeface="Times New Roman"/>
                <a:hlinkClick r:id="rId26" action="ppaction://hlinksldjump"/>
              </a:rPr>
              <a:t>características</a:t>
            </a:r>
            <a:r>
              <a:rPr sz="1000" spc="8" dirty="0">
                <a:latin typeface="Times New Roman"/>
                <a:cs typeface="Times New Roman"/>
                <a:hlinkClick r:id="rId26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26" action="ppaction://hlinksldjump"/>
              </a:rPr>
              <a:t>Transformador</a:t>
            </a:r>
            <a:r>
              <a:rPr sz="1000" spc="8" dirty="0">
                <a:latin typeface="Times New Roman"/>
                <a:cs typeface="Times New Roman"/>
                <a:hlinkClick r:id="rId26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26" action="ppaction://hlinksldjump"/>
              </a:rPr>
              <a:t>de </a:t>
            </a:r>
            <a:r>
              <a:rPr sz="1000" spc="-4" dirty="0">
                <a:latin typeface="Times New Roman"/>
                <a:cs typeface="Times New Roman"/>
                <a:hlinkClick r:id="rId26" action="ppaction://hlinksldjump"/>
              </a:rPr>
              <a:t>Potencia.</a:t>
            </a:r>
            <a:r>
              <a:rPr sz="1000" spc="-97" dirty="0">
                <a:latin typeface="Times New Roman"/>
                <a:cs typeface="Times New Roman"/>
                <a:hlinkClick r:id="rId26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26" action="ppaction://hlinksldjump"/>
              </a:rPr>
              <a:t>.........................................</a:t>
            </a:r>
            <a:r>
              <a:rPr sz="1000" spc="-125" dirty="0">
                <a:latin typeface="Times New Roman"/>
                <a:cs typeface="Times New Roman"/>
                <a:hlinkClick r:id="rId26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26" action="ppaction://hlinksldjump"/>
              </a:rPr>
              <a:t>86</a:t>
            </a:r>
            <a:endParaRPr sz="1000">
              <a:latin typeface="Times New Roman"/>
              <a:cs typeface="Times New Roman"/>
            </a:endParaRPr>
          </a:p>
          <a:p>
            <a:pPr marL="10259">
              <a:spcBef>
                <a:spcPts val="36"/>
              </a:spcBef>
            </a:pPr>
            <a:r>
              <a:rPr sz="1000" spc="-4" dirty="0">
                <a:latin typeface="Times New Roman"/>
                <a:cs typeface="Times New Roman"/>
                <a:hlinkClick r:id="rId26" action="ppaction://hlinksldjump"/>
              </a:rPr>
              <a:t>Figura</a:t>
            </a:r>
            <a:r>
              <a:rPr sz="1000" spc="-8" dirty="0">
                <a:latin typeface="Times New Roman"/>
                <a:cs typeface="Times New Roman"/>
                <a:hlinkClick r:id="rId26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26" action="ppaction://hlinksldjump"/>
              </a:rPr>
              <a:t>5.5:</a:t>
            </a:r>
            <a:r>
              <a:rPr sz="1000" spc="8" dirty="0">
                <a:latin typeface="Times New Roman"/>
                <a:cs typeface="Times New Roman"/>
                <a:hlinkClick r:id="rId26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26" action="ppaction://hlinksldjump"/>
              </a:rPr>
              <a:t>Ingreso</a:t>
            </a:r>
            <a:r>
              <a:rPr sz="1000" spc="4" dirty="0">
                <a:latin typeface="Times New Roman"/>
                <a:cs typeface="Times New Roman"/>
                <a:hlinkClick r:id="rId26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26" action="ppaction://hlinksldjump"/>
              </a:rPr>
              <a:t>de</a:t>
            </a:r>
            <a:r>
              <a:rPr sz="1000" spc="-4" dirty="0">
                <a:latin typeface="Times New Roman"/>
                <a:cs typeface="Times New Roman"/>
                <a:hlinkClick r:id="rId26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26" action="ppaction://hlinksldjump"/>
              </a:rPr>
              <a:t>datos</a:t>
            </a:r>
            <a:r>
              <a:rPr sz="1000" spc="4" dirty="0">
                <a:latin typeface="Times New Roman"/>
                <a:cs typeface="Times New Roman"/>
                <a:hlinkClick r:id="rId26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26" action="ppaction://hlinksldjump"/>
              </a:rPr>
              <a:t>Transformador</a:t>
            </a:r>
            <a:r>
              <a:rPr sz="1000" dirty="0">
                <a:latin typeface="Times New Roman"/>
                <a:cs typeface="Times New Roman"/>
                <a:hlinkClick r:id="rId26" action="ppaction://hlinksldjump"/>
              </a:rPr>
              <a:t> de</a:t>
            </a:r>
            <a:r>
              <a:rPr sz="1000" spc="-4" dirty="0">
                <a:latin typeface="Times New Roman"/>
                <a:cs typeface="Times New Roman"/>
                <a:hlinkClick r:id="rId26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26" action="ppaction://hlinksldjump"/>
              </a:rPr>
              <a:t>potencia </a:t>
            </a:r>
            <a:r>
              <a:rPr sz="1000" spc="-4" dirty="0">
                <a:latin typeface="Times New Roman"/>
                <a:cs typeface="Times New Roman"/>
                <a:hlinkClick r:id="rId26" action="ppaction://hlinksldjump"/>
              </a:rPr>
              <a:t>U-1.</a:t>
            </a:r>
            <a:r>
              <a:rPr sz="1000" spc="-158" dirty="0">
                <a:latin typeface="Times New Roman"/>
                <a:cs typeface="Times New Roman"/>
                <a:hlinkClick r:id="rId26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26" action="ppaction://hlinksldjump"/>
              </a:rPr>
              <a:t>.............................................</a:t>
            </a:r>
            <a:r>
              <a:rPr sz="1000" spc="-129" dirty="0">
                <a:latin typeface="Times New Roman"/>
                <a:cs typeface="Times New Roman"/>
                <a:hlinkClick r:id="rId26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26" action="ppaction://hlinksldjump"/>
              </a:rPr>
              <a:t>86</a:t>
            </a:r>
            <a:endParaRPr sz="1000">
              <a:latin typeface="Times New Roman"/>
              <a:cs typeface="Times New Roman"/>
            </a:endParaRPr>
          </a:p>
          <a:p>
            <a:pPr marL="10259">
              <a:spcBef>
                <a:spcPts val="40"/>
              </a:spcBef>
            </a:pPr>
            <a:r>
              <a:rPr sz="1000" spc="-12" dirty="0">
                <a:latin typeface="Times New Roman"/>
                <a:cs typeface="Times New Roman"/>
                <a:hlinkClick r:id="rId27" action="ppaction://hlinksldjump"/>
              </a:rPr>
              <a:t>F</a:t>
            </a:r>
            <a:r>
              <a:rPr sz="1000" dirty="0">
                <a:latin typeface="Times New Roman"/>
                <a:cs typeface="Times New Roman"/>
                <a:hlinkClick r:id="rId27" action="ppaction://hlinksldjump"/>
              </a:rPr>
              <a:t>i</a:t>
            </a:r>
            <a:r>
              <a:rPr sz="1000" spc="-8" dirty="0">
                <a:latin typeface="Times New Roman"/>
                <a:cs typeface="Times New Roman"/>
                <a:hlinkClick r:id="rId27" action="ppaction://hlinksldjump"/>
              </a:rPr>
              <a:t>g</a:t>
            </a:r>
            <a:r>
              <a:rPr sz="1000" spc="8" dirty="0">
                <a:latin typeface="Times New Roman"/>
                <a:cs typeface="Times New Roman"/>
                <a:hlinkClick r:id="rId27" action="ppaction://hlinksldjump"/>
              </a:rPr>
              <a:t>u</a:t>
            </a:r>
            <a:r>
              <a:rPr sz="1000" dirty="0">
                <a:latin typeface="Times New Roman"/>
                <a:cs typeface="Times New Roman"/>
                <a:hlinkClick r:id="rId27" action="ppaction://hlinksldjump"/>
              </a:rPr>
              <a:t>ra</a:t>
            </a:r>
            <a:r>
              <a:rPr sz="1000" spc="-8" dirty="0">
                <a:latin typeface="Times New Roman"/>
                <a:cs typeface="Times New Roman"/>
                <a:hlinkClick r:id="rId27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27" action="ppaction://hlinksldjump"/>
              </a:rPr>
              <a:t>5.6:</a:t>
            </a:r>
            <a:r>
              <a:rPr sz="1000" spc="8" dirty="0">
                <a:latin typeface="Times New Roman"/>
                <a:cs typeface="Times New Roman"/>
                <a:hlinkClick r:id="rId27" action="ppaction://hlinksldjump"/>
              </a:rPr>
              <a:t> </a:t>
            </a:r>
            <a:r>
              <a:rPr sz="1000" spc="-16" dirty="0">
                <a:latin typeface="Times New Roman"/>
                <a:cs typeface="Times New Roman"/>
                <a:hlinkClick r:id="rId27" action="ppaction://hlinksldjump"/>
              </a:rPr>
              <a:t>I</a:t>
            </a:r>
            <a:r>
              <a:rPr sz="1000" spc="8" dirty="0">
                <a:latin typeface="Times New Roman"/>
                <a:cs typeface="Times New Roman"/>
                <a:hlinkClick r:id="rId27" action="ppaction://hlinksldjump"/>
              </a:rPr>
              <a:t>n</a:t>
            </a:r>
            <a:r>
              <a:rPr sz="1000" dirty="0">
                <a:latin typeface="Times New Roman"/>
                <a:cs typeface="Times New Roman"/>
                <a:hlinkClick r:id="rId27" action="ppaction://hlinksldjump"/>
              </a:rPr>
              <a:t>gr</a:t>
            </a:r>
            <a:r>
              <a:rPr sz="1000" spc="-8" dirty="0">
                <a:latin typeface="Times New Roman"/>
                <a:cs typeface="Times New Roman"/>
                <a:hlinkClick r:id="rId27" action="ppaction://hlinksldjump"/>
              </a:rPr>
              <a:t>e</a:t>
            </a:r>
            <a:r>
              <a:rPr sz="1000" spc="-4" dirty="0">
                <a:latin typeface="Times New Roman"/>
                <a:cs typeface="Times New Roman"/>
                <a:hlinkClick r:id="rId27" action="ppaction://hlinksldjump"/>
              </a:rPr>
              <a:t>so</a:t>
            </a:r>
            <a:r>
              <a:rPr sz="1000" dirty="0">
                <a:latin typeface="Times New Roman"/>
                <a:cs typeface="Times New Roman"/>
                <a:hlinkClick r:id="rId27" action="ppaction://hlinksldjump"/>
              </a:rPr>
              <a:t> de</a:t>
            </a:r>
            <a:r>
              <a:rPr sz="1000" spc="-4" dirty="0">
                <a:latin typeface="Times New Roman"/>
                <a:cs typeface="Times New Roman"/>
                <a:hlinkClick r:id="rId27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27" action="ppaction://hlinksldjump"/>
              </a:rPr>
              <a:t>i</a:t>
            </a:r>
            <a:r>
              <a:rPr sz="1000" spc="12" dirty="0">
                <a:latin typeface="Times New Roman"/>
                <a:cs typeface="Times New Roman"/>
                <a:hlinkClick r:id="rId27" action="ppaction://hlinksldjump"/>
              </a:rPr>
              <a:t>m</a:t>
            </a:r>
            <a:r>
              <a:rPr sz="1000" dirty="0">
                <a:latin typeface="Times New Roman"/>
                <a:cs typeface="Times New Roman"/>
                <a:hlinkClick r:id="rId27" action="ppaction://hlinksldjump"/>
              </a:rPr>
              <a:t>p</a:t>
            </a:r>
            <a:r>
              <a:rPr sz="1000" spc="-4" dirty="0">
                <a:latin typeface="Times New Roman"/>
                <a:cs typeface="Times New Roman"/>
                <a:hlinkClick r:id="rId27" action="ppaction://hlinksldjump"/>
              </a:rPr>
              <a:t>e</a:t>
            </a:r>
            <a:r>
              <a:rPr sz="1000" dirty="0">
                <a:latin typeface="Times New Roman"/>
                <a:cs typeface="Times New Roman"/>
                <a:hlinkClick r:id="rId27" action="ppaction://hlinksldjump"/>
              </a:rPr>
              <a:t>d</a:t>
            </a:r>
            <a:r>
              <a:rPr sz="1000" spc="-4" dirty="0">
                <a:latin typeface="Times New Roman"/>
                <a:cs typeface="Times New Roman"/>
                <a:hlinkClick r:id="rId27" action="ppaction://hlinksldjump"/>
              </a:rPr>
              <a:t>a</a:t>
            </a:r>
            <a:r>
              <a:rPr sz="1000" dirty="0">
                <a:latin typeface="Times New Roman"/>
                <a:cs typeface="Times New Roman"/>
                <a:hlinkClick r:id="rId27" action="ppaction://hlinksldjump"/>
              </a:rPr>
              <a:t>n</a:t>
            </a:r>
            <a:r>
              <a:rPr sz="1000" spc="-4" dirty="0">
                <a:latin typeface="Times New Roman"/>
                <a:cs typeface="Times New Roman"/>
                <a:hlinkClick r:id="rId27" action="ppaction://hlinksldjump"/>
              </a:rPr>
              <a:t>c</a:t>
            </a:r>
            <a:r>
              <a:rPr sz="1000" dirty="0">
                <a:latin typeface="Times New Roman"/>
                <a:cs typeface="Times New Roman"/>
                <a:hlinkClick r:id="rId27" action="ppaction://hlinksldjump"/>
              </a:rPr>
              <a:t>ia </a:t>
            </a:r>
            <a:r>
              <a:rPr sz="1000" spc="4" dirty="0">
                <a:latin typeface="Times New Roman"/>
                <a:cs typeface="Times New Roman"/>
                <a:hlinkClick r:id="rId27" action="ppaction://hlinksldjump"/>
              </a:rPr>
              <a:t>T</a:t>
            </a:r>
            <a:r>
              <a:rPr sz="1000" dirty="0">
                <a:latin typeface="Times New Roman"/>
                <a:cs typeface="Times New Roman"/>
                <a:hlinkClick r:id="rId27" action="ppaction://hlinksldjump"/>
              </a:rPr>
              <a:t>r</a:t>
            </a:r>
            <a:r>
              <a:rPr sz="1000" spc="-8" dirty="0">
                <a:latin typeface="Times New Roman"/>
                <a:cs typeface="Times New Roman"/>
                <a:hlinkClick r:id="rId27" action="ppaction://hlinksldjump"/>
              </a:rPr>
              <a:t>a</a:t>
            </a:r>
            <a:r>
              <a:rPr sz="1000" spc="-4" dirty="0">
                <a:latin typeface="Times New Roman"/>
                <a:cs typeface="Times New Roman"/>
                <a:hlinkClick r:id="rId27" action="ppaction://hlinksldjump"/>
              </a:rPr>
              <a:t>ns</a:t>
            </a:r>
            <a:r>
              <a:rPr sz="1000" dirty="0">
                <a:latin typeface="Times New Roman"/>
                <a:cs typeface="Times New Roman"/>
                <a:hlinkClick r:id="rId27" action="ppaction://hlinksldjump"/>
              </a:rPr>
              <a:t>f</a:t>
            </a:r>
            <a:r>
              <a:rPr sz="1000" spc="8" dirty="0">
                <a:latin typeface="Times New Roman"/>
                <a:cs typeface="Times New Roman"/>
                <a:hlinkClick r:id="rId27" action="ppaction://hlinksldjump"/>
              </a:rPr>
              <a:t>o</a:t>
            </a:r>
            <a:r>
              <a:rPr sz="1000" dirty="0">
                <a:latin typeface="Times New Roman"/>
                <a:cs typeface="Times New Roman"/>
                <a:hlinkClick r:id="rId27" action="ppaction://hlinksldjump"/>
              </a:rPr>
              <a:t>rm</a:t>
            </a:r>
            <a:r>
              <a:rPr sz="1000" spc="-8" dirty="0">
                <a:latin typeface="Times New Roman"/>
                <a:cs typeface="Times New Roman"/>
                <a:hlinkClick r:id="rId27" action="ppaction://hlinksldjump"/>
              </a:rPr>
              <a:t>a</a:t>
            </a:r>
            <a:r>
              <a:rPr sz="1000" dirty="0">
                <a:latin typeface="Times New Roman"/>
                <a:cs typeface="Times New Roman"/>
                <a:hlinkClick r:id="rId27" action="ppaction://hlinksldjump"/>
              </a:rPr>
              <a:t>dor</a:t>
            </a:r>
            <a:r>
              <a:rPr sz="1000" spc="4" dirty="0">
                <a:latin typeface="Times New Roman"/>
                <a:cs typeface="Times New Roman"/>
                <a:hlinkClick r:id="rId27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27" action="ppaction://hlinksldjump"/>
              </a:rPr>
              <a:t>de</a:t>
            </a:r>
            <a:r>
              <a:rPr sz="1000" spc="-4" dirty="0">
                <a:latin typeface="Times New Roman"/>
                <a:cs typeface="Times New Roman"/>
                <a:hlinkClick r:id="rId27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27" action="ppaction://hlinksldjump"/>
              </a:rPr>
              <a:t>poten</a:t>
            </a:r>
            <a:r>
              <a:rPr sz="1000" spc="-8" dirty="0">
                <a:latin typeface="Times New Roman"/>
                <a:cs typeface="Times New Roman"/>
                <a:hlinkClick r:id="rId27" action="ppaction://hlinksldjump"/>
              </a:rPr>
              <a:t>c</a:t>
            </a:r>
            <a:r>
              <a:rPr sz="1000" dirty="0">
                <a:latin typeface="Times New Roman"/>
                <a:cs typeface="Times New Roman"/>
                <a:hlinkClick r:id="rId27" action="ppaction://hlinksldjump"/>
              </a:rPr>
              <a:t>ia </a:t>
            </a:r>
            <a:r>
              <a:rPr sz="1000" spc="4" dirty="0">
                <a:latin typeface="Times New Roman"/>
                <a:cs typeface="Times New Roman"/>
                <a:hlinkClick r:id="rId27" action="ppaction://hlinksldjump"/>
              </a:rPr>
              <a:t>U</a:t>
            </a:r>
            <a:r>
              <a:rPr sz="1000" spc="-4" dirty="0">
                <a:latin typeface="Times New Roman"/>
                <a:cs typeface="Times New Roman"/>
                <a:hlinkClick r:id="rId27" action="ppaction://hlinksldjump"/>
              </a:rPr>
              <a:t>-</a:t>
            </a:r>
            <a:r>
              <a:rPr sz="1000" dirty="0">
                <a:latin typeface="Times New Roman"/>
                <a:cs typeface="Times New Roman"/>
                <a:hlinkClick r:id="rId27" action="ppaction://hlinksldjump"/>
              </a:rPr>
              <a:t>1.</a:t>
            </a:r>
            <a:r>
              <a:rPr sz="1000" spc="-158" dirty="0">
                <a:latin typeface="Times New Roman"/>
                <a:cs typeface="Times New Roman"/>
                <a:hlinkClick r:id="rId27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27" action="ppaction://hlinksldjump"/>
              </a:rPr>
              <a:t>...................................</a:t>
            </a:r>
            <a:r>
              <a:rPr sz="1000" spc="-129" dirty="0">
                <a:latin typeface="Times New Roman"/>
                <a:cs typeface="Times New Roman"/>
                <a:hlinkClick r:id="rId27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27" action="ppaction://hlinksldjump"/>
              </a:rPr>
              <a:t>87</a:t>
            </a:r>
            <a:endParaRPr sz="1000">
              <a:latin typeface="Times New Roman"/>
              <a:cs typeface="Times New Roman"/>
            </a:endParaRPr>
          </a:p>
          <a:p>
            <a:pPr marL="10259" marR="6668">
              <a:lnSpc>
                <a:spcPct val="103299"/>
              </a:lnSpc>
            </a:pPr>
            <a:r>
              <a:rPr sz="1000" spc="-4" dirty="0">
                <a:latin typeface="Times New Roman"/>
                <a:cs typeface="Times New Roman"/>
                <a:hlinkClick r:id="rId27" action="ppaction://hlinksldjump"/>
              </a:rPr>
              <a:t>Figura</a:t>
            </a:r>
            <a:r>
              <a:rPr sz="1000" spc="-8" dirty="0">
                <a:latin typeface="Times New Roman"/>
                <a:cs typeface="Times New Roman"/>
                <a:hlinkClick r:id="rId27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27" action="ppaction://hlinksldjump"/>
              </a:rPr>
              <a:t>5.7:</a:t>
            </a:r>
            <a:r>
              <a:rPr sz="1000" spc="4" dirty="0">
                <a:latin typeface="Times New Roman"/>
                <a:cs typeface="Times New Roman"/>
                <a:hlinkClick r:id="rId27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27" action="ppaction://hlinksldjump"/>
              </a:rPr>
              <a:t>Conexión del</a:t>
            </a:r>
            <a:r>
              <a:rPr sz="1000" spc="4" dirty="0">
                <a:latin typeface="Times New Roman"/>
                <a:cs typeface="Times New Roman"/>
                <a:hlinkClick r:id="rId27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27" action="ppaction://hlinksldjump"/>
              </a:rPr>
              <a:t>Transformador</a:t>
            </a:r>
            <a:r>
              <a:rPr sz="1000" dirty="0">
                <a:latin typeface="Times New Roman"/>
                <a:cs typeface="Times New Roman"/>
                <a:hlinkClick r:id="rId27" action="ppaction://hlinksldjump"/>
              </a:rPr>
              <a:t> de</a:t>
            </a:r>
            <a:r>
              <a:rPr sz="1000" spc="-4" dirty="0">
                <a:latin typeface="Times New Roman"/>
                <a:cs typeface="Times New Roman"/>
                <a:hlinkClick r:id="rId27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27" action="ppaction://hlinksldjump"/>
              </a:rPr>
              <a:t>potencia U-1...................................................</a:t>
            </a:r>
            <a:r>
              <a:rPr sz="1000" spc="-129" dirty="0">
                <a:latin typeface="Times New Roman"/>
                <a:cs typeface="Times New Roman"/>
                <a:hlinkClick r:id="rId27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27" action="ppaction://hlinksldjump"/>
              </a:rPr>
              <a:t>87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28" action="ppaction://hlinksldjump"/>
              </a:rPr>
              <a:t>Figura</a:t>
            </a:r>
            <a:r>
              <a:rPr sz="1000" spc="4" dirty="0">
                <a:latin typeface="Times New Roman"/>
                <a:cs typeface="Times New Roman"/>
                <a:hlinkClick r:id="rId28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28" action="ppaction://hlinksldjump"/>
              </a:rPr>
              <a:t>5.8:</a:t>
            </a:r>
            <a:r>
              <a:rPr sz="1000" spc="12" dirty="0">
                <a:latin typeface="Times New Roman"/>
                <a:cs typeface="Times New Roman"/>
                <a:hlinkClick r:id="rId28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28" action="ppaction://hlinksldjump"/>
              </a:rPr>
              <a:t>Placa</a:t>
            </a:r>
            <a:r>
              <a:rPr sz="1000" spc="12" dirty="0">
                <a:latin typeface="Times New Roman"/>
                <a:cs typeface="Times New Roman"/>
                <a:hlinkClick r:id="rId28" action="ppaction://hlinksldjump"/>
              </a:rPr>
              <a:t> </a:t>
            </a:r>
            <a:r>
              <a:rPr sz="1000" spc="4" dirty="0">
                <a:latin typeface="Times New Roman"/>
                <a:cs typeface="Times New Roman"/>
                <a:hlinkClick r:id="rId28" action="ppaction://hlinksldjump"/>
              </a:rPr>
              <a:t>de</a:t>
            </a:r>
            <a:r>
              <a:rPr sz="1000" spc="8" dirty="0">
                <a:latin typeface="Times New Roman"/>
                <a:cs typeface="Times New Roman"/>
                <a:hlinkClick r:id="rId28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28" action="ppaction://hlinksldjump"/>
              </a:rPr>
              <a:t>características</a:t>
            </a:r>
            <a:r>
              <a:rPr sz="1000" spc="16" dirty="0">
                <a:latin typeface="Times New Roman"/>
                <a:cs typeface="Times New Roman"/>
                <a:hlinkClick r:id="rId28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28" action="ppaction://hlinksldjump"/>
              </a:rPr>
              <a:t>Transformador</a:t>
            </a:r>
            <a:r>
              <a:rPr sz="1000" spc="12" dirty="0">
                <a:latin typeface="Times New Roman"/>
                <a:cs typeface="Times New Roman"/>
                <a:hlinkClick r:id="rId28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28" action="ppaction://hlinksldjump"/>
              </a:rPr>
              <a:t>de</a:t>
            </a:r>
            <a:r>
              <a:rPr sz="1000" spc="4" dirty="0">
                <a:latin typeface="Times New Roman"/>
                <a:cs typeface="Times New Roman"/>
                <a:hlinkClick r:id="rId28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28" action="ppaction://hlinksldjump"/>
              </a:rPr>
              <a:t>servicio</a:t>
            </a:r>
            <a:r>
              <a:rPr sz="1000" spc="16" dirty="0">
                <a:latin typeface="Times New Roman"/>
                <a:cs typeface="Times New Roman"/>
                <a:hlinkClick r:id="rId28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28" action="ppaction://hlinksldjump"/>
              </a:rPr>
              <a:t>propio................................</a:t>
            </a:r>
            <a:r>
              <a:rPr sz="1000" spc="-117" dirty="0">
                <a:latin typeface="Times New Roman"/>
                <a:cs typeface="Times New Roman"/>
                <a:hlinkClick r:id="rId28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28" action="ppaction://hlinksldjump"/>
              </a:rPr>
              <a:t>88</a:t>
            </a:r>
            <a:endParaRPr sz="1000">
              <a:latin typeface="Times New Roman"/>
              <a:cs typeface="Times New Roman"/>
            </a:endParaRPr>
          </a:p>
          <a:p>
            <a:pPr marL="10259">
              <a:spcBef>
                <a:spcPts val="36"/>
              </a:spcBef>
            </a:pPr>
            <a:r>
              <a:rPr sz="1000" spc="-4" dirty="0">
                <a:latin typeface="Times New Roman"/>
                <a:cs typeface="Times New Roman"/>
                <a:hlinkClick r:id="rId28" action="ppaction://hlinksldjump"/>
              </a:rPr>
              <a:t>Figura</a:t>
            </a:r>
            <a:r>
              <a:rPr sz="1000" spc="-8" dirty="0">
                <a:latin typeface="Times New Roman"/>
                <a:cs typeface="Times New Roman"/>
                <a:hlinkClick r:id="rId28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28" action="ppaction://hlinksldjump"/>
              </a:rPr>
              <a:t>5.9:</a:t>
            </a:r>
            <a:r>
              <a:rPr sz="1000" spc="12" dirty="0">
                <a:latin typeface="Times New Roman"/>
                <a:cs typeface="Times New Roman"/>
                <a:hlinkClick r:id="rId28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28" action="ppaction://hlinksldjump"/>
              </a:rPr>
              <a:t>Ingreso</a:t>
            </a:r>
            <a:r>
              <a:rPr sz="1000" spc="4" dirty="0">
                <a:latin typeface="Times New Roman"/>
                <a:cs typeface="Times New Roman"/>
                <a:hlinkClick r:id="rId28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28" action="ppaction://hlinksldjump"/>
              </a:rPr>
              <a:t>de datos</a:t>
            </a:r>
            <a:r>
              <a:rPr sz="1000" spc="4" dirty="0">
                <a:latin typeface="Times New Roman"/>
                <a:cs typeface="Times New Roman"/>
                <a:hlinkClick r:id="rId28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28" action="ppaction://hlinksldjump"/>
              </a:rPr>
              <a:t>Transformador</a:t>
            </a:r>
            <a:r>
              <a:rPr sz="1000" spc="4" dirty="0">
                <a:latin typeface="Times New Roman"/>
                <a:cs typeface="Times New Roman"/>
                <a:hlinkClick r:id="rId28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28" action="ppaction://hlinksldjump"/>
              </a:rPr>
              <a:t>de</a:t>
            </a:r>
            <a:r>
              <a:rPr sz="1000" spc="-4" dirty="0">
                <a:latin typeface="Times New Roman"/>
                <a:cs typeface="Times New Roman"/>
                <a:hlinkClick r:id="rId28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28" action="ppaction://hlinksldjump"/>
              </a:rPr>
              <a:t>servicio </a:t>
            </a:r>
            <a:r>
              <a:rPr sz="1000" spc="-4" dirty="0">
                <a:latin typeface="Times New Roman"/>
                <a:cs typeface="Times New Roman"/>
                <a:hlinkClick r:id="rId28" action="ppaction://hlinksldjump"/>
              </a:rPr>
              <a:t>propio</a:t>
            </a:r>
            <a:r>
              <a:rPr sz="1000" spc="4" dirty="0">
                <a:latin typeface="Times New Roman"/>
                <a:cs typeface="Times New Roman"/>
                <a:hlinkClick r:id="rId28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28" action="ppaction://hlinksldjump"/>
              </a:rPr>
              <a:t>U-1.</a:t>
            </a:r>
            <a:r>
              <a:rPr sz="1000" spc="-57" dirty="0">
                <a:latin typeface="Times New Roman"/>
                <a:cs typeface="Times New Roman"/>
                <a:hlinkClick r:id="rId28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28" action="ppaction://hlinksldjump"/>
              </a:rPr>
              <a:t>..................................</a:t>
            </a:r>
            <a:r>
              <a:rPr sz="1000" spc="-129" dirty="0">
                <a:latin typeface="Times New Roman"/>
                <a:cs typeface="Times New Roman"/>
                <a:hlinkClick r:id="rId28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28" action="ppaction://hlinksldjump"/>
              </a:rPr>
              <a:t>88</a:t>
            </a:r>
            <a:endParaRPr sz="1000">
              <a:latin typeface="Times New Roman"/>
              <a:cs typeface="Times New Roman"/>
            </a:endParaRPr>
          </a:p>
          <a:p>
            <a:pPr marL="10259">
              <a:spcBef>
                <a:spcPts val="40"/>
              </a:spcBef>
            </a:pPr>
            <a:r>
              <a:rPr sz="1000" spc="-4" dirty="0">
                <a:latin typeface="Times New Roman"/>
                <a:cs typeface="Times New Roman"/>
                <a:hlinkClick r:id="rId29" action="ppaction://hlinksldjump"/>
              </a:rPr>
              <a:t>Figura 5.10:Ingreso</a:t>
            </a:r>
            <a:r>
              <a:rPr sz="1000" spc="4" dirty="0">
                <a:latin typeface="Times New Roman"/>
                <a:cs typeface="Times New Roman"/>
                <a:hlinkClick r:id="rId29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29" action="ppaction://hlinksldjump"/>
              </a:rPr>
              <a:t>de</a:t>
            </a:r>
            <a:r>
              <a:rPr sz="1000" spc="4" dirty="0">
                <a:latin typeface="Times New Roman"/>
                <a:cs typeface="Times New Roman"/>
                <a:hlinkClick r:id="rId29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29" action="ppaction://hlinksldjump"/>
              </a:rPr>
              <a:t>impedancia</a:t>
            </a:r>
            <a:r>
              <a:rPr sz="1000" spc="4" dirty="0">
                <a:latin typeface="Times New Roman"/>
                <a:cs typeface="Times New Roman"/>
                <a:hlinkClick r:id="rId29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29" action="ppaction://hlinksldjump"/>
              </a:rPr>
              <a:t>Transformador</a:t>
            </a:r>
            <a:r>
              <a:rPr sz="1000" spc="8" dirty="0">
                <a:latin typeface="Times New Roman"/>
                <a:cs typeface="Times New Roman"/>
                <a:hlinkClick r:id="rId29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29" action="ppaction://hlinksldjump"/>
              </a:rPr>
              <a:t>de</a:t>
            </a:r>
            <a:r>
              <a:rPr sz="1000" spc="-4" dirty="0">
                <a:latin typeface="Times New Roman"/>
                <a:cs typeface="Times New Roman"/>
                <a:hlinkClick r:id="rId29" action="ppaction://hlinksldjump"/>
              </a:rPr>
              <a:t> servicio</a:t>
            </a:r>
            <a:r>
              <a:rPr sz="1000" spc="4" dirty="0">
                <a:latin typeface="Times New Roman"/>
                <a:cs typeface="Times New Roman"/>
                <a:hlinkClick r:id="rId29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29" action="ppaction://hlinksldjump"/>
              </a:rPr>
              <a:t>propio</a:t>
            </a:r>
            <a:r>
              <a:rPr sz="1000" spc="8" dirty="0">
                <a:latin typeface="Times New Roman"/>
                <a:cs typeface="Times New Roman"/>
                <a:hlinkClick r:id="rId29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29" action="ppaction://hlinksldjump"/>
              </a:rPr>
              <a:t>U-1.</a:t>
            </a:r>
            <a:r>
              <a:rPr sz="1000" spc="-57" dirty="0">
                <a:latin typeface="Times New Roman"/>
                <a:cs typeface="Times New Roman"/>
                <a:hlinkClick r:id="rId29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29" action="ppaction://hlinksldjump"/>
              </a:rPr>
              <a:t>.......................</a:t>
            </a:r>
            <a:r>
              <a:rPr sz="1000" spc="-121" dirty="0">
                <a:latin typeface="Times New Roman"/>
                <a:cs typeface="Times New Roman"/>
                <a:hlinkClick r:id="rId29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29" action="ppaction://hlinksldjump"/>
              </a:rPr>
              <a:t>89</a:t>
            </a:r>
            <a:endParaRPr sz="1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51937" y="559880"/>
            <a:ext cx="5546484" cy="6455713"/>
          </a:xfrm>
          <a:prstGeom prst="rect">
            <a:avLst/>
          </a:prstGeom>
        </p:spPr>
        <p:txBody>
          <a:bodyPr vert="horz" wrap="square" lIns="0" tIns="10259" rIns="0" bIns="0" rtlCol="0">
            <a:spAutoFit/>
          </a:bodyPr>
          <a:lstStyle/>
          <a:p>
            <a:pPr marL="10259">
              <a:spcBef>
                <a:spcPts val="81"/>
              </a:spcBef>
            </a:pPr>
            <a:r>
              <a:rPr sz="1000" spc="-4" dirty="0">
                <a:latin typeface="Times New Roman"/>
                <a:cs typeface="Times New Roman"/>
                <a:hlinkClick r:id="rId2" action="ppaction://hlinksldjump"/>
              </a:rPr>
              <a:t>Figura</a:t>
            </a:r>
            <a:r>
              <a:rPr sz="1000" spc="-8" dirty="0">
                <a:latin typeface="Times New Roman"/>
                <a:cs typeface="Times New Roman"/>
                <a:hlinkClick r:id="rId2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2" action="ppaction://hlinksldjump"/>
              </a:rPr>
              <a:t>5.11:</a:t>
            </a:r>
            <a:r>
              <a:rPr sz="1000" spc="4" dirty="0">
                <a:latin typeface="Times New Roman"/>
                <a:cs typeface="Times New Roman"/>
                <a:hlinkClick r:id="rId2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2" action="ppaction://hlinksldjump"/>
              </a:rPr>
              <a:t>Conexión del</a:t>
            </a:r>
            <a:r>
              <a:rPr sz="1000" spc="4" dirty="0">
                <a:latin typeface="Times New Roman"/>
                <a:cs typeface="Times New Roman"/>
                <a:hlinkClick r:id="rId2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2" action="ppaction://hlinksldjump"/>
              </a:rPr>
              <a:t>Transformador</a:t>
            </a:r>
            <a:r>
              <a:rPr sz="1000" dirty="0">
                <a:latin typeface="Times New Roman"/>
                <a:cs typeface="Times New Roman"/>
                <a:hlinkClick r:id="rId2" action="ppaction://hlinksldjump"/>
              </a:rPr>
              <a:t> de</a:t>
            </a:r>
            <a:r>
              <a:rPr sz="1000" spc="-4" dirty="0">
                <a:latin typeface="Times New Roman"/>
                <a:cs typeface="Times New Roman"/>
                <a:hlinkClick r:id="rId2" action="ppaction://hlinksldjump"/>
              </a:rPr>
              <a:t> servicio</a:t>
            </a:r>
            <a:r>
              <a:rPr sz="1000" dirty="0">
                <a:latin typeface="Times New Roman"/>
                <a:cs typeface="Times New Roman"/>
                <a:hlinkClick r:id="rId2" action="ppaction://hlinksldjump"/>
              </a:rPr>
              <a:t> propio</a:t>
            </a:r>
            <a:r>
              <a:rPr sz="1000" spc="4" dirty="0">
                <a:latin typeface="Times New Roman"/>
                <a:cs typeface="Times New Roman"/>
                <a:hlinkClick r:id="rId2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2" action="ppaction://hlinksldjump"/>
              </a:rPr>
              <a:t>U-1.</a:t>
            </a:r>
            <a:r>
              <a:rPr sz="1000" spc="-97" dirty="0">
                <a:latin typeface="Times New Roman"/>
                <a:cs typeface="Times New Roman"/>
                <a:hlinkClick r:id="rId2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2" action="ppaction://hlinksldjump"/>
              </a:rPr>
              <a:t>.....................................</a:t>
            </a:r>
            <a:r>
              <a:rPr sz="1000" spc="-125" dirty="0">
                <a:latin typeface="Times New Roman"/>
                <a:cs typeface="Times New Roman"/>
                <a:hlinkClick r:id="rId2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2" action="ppaction://hlinksldjump"/>
              </a:rPr>
              <a:t>89</a:t>
            </a:r>
            <a:endParaRPr sz="1000">
              <a:latin typeface="Times New Roman"/>
              <a:cs typeface="Times New Roman"/>
            </a:endParaRPr>
          </a:p>
          <a:p>
            <a:pPr marL="10259">
              <a:spcBef>
                <a:spcPts val="48"/>
              </a:spcBef>
            </a:pPr>
            <a:r>
              <a:rPr sz="1000" spc="-12" dirty="0">
                <a:latin typeface="Times New Roman"/>
                <a:cs typeface="Times New Roman"/>
                <a:hlinkClick r:id="rId3" action="ppaction://hlinksldjump"/>
              </a:rPr>
              <a:t>F</a:t>
            </a:r>
            <a:r>
              <a:rPr sz="1000" dirty="0">
                <a:latin typeface="Times New Roman"/>
                <a:cs typeface="Times New Roman"/>
                <a:hlinkClick r:id="rId3" action="ppaction://hlinksldjump"/>
              </a:rPr>
              <a:t>i</a:t>
            </a:r>
            <a:r>
              <a:rPr sz="1000" spc="-8" dirty="0">
                <a:latin typeface="Times New Roman"/>
                <a:cs typeface="Times New Roman"/>
                <a:hlinkClick r:id="rId3" action="ppaction://hlinksldjump"/>
              </a:rPr>
              <a:t>g</a:t>
            </a:r>
            <a:r>
              <a:rPr sz="1000" spc="8" dirty="0">
                <a:latin typeface="Times New Roman"/>
                <a:cs typeface="Times New Roman"/>
                <a:hlinkClick r:id="rId3" action="ppaction://hlinksldjump"/>
              </a:rPr>
              <a:t>u</a:t>
            </a:r>
            <a:r>
              <a:rPr sz="1000" dirty="0">
                <a:latin typeface="Times New Roman"/>
                <a:cs typeface="Times New Roman"/>
                <a:hlinkClick r:id="rId3" action="ppaction://hlinksldjump"/>
              </a:rPr>
              <a:t>ra</a:t>
            </a:r>
            <a:r>
              <a:rPr sz="1000" spc="-8" dirty="0">
                <a:latin typeface="Times New Roman"/>
                <a:cs typeface="Times New Roman"/>
                <a:hlinkClick r:id="rId3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3" action="ppaction://hlinksldjump"/>
              </a:rPr>
              <a:t>5.12:</a:t>
            </a:r>
            <a:r>
              <a:rPr sz="1000" spc="8" dirty="0">
                <a:latin typeface="Times New Roman"/>
                <a:cs typeface="Times New Roman"/>
                <a:hlinkClick r:id="rId3" action="ppaction://hlinksldjump"/>
              </a:rPr>
              <a:t> </a:t>
            </a:r>
            <a:r>
              <a:rPr sz="1000" spc="-16" dirty="0">
                <a:latin typeface="Times New Roman"/>
                <a:cs typeface="Times New Roman"/>
                <a:hlinkClick r:id="rId3" action="ppaction://hlinksldjump"/>
              </a:rPr>
              <a:t>I</a:t>
            </a:r>
            <a:r>
              <a:rPr sz="1000" spc="8" dirty="0">
                <a:latin typeface="Times New Roman"/>
                <a:cs typeface="Times New Roman"/>
                <a:hlinkClick r:id="rId3" action="ppaction://hlinksldjump"/>
              </a:rPr>
              <a:t>n</a:t>
            </a:r>
            <a:r>
              <a:rPr sz="1000" dirty="0">
                <a:latin typeface="Times New Roman"/>
                <a:cs typeface="Times New Roman"/>
                <a:hlinkClick r:id="rId3" action="ppaction://hlinksldjump"/>
              </a:rPr>
              <a:t>gr</a:t>
            </a:r>
            <a:r>
              <a:rPr sz="1000" spc="-8" dirty="0">
                <a:latin typeface="Times New Roman"/>
                <a:cs typeface="Times New Roman"/>
                <a:hlinkClick r:id="rId3" action="ppaction://hlinksldjump"/>
              </a:rPr>
              <a:t>e</a:t>
            </a:r>
            <a:r>
              <a:rPr sz="1000" spc="-4" dirty="0">
                <a:latin typeface="Times New Roman"/>
                <a:cs typeface="Times New Roman"/>
                <a:hlinkClick r:id="rId3" action="ppaction://hlinksldjump"/>
              </a:rPr>
              <a:t>so</a:t>
            </a:r>
            <a:r>
              <a:rPr sz="1000" dirty="0">
                <a:latin typeface="Times New Roman"/>
                <a:cs typeface="Times New Roman"/>
                <a:hlinkClick r:id="rId3" action="ppaction://hlinksldjump"/>
              </a:rPr>
              <a:t> de</a:t>
            </a:r>
            <a:r>
              <a:rPr sz="1000" spc="-4" dirty="0">
                <a:latin typeface="Times New Roman"/>
                <a:cs typeface="Times New Roman"/>
                <a:hlinkClick r:id="rId3" action="ppaction://hlinksldjump"/>
              </a:rPr>
              <a:t> </a:t>
            </a:r>
            <a:r>
              <a:rPr sz="1000" spc="4" dirty="0">
                <a:latin typeface="Times New Roman"/>
                <a:cs typeface="Times New Roman"/>
                <a:hlinkClick r:id="rId3" action="ppaction://hlinksldjump"/>
              </a:rPr>
              <a:t>s</a:t>
            </a:r>
            <a:r>
              <a:rPr sz="1000" dirty="0">
                <a:latin typeface="Times New Roman"/>
                <a:cs typeface="Times New Roman"/>
                <a:hlinkClick r:id="rId3" action="ppaction://hlinksldjump"/>
              </a:rPr>
              <a:t>umato</a:t>
            </a:r>
            <a:r>
              <a:rPr sz="1000" spc="-4" dirty="0">
                <a:latin typeface="Times New Roman"/>
                <a:cs typeface="Times New Roman"/>
                <a:hlinkClick r:id="rId3" action="ppaction://hlinksldjump"/>
              </a:rPr>
              <a:t>r</a:t>
            </a:r>
            <a:r>
              <a:rPr sz="1000" dirty="0">
                <a:latin typeface="Times New Roman"/>
                <a:cs typeface="Times New Roman"/>
                <a:hlinkClick r:id="rId3" action="ppaction://hlinksldjump"/>
              </a:rPr>
              <a:t>ia de</a:t>
            </a:r>
            <a:r>
              <a:rPr sz="1000" spc="-8" dirty="0">
                <a:latin typeface="Times New Roman"/>
                <a:cs typeface="Times New Roman"/>
                <a:hlinkClick r:id="rId3" action="ppaction://hlinksldjump"/>
              </a:rPr>
              <a:t> </a:t>
            </a:r>
            <a:r>
              <a:rPr sz="1000" spc="4" dirty="0">
                <a:latin typeface="Times New Roman"/>
                <a:cs typeface="Times New Roman"/>
                <a:hlinkClick r:id="rId3" action="ppaction://hlinksldjump"/>
              </a:rPr>
              <a:t>c</a:t>
            </a:r>
            <a:r>
              <a:rPr sz="1000" spc="-4" dirty="0">
                <a:latin typeface="Times New Roman"/>
                <a:cs typeface="Times New Roman"/>
                <a:hlinkClick r:id="rId3" action="ppaction://hlinksldjump"/>
              </a:rPr>
              <a:t>a</a:t>
            </a:r>
            <a:r>
              <a:rPr sz="1000" spc="4" dirty="0">
                <a:latin typeface="Times New Roman"/>
                <a:cs typeface="Times New Roman"/>
                <a:hlinkClick r:id="rId3" action="ppaction://hlinksldjump"/>
              </a:rPr>
              <a:t>r</a:t>
            </a:r>
            <a:r>
              <a:rPr sz="1000" spc="-12" dirty="0">
                <a:latin typeface="Times New Roman"/>
                <a:cs typeface="Times New Roman"/>
                <a:hlinkClick r:id="rId3" action="ppaction://hlinksldjump"/>
              </a:rPr>
              <a:t>g</a:t>
            </a:r>
            <a:r>
              <a:rPr sz="1000" spc="-4" dirty="0">
                <a:latin typeface="Times New Roman"/>
                <a:cs typeface="Times New Roman"/>
                <a:hlinkClick r:id="rId3" action="ppaction://hlinksldjump"/>
              </a:rPr>
              <a:t>as</a:t>
            </a:r>
            <a:r>
              <a:rPr sz="1000" dirty="0">
                <a:latin typeface="Times New Roman"/>
                <a:cs typeface="Times New Roman"/>
                <a:hlinkClick r:id="rId3" action="ppaction://hlinksldjump"/>
              </a:rPr>
              <a:t> </a:t>
            </a:r>
            <a:r>
              <a:rPr sz="1000" spc="8" dirty="0">
                <a:latin typeface="Times New Roman"/>
                <a:cs typeface="Times New Roman"/>
                <a:hlinkClick r:id="rId3" action="ppaction://hlinksldjump"/>
              </a:rPr>
              <a:t>d</a:t>
            </a:r>
            <a:r>
              <a:rPr sz="1000" dirty="0">
                <a:latin typeface="Times New Roman"/>
                <a:cs typeface="Times New Roman"/>
                <a:hlinkClick r:id="rId3" action="ppaction://hlinksldjump"/>
              </a:rPr>
              <a:t>e</a:t>
            </a:r>
            <a:r>
              <a:rPr sz="1000" spc="-4" dirty="0">
                <a:latin typeface="Times New Roman"/>
                <a:cs typeface="Times New Roman"/>
                <a:hlinkClick r:id="rId3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3" action="ppaction://hlinksldjump"/>
              </a:rPr>
              <a:t>la</a:t>
            </a:r>
            <a:r>
              <a:rPr sz="1000" spc="4" dirty="0">
                <a:latin typeface="Times New Roman"/>
                <a:cs typeface="Times New Roman"/>
                <a:hlinkClick r:id="rId3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3" action="ppaction://hlinksldjump"/>
              </a:rPr>
              <a:t>ce</a:t>
            </a:r>
            <a:r>
              <a:rPr sz="1000" dirty="0">
                <a:latin typeface="Times New Roman"/>
                <a:cs typeface="Times New Roman"/>
                <a:hlinkClick r:id="rId3" action="ppaction://hlinksldjump"/>
              </a:rPr>
              <a:t>ntr</a:t>
            </a:r>
            <a:r>
              <a:rPr sz="1000" spc="-8" dirty="0">
                <a:latin typeface="Times New Roman"/>
                <a:cs typeface="Times New Roman"/>
                <a:hlinkClick r:id="rId3" action="ppaction://hlinksldjump"/>
              </a:rPr>
              <a:t>a</a:t>
            </a:r>
            <a:r>
              <a:rPr sz="1000" dirty="0">
                <a:latin typeface="Times New Roman"/>
                <a:cs typeface="Times New Roman"/>
                <a:hlinkClick r:id="rId3" action="ppaction://hlinksldjump"/>
              </a:rPr>
              <a:t>l</a:t>
            </a:r>
            <a:r>
              <a:rPr sz="1000" spc="24" dirty="0">
                <a:latin typeface="Times New Roman"/>
                <a:cs typeface="Times New Roman"/>
                <a:hlinkClick r:id="rId3" action="ppaction://hlinksldjump"/>
              </a:rPr>
              <a:t>.</a:t>
            </a:r>
            <a:r>
              <a:rPr sz="1000" dirty="0">
                <a:latin typeface="Times New Roman"/>
                <a:cs typeface="Times New Roman"/>
                <a:hlinkClick r:id="rId3" action="ppaction://hlinksldjump"/>
              </a:rPr>
              <a:t>...................................................</a:t>
            </a:r>
            <a:r>
              <a:rPr sz="1000" spc="-129" dirty="0">
                <a:latin typeface="Times New Roman"/>
                <a:cs typeface="Times New Roman"/>
                <a:hlinkClick r:id="rId3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3" action="ppaction://hlinksldjump"/>
              </a:rPr>
              <a:t>90</a:t>
            </a:r>
            <a:endParaRPr sz="1000">
              <a:latin typeface="Times New Roman"/>
              <a:cs typeface="Times New Roman"/>
            </a:endParaRPr>
          </a:p>
          <a:p>
            <a:pPr marL="10259">
              <a:spcBef>
                <a:spcPts val="36"/>
              </a:spcBef>
            </a:pPr>
            <a:r>
              <a:rPr sz="1000" spc="-4" dirty="0">
                <a:latin typeface="Times New Roman"/>
                <a:cs typeface="Times New Roman"/>
                <a:hlinkClick r:id="rId4" action="ppaction://hlinksldjump"/>
              </a:rPr>
              <a:t>Figura</a:t>
            </a:r>
            <a:r>
              <a:rPr sz="1000" spc="-8" dirty="0">
                <a:latin typeface="Times New Roman"/>
                <a:cs typeface="Times New Roman"/>
                <a:hlinkClick r:id="rId4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4" action="ppaction://hlinksldjump"/>
              </a:rPr>
              <a:t>5.13:</a:t>
            </a:r>
            <a:r>
              <a:rPr sz="1000" spc="12" dirty="0">
                <a:latin typeface="Times New Roman"/>
                <a:cs typeface="Times New Roman"/>
                <a:hlinkClick r:id="rId4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4" action="ppaction://hlinksldjump"/>
              </a:rPr>
              <a:t>Ingreso</a:t>
            </a:r>
            <a:r>
              <a:rPr sz="1000" dirty="0">
                <a:latin typeface="Times New Roman"/>
                <a:cs typeface="Times New Roman"/>
                <a:hlinkClick r:id="rId4" action="ppaction://hlinksldjump"/>
              </a:rPr>
              <a:t> de</a:t>
            </a:r>
            <a:r>
              <a:rPr sz="1000" spc="8" dirty="0">
                <a:latin typeface="Times New Roman"/>
                <a:cs typeface="Times New Roman"/>
                <a:hlinkClick r:id="rId4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4" action="ppaction://hlinksldjump"/>
              </a:rPr>
              <a:t>corrientes</a:t>
            </a:r>
            <a:r>
              <a:rPr sz="1000" spc="4" dirty="0">
                <a:latin typeface="Times New Roman"/>
                <a:cs typeface="Times New Roman"/>
                <a:hlinkClick r:id="rId4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4" action="ppaction://hlinksldjump"/>
              </a:rPr>
              <a:t>de</a:t>
            </a:r>
            <a:r>
              <a:rPr sz="1000" spc="4" dirty="0">
                <a:latin typeface="Times New Roman"/>
                <a:cs typeface="Times New Roman"/>
                <a:hlinkClick r:id="rId4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4" action="ppaction://hlinksldjump"/>
              </a:rPr>
              <a:t>cortocircuito</a:t>
            </a:r>
            <a:r>
              <a:rPr sz="1000" spc="4" dirty="0">
                <a:latin typeface="Times New Roman"/>
                <a:cs typeface="Times New Roman"/>
                <a:hlinkClick r:id="rId4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4" action="ppaction://hlinksldjump"/>
              </a:rPr>
              <a:t>de</a:t>
            </a:r>
            <a:r>
              <a:rPr sz="1000" spc="-4" dirty="0">
                <a:latin typeface="Times New Roman"/>
                <a:cs typeface="Times New Roman"/>
                <a:hlinkClick r:id="rId4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4" action="ppaction://hlinksldjump"/>
              </a:rPr>
              <a:t>la</a:t>
            </a:r>
            <a:r>
              <a:rPr sz="1000" spc="4" dirty="0">
                <a:latin typeface="Times New Roman"/>
                <a:cs typeface="Times New Roman"/>
                <a:hlinkClick r:id="rId4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4" action="ppaction://hlinksldjump"/>
              </a:rPr>
              <a:t>red.</a:t>
            </a:r>
            <a:r>
              <a:rPr sz="1000" spc="-85" dirty="0">
                <a:latin typeface="Times New Roman"/>
                <a:cs typeface="Times New Roman"/>
                <a:hlinkClick r:id="rId4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4" action="ppaction://hlinksldjump"/>
              </a:rPr>
              <a:t>..............................................</a:t>
            </a:r>
            <a:r>
              <a:rPr sz="1000" spc="-125" dirty="0">
                <a:latin typeface="Times New Roman"/>
                <a:cs typeface="Times New Roman"/>
                <a:hlinkClick r:id="rId4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4" action="ppaction://hlinksldjump"/>
              </a:rPr>
              <a:t>92</a:t>
            </a:r>
            <a:endParaRPr sz="1000">
              <a:latin typeface="Times New Roman"/>
              <a:cs typeface="Times New Roman"/>
            </a:endParaRPr>
          </a:p>
          <a:p>
            <a:pPr marL="10259">
              <a:spcBef>
                <a:spcPts val="40"/>
              </a:spcBef>
            </a:pPr>
            <a:r>
              <a:rPr sz="1000" spc="-4" dirty="0">
                <a:latin typeface="Times New Roman"/>
                <a:cs typeface="Times New Roman"/>
                <a:hlinkClick r:id="rId4" action="ppaction://hlinksldjump"/>
              </a:rPr>
              <a:t>Figura</a:t>
            </a:r>
            <a:r>
              <a:rPr sz="1000" spc="-8" dirty="0">
                <a:latin typeface="Times New Roman"/>
                <a:cs typeface="Times New Roman"/>
                <a:hlinkClick r:id="rId4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4" action="ppaction://hlinksldjump"/>
              </a:rPr>
              <a:t>5.14:</a:t>
            </a:r>
            <a:r>
              <a:rPr sz="1000" spc="4" dirty="0">
                <a:latin typeface="Times New Roman"/>
                <a:cs typeface="Times New Roman"/>
                <a:hlinkClick r:id="rId4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4" action="ppaction://hlinksldjump"/>
              </a:rPr>
              <a:t>Potencias</a:t>
            </a:r>
            <a:r>
              <a:rPr sz="1000" dirty="0">
                <a:latin typeface="Times New Roman"/>
                <a:cs typeface="Times New Roman"/>
                <a:hlinkClick r:id="rId4" action="ppaction://hlinksldjump"/>
              </a:rPr>
              <a:t> de</a:t>
            </a:r>
            <a:r>
              <a:rPr sz="1000" spc="8" dirty="0">
                <a:latin typeface="Times New Roman"/>
                <a:cs typeface="Times New Roman"/>
                <a:hlinkClick r:id="rId4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4" action="ppaction://hlinksldjump"/>
              </a:rPr>
              <a:t>inyección</a:t>
            </a:r>
            <a:r>
              <a:rPr sz="1000" dirty="0">
                <a:latin typeface="Times New Roman"/>
                <a:cs typeface="Times New Roman"/>
                <a:hlinkClick r:id="rId4" action="ppaction://hlinksldjump"/>
              </a:rPr>
              <a:t> a</a:t>
            </a:r>
            <a:r>
              <a:rPr sz="1000" spc="4" dirty="0">
                <a:latin typeface="Times New Roman"/>
                <a:cs typeface="Times New Roman"/>
                <a:hlinkClick r:id="rId4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4" action="ppaction://hlinksldjump"/>
              </a:rPr>
              <a:t>la</a:t>
            </a:r>
            <a:r>
              <a:rPr sz="1000" spc="4" dirty="0">
                <a:latin typeface="Times New Roman"/>
                <a:cs typeface="Times New Roman"/>
                <a:hlinkClick r:id="rId4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4" action="ppaction://hlinksldjump"/>
              </a:rPr>
              <a:t>red</a:t>
            </a:r>
            <a:r>
              <a:rPr sz="1000" spc="4" dirty="0">
                <a:latin typeface="Times New Roman"/>
                <a:cs typeface="Times New Roman"/>
                <a:hlinkClick r:id="rId4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4" action="ppaction://hlinksldjump"/>
              </a:rPr>
              <a:t>de</a:t>
            </a:r>
            <a:r>
              <a:rPr sz="1000" spc="-4" dirty="0">
                <a:latin typeface="Times New Roman"/>
                <a:cs typeface="Times New Roman"/>
                <a:hlinkClick r:id="rId4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4" action="ppaction://hlinksldjump"/>
              </a:rPr>
              <a:t>un</a:t>
            </a:r>
            <a:r>
              <a:rPr sz="1000" spc="12" dirty="0">
                <a:latin typeface="Times New Roman"/>
                <a:cs typeface="Times New Roman"/>
                <a:hlinkClick r:id="rId4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4" action="ppaction://hlinksldjump"/>
              </a:rPr>
              <a:t>generador.</a:t>
            </a:r>
            <a:r>
              <a:rPr sz="1000" spc="-8" dirty="0">
                <a:latin typeface="Times New Roman"/>
                <a:cs typeface="Times New Roman"/>
                <a:hlinkClick r:id="rId4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4" action="ppaction://hlinksldjump"/>
              </a:rPr>
              <a:t>............................................</a:t>
            </a:r>
            <a:r>
              <a:rPr sz="1000" spc="-125" dirty="0">
                <a:latin typeface="Times New Roman"/>
                <a:cs typeface="Times New Roman"/>
                <a:hlinkClick r:id="rId4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4" action="ppaction://hlinksldjump"/>
              </a:rPr>
              <a:t>92</a:t>
            </a:r>
            <a:endParaRPr sz="1000">
              <a:latin typeface="Times New Roman"/>
              <a:cs typeface="Times New Roman"/>
            </a:endParaRPr>
          </a:p>
          <a:p>
            <a:pPr marL="10259" marR="4104">
              <a:lnSpc>
                <a:spcPct val="103299"/>
              </a:lnSpc>
            </a:pPr>
            <a:r>
              <a:rPr sz="1000" spc="-4" dirty="0">
                <a:latin typeface="Times New Roman"/>
                <a:cs typeface="Times New Roman"/>
                <a:hlinkClick r:id="rId5" action="ppaction://hlinksldjump"/>
              </a:rPr>
              <a:t>Figura</a:t>
            </a:r>
            <a:r>
              <a:rPr sz="1000" spc="-8" dirty="0">
                <a:latin typeface="Times New Roman"/>
                <a:cs typeface="Times New Roman"/>
                <a:hlinkClick r:id="rId5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5" action="ppaction://hlinksldjump"/>
              </a:rPr>
              <a:t>5.15:</a:t>
            </a:r>
            <a:r>
              <a:rPr sz="1000" spc="4" dirty="0">
                <a:latin typeface="Times New Roman"/>
                <a:cs typeface="Times New Roman"/>
                <a:hlinkClick r:id="rId5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5" action="ppaction://hlinksldjump"/>
              </a:rPr>
              <a:t>Potencias</a:t>
            </a:r>
            <a:r>
              <a:rPr sz="1000" dirty="0">
                <a:latin typeface="Times New Roman"/>
                <a:cs typeface="Times New Roman"/>
                <a:hlinkClick r:id="rId5" action="ppaction://hlinksldjump"/>
              </a:rPr>
              <a:t> de</a:t>
            </a:r>
            <a:r>
              <a:rPr sz="1000" spc="8" dirty="0">
                <a:latin typeface="Times New Roman"/>
                <a:cs typeface="Times New Roman"/>
                <a:hlinkClick r:id="rId5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5" action="ppaction://hlinksldjump"/>
              </a:rPr>
              <a:t>la </a:t>
            </a:r>
            <a:r>
              <a:rPr sz="1000" spc="-4" dirty="0">
                <a:latin typeface="Times New Roman"/>
                <a:cs typeface="Times New Roman"/>
                <a:hlinkClick r:id="rId5" action="ppaction://hlinksldjump"/>
              </a:rPr>
              <a:t>red</a:t>
            </a:r>
            <a:r>
              <a:rPr sz="1000" spc="4" dirty="0">
                <a:latin typeface="Times New Roman"/>
                <a:cs typeface="Times New Roman"/>
                <a:hlinkClick r:id="rId5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5" action="ppaction://hlinksldjump"/>
              </a:rPr>
              <a:t>inyectada por </a:t>
            </a:r>
            <a:r>
              <a:rPr sz="1000" spc="-4" dirty="0">
                <a:latin typeface="Times New Roman"/>
                <a:cs typeface="Times New Roman"/>
                <a:hlinkClick r:id="rId5" action="ppaction://hlinksldjump"/>
              </a:rPr>
              <a:t>los</a:t>
            </a:r>
            <a:r>
              <a:rPr sz="1000" spc="12" dirty="0">
                <a:latin typeface="Times New Roman"/>
                <a:cs typeface="Times New Roman"/>
                <a:hlinkClick r:id="rId5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5" action="ppaction://hlinksldjump"/>
              </a:rPr>
              <a:t>dos</a:t>
            </a:r>
            <a:r>
              <a:rPr sz="1000" dirty="0">
                <a:latin typeface="Times New Roman"/>
                <a:cs typeface="Times New Roman"/>
                <a:hlinkClick r:id="rId5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5" action="ppaction://hlinksldjump"/>
              </a:rPr>
              <a:t>generadores.</a:t>
            </a:r>
            <a:r>
              <a:rPr sz="1000" spc="-40" dirty="0">
                <a:latin typeface="Times New Roman"/>
                <a:cs typeface="Times New Roman"/>
                <a:hlinkClick r:id="rId5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5" action="ppaction://hlinksldjump"/>
              </a:rPr>
              <a:t>...................................</a:t>
            </a:r>
            <a:r>
              <a:rPr sz="1000" spc="-129" dirty="0">
                <a:latin typeface="Times New Roman"/>
                <a:cs typeface="Times New Roman"/>
                <a:hlinkClick r:id="rId5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5" action="ppaction://hlinksldjump"/>
              </a:rPr>
              <a:t>93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5" action="ppaction://hlinksldjump"/>
              </a:rPr>
              <a:t>Figura</a:t>
            </a:r>
            <a:r>
              <a:rPr sz="1000" spc="-8" dirty="0">
                <a:latin typeface="Times New Roman"/>
                <a:cs typeface="Times New Roman"/>
                <a:hlinkClick r:id="rId5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5" action="ppaction://hlinksldjump"/>
              </a:rPr>
              <a:t>5.16:</a:t>
            </a:r>
            <a:r>
              <a:rPr sz="1000" spc="4" dirty="0">
                <a:latin typeface="Times New Roman"/>
                <a:cs typeface="Times New Roman"/>
                <a:hlinkClick r:id="rId5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5" action="ppaction://hlinksldjump"/>
              </a:rPr>
              <a:t>Circuito</a:t>
            </a:r>
            <a:r>
              <a:rPr sz="1000" spc="4" dirty="0">
                <a:latin typeface="Times New Roman"/>
                <a:cs typeface="Times New Roman"/>
                <a:hlinkClick r:id="rId5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5" action="ppaction://hlinksldjump"/>
              </a:rPr>
              <a:t>a simular.............................................................................................</a:t>
            </a:r>
            <a:r>
              <a:rPr sz="1000" spc="-121" dirty="0">
                <a:latin typeface="Times New Roman"/>
                <a:cs typeface="Times New Roman"/>
                <a:hlinkClick r:id="rId5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5" action="ppaction://hlinksldjump"/>
              </a:rPr>
              <a:t>93</a:t>
            </a:r>
            <a:endParaRPr sz="1000">
              <a:latin typeface="Times New Roman"/>
              <a:cs typeface="Times New Roman"/>
            </a:endParaRPr>
          </a:p>
          <a:p>
            <a:pPr marL="10259">
              <a:spcBef>
                <a:spcPts val="40"/>
              </a:spcBef>
            </a:pPr>
            <a:r>
              <a:rPr sz="1000" spc="-4" dirty="0">
                <a:latin typeface="Times New Roman"/>
                <a:cs typeface="Times New Roman"/>
                <a:hlinkClick r:id="rId6" action="ppaction://hlinksldjump"/>
              </a:rPr>
              <a:t>Figura</a:t>
            </a:r>
            <a:r>
              <a:rPr sz="1000" spc="-8" dirty="0">
                <a:latin typeface="Times New Roman"/>
                <a:cs typeface="Times New Roman"/>
                <a:hlinkClick r:id="rId6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6" action="ppaction://hlinksldjump"/>
              </a:rPr>
              <a:t>5.17: </a:t>
            </a:r>
            <a:r>
              <a:rPr sz="1000" spc="-4" dirty="0">
                <a:latin typeface="Times New Roman"/>
                <a:cs typeface="Times New Roman"/>
                <a:hlinkClick r:id="rId6" action="ppaction://hlinksldjump"/>
              </a:rPr>
              <a:t>Valores</a:t>
            </a:r>
            <a:r>
              <a:rPr sz="1000" dirty="0">
                <a:latin typeface="Times New Roman"/>
                <a:cs typeface="Times New Roman"/>
                <a:hlinkClick r:id="rId6" action="ppaction://hlinksldjump"/>
              </a:rPr>
              <a:t> de</a:t>
            </a:r>
            <a:r>
              <a:rPr sz="1000" spc="4" dirty="0">
                <a:latin typeface="Times New Roman"/>
                <a:cs typeface="Times New Roman"/>
                <a:hlinkClick r:id="rId6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6" action="ppaction://hlinksldjump"/>
              </a:rPr>
              <a:t>cortocircuito.</a:t>
            </a:r>
            <a:r>
              <a:rPr sz="1000" spc="-129" dirty="0">
                <a:latin typeface="Times New Roman"/>
                <a:cs typeface="Times New Roman"/>
                <a:hlinkClick r:id="rId6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6" action="ppaction://hlinksldjump"/>
              </a:rPr>
              <a:t>..................................................................................</a:t>
            </a:r>
            <a:r>
              <a:rPr sz="1000" spc="-125" dirty="0">
                <a:latin typeface="Times New Roman"/>
                <a:cs typeface="Times New Roman"/>
                <a:hlinkClick r:id="rId6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6" action="ppaction://hlinksldjump"/>
              </a:rPr>
              <a:t>94</a:t>
            </a:r>
            <a:endParaRPr sz="1000">
              <a:latin typeface="Times New Roman"/>
              <a:cs typeface="Times New Roman"/>
            </a:endParaRPr>
          </a:p>
          <a:p>
            <a:pPr marL="10259">
              <a:spcBef>
                <a:spcPts val="36"/>
              </a:spcBef>
            </a:pPr>
            <a:r>
              <a:rPr sz="1000" spc="-4" dirty="0">
                <a:latin typeface="Times New Roman"/>
                <a:cs typeface="Times New Roman"/>
                <a:hlinkClick r:id="rId7" action="ppaction://hlinksldjump"/>
              </a:rPr>
              <a:t>Figura</a:t>
            </a:r>
            <a:r>
              <a:rPr sz="1000" spc="-8" dirty="0">
                <a:latin typeface="Times New Roman"/>
                <a:cs typeface="Times New Roman"/>
                <a:hlinkClick r:id="rId7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7" action="ppaction://hlinksldjump"/>
              </a:rPr>
              <a:t>5.18:</a:t>
            </a:r>
            <a:r>
              <a:rPr sz="1000" spc="4" dirty="0">
                <a:latin typeface="Times New Roman"/>
                <a:cs typeface="Times New Roman"/>
                <a:hlinkClick r:id="rId7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7" action="ppaction://hlinksldjump"/>
              </a:rPr>
              <a:t>Tipos</a:t>
            </a:r>
            <a:r>
              <a:rPr sz="1000" spc="4" dirty="0">
                <a:latin typeface="Times New Roman"/>
                <a:cs typeface="Times New Roman"/>
                <a:hlinkClick r:id="rId7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7" action="ppaction://hlinksldjump"/>
              </a:rPr>
              <a:t>de</a:t>
            </a:r>
            <a:r>
              <a:rPr sz="1000" spc="-4" dirty="0">
                <a:latin typeface="Times New Roman"/>
                <a:cs typeface="Times New Roman"/>
                <a:hlinkClick r:id="rId7" action="ppaction://hlinksldjump"/>
              </a:rPr>
              <a:t> fallas</a:t>
            </a:r>
            <a:r>
              <a:rPr sz="1000" spc="4" dirty="0">
                <a:latin typeface="Times New Roman"/>
                <a:cs typeface="Times New Roman"/>
                <a:hlinkClick r:id="rId7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7" action="ppaction://hlinksldjump"/>
              </a:rPr>
              <a:t>en</a:t>
            </a:r>
            <a:r>
              <a:rPr sz="1000" spc="4" dirty="0">
                <a:latin typeface="Times New Roman"/>
                <a:cs typeface="Times New Roman"/>
                <a:hlinkClick r:id="rId7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7" action="ppaction://hlinksldjump"/>
              </a:rPr>
              <a:t>ETAP</a:t>
            </a:r>
            <a:r>
              <a:rPr sz="1000" dirty="0">
                <a:latin typeface="Times New Roman"/>
                <a:cs typeface="Times New Roman"/>
                <a:hlinkClick r:id="rId7" action="ppaction://hlinksldjump"/>
              </a:rPr>
              <a:t> para </a:t>
            </a:r>
            <a:r>
              <a:rPr sz="1000" spc="-4" dirty="0">
                <a:latin typeface="Times New Roman"/>
                <a:cs typeface="Times New Roman"/>
                <a:hlinkClick r:id="rId7" action="ppaction://hlinksldjump"/>
              </a:rPr>
              <a:t>cortocircuito.</a:t>
            </a:r>
            <a:r>
              <a:rPr sz="1000" spc="-121" dirty="0">
                <a:latin typeface="Times New Roman"/>
                <a:cs typeface="Times New Roman"/>
                <a:hlinkClick r:id="rId7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7" action="ppaction://hlinksldjump"/>
              </a:rPr>
              <a:t>....................................................</a:t>
            </a:r>
            <a:r>
              <a:rPr sz="1000" spc="-125" dirty="0">
                <a:latin typeface="Times New Roman"/>
                <a:cs typeface="Times New Roman"/>
                <a:hlinkClick r:id="rId7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7" action="ppaction://hlinksldjump"/>
              </a:rPr>
              <a:t>95</a:t>
            </a:r>
            <a:endParaRPr sz="1000">
              <a:latin typeface="Times New Roman"/>
              <a:cs typeface="Times New Roman"/>
            </a:endParaRPr>
          </a:p>
          <a:p>
            <a:pPr marL="10259">
              <a:spcBef>
                <a:spcPts val="40"/>
              </a:spcBef>
            </a:pPr>
            <a:r>
              <a:rPr sz="1000" spc="-4" dirty="0">
                <a:latin typeface="Times New Roman"/>
                <a:cs typeface="Times New Roman"/>
                <a:hlinkClick r:id="rId7" action="ppaction://hlinksldjump"/>
              </a:rPr>
              <a:t>Figura </a:t>
            </a:r>
            <a:r>
              <a:rPr sz="1000" dirty="0">
                <a:latin typeface="Times New Roman"/>
                <a:cs typeface="Times New Roman"/>
                <a:hlinkClick r:id="rId7" action="ppaction://hlinksldjump"/>
              </a:rPr>
              <a:t>5.19:</a:t>
            </a:r>
            <a:r>
              <a:rPr sz="1000" spc="12" dirty="0">
                <a:latin typeface="Times New Roman"/>
                <a:cs typeface="Times New Roman"/>
                <a:hlinkClick r:id="rId7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7" action="ppaction://hlinksldjump"/>
              </a:rPr>
              <a:t>Cortocircuito</a:t>
            </a:r>
            <a:r>
              <a:rPr sz="1000" spc="8" dirty="0">
                <a:latin typeface="Times New Roman"/>
                <a:cs typeface="Times New Roman"/>
                <a:hlinkClick r:id="rId7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7" action="ppaction://hlinksldjump"/>
              </a:rPr>
              <a:t>bus</a:t>
            </a:r>
            <a:r>
              <a:rPr sz="1000" spc="8" dirty="0">
                <a:latin typeface="Times New Roman"/>
                <a:cs typeface="Times New Roman"/>
                <a:hlinkClick r:id="rId7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7" action="ppaction://hlinksldjump"/>
              </a:rPr>
              <a:t>115kV,</a:t>
            </a:r>
            <a:r>
              <a:rPr sz="1000" spc="8" dirty="0">
                <a:latin typeface="Times New Roman"/>
                <a:cs typeface="Times New Roman"/>
                <a:hlinkClick r:id="rId7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7" action="ppaction://hlinksldjump"/>
              </a:rPr>
              <a:t>trifásico...................................................................</a:t>
            </a:r>
            <a:r>
              <a:rPr sz="1000" spc="-125" dirty="0">
                <a:latin typeface="Times New Roman"/>
                <a:cs typeface="Times New Roman"/>
                <a:hlinkClick r:id="rId7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7" action="ppaction://hlinksldjump"/>
              </a:rPr>
              <a:t>95</a:t>
            </a:r>
            <a:endParaRPr sz="1000">
              <a:latin typeface="Times New Roman"/>
              <a:cs typeface="Times New Roman"/>
            </a:endParaRPr>
          </a:p>
          <a:p>
            <a:pPr marL="10259">
              <a:spcBef>
                <a:spcPts val="36"/>
              </a:spcBef>
            </a:pPr>
            <a:r>
              <a:rPr sz="1000" spc="-4" dirty="0">
                <a:latin typeface="Times New Roman"/>
                <a:cs typeface="Times New Roman"/>
                <a:hlinkClick r:id="rId8" action="ppaction://hlinksldjump"/>
              </a:rPr>
              <a:t>Figura</a:t>
            </a:r>
            <a:r>
              <a:rPr sz="1000" spc="40" dirty="0">
                <a:latin typeface="Times New Roman"/>
                <a:cs typeface="Times New Roman"/>
                <a:hlinkClick r:id="rId8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8" action="ppaction://hlinksldjump"/>
              </a:rPr>
              <a:t>5.20:</a:t>
            </a:r>
            <a:r>
              <a:rPr sz="1000" spc="57" dirty="0">
                <a:latin typeface="Times New Roman"/>
                <a:cs typeface="Times New Roman"/>
                <a:hlinkClick r:id="rId8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8" action="ppaction://hlinksldjump"/>
              </a:rPr>
              <a:t>Cortocircuito</a:t>
            </a:r>
            <a:r>
              <a:rPr sz="1000" spc="53" dirty="0">
                <a:latin typeface="Times New Roman"/>
                <a:cs typeface="Times New Roman"/>
                <a:hlinkClick r:id="rId8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8" action="ppaction://hlinksldjump"/>
              </a:rPr>
              <a:t>bus</a:t>
            </a:r>
            <a:r>
              <a:rPr sz="1000" spc="53" dirty="0">
                <a:latin typeface="Times New Roman"/>
                <a:cs typeface="Times New Roman"/>
                <a:hlinkClick r:id="rId8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8" action="ppaction://hlinksldjump"/>
              </a:rPr>
              <a:t>115kV,</a:t>
            </a:r>
            <a:r>
              <a:rPr sz="1000" spc="57" dirty="0">
                <a:latin typeface="Times New Roman"/>
                <a:cs typeface="Times New Roman"/>
                <a:hlinkClick r:id="rId8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8" action="ppaction://hlinksldjump"/>
              </a:rPr>
              <a:t>LG...........................................................................</a:t>
            </a:r>
            <a:r>
              <a:rPr sz="1000" spc="-101" dirty="0">
                <a:latin typeface="Times New Roman"/>
                <a:cs typeface="Times New Roman"/>
                <a:hlinkClick r:id="rId8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8" action="ppaction://hlinksldjump"/>
              </a:rPr>
              <a:t>96</a:t>
            </a:r>
            <a:endParaRPr sz="1000">
              <a:latin typeface="Times New Roman"/>
              <a:cs typeface="Times New Roman"/>
            </a:endParaRPr>
          </a:p>
          <a:p>
            <a:pPr marL="10259">
              <a:spcBef>
                <a:spcPts val="40"/>
              </a:spcBef>
            </a:pPr>
            <a:r>
              <a:rPr sz="1000" spc="-4" dirty="0">
                <a:latin typeface="Times New Roman"/>
                <a:cs typeface="Times New Roman"/>
                <a:hlinkClick r:id="rId9" action="ppaction://hlinksldjump"/>
              </a:rPr>
              <a:t>Figura</a:t>
            </a:r>
            <a:r>
              <a:rPr sz="1000" spc="-8" dirty="0">
                <a:latin typeface="Times New Roman"/>
                <a:cs typeface="Times New Roman"/>
                <a:hlinkClick r:id="rId9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9" action="ppaction://hlinksldjump"/>
              </a:rPr>
              <a:t>5.21: </a:t>
            </a:r>
            <a:r>
              <a:rPr sz="1000" spc="-4" dirty="0">
                <a:latin typeface="Times New Roman"/>
                <a:cs typeface="Times New Roman"/>
                <a:hlinkClick r:id="rId9" action="ppaction://hlinksldjump"/>
              </a:rPr>
              <a:t>Cortocircuito</a:t>
            </a:r>
            <a:r>
              <a:rPr sz="1000" dirty="0">
                <a:latin typeface="Times New Roman"/>
                <a:cs typeface="Times New Roman"/>
                <a:hlinkClick r:id="rId9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9" action="ppaction://hlinksldjump"/>
              </a:rPr>
              <a:t>bus</a:t>
            </a:r>
            <a:r>
              <a:rPr sz="1000" dirty="0">
                <a:latin typeface="Times New Roman"/>
                <a:cs typeface="Times New Roman"/>
                <a:hlinkClick r:id="rId9" action="ppaction://hlinksldjump"/>
              </a:rPr>
              <a:t> 115kV,</a:t>
            </a:r>
            <a:r>
              <a:rPr sz="1000" spc="8" dirty="0">
                <a:latin typeface="Times New Roman"/>
                <a:cs typeface="Times New Roman"/>
                <a:hlinkClick r:id="rId9" action="ppaction://hlinksldjump"/>
              </a:rPr>
              <a:t> </a:t>
            </a:r>
            <a:r>
              <a:rPr sz="1000" spc="-8" dirty="0">
                <a:latin typeface="Times New Roman"/>
                <a:cs typeface="Times New Roman"/>
                <a:hlinkClick r:id="rId9" action="ppaction://hlinksldjump"/>
              </a:rPr>
              <a:t>LL,</a:t>
            </a:r>
            <a:r>
              <a:rPr sz="1000" spc="8" dirty="0">
                <a:latin typeface="Times New Roman"/>
                <a:cs typeface="Times New Roman"/>
                <a:hlinkClick r:id="rId9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9" action="ppaction://hlinksldjump"/>
              </a:rPr>
              <a:t>Fases</a:t>
            </a:r>
            <a:r>
              <a:rPr sz="1000" spc="8" dirty="0">
                <a:latin typeface="Times New Roman"/>
                <a:cs typeface="Times New Roman"/>
                <a:hlinkClick r:id="rId9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9" action="ppaction://hlinksldjump"/>
              </a:rPr>
              <a:t>ABC.</a:t>
            </a:r>
            <a:r>
              <a:rPr sz="1000" spc="-153" dirty="0">
                <a:latin typeface="Times New Roman"/>
                <a:cs typeface="Times New Roman"/>
                <a:hlinkClick r:id="rId9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9" action="ppaction://hlinksldjump"/>
              </a:rPr>
              <a:t>......................................................</a:t>
            </a:r>
            <a:r>
              <a:rPr sz="1000" spc="-125" dirty="0">
                <a:latin typeface="Times New Roman"/>
                <a:cs typeface="Times New Roman"/>
                <a:hlinkClick r:id="rId9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9" action="ppaction://hlinksldjump"/>
              </a:rPr>
              <a:t>97</a:t>
            </a:r>
            <a:endParaRPr sz="1000">
              <a:latin typeface="Times New Roman"/>
              <a:cs typeface="Times New Roman"/>
            </a:endParaRPr>
          </a:p>
          <a:p>
            <a:pPr marL="10259">
              <a:spcBef>
                <a:spcPts val="40"/>
              </a:spcBef>
            </a:pPr>
            <a:r>
              <a:rPr sz="1000" spc="-4" dirty="0">
                <a:latin typeface="Times New Roman"/>
                <a:cs typeface="Times New Roman"/>
                <a:hlinkClick r:id="rId10" action="ppaction://hlinksldjump"/>
              </a:rPr>
              <a:t>Figura</a:t>
            </a:r>
            <a:r>
              <a:rPr sz="1000" spc="-8" dirty="0">
                <a:latin typeface="Times New Roman"/>
                <a:cs typeface="Times New Roman"/>
                <a:hlinkClick r:id="rId10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0" action="ppaction://hlinksldjump"/>
              </a:rPr>
              <a:t>5.22:</a:t>
            </a:r>
            <a:r>
              <a:rPr sz="1000" spc="4" dirty="0">
                <a:latin typeface="Times New Roman"/>
                <a:cs typeface="Times New Roman"/>
                <a:hlinkClick r:id="rId10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10" action="ppaction://hlinksldjump"/>
              </a:rPr>
              <a:t>Cortocircuito</a:t>
            </a:r>
            <a:r>
              <a:rPr sz="1000" dirty="0">
                <a:latin typeface="Times New Roman"/>
                <a:cs typeface="Times New Roman"/>
                <a:hlinkClick r:id="rId10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10" action="ppaction://hlinksldjump"/>
              </a:rPr>
              <a:t>bus</a:t>
            </a:r>
            <a:r>
              <a:rPr sz="1000" spc="4" dirty="0">
                <a:latin typeface="Times New Roman"/>
                <a:cs typeface="Times New Roman"/>
                <a:hlinkClick r:id="rId10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0" action="ppaction://hlinksldjump"/>
              </a:rPr>
              <a:t>115kV,</a:t>
            </a:r>
            <a:r>
              <a:rPr sz="1000" spc="4" dirty="0">
                <a:latin typeface="Times New Roman"/>
                <a:cs typeface="Times New Roman"/>
                <a:hlinkClick r:id="rId10" action="ppaction://hlinksldjump"/>
              </a:rPr>
              <a:t> </a:t>
            </a:r>
            <a:r>
              <a:rPr sz="1000" spc="-12" dirty="0">
                <a:latin typeface="Times New Roman"/>
                <a:cs typeface="Times New Roman"/>
                <a:hlinkClick r:id="rId10" action="ppaction://hlinksldjump"/>
              </a:rPr>
              <a:t>LLG</a:t>
            </a:r>
            <a:r>
              <a:rPr sz="1000" spc="8" dirty="0">
                <a:latin typeface="Times New Roman"/>
                <a:cs typeface="Times New Roman"/>
                <a:hlinkClick r:id="rId10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10" action="ppaction://hlinksldjump"/>
              </a:rPr>
              <a:t>(Va,</a:t>
            </a:r>
            <a:r>
              <a:rPr sz="1000" spc="12" dirty="0">
                <a:latin typeface="Times New Roman"/>
                <a:cs typeface="Times New Roman"/>
                <a:hlinkClick r:id="rId10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10" action="ppaction://hlinksldjump"/>
              </a:rPr>
              <a:t>3Io).</a:t>
            </a:r>
            <a:r>
              <a:rPr sz="1000" spc="-12" dirty="0">
                <a:latin typeface="Times New Roman"/>
                <a:cs typeface="Times New Roman"/>
                <a:hlinkClick r:id="rId10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0" action="ppaction://hlinksldjump"/>
              </a:rPr>
              <a:t>.......................................................</a:t>
            </a:r>
            <a:r>
              <a:rPr sz="1000" spc="-121" dirty="0">
                <a:latin typeface="Times New Roman"/>
                <a:cs typeface="Times New Roman"/>
                <a:hlinkClick r:id="rId10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0" action="ppaction://hlinksldjump"/>
              </a:rPr>
              <a:t>98</a:t>
            </a:r>
            <a:endParaRPr sz="1000">
              <a:latin typeface="Times New Roman"/>
              <a:cs typeface="Times New Roman"/>
            </a:endParaRPr>
          </a:p>
          <a:p>
            <a:pPr marL="10259">
              <a:spcBef>
                <a:spcPts val="48"/>
              </a:spcBef>
            </a:pPr>
            <a:r>
              <a:rPr sz="1000" spc="-4" dirty="0">
                <a:latin typeface="Times New Roman"/>
                <a:cs typeface="Times New Roman"/>
                <a:hlinkClick r:id="rId10" action="ppaction://hlinksldjump"/>
              </a:rPr>
              <a:t>Figura </a:t>
            </a:r>
            <a:r>
              <a:rPr sz="1000" dirty="0">
                <a:latin typeface="Times New Roman"/>
                <a:cs typeface="Times New Roman"/>
                <a:hlinkClick r:id="rId10" action="ppaction://hlinksldjump"/>
              </a:rPr>
              <a:t>5.23:</a:t>
            </a:r>
            <a:r>
              <a:rPr sz="1000" spc="4" dirty="0">
                <a:latin typeface="Times New Roman"/>
                <a:cs typeface="Times New Roman"/>
                <a:hlinkClick r:id="rId10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10" action="ppaction://hlinksldjump"/>
              </a:rPr>
              <a:t>Cortocircuito</a:t>
            </a:r>
            <a:r>
              <a:rPr sz="1000" spc="4" dirty="0">
                <a:latin typeface="Times New Roman"/>
                <a:cs typeface="Times New Roman"/>
                <a:hlinkClick r:id="rId10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10" action="ppaction://hlinksldjump"/>
              </a:rPr>
              <a:t>bus</a:t>
            </a:r>
            <a:r>
              <a:rPr sz="1000" spc="4" dirty="0">
                <a:latin typeface="Times New Roman"/>
                <a:cs typeface="Times New Roman"/>
                <a:hlinkClick r:id="rId10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0" action="ppaction://hlinksldjump"/>
              </a:rPr>
              <a:t>115kV,</a:t>
            </a:r>
            <a:r>
              <a:rPr sz="1000" spc="8" dirty="0">
                <a:latin typeface="Times New Roman"/>
                <a:cs typeface="Times New Roman"/>
                <a:hlinkClick r:id="rId10" action="ppaction://hlinksldjump"/>
              </a:rPr>
              <a:t> </a:t>
            </a:r>
            <a:r>
              <a:rPr sz="1000" spc="-8" dirty="0">
                <a:latin typeface="Times New Roman"/>
                <a:cs typeface="Times New Roman"/>
                <a:hlinkClick r:id="rId10" action="ppaction://hlinksldjump"/>
              </a:rPr>
              <a:t>LLG,</a:t>
            </a:r>
            <a:r>
              <a:rPr sz="1000" spc="4" dirty="0">
                <a:latin typeface="Times New Roman"/>
                <a:cs typeface="Times New Roman"/>
                <a:hlinkClick r:id="rId10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10" action="ppaction://hlinksldjump"/>
              </a:rPr>
              <a:t>Fases</a:t>
            </a:r>
            <a:r>
              <a:rPr sz="1000" spc="4" dirty="0">
                <a:latin typeface="Times New Roman"/>
                <a:cs typeface="Times New Roman"/>
                <a:hlinkClick r:id="rId10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10" action="ppaction://hlinksldjump"/>
              </a:rPr>
              <a:t>ABC..</a:t>
            </a:r>
            <a:r>
              <a:rPr sz="1000" spc="-121" dirty="0">
                <a:latin typeface="Times New Roman"/>
                <a:cs typeface="Times New Roman"/>
                <a:hlinkClick r:id="rId10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0" action="ppaction://hlinksldjump"/>
              </a:rPr>
              <a:t>..................................................</a:t>
            </a:r>
            <a:r>
              <a:rPr sz="1000" spc="-129" dirty="0">
                <a:latin typeface="Times New Roman"/>
                <a:cs typeface="Times New Roman"/>
                <a:hlinkClick r:id="rId10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0" action="ppaction://hlinksldjump"/>
              </a:rPr>
              <a:t>98</a:t>
            </a:r>
            <a:endParaRPr sz="1000">
              <a:latin typeface="Times New Roman"/>
              <a:cs typeface="Times New Roman"/>
            </a:endParaRPr>
          </a:p>
          <a:p>
            <a:pPr marL="10259">
              <a:spcBef>
                <a:spcPts val="40"/>
              </a:spcBef>
            </a:pPr>
            <a:r>
              <a:rPr sz="1000" spc="-4" dirty="0">
                <a:latin typeface="Times New Roman"/>
                <a:cs typeface="Times New Roman"/>
                <a:hlinkClick r:id="rId11" action="ppaction://hlinksldjump"/>
              </a:rPr>
              <a:t>Figura</a:t>
            </a:r>
            <a:r>
              <a:rPr sz="1000" dirty="0">
                <a:latin typeface="Times New Roman"/>
                <a:cs typeface="Times New Roman"/>
                <a:hlinkClick r:id="rId11" action="ppaction://hlinksldjump"/>
              </a:rPr>
              <a:t> 5.24:</a:t>
            </a:r>
            <a:r>
              <a:rPr sz="1000" spc="8" dirty="0">
                <a:latin typeface="Times New Roman"/>
                <a:cs typeface="Times New Roman"/>
                <a:hlinkClick r:id="rId11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11" action="ppaction://hlinksldjump"/>
              </a:rPr>
              <a:t>Cortocircuito</a:t>
            </a:r>
            <a:r>
              <a:rPr sz="1000" spc="8" dirty="0">
                <a:latin typeface="Times New Roman"/>
                <a:cs typeface="Times New Roman"/>
                <a:hlinkClick r:id="rId11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11" action="ppaction://hlinksldjump"/>
              </a:rPr>
              <a:t>bus</a:t>
            </a:r>
            <a:r>
              <a:rPr sz="1000" spc="8" dirty="0">
                <a:latin typeface="Times New Roman"/>
                <a:cs typeface="Times New Roman"/>
                <a:hlinkClick r:id="rId11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1" action="ppaction://hlinksldjump"/>
              </a:rPr>
              <a:t>115kV,</a:t>
            </a:r>
            <a:r>
              <a:rPr sz="1000" spc="8" dirty="0">
                <a:latin typeface="Times New Roman"/>
                <a:cs typeface="Times New Roman"/>
                <a:hlinkClick r:id="rId11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11" action="ppaction://hlinksldjump"/>
              </a:rPr>
              <a:t>trifásico,</a:t>
            </a:r>
            <a:r>
              <a:rPr sz="1000" spc="8" dirty="0">
                <a:latin typeface="Times New Roman"/>
                <a:cs typeface="Times New Roman"/>
                <a:hlinkClick r:id="rId11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1" action="ppaction://hlinksldjump"/>
              </a:rPr>
              <a:t>GU-1......................................................</a:t>
            </a:r>
            <a:r>
              <a:rPr sz="1000" spc="-121" dirty="0">
                <a:latin typeface="Times New Roman"/>
                <a:cs typeface="Times New Roman"/>
                <a:hlinkClick r:id="rId11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1" action="ppaction://hlinksldjump"/>
              </a:rPr>
              <a:t>100</a:t>
            </a:r>
            <a:endParaRPr sz="1000">
              <a:latin typeface="Times New Roman"/>
              <a:cs typeface="Times New Roman"/>
            </a:endParaRPr>
          </a:p>
          <a:p>
            <a:pPr marL="10259" marR="4104">
              <a:lnSpc>
                <a:spcPct val="103299"/>
              </a:lnSpc>
            </a:pPr>
            <a:r>
              <a:rPr sz="1000" spc="-4" dirty="0">
                <a:latin typeface="Times New Roman"/>
                <a:cs typeface="Times New Roman"/>
                <a:hlinkClick r:id="rId11" action="ppaction://hlinksldjump"/>
              </a:rPr>
              <a:t>Figura </a:t>
            </a:r>
            <a:r>
              <a:rPr sz="1000" dirty="0">
                <a:latin typeface="Times New Roman"/>
                <a:cs typeface="Times New Roman"/>
                <a:hlinkClick r:id="rId11" action="ppaction://hlinksldjump"/>
              </a:rPr>
              <a:t>5.25:</a:t>
            </a:r>
            <a:r>
              <a:rPr sz="1000" spc="4" dirty="0">
                <a:latin typeface="Times New Roman"/>
                <a:cs typeface="Times New Roman"/>
                <a:hlinkClick r:id="rId11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11" action="ppaction://hlinksldjump"/>
              </a:rPr>
              <a:t>Reporte</a:t>
            </a:r>
            <a:r>
              <a:rPr sz="1000" dirty="0">
                <a:latin typeface="Times New Roman"/>
                <a:cs typeface="Times New Roman"/>
                <a:hlinkClick r:id="rId11" action="ppaction://hlinksldjump"/>
              </a:rPr>
              <a:t> </a:t>
            </a:r>
            <a:r>
              <a:rPr sz="1000" spc="4" dirty="0">
                <a:latin typeface="Times New Roman"/>
                <a:cs typeface="Times New Roman"/>
                <a:hlinkClick r:id="rId11" action="ppaction://hlinksldjump"/>
              </a:rPr>
              <a:t>de</a:t>
            </a:r>
            <a:r>
              <a:rPr sz="1000" dirty="0">
                <a:latin typeface="Times New Roman"/>
                <a:cs typeface="Times New Roman"/>
                <a:hlinkClick r:id="rId11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11" action="ppaction://hlinksldjump"/>
              </a:rPr>
              <a:t>fallas</a:t>
            </a:r>
            <a:r>
              <a:rPr sz="1000" spc="8" dirty="0">
                <a:latin typeface="Times New Roman"/>
                <a:cs typeface="Times New Roman"/>
                <a:hlinkClick r:id="rId11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11" action="ppaction://hlinksldjump"/>
              </a:rPr>
              <a:t>en</a:t>
            </a:r>
            <a:r>
              <a:rPr sz="1000" spc="4" dirty="0">
                <a:latin typeface="Times New Roman"/>
                <a:cs typeface="Times New Roman"/>
                <a:hlinkClick r:id="rId11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11" action="ppaction://hlinksldjump"/>
              </a:rPr>
              <a:t>el</a:t>
            </a:r>
            <a:r>
              <a:rPr sz="1000" spc="8" dirty="0">
                <a:latin typeface="Times New Roman"/>
                <a:cs typeface="Times New Roman"/>
                <a:hlinkClick r:id="rId11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11" action="ppaction://hlinksldjump"/>
              </a:rPr>
              <a:t>bus</a:t>
            </a:r>
            <a:r>
              <a:rPr sz="1000" spc="4" dirty="0">
                <a:latin typeface="Times New Roman"/>
                <a:cs typeface="Times New Roman"/>
                <a:hlinkClick r:id="rId11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1" action="ppaction://hlinksldjump"/>
              </a:rPr>
              <a:t>de</a:t>
            </a:r>
            <a:r>
              <a:rPr sz="1000" spc="4" dirty="0">
                <a:latin typeface="Times New Roman"/>
                <a:cs typeface="Times New Roman"/>
                <a:hlinkClick r:id="rId11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1" action="ppaction://hlinksldjump"/>
              </a:rPr>
              <a:t>115kV,</a:t>
            </a:r>
            <a:r>
              <a:rPr sz="1000" spc="8" dirty="0">
                <a:latin typeface="Times New Roman"/>
                <a:cs typeface="Times New Roman"/>
                <a:hlinkClick r:id="rId11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11" action="ppaction://hlinksldjump"/>
              </a:rPr>
              <a:t>para</a:t>
            </a:r>
            <a:r>
              <a:rPr sz="1000" dirty="0">
                <a:latin typeface="Times New Roman"/>
                <a:cs typeface="Times New Roman"/>
                <a:hlinkClick r:id="rId11" action="ppaction://hlinksldjump"/>
              </a:rPr>
              <a:t> un</a:t>
            </a:r>
            <a:r>
              <a:rPr sz="1000" spc="12" dirty="0">
                <a:latin typeface="Times New Roman"/>
                <a:cs typeface="Times New Roman"/>
                <a:hlinkClick r:id="rId11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1" action="ppaction://hlinksldjump"/>
              </a:rPr>
              <a:t>generador..............................</a:t>
            </a:r>
            <a:r>
              <a:rPr sz="1000" spc="-121" dirty="0">
                <a:latin typeface="Times New Roman"/>
                <a:cs typeface="Times New Roman"/>
                <a:hlinkClick r:id="rId11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1" action="ppaction://hlinksldjump"/>
              </a:rPr>
              <a:t>100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12" action="ppaction://hlinksldjump"/>
              </a:rPr>
              <a:t>Figura </a:t>
            </a:r>
            <a:r>
              <a:rPr sz="1000" dirty="0">
                <a:latin typeface="Times New Roman"/>
                <a:cs typeface="Times New Roman"/>
                <a:hlinkClick r:id="rId12" action="ppaction://hlinksldjump"/>
              </a:rPr>
              <a:t>5.26:</a:t>
            </a:r>
            <a:r>
              <a:rPr sz="1000" spc="12" dirty="0">
                <a:latin typeface="Times New Roman"/>
                <a:cs typeface="Times New Roman"/>
                <a:hlinkClick r:id="rId12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12" action="ppaction://hlinksldjump"/>
              </a:rPr>
              <a:t>Cortocircuito</a:t>
            </a:r>
            <a:r>
              <a:rPr sz="1000" spc="8" dirty="0">
                <a:latin typeface="Times New Roman"/>
                <a:cs typeface="Times New Roman"/>
                <a:hlinkClick r:id="rId12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12" action="ppaction://hlinksldjump"/>
              </a:rPr>
              <a:t>bus</a:t>
            </a:r>
            <a:r>
              <a:rPr sz="1000" spc="8" dirty="0">
                <a:latin typeface="Times New Roman"/>
                <a:cs typeface="Times New Roman"/>
                <a:hlinkClick r:id="rId12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2" action="ppaction://hlinksldjump"/>
              </a:rPr>
              <a:t>13.8kV,</a:t>
            </a:r>
            <a:r>
              <a:rPr sz="1000" spc="8" dirty="0">
                <a:latin typeface="Times New Roman"/>
                <a:cs typeface="Times New Roman"/>
                <a:hlinkClick r:id="rId12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2" action="ppaction://hlinksldjump"/>
              </a:rPr>
              <a:t>trifásico................................................................</a:t>
            </a:r>
            <a:r>
              <a:rPr sz="1000" spc="-121" dirty="0">
                <a:latin typeface="Times New Roman"/>
                <a:cs typeface="Times New Roman"/>
                <a:hlinkClick r:id="rId12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2" action="ppaction://hlinksldjump"/>
              </a:rPr>
              <a:t>101</a:t>
            </a:r>
            <a:endParaRPr sz="1000">
              <a:latin typeface="Times New Roman"/>
              <a:cs typeface="Times New Roman"/>
            </a:endParaRPr>
          </a:p>
          <a:p>
            <a:pPr marL="10259">
              <a:spcBef>
                <a:spcPts val="36"/>
              </a:spcBef>
            </a:pPr>
            <a:r>
              <a:rPr sz="1000" spc="-4" dirty="0">
                <a:latin typeface="Times New Roman"/>
                <a:cs typeface="Times New Roman"/>
                <a:hlinkClick r:id="rId12" action="ppaction://hlinksldjump"/>
              </a:rPr>
              <a:t>Figura</a:t>
            </a:r>
            <a:r>
              <a:rPr sz="1000" spc="-8" dirty="0">
                <a:latin typeface="Times New Roman"/>
                <a:cs typeface="Times New Roman"/>
                <a:hlinkClick r:id="rId12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2" action="ppaction://hlinksldjump"/>
              </a:rPr>
              <a:t>5.27:</a:t>
            </a:r>
            <a:r>
              <a:rPr sz="1000" spc="4" dirty="0">
                <a:latin typeface="Times New Roman"/>
                <a:cs typeface="Times New Roman"/>
                <a:hlinkClick r:id="rId12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12" action="ppaction://hlinksldjump"/>
              </a:rPr>
              <a:t>Reporte </a:t>
            </a:r>
            <a:r>
              <a:rPr sz="1000" spc="4" dirty="0">
                <a:latin typeface="Times New Roman"/>
                <a:cs typeface="Times New Roman"/>
                <a:hlinkClick r:id="rId12" action="ppaction://hlinksldjump"/>
              </a:rPr>
              <a:t>de</a:t>
            </a:r>
            <a:r>
              <a:rPr sz="1000" dirty="0">
                <a:latin typeface="Times New Roman"/>
                <a:cs typeface="Times New Roman"/>
                <a:hlinkClick r:id="rId12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12" action="ppaction://hlinksldjump"/>
              </a:rPr>
              <a:t>fallas</a:t>
            </a:r>
            <a:r>
              <a:rPr sz="1000" spc="4" dirty="0">
                <a:latin typeface="Times New Roman"/>
                <a:cs typeface="Times New Roman"/>
                <a:hlinkClick r:id="rId12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12" action="ppaction://hlinksldjump"/>
              </a:rPr>
              <a:t>en</a:t>
            </a:r>
            <a:r>
              <a:rPr sz="1000" spc="4" dirty="0">
                <a:latin typeface="Times New Roman"/>
                <a:cs typeface="Times New Roman"/>
                <a:hlinkClick r:id="rId12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12" action="ppaction://hlinksldjump"/>
              </a:rPr>
              <a:t>el</a:t>
            </a:r>
            <a:r>
              <a:rPr sz="1000" dirty="0">
                <a:latin typeface="Times New Roman"/>
                <a:cs typeface="Times New Roman"/>
                <a:hlinkClick r:id="rId12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12" action="ppaction://hlinksldjump"/>
              </a:rPr>
              <a:t>bus</a:t>
            </a:r>
            <a:r>
              <a:rPr sz="1000" spc="12" dirty="0">
                <a:latin typeface="Times New Roman"/>
                <a:cs typeface="Times New Roman"/>
                <a:hlinkClick r:id="rId12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2" action="ppaction://hlinksldjump"/>
              </a:rPr>
              <a:t>de 13.8kV............................................................</a:t>
            </a:r>
            <a:r>
              <a:rPr sz="1000" spc="-121" dirty="0">
                <a:latin typeface="Times New Roman"/>
                <a:cs typeface="Times New Roman"/>
                <a:hlinkClick r:id="rId12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2" action="ppaction://hlinksldjump"/>
              </a:rPr>
              <a:t>101</a:t>
            </a:r>
            <a:endParaRPr sz="1000">
              <a:latin typeface="Times New Roman"/>
              <a:cs typeface="Times New Roman"/>
            </a:endParaRPr>
          </a:p>
          <a:p>
            <a:pPr marL="10259" marR="4104">
              <a:lnSpc>
                <a:spcPct val="103299"/>
              </a:lnSpc>
              <a:spcBef>
                <a:spcPts val="4"/>
              </a:spcBef>
            </a:pPr>
            <a:r>
              <a:rPr sz="1000" spc="-4" dirty="0">
                <a:latin typeface="Times New Roman"/>
                <a:cs typeface="Times New Roman"/>
                <a:hlinkClick r:id="rId13" action="ppaction://hlinksldjump"/>
              </a:rPr>
              <a:t>Figura</a:t>
            </a:r>
            <a:r>
              <a:rPr sz="1000" spc="-8" dirty="0">
                <a:latin typeface="Times New Roman"/>
                <a:cs typeface="Times New Roman"/>
                <a:hlinkClick r:id="rId13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3" action="ppaction://hlinksldjump"/>
              </a:rPr>
              <a:t>5.28:</a:t>
            </a:r>
            <a:r>
              <a:rPr sz="1000" spc="4" dirty="0">
                <a:latin typeface="Times New Roman"/>
                <a:cs typeface="Times New Roman"/>
                <a:hlinkClick r:id="rId13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13" action="ppaction://hlinksldjump"/>
              </a:rPr>
              <a:t>Reporte </a:t>
            </a:r>
            <a:r>
              <a:rPr sz="1000" spc="4" dirty="0">
                <a:latin typeface="Times New Roman"/>
                <a:cs typeface="Times New Roman"/>
                <a:hlinkClick r:id="rId13" action="ppaction://hlinksldjump"/>
              </a:rPr>
              <a:t>de</a:t>
            </a:r>
            <a:r>
              <a:rPr sz="1000" dirty="0">
                <a:latin typeface="Times New Roman"/>
                <a:cs typeface="Times New Roman"/>
                <a:hlinkClick r:id="rId13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13" action="ppaction://hlinksldjump"/>
              </a:rPr>
              <a:t>fallas</a:t>
            </a:r>
            <a:r>
              <a:rPr sz="1000" spc="4" dirty="0">
                <a:latin typeface="Times New Roman"/>
                <a:cs typeface="Times New Roman"/>
                <a:hlinkClick r:id="rId13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13" action="ppaction://hlinksldjump"/>
              </a:rPr>
              <a:t>en</a:t>
            </a:r>
            <a:r>
              <a:rPr sz="1000" spc="4" dirty="0">
                <a:latin typeface="Times New Roman"/>
                <a:cs typeface="Times New Roman"/>
                <a:hlinkClick r:id="rId13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13" action="ppaction://hlinksldjump"/>
              </a:rPr>
              <a:t>el</a:t>
            </a:r>
            <a:r>
              <a:rPr sz="1000" dirty="0">
                <a:latin typeface="Times New Roman"/>
                <a:cs typeface="Times New Roman"/>
                <a:hlinkClick r:id="rId13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13" action="ppaction://hlinksldjump"/>
              </a:rPr>
              <a:t>bus</a:t>
            </a:r>
            <a:r>
              <a:rPr sz="1000" spc="4" dirty="0">
                <a:latin typeface="Times New Roman"/>
                <a:cs typeface="Times New Roman"/>
                <a:hlinkClick r:id="rId13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3" action="ppaction://hlinksldjump"/>
              </a:rPr>
              <a:t>de 13.8kV,</a:t>
            </a:r>
            <a:r>
              <a:rPr sz="1000" spc="4" dirty="0">
                <a:latin typeface="Times New Roman"/>
                <a:cs typeface="Times New Roman"/>
                <a:hlinkClick r:id="rId13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3" action="ppaction://hlinksldjump"/>
              </a:rPr>
              <a:t>un</a:t>
            </a:r>
            <a:r>
              <a:rPr sz="1000" spc="4" dirty="0">
                <a:latin typeface="Times New Roman"/>
                <a:cs typeface="Times New Roman"/>
                <a:hlinkClick r:id="rId13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3" action="ppaction://hlinksldjump"/>
              </a:rPr>
              <a:t>generador.....................................</a:t>
            </a:r>
            <a:r>
              <a:rPr sz="1000" spc="-129" dirty="0">
                <a:latin typeface="Times New Roman"/>
                <a:cs typeface="Times New Roman"/>
                <a:hlinkClick r:id="rId13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3" action="ppaction://hlinksldjump"/>
              </a:rPr>
              <a:t>102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13" action="ppaction://hlinksldjump"/>
              </a:rPr>
              <a:t>Figura </a:t>
            </a:r>
            <a:r>
              <a:rPr sz="1000" dirty="0">
                <a:latin typeface="Times New Roman"/>
                <a:cs typeface="Times New Roman"/>
                <a:hlinkClick r:id="rId13" action="ppaction://hlinksldjump"/>
              </a:rPr>
              <a:t>5.29:</a:t>
            </a:r>
            <a:r>
              <a:rPr sz="1000" spc="12" dirty="0">
                <a:latin typeface="Times New Roman"/>
                <a:cs typeface="Times New Roman"/>
                <a:hlinkClick r:id="rId13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13" action="ppaction://hlinksldjump"/>
              </a:rPr>
              <a:t>Cortocircuito</a:t>
            </a:r>
            <a:r>
              <a:rPr sz="1000" spc="8" dirty="0">
                <a:latin typeface="Times New Roman"/>
                <a:cs typeface="Times New Roman"/>
                <a:hlinkClick r:id="rId13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13" action="ppaction://hlinksldjump"/>
              </a:rPr>
              <a:t>bus</a:t>
            </a:r>
            <a:r>
              <a:rPr sz="1000" spc="8" dirty="0">
                <a:latin typeface="Times New Roman"/>
                <a:cs typeface="Times New Roman"/>
                <a:hlinkClick r:id="rId13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3" action="ppaction://hlinksldjump"/>
              </a:rPr>
              <a:t>0.48kV,</a:t>
            </a:r>
            <a:r>
              <a:rPr sz="1000" spc="8" dirty="0">
                <a:latin typeface="Times New Roman"/>
                <a:cs typeface="Times New Roman"/>
                <a:hlinkClick r:id="rId13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3" action="ppaction://hlinksldjump"/>
              </a:rPr>
              <a:t>trifásico................................................................</a:t>
            </a:r>
            <a:r>
              <a:rPr sz="1000" spc="-121" dirty="0">
                <a:latin typeface="Times New Roman"/>
                <a:cs typeface="Times New Roman"/>
                <a:hlinkClick r:id="rId13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3" action="ppaction://hlinksldjump"/>
              </a:rPr>
              <a:t>102</a:t>
            </a:r>
            <a:endParaRPr sz="1000">
              <a:latin typeface="Times New Roman"/>
              <a:cs typeface="Times New Roman"/>
            </a:endParaRPr>
          </a:p>
          <a:p>
            <a:pPr marL="10259">
              <a:spcBef>
                <a:spcPts val="36"/>
              </a:spcBef>
            </a:pPr>
            <a:r>
              <a:rPr sz="1000" spc="-4" dirty="0">
                <a:latin typeface="Times New Roman"/>
                <a:cs typeface="Times New Roman"/>
                <a:hlinkClick r:id="rId14" action="ppaction://hlinksldjump"/>
              </a:rPr>
              <a:t>Figura </a:t>
            </a:r>
            <a:r>
              <a:rPr sz="1000" dirty="0">
                <a:latin typeface="Times New Roman"/>
                <a:cs typeface="Times New Roman"/>
                <a:hlinkClick r:id="rId14" action="ppaction://hlinksldjump"/>
              </a:rPr>
              <a:t>5.30:</a:t>
            </a:r>
            <a:r>
              <a:rPr sz="1000" spc="4" dirty="0">
                <a:latin typeface="Times New Roman"/>
                <a:cs typeface="Times New Roman"/>
                <a:hlinkClick r:id="rId14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14" action="ppaction://hlinksldjump"/>
              </a:rPr>
              <a:t>Reporte </a:t>
            </a:r>
            <a:r>
              <a:rPr sz="1000" spc="4" dirty="0">
                <a:latin typeface="Times New Roman"/>
                <a:cs typeface="Times New Roman"/>
                <a:hlinkClick r:id="rId14" action="ppaction://hlinksldjump"/>
              </a:rPr>
              <a:t>de</a:t>
            </a:r>
            <a:r>
              <a:rPr sz="1000" dirty="0">
                <a:latin typeface="Times New Roman"/>
                <a:cs typeface="Times New Roman"/>
                <a:hlinkClick r:id="rId14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14" action="ppaction://hlinksldjump"/>
              </a:rPr>
              <a:t>fallas</a:t>
            </a:r>
            <a:r>
              <a:rPr sz="1000" spc="4" dirty="0">
                <a:latin typeface="Times New Roman"/>
                <a:cs typeface="Times New Roman"/>
                <a:hlinkClick r:id="rId14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14" action="ppaction://hlinksldjump"/>
              </a:rPr>
              <a:t>en</a:t>
            </a:r>
            <a:r>
              <a:rPr sz="1000" spc="4" dirty="0">
                <a:latin typeface="Times New Roman"/>
                <a:cs typeface="Times New Roman"/>
                <a:hlinkClick r:id="rId14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14" action="ppaction://hlinksldjump"/>
              </a:rPr>
              <a:t>el</a:t>
            </a:r>
            <a:r>
              <a:rPr sz="1000" spc="8" dirty="0">
                <a:latin typeface="Times New Roman"/>
                <a:cs typeface="Times New Roman"/>
                <a:hlinkClick r:id="rId14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14" action="ppaction://hlinksldjump"/>
              </a:rPr>
              <a:t>bus</a:t>
            </a:r>
            <a:r>
              <a:rPr sz="1000" spc="4" dirty="0">
                <a:latin typeface="Times New Roman"/>
                <a:cs typeface="Times New Roman"/>
                <a:hlinkClick r:id="rId14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4" action="ppaction://hlinksldjump"/>
              </a:rPr>
              <a:t>de 0.48kV............................................................</a:t>
            </a:r>
            <a:r>
              <a:rPr sz="1000" spc="-121" dirty="0">
                <a:latin typeface="Times New Roman"/>
                <a:cs typeface="Times New Roman"/>
                <a:hlinkClick r:id="rId14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4" action="ppaction://hlinksldjump"/>
              </a:rPr>
              <a:t>103</a:t>
            </a:r>
            <a:endParaRPr sz="1000">
              <a:latin typeface="Times New Roman"/>
              <a:cs typeface="Times New Roman"/>
            </a:endParaRPr>
          </a:p>
          <a:p>
            <a:pPr marL="10259" marR="4104">
              <a:lnSpc>
                <a:spcPct val="103299"/>
              </a:lnSpc>
            </a:pPr>
            <a:r>
              <a:rPr sz="1000" spc="-4" dirty="0">
                <a:latin typeface="Times New Roman"/>
                <a:cs typeface="Times New Roman"/>
                <a:hlinkClick r:id="rId14" action="ppaction://hlinksldjump"/>
              </a:rPr>
              <a:t>Figura</a:t>
            </a:r>
            <a:r>
              <a:rPr sz="1000" spc="-8" dirty="0">
                <a:latin typeface="Times New Roman"/>
                <a:cs typeface="Times New Roman"/>
                <a:hlinkClick r:id="rId14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4" action="ppaction://hlinksldjump"/>
              </a:rPr>
              <a:t>5.31:</a:t>
            </a:r>
            <a:r>
              <a:rPr sz="1000" spc="4" dirty="0">
                <a:latin typeface="Times New Roman"/>
                <a:cs typeface="Times New Roman"/>
                <a:hlinkClick r:id="rId14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14" action="ppaction://hlinksldjump"/>
              </a:rPr>
              <a:t>Reporte </a:t>
            </a:r>
            <a:r>
              <a:rPr sz="1000" spc="4" dirty="0">
                <a:latin typeface="Times New Roman"/>
                <a:cs typeface="Times New Roman"/>
                <a:hlinkClick r:id="rId14" action="ppaction://hlinksldjump"/>
              </a:rPr>
              <a:t>de</a:t>
            </a:r>
            <a:r>
              <a:rPr sz="1000" dirty="0">
                <a:latin typeface="Times New Roman"/>
                <a:cs typeface="Times New Roman"/>
                <a:hlinkClick r:id="rId14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14" action="ppaction://hlinksldjump"/>
              </a:rPr>
              <a:t>fallas</a:t>
            </a:r>
            <a:r>
              <a:rPr sz="1000" spc="4" dirty="0">
                <a:latin typeface="Times New Roman"/>
                <a:cs typeface="Times New Roman"/>
                <a:hlinkClick r:id="rId14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14" action="ppaction://hlinksldjump"/>
              </a:rPr>
              <a:t>en</a:t>
            </a:r>
            <a:r>
              <a:rPr sz="1000" spc="4" dirty="0">
                <a:latin typeface="Times New Roman"/>
                <a:cs typeface="Times New Roman"/>
                <a:hlinkClick r:id="rId14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14" action="ppaction://hlinksldjump"/>
              </a:rPr>
              <a:t>el</a:t>
            </a:r>
            <a:r>
              <a:rPr sz="1000" dirty="0">
                <a:latin typeface="Times New Roman"/>
                <a:cs typeface="Times New Roman"/>
                <a:hlinkClick r:id="rId14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14" action="ppaction://hlinksldjump"/>
              </a:rPr>
              <a:t>bus</a:t>
            </a:r>
            <a:r>
              <a:rPr sz="1000" spc="4" dirty="0">
                <a:latin typeface="Times New Roman"/>
                <a:cs typeface="Times New Roman"/>
                <a:hlinkClick r:id="rId14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4" action="ppaction://hlinksldjump"/>
              </a:rPr>
              <a:t>de 0.48kV,</a:t>
            </a:r>
            <a:r>
              <a:rPr sz="1000" spc="4" dirty="0">
                <a:latin typeface="Times New Roman"/>
                <a:cs typeface="Times New Roman"/>
                <a:hlinkClick r:id="rId14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4" action="ppaction://hlinksldjump"/>
              </a:rPr>
              <a:t>un</a:t>
            </a:r>
            <a:r>
              <a:rPr sz="1000" spc="4" dirty="0">
                <a:latin typeface="Times New Roman"/>
                <a:cs typeface="Times New Roman"/>
                <a:hlinkClick r:id="rId14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4" action="ppaction://hlinksldjump"/>
              </a:rPr>
              <a:t>generador.....................................</a:t>
            </a:r>
            <a:r>
              <a:rPr sz="1000" spc="-129" dirty="0">
                <a:latin typeface="Times New Roman"/>
                <a:cs typeface="Times New Roman"/>
                <a:hlinkClick r:id="rId14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4" action="ppaction://hlinksldjump"/>
              </a:rPr>
              <a:t>103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15" action="ppaction://hlinksldjump"/>
              </a:rPr>
              <a:t>Figura </a:t>
            </a:r>
            <a:r>
              <a:rPr sz="1000" dirty="0">
                <a:latin typeface="Times New Roman"/>
                <a:cs typeface="Times New Roman"/>
                <a:hlinkClick r:id="rId15" action="ppaction://hlinksldjump"/>
              </a:rPr>
              <a:t>5.32:</a:t>
            </a:r>
            <a:r>
              <a:rPr sz="1000" spc="4" dirty="0">
                <a:latin typeface="Times New Roman"/>
                <a:cs typeface="Times New Roman"/>
                <a:hlinkClick r:id="rId15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15" action="ppaction://hlinksldjump"/>
              </a:rPr>
              <a:t>Parámetros</a:t>
            </a:r>
            <a:r>
              <a:rPr sz="1000" spc="8" dirty="0">
                <a:latin typeface="Times New Roman"/>
                <a:cs typeface="Times New Roman"/>
                <a:hlinkClick r:id="rId15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5" action="ppaction://hlinksldjump"/>
              </a:rPr>
              <a:t>flujo</a:t>
            </a:r>
            <a:r>
              <a:rPr sz="1000" spc="4" dirty="0">
                <a:latin typeface="Times New Roman"/>
                <a:cs typeface="Times New Roman"/>
                <a:hlinkClick r:id="rId15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5" action="ppaction://hlinksldjump"/>
              </a:rPr>
              <a:t>de</a:t>
            </a:r>
            <a:r>
              <a:rPr sz="1000" spc="4" dirty="0">
                <a:latin typeface="Times New Roman"/>
                <a:cs typeface="Times New Roman"/>
                <a:hlinkClick r:id="rId15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5" action="ppaction://hlinksldjump"/>
              </a:rPr>
              <a:t>potencia..........................................................................</a:t>
            </a:r>
            <a:r>
              <a:rPr sz="1000" spc="-125" dirty="0">
                <a:latin typeface="Times New Roman"/>
                <a:cs typeface="Times New Roman"/>
                <a:hlinkClick r:id="rId15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5" action="ppaction://hlinksldjump"/>
              </a:rPr>
              <a:t>105</a:t>
            </a:r>
            <a:endParaRPr sz="1000">
              <a:latin typeface="Times New Roman"/>
              <a:cs typeface="Times New Roman"/>
            </a:endParaRPr>
          </a:p>
          <a:p>
            <a:pPr marL="10259">
              <a:spcBef>
                <a:spcPts val="40"/>
              </a:spcBef>
            </a:pPr>
            <a:r>
              <a:rPr sz="1000" spc="-4" dirty="0">
                <a:latin typeface="Times New Roman"/>
                <a:cs typeface="Times New Roman"/>
                <a:hlinkClick r:id="rId16" action="ppaction://hlinksldjump"/>
              </a:rPr>
              <a:t>Figura</a:t>
            </a:r>
            <a:r>
              <a:rPr sz="1000" spc="-8" dirty="0">
                <a:latin typeface="Times New Roman"/>
                <a:cs typeface="Times New Roman"/>
                <a:hlinkClick r:id="rId16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6" action="ppaction://hlinksldjump"/>
              </a:rPr>
              <a:t>5.33:</a:t>
            </a:r>
            <a:r>
              <a:rPr sz="1000" spc="12" dirty="0">
                <a:latin typeface="Times New Roman"/>
                <a:cs typeface="Times New Roman"/>
                <a:hlinkClick r:id="rId16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16" action="ppaction://hlinksldjump"/>
              </a:rPr>
              <a:t>Flujo</a:t>
            </a:r>
            <a:r>
              <a:rPr sz="1000" dirty="0">
                <a:latin typeface="Times New Roman"/>
                <a:cs typeface="Times New Roman"/>
                <a:hlinkClick r:id="rId16" action="ppaction://hlinksldjump"/>
              </a:rPr>
              <a:t> de </a:t>
            </a:r>
            <a:r>
              <a:rPr sz="1000" spc="-4" dirty="0">
                <a:latin typeface="Times New Roman"/>
                <a:cs typeface="Times New Roman"/>
                <a:hlinkClick r:id="rId16" action="ppaction://hlinksldjump"/>
              </a:rPr>
              <a:t>potencia,</a:t>
            </a:r>
            <a:r>
              <a:rPr sz="1000" dirty="0">
                <a:latin typeface="Times New Roman"/>
                <a:cs typeface="Times New Roman"/>
                <a:hlinkClick r:id="rId16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16" action="ppaction://hlinksldjump"/>
              </a:rPr>
              <a:t>dos</a:t>
            </a:r>
            <a:r>
              <a:rPr sz="1000" spc="8" dirty="0">
                <a:latin typeface="Times New Roman"/>
                <a:cs typeface="Times New Roman"/>
                <a:hlinkClick r:id="rId16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16" action="ppaction://hlinksldjump"/>
              </a:rPr>
              <a:t>generadores.</a:t>
            </a:r>
            <a:r>
              <a:rPr sz="1000" spc="-117" dirty="0">
                <a:latin typeface="Times New Roman"/>
                <a:cs typeface="Times New Roman"/>
                <a:hlinkClick r:id="rId16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6" action="ppaction://hlinksldjump"/>
              </a:rPr>
              <a:t>...............................................................</a:t>
            </a:r>
            <a:r>
              <a:rPr sz="1000" spc="-121" dirty="0">
                <a:latin typeface="Times New Roman"/>
                <a:cs typeface="Times New Roman"/>
                <a:hlinkClick r:id="rId16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6" action="ppaction://hlinksldjump"/>
              </a:rPr>
              <a:t>106</a:t>
            </a:r>
            <a:endParaRPr sz="1000">
              <a:latin typeface="Times New Roman"/>
              <a:cs typeface="Times New Roman"/>
            </a:endParaRPr>
          </a:p>
          <a:p>
            <a:pPr marL="10259">
              <a:spcBef>
                <a:spcPts val="48"/>
              </a:spcBef>
            </a:pPr>
            <a:r>
              <a:rPr sz="1000" spc="-4" dirty="0">
                <a:latin typeface="Times New Roman"/>
                <a:cs typeface="Times New Roman"/>
                <a:hlinkClick r:id="rId17" action="ppaction://hlinksldjump"/>
              </a:rPr>
              <a:t>Figura</a:t>
            </a:r>
            <a:r>
              <a:rPr sz="1000" spc="24" dirty="0">
                <a:latin typeface="Times New Roman"/>
                <a:cs typeface="Times New Roman"/>
                <a:hlinkClick r:id="rId17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7" action="ppaction://hlinksldjump"/>
              </a:rPr>
              <a:t>5.34:</a:t>
            </a:r>
            <a:r>
              <a:rPr sz="1000" spc="48" dirty="0">
                <a:latin typeface="Times New Roman"/>
                <a:cs typeface="Times New Roman"/>
                <a:hlinkClick r:id="rId17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17" action="ppaction://hlinksldjump"/>
              </a:rPr>
              <a:t>Flujo</a:t>
            </a:r>
            <a:r>
              <a:rPr sz="1000" spc="36" dirty="0">
                <a:latin typeface="Times New Roman"/>
                <a:cs typeface="Times New Roman"/>
                <a:hlinkClick r:id="rId17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7" action="ppaction://hlinksldjump"/>
              </a:rPr>
              <a:t>de</a:t>
            </a:r>
            <a:r>
              <a:rPr sz="1000" spc="32" dirty="0">
                <a:latin typeface="Times New Roman"/>
                <a:cs typeface="Times New Roman"/>
                <a:hlinkClick r:id="rId17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17" action="ppaction://hlinksldjump"/>
              </a:rPr>
              <a:t>potencia,</a:t>
            </a:r>
            <a:r>
              <a:rPr sz="1000" spc="40" dirty="0">
                <a:latin typeface="Times New Roman"/>
                <a:cs typeface="Times New Roman"/>
                <a:hlinkClick r:id="rId17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7" action="ppaction://hlinksldjump"/>
              </a:rPr>
              <a:t>un</a:t>
            </a:r>
            <a:r>
              <a:rPr sz="1000" spc="319" dirty="0">
                <a:latin typeface="Times New Roman"/>
                <a:cs typeface="Times New Roman"/>
                <a:hlinkClick r:id="rId17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17" action="ppaction://hlinksldjump"/>
              </a:rPr>
              <a:t>generadores.................................................................</a:t>
            </a:r>
            <a:r>
              <a:rPr sz="1000" spc="-105" dirty="0">
                <a:latin typeface="Times New Roman"/>
                <a:cs typeface="Times New Roman"/>
                <a:hlinkClick r:id="rId17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7" action="ppaction://hlinksldjump"/>
              </a:rPr>
              <a:t>107</a:t>
            </a:r>
            <a:endParaRPr sz="1000">
              <a:latin typeface="Times New Roman"/>
              <a:cs typeface="Times New Roman"/>
            </a:endParaRPr>
          </a:p>
          <a:p>
            <a:pPr marL="10259">
              <a:spcBef>
                <a:spcPts val="40"/>
              </a:spcBef>
            </a:pPr>
            <a:r>
              <a:rPr sz="1000" spc="-4" dirty="0">
                <a:latin typeface="Times New Roman"/>
                <a:cs typeface="Times New Roman"/>
                <a:hlinkClick r:id="rId18" action="ppaction://hlinksldjump"/>
              </a:rPr>
              <a:t>Figura </a:t>
            </a:r>
            <a:r>
              <a:rPr sz="1000" dirty="0">
                <a:latin typeface="Times New Roman"/>
                <a:cs typeface="Times New Roman"/>
                <a:hlinkClick r:id="rId18" action="ppaction://hlinksldjump"/>
              </a:rPr>
              <a:t>5.35:</a:t>
            </a:r>
            <a:r>
              <a:rPr sz="1000" spc="4" dirty="0">
                <a:latin typeface="Times New Roman"/>
                <a:cs typeface="Times New Roman"/>
                <a:hlinkClick r:id="rId18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18" action="ppaction://hlinksldjump"/>
              </a:rPr>
              <a:t>Transformador</a:t>
            </a:r>
            <a:r>
              <a:rPr sz="1000" spc="4" dirty="0">
                <a:latin typeface="Times New Roman"/>
                <a:cs typeface="Times New Roman"/>
                <a:hlinkClick r:id="rId18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18" action="ppaction://hlinksldjump"/>
              </a:rPr>
              <a:t>de</a:t>
            </a:r>
            <a:r>
              <a:rPr sz="1000" dirty="0">
                <a:latin typeface="Times New Roman"/>
                <a:cs typeface="Times New Roman"/>
                <a:hlinkClick r:id="rId18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18" action="ppaction://hlinksldjump"/>
              </a:rPr>
              <a:t>corriente</a:t>
            </a:r>
            <a:r>
              <a:rPr sz="1000" spc="4" dirty="0">
                <a:latin typeface="Times New Roman"/>
                <a:cs typeface="Times New Roman"/>
                <a:hlinkClick r:id="rId18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18" action="ppaction://hlinksldjump"/>
              </a:rPr>
              <a:t>(CT).</a:t>
            </a:r>
            <a:r>
              <a:rPr sz="1000" spc="-137" dirty="0">
                <a:latin typeface="Times New Roman"/>
                <a:cs typeface="Times New Roman"/>
                <a:hlinkClick r:id="rId18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8" action="ppaction://hlinksldjump"/>
              </a:rPr>
              <a:t>..................................................................</a:t>
            </a:r>
            <a:r>
              <a:rPr sz="1000" spc="-125" dirty="0">
                <a:latin typeface="Times New Roman"/>
                <a:cs typeface="Times New Roman"/>
                <a:hlinkClick r:id="rId18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8" action="ppaction://hlinksldjump"/>
              </a:rPr>
              <a:t>109</a:t>
            </a:r>
            <a:endParaRPr sz="1000">
              <a:latin typeface="Times New Roman"/>
              <a:cs typeface="Times New Roman"/>
            </a:endParaRPr>
          </a:p>
          <a:p>
            <a:pPr marL="10259">
              <a:spcBef>
                <a:spcPts val="36"/>
              </a:spcBef>
            </a:pPr>
            <a:r>
              <a:rPr sz="1000" spc="-4" dirty="0">
                <a:latin typeface="Times New Roman"/>
                <a:cs typeface="Times New Roman"/>
                <a:hlinkClick r:id="rId19" action="ppaction://hlinksldjump"/>
              </a:rPr>
              <a:t>Figura 5.36:Transformador</a:t>
            </a:r>
            <a:r>
              <a:rPr sz="1000" spc="8" dirty="0">
                <a:latin typeface="Times New Roman"/>
                <a:cs typeface="Times New Roman"/>
                <a:hlinkClick r:id="rId19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9" action="ppaction://hlinksldjump"/>
              </a:rPr>
              <a:t>de</a:t>
            </a:r>
            <a:r>
              <a:rPr sz="1000" spc="-4" dirty="0">
                <a:latin typeface="Times New Roman"/>
                <a:cs typeface="Times New Roman"/>
                <a:hlinkClick r:id="rId19" action="ppaction://hlinksldjump"/>
              </a:rPr>
              <a:t> potencial</a:t>
            </a:r>
            <a:r>
              <a:rPr sz="1000" spc="16" dirty="0">
                <a:latin typeface="Times New Roman"/>
                <a:cs typeface="Times New Roman"/>
                <a:hlinkClick r:id="rId19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9" action="ppaction://hlinksldjump"/>
              </a:rPr>
              <a:t>(PT).</a:t>
            </a:r>
            <a:r>
              <a:rPr sz="1000" spc="-149" dirty="0">
                <a:latin typeface="Times New Roman"/>
                <a:cs typeface="Times New Roman"/>
                <a:hlinkClick r:id="rId19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9" action="ppaction://hlinksldjump"/>
              </a:rPr>
              <a:t>...................................................................</a:t>
            </a:r>
            <a:r>
              <a:rPr sz="1000" spc="-125" dirty="0">
                <a:latin typeface="Times New Roman"/>
                <a:cs typeface="Times New Roman"/>
                <a:hlinkClick r:id="rId19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9" action="ppaction://hlinksldjump"/>
              </a:rPr>
              <a:t>110</a:t>
            </a:r>
            <a:endParaRPr sz="1000">
              <a:latin typeface="Times New Roman"/>
              <a:cs typeface="Times New Roman"/>
            </a:endParaRPr>
          </a:p>
          <a:p>
            <a:pPr marL="10259">
              <a:spcBef>
                <a:spcPts val="40"/>
              </a:spcBef>
            </a:pPr>
            <a:r>
              <a:rPr sz="1000" spc="-4" dirty="0">
                <a:latin typeface="Times New Roman"/>
                <a:cs typeface="Times New Roman"/>
                <a:hlinkClick r:id="rId19" action="ppaction://hlinksldjump"/>
              </a:rPr>
              <a:t>Figura</a:t>
            </a:r>
            <a:r>
              <a:rPr sz="1000" spc="-8" dirty="0">
                <a:latin typeface="Times New Roman"/>
                <a:cs typeface="Times New Roman"/>
                <a:hlinkClick r:id="rId19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9" action="ppaction://hlinksldjump"/>
              </a:rPr>
              <a:t>5.37:</a:t>
            </a:r>
            <a:r>
              <a:rPr sz="1000" spc="12" dirty="0">
                <a:latin typeface="Times New Roman"/>
                <a:cs typeface="Times New Roman"/>
                <a:hlinkClick r:id="rId19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19" action="ppaction://hlinksldjump"/>
              </a:rPr>
              <a:t>Ingreso</a:t>
            </a:r>
            <a:r>
              <a:rPr sz="1000" spc="4" dirty="0">
                <a:latin typeface="Times New Roman"/>
                <a:cs typeface="Times New Roman"/>
                <a:hlinkClick r:id="rId19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19" action="ppaction://hlinksldjump"/>
              </a:rPr>
              <a:t>del</a:t>
            </a:r>
            <a:r>
              <a:rPr sz="1000" spc="4" dirty="0">
                <a:latin typeface="Times New Roman"/>
                <a:cs typeface="Times New Roman"/>
                <a:hlinkClick r:id="rId19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9" action="ppaction://hlinksldjump"/>
              </a:rPr>
              <a:t>relé</a:t>
            </a:r>
            <a:r>
              <a:rPr sz="1000" spc="4" dirty="0">
                <a:latin typeface="Times New Roman"/>
                <a:cs typeface="Times New Roman"/>
                <a:hlinkClick r:id="rId19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9" action="ppaction://hlinksldjump"/>
              </a:rPr>
              <a:t>de</a:t>
            </a:r>
            <a:r>
              <a:rPr sz="1000" spc="-8" dirty="0">
                <a:latin typeface="Times New Roman"/>
                <a:cs typeface="Times New Roman"/>
                <a:hlinkClick r:id="rId19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19" action="ppaction://hlinksldjump"/>
              </a:rPr>
              <a:t>protecciones</a:t>
            </a:r>
            <a:r>
              <a:rPr sz="1000" spc="4" dirty="0">
                <a:latin typeface="Times New Roman"/>
                <a:cs typeface="Times New Roman"/>
                <a:hlinkClick r:id="rId19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9" action="ppaction://hlinksldjump"/>
              </a:rPr>
              <a:t>del</a:t>
            </a:r>
            <a:r>
              <a:rPr sz="1000" spc="12" dirty="0">
                <a:latin typeface="Times New Roman"/>
                <a:cs typeface="Times New Roman"/>
                <a:hlinkClick r:id="rId19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19" action="ppaction://hlinksldjump"/>
              </a:rPr>
              <a:t>generador.</a:t>
            </a:r>
            <a:r>
              <a:rPr sz="1000" spc="-145" dirty="0">
                <a:latin typeface="Times New Roman"/>
                <a:cs typeface="Times New Roman"/>
                <a:hlinkClick r:id="rId19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9" action="ppaction://hlinksldjump"/>
              </a:rPr>
              <a:t>.............................................</a:t>
            </a:r>
            <a:r>
              <a:rPr sz="1000" spc="-125" dirty="0">
                <a:latin typeface="Times New Roman"/>
                <a:cs typeface="Times New Roman"/>
                <a:hlinkClick r:id="rId19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9" action="ppaction://hlinksldjump"/>
              </a:rPr>
              <a:t>110</a:t>
            </a:r>
            <a:endParaRPr sz="1000">
              <a:latin typeface="Times New Roman"/>
              <a:cs typeface="Times New Roman"/>
            </a:endParaRPr>
          </a:p>
          <a:p>
            <a:pPr marL="10259" marR="4104">
              <a:lnSpc>
                <a:spcPct val="103299"/>
              </a:lnSpc>
            </a:pPr>
            <a:r>
              <a:rPr sz="1000" spc="-4" dirty="0">
                <a:latin typeface="Times New Roman"/>
                <a:cs typeface="Times New Roman"/>
                <a:hlinkClick r:id="rId20" action="ppaction://hlinksldjump"/>
              </a:rPr>
              <a:t>Figura </a:t>
            </a:r>
            <a:r>
              <a:rPr sz="1000" dirty="0">
                <a:latin typeface="Times New Roman"/>
                <a:cs typeface="Times New Roman"/>
                <a:hlinkClick r:id="rId20" action="ppaction://hlinksldjump"/>
              </a:rPr>
              <a:t>5.38:</a:t>
            </a:r>
            <a:r>
              <a:rPr sz="1000" spc="4" dirty="0">
                <a:latin typeface="Times New Roman"/>
                <a:cs typeface="Times New Roman"/>
                <a:hlinkClick r:id="rId20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20" action="ppaction://hlinksldjump"/>
              </a:rPr>
              <a:t>Selección</a:t>
            </a:r>
            <a:r>
              <a:rPr sz="1000" spc="4" dirty="0">
                <a:latin typeface="Times New Roman"/>
                <a:cs typeface="Times New Roman"/>
                <a:hlinkClick r:id="rId20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20" action="ppaction://hlinksldjump"/>
              </a:rPr>
              <a:t>del</a:t>
            </a:r>
            <a:r>
              <a:rPr sz="1000" spc="4" dirty="0">
                <a:latin typeface="Times New Roman"/>
                <a:cs typeface="Times New Roman"/>
                <a:hlinkClick r:id="rId20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20" action="ppaction://hlinksldjump"/>
              </a:rPr>
              <a:t>relé</a:t>
            </a:r>
            <a:r>
              <a:rPr sz="1000" spc="4" dirty="0">
                <a:latin typeface="Times New Roman"/>
                <a:cs typeface="Times New Roman"/>
                <a:hlinkClick r:id="rId20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20" action="ppaction://hlinksldjump"/>
              </a:rPr>
              <a:t>de</a:t>
            </a:r>
            <a:r>
              <a:rPr sz="1000" spc="-4" dirty="0">
                <a:latin typeface="Times New Roman"/>
                <a:cs typeface="Times New Roman"/>
                <a:hlinkClick r:id="rId20" action="ppaction://hlinksldjump"/>
              </a:rPr>
              <a:t> protecciones</a:t>
            </a:r>
            <a:r>
              <a:rPr sz="1000" spc="4" dirty="0">
                <a:latin typeface="Times New Roman"/>
                <a:cs typeface="Times New Roman"/>
                <a:hlinkClick r:id="rId20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20" action="ppaction://hlinksldjump"/>
              </a:rPr>
              <a:t>del</a:t>
            </a:r>
            <a:r>
              <a:rPr sz="1000" spc="16" dirty="0">
                <a:latin typeface="Times New Roman"/>
                <a:cs typeface="Times New Roman"/>
                <a:hlinkClick r:id="rId20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20" action="ppaction://hlinksldjump"/>
              </a:rPr>
              <a:t>generador</a:t>
            </a:r>
            <a:r>
              <a:rPr sz="1000" spc="-36" dirty="0">
                <a:latin typeface="Times New Roman"/>
                <a:cs typeface="Times New Roman"/>
                <a:hlinkClick r:id="rId20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20" action="ppaction://hlinksldjump"/>
              </a:rPr>
              <a:t>..........................................</a:t>
            </a:r>
            <a:r>
              <a:rPr sz="1000" spc="-129" dirty="0">
                <a:latin typeface="Times New Roman"/>
                <a:cs typeface="Times New Roman"/>
                <a:hlinkClick r:id="rId20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20" action="ppaction://hlinksldjump"/>
              </a:rPr>
              <a:t>111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spc="-12" dirty="0">
                <a:latin typeface="Times New Roman"/>
                <a:cs typeface="Times New Roman"/>
                <a:hlinkClick r:id="rId20" action="ppaction://hlinksldjump"/>
              </a:rPr>
              <a:t>F</a:t>
            </a:r>
            <a:r>
              <a:rPr sz="1000" dirty="0">
                <a:latin typeface="Times New Roman"/>
                <a:cs typeface="Times New Roman"/>
                <a:hlinkClick r:id="rId20" action="ppaction://hlinksldjump"/>
              </a:rPr>
              <a:t>i</a:t>
            </a:r>
            <a:r>
              <a:rPr sz="1000" spc="-8" dirty="0">
                <a:latin typeface="Times New Roman"/>
                <a:cs typeface="Times New Roman"/>
                <a:hlinkClick r:id="rId20" action="ppaction://hlinksldjump"/>
              </a:rPr>
              <a:t>g</a:t>
            </a:r>
            <a:r>
              <a:rPr sz="1000" spc="8" dirty="0">
                <a:latin typeface="Times New Roman"/>
                <a:cs typeface="Times New Roman"/>
                <a:hlinkClick r:id="rId20" action="ppaction://hlinksldjump"/>
              </a:rPr>
              <a:t>u</a:t>
            </a:r>
            <a:r>
              <a:rPr sz="1000" dirty="0">
                <a:latin typeface="Times New Roman"/>
                <a:cs typeface="Times New Roman"/>
                <a:hlinkClick r:id="rId20" action="ppaction://hlinksldjump"/>
              </a:rPr>
              <a:t>ra</a:t>
            </a:r>
            <a:r>
              <a:rPr sz="1000" spc="-8" dirty="0">
                <a:latin typeface="Times New Roman"/>
                <a:cs typeface="Times New Roman"/>
                <a:hlinkClick r:id="rId20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20" action="ppaction://hlinksldjump"/>
              </a:rPr>
              <a:t>5.39: </a:t>
            </a:r>
            <a:r>
              <a:rPr sz="1000" spc="-4" dirty="0">
                <a:latin typeface="Times New Roman"/>
                <a:cs typeface="Times New Roman"/>
                <a:hlinkClick r:id="rId20" action="ppaction://hlinksldjump"/>
              </a:rPr>
              <a:t>Ajustes</a:t>
            </a:r>
            <a:r>
              <a:rPr sz="1000" dirty="0">
                <a:latin typeface="Times New Roman"/>
                <a:cs typeface="Times New Roman"/>
                <a:hlinkClick r:id="rId20" action="ppaction://hlinksldjump"/>
              </a:rPr>
              <a:t> pro</a:t>
            </a:r>
            <a:r>
              <a:rPr sz="1000" spc="8" dirty="0">
                <a:latin typeface="Times New Roman"/>
                <a:cs typeface="Times New Roman"/>
                <a:hlinkClick r:id="rId20" action="ppaction://hlinksldjump"/>
              </a:rPr>
              <a:t>t</a:t>
            </a:r>
            <a:r>
              <a:rPr sz="1000" spc="-4" dirty="0">
                <a:latin typeface="Times New Roman"/>
                <a:cs typeface="Times New Roman"/>
                <a:hlinkClick r:id="rId20" action="ppaction://hlinksldjump"/>
              </a:rPr>
              <a:t>ecc</a:t>
            </a:r>
            <a:r>
              <a:rPr sz="1000" dirty="0">
                <a:latin typeface="Times New Roman"/>
                <a:cs typeface="Times New Roman"/>
                <a:hlinkClick r:id="rId20" action="ppaction://hlinksldjump"/>
              </a:rPr>
              <a:t>ión 51V.</a:t>
            </a:r>
            <a:r>
              <a:rPr sz="1000" spc="-149" dirty="0">
                <a:latin typeface="Times New Roman"/>
                <a:cs typeface="Times New Roman"/>
                <a:hlinkClick r:id="rId20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20" action="ppaction://hlinksldjump"/>
              </a:rPr>
              <a:t>.................................................................................</a:t>
            </a:r>
            <a:r>
              <a:rPr sz="1000" spc="-129" dirty="0">
                <a:latin typeface="Times New Roman"/>
                <a:cs typeface="Times New Roman"/>
                <a:hlinkClick r:id="rId20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20" action="ppaction://hlinksldjump"/>
              </a:rPr>
              <a:t>111</a:t>
            </a:r>
            <a:endParaRPr sz="1000">
              <a:latin typeface="Times New Roman"/>
              <a:cs typeface="Times New Roman"/>
            </a:endParaRPr>
          </a:p>
          <a:p>
            <a:pPr marL="10259">
              <a:spcBef>
                <a:spcPts val="40"/>
              </a:spcBef>
            </a:pPr>
            <a:r>
              <a:rPr sz="1000" spc="-12" dirty="0">
                <a:latin typeface="Times New Roman"/>
                <a:cs typeface="Times New Roman"/>
                <a:hlinkClick r:id="rId21" action="ppaction://hlinksldjump"/>
              </a:rPr>
              <a:t>F</a:t>
            </a:r>
            <a:r>
              <a:rPr sz="1000" dirty="0">
                <a:latin typeface="Times New Roman"/>
                <a:cs typeface="Times New Roman"/>
                <a:hlinkClick r:id="rId21" action="ppaction://hlinksldjump"/>
              </a:rPr>
              <a:t>i</a:t>
            </a:r>
            <a:r>
              <a:rPr sz="1000" spc="-8" dirty="0">
                <a:latin typeface="Times New Roman"/>
                <a:cs typeface="Times New Roman"/>
                <a:hlinkClick r:id="rId21" action="ppaction://hlinksldjump"/>
              </a:rPr>
              <a:t>g</a:t>
            </a:r>
            <a:r>
              <a:rPr sz="1000" spc="8" dirty="0">
                <a:latin typeface="Times New Roman"/>
                <a:cs typeface="Times New Roman"/>
                <a:hlinkClick r:id="rId21" action="ppaction://hlinksldjump"/>
              </a:rPr>
              <a:t>u</a:t>
            </a:r>
            <a:r>
              <a:rPr sz="1000" dirty="0">
                <a:latin typeface="Times New Roman"/>
                <a:cs typeface="Times New Roman"/>
                <a:hlinkClick r:id="rId21" action="ppaction://hlinksldjump"/>
              </a:rPr>
              <a:t>ra</a:t>
            </a:r>
            <a:r>
              <a:rPr sz="1000" spc="-8" dirty="0">
                <a:latin typeface="Times New Roman"/>
                <a:cs typeface="Times New Roman"/>
                <a:hlinkClick r:id="rId21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21" action="ppaction://hlinksldjump"/>
              </a:rPr>
              <a:t>5.40: </a:t>
            </a:r>
            <a:r>
              <a:rPr sz="1000" spc="-4" dirty="0">
                <a:latin typeface="Times New Roman"/>
                <a:cs typeface="Times New Roman"/>
                <a:hlinkClick r:id="rId21" action="ppaction://hlinksldjump"/>
              </a:rPr>
              <a:t>G</a:t>
            </a:r>
            <a:r>
              <a:rPr sz="1000" dirty="0">
                <a:latin typeface="Times New Roman"/>
                <a:cs typeface="Times New Roman"/>
                <a:hlinkClick r:id="rId21" action="ppaction://hlinksldjump"/>
              </a:rPr>
              <a:t>r</a:t>
            </a:r>
            <a:r>
              <a:rPr sz="1000" spc="-4" dirty="0">
                <a:latin typeface="Times New Roman"/>
                <a:cs typeface="Times New Roman"/>
                <a:hlinkClick r:id="rId21" action="ppaction://hlinksldjump"/>
              </a:rPr>
              <a:t>a</a:t>
            </a:r>
            <a:r>
              <a:rPr sz="1000" dirty="0">
                <a:latin typeface="Times New Roman"/>
                <a:cs typeface="Times New Roman"/>
                <a:hlinkClick r:id="rId21" action="ppaction://hlinksldjump"/>
              </a:rPr>
              <a:t>fica</a:t>
            </a:r>
            <a:r>
              <a:rPr sz="1000" spc="-4" dirty="0">
                <a:latin typeface="Times New Roman"/>
                <a:cs typeface="Times New Roman"/>
                <a:hlinkClick r:id="rId21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21" action="ppaction://hlinksldjump"/>
              </a:rPr>
              <a:t>r</a:t>
            </a:r>
            <a:r>
              <a:rPr sz="1000" spc="-8" dirty="0">
                <a:latin typeface="Times New Roman"/>
                <a:cs typeface="Times New Roman"/>
                <a:hlinkClick r:id="rId21" action="ppaction://hlinksldjump"/>
              </a:rPr>
              <a:t>e</a:t>
            </a:r>
            <a:r>
              <a:rPr sz="1000" spc="8" dirty="0">
                <a:latin typeface="Times New Roman"/>
                <a:cs typeface="Times New Roman"/>
                <a:hlinkClick r:id="rId21" action="ppaction://hlinksldjump"/>
              </a:rPr>
              <a:t>l</a:t>
            </a:r>
            <a:r>
              <a:rPr sz="1000" dirty="0">
                <a:latin typeface="Times New Roman"/>
                <a:cs typeface="Times New Roman"/>
                <a:hlinkClick r:id="rId21" action="ppaction://hlinksldjump"/>
              </a:rPr>
              <a:t>é</a:t>
            </a:r>
            <a:r>
              <a:rPr sz="1000" spc="4" dirty="0">
                <a:latin typeface="Times New Roman"/>
                <a:cs typeface="Times New Roman"/>
                <a:hlinkClick r:id="rId21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21" action="ppaction://hlinksldjump"/>
              </a:rPr>
              <a:t>prot</a:t>
            </a:r>
            <a:r>
              <a:rPr sz="1000" spc="-8" dirty="0">
                <a:latin typeface="Times New Roman"/>
                <a:cs typeface="Times New Roman"/>
                <a:hlinkClick r:id="rId21" action="ppaction://hlinksldjump"/>
              </a:rPr>
              <a:t>e</a:t>
            </a:r>
            <a:r>
              <a:rPr sz="1000" spc="-4" dirty="0">
                <a:latin typeface="Times New Roman"/>
                <a:cs typeface="Times New Roman"/>
                <a:hlinkClick r:id="rId21" action="ppaction://hlinksldjump"/>
              </a:rPr>
              <a:t>cc</a:t>
            </a:r>
            <a:r>
              <a:rPr sz="1000" dirty="0">
                <a:latin typeface="Times New Roman"/>
                <a:cs typeface="Times New Roman"/>
                <a:hlinkClick r:id="rId21" action="ppaction://hlinksldjump"/>
              </a:rPr>
              <a:t>ión 51V.</a:t>
            </a:r>
            <a:r>
              <a:rPr sz="1000" spc="-149" dirty="0">
                <a:latin typeface="Times New Roman"/>
                <a:cs typeface="Times New Roman"/>
                <a:hlinkClick r:id="rId21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21" action="ppaction://hlinksldjump"/>
              </a:rPr>
              <a:t>..........................................................................</a:t>
            </a:r>
            <a:r>
              <a:rPr sz="1000" spc="-129" dirty="0">
                <a:latin typeface="Times New Roman"/>
                <a:cs typeface="Times New Roman"/>
                <a:hlinkClick r:id="rId21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21" action="ppaction://hlinksldjump"/>
              </a:rPr>
              <a:t>112</a:t>
            </a:r>
            <a:endParaRPr sz="1000">
              <a:latin typeface="Times New Roman"/>
              <a:cs typeface="Times New Roman"/>
            </a:endParaRPr>
          </a:p>
          <a:p>
            <a:pPr marL="10259">
              <a:spcBef>
                <a:spcPts val="36"/>
              </a:spcBef>
            </a:pPr>
            <a:r>
              <a:rPr sz="1000" spc="-12" dirty="0">
                <a:latin typeface="Times New Roman"/>
                <a:cs typeface="Times New Roman"/>
                <a:hlinkClick r:id="rId22" action="ppaction://hlinksldjump"/>
              </a:rPr>
              <a:t>F</a:t>
            </a:r>
            <a:r>
              <a:rPr sz="1000" dirty="0">
                <a:latin typeface="Times New Roman"/>
                <a:cs typeface="Times New Roman"/>
                <a:hlinkClick r:id="rId22" action="ppaction://hlinksldjump"/>
              </a:rPr>
              <a:t>i</a:t>
            </a:r>
            <a:r>
              <a:rPr sz="1000" spc="-8" dirty="0">
                <a:latin typeface="Times New Roman"/>
                <a:cs typeface="Times New Roman"/>
                <a:hlinkClick r:id="rId22" action="ppaction://hlinksldjump"/>
              </a:rPr>
              <a:t>g</a:t>
            </a:r>
            <a:r>
              <a:rPr sz="1000" spc="8" dirty="0">
                <a:latin typeface="Times New Roman"/>
                <a:cs typeface="Times New Roman"/>
                <a:hlinkClick r:id="rId22" action="ppaction://hlinksldjump"/>
              </a:rPr>
              <a:t>u</a:t>
            </a:r>
            <a:r>
              <a:rPr sz="1000" dirty="0">
                <a:latin typeface="Times New Roman"/>
                <a:cs typeface="Times New Roman"/>
                <a:hlinkClick r:id="rId22" action="ppaction://hlinksldjump"/>
              </a:rPr>
              <a:t>ra</a:t>
            </a:r>
            <a:r>
              <a:rPr sz="1000" spc="-8" dirty="0">
                <a:latin typeface="Times New Roman"/>
                <a:cs typeface="Times New Roman"/>
                <a:hlinkClick r:id="rId22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22" action="ppaction://hlinksldjump"/>
              </a:rPr>
              <a:t>5.41: </a:t>
            </a:r>
            <a:r>
              <a:rPr sz="1000" spc="-4" dirty="0">
                <a:latin typeface="Times New Roman"/>
                <a:cs typeface="Times New Roman"/>
                <a:hlinkClick r:id="rId22" action="ppaction://hlinksldjump"/>
              </a:rPr>
              <a:t>Ajustes</a:t>
            </a:r>
            <a:r>
              <a:rPr sz="1000" dirty="0">
                <a:latin typeface="Times New Roman"/>
                <a:cs typeface="Times New Roman"/>
                <a:hlinkClick r:id="rId22" action="ppaction://hlinksldjump"/>
              </a:rPr>
              <a:t> pro</a:t>
            </a:r>
            <a:r>
              <a:rPr sz="1000" spc="8" dirty="0">
                <a:latin typeface="Times New Roman"/>
                <a:cs typeface="Times New Roman"/>
                <a:hlinkClick r:id="rId22" action="ppaction://hlinksldjump"/>
              </a:rPr>
              <a:t>t</a:t>
            </a:r>
            <a:r>
              <a:rPr sz="1000" spc="-4" dirty="0">
                <a:latin typeface="Times New Roman"/>
                <a:cs typeface="Times New Roman"/>
                <a:hlinkClick r:id="rId22" action="ppaction://hlinksldjump"/>
              </a:rPr>
              <a:t>ecc</a:t>
            </a:r>
            <a:r>
              <a:rPr sz="1000" dirty="0">
                <a:latin typeface="Times New Roman"/>
                <a:cs typeface="Times New Roman"/>
                <a:hlinkClick r:id="rId22" action="ppaction://hlinksldjump"/>
              </a:rPr>
              <a:t>ión 50G.</a:t>
            </a:r>
            <a:r>
              <a:rPr sz="1000" spc="-149" dirty="0">
                <a:latin typeface="Times New Roman"/>
                <a:cs typeface="Times New Roman"/>
                <a:hlinkClick r:id="rId22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22" action="ppaction://hlinksldjump"/>
              </a:rPr>
              <a:t>.................................................................................</a:t>
            </a:r>
            <a:r>
              <a:rPr sz="1000" spc="-129" dirty="0">
                <a:latin typeface="Times New Roman"/>
                <a:cs typeface="Times New Roman"/>
                <a:hlinkClick r:id="rId22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22" action="ppaction://hlinksldjump"/>
              </a:rPr>
              <a:t>113</a:t>
            </a:r>
            <a:endParaRPr sz="1000">
              <a:latin typeface="Times New Roman"/>
              <a:cs typeface="Times New Roman"/>
            </a:endParaRPr>
          </a:p>
          <a:p>
            <a:pPr marL="10259">
              <a:spcBef>
                <a:spcPts val="40"/>
              </a:spcBef>
            </a:pPr>
            <a:r>
              <a:rPr sz="1000" spc="-12" dirty="0">
                <a:latin typeface="Times New Roman"/>
                <a:cs typeface="Times New Roman"/>
                <a:hlinkClick r:id="rId23" action="ppaction://hlinksldjump"/>
              </a:rPr>
              <a:t>F</a:t>
            </a:r>
            <a:r>
              <a:rPr sz="1000" dirty="0">
                <a:latin typeface="Times New Roman"/>
                <a:cs typeface="Times New Roman"/>
                <a:hlinkClick r:id="rId23" action="ppaction://hlinksldjump"/>
              </a:rPr>
              <a:t>i</a:t>
            </a:r>
            <a:r>
              <a:rPr sz="1000" spc="-8" dirty="0">
                <a:latin typeface="Times New Roman"/>
                <a:cs typeface="Times New Roman"/>
                <a:hlinkClick r:id="rId23" action="ppaction://hlinksldjump"/>
              </a:rPr>
              <a:t>g</a:t>
            </a:r>
            <a:r>
              <a:rPr sz="1000" spc="8" dirty="0">
                <a:latin typeface="Times New Roman"/>
                <a:cs typeface="Times New Roman"/>
                <a:hlinkClick r:id="rId23" action="ppaction://hlinksldjump"/>
              </a:rPr>
              <a:t>u</a:t>
            </a:r>
            <a:r>
              <a:rPr sz="1000" dirty="0">
                <a:latin typeface="Times New Roman"/>
                <a:cs typeface="Times New Roman"/>
                <a:hlinkClick r:id="rId23" action="ppaction://hlinksldjump"/>
              </a:rPr>
              <a:t>ra</a:t>
            </a:r>
            <a:r>
              <a:rPr sz="1000" spc="-8" dirty="0">
                <a:latin typeface="Times New Roman"/>
                <a:cs typeface="Times New Roman"/>
                <a:hlinkClick r:id="rId23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23" action="ppaction://hlinksldjump"/>
              </a:rPr>
              <a:t>5.42: </a:t>
            </a:r>
            <a:r>
              <a:rPr sz="1000" spc="-4" dirty="0">
                <a:latin typeface="Times New Roman"/>
                <a:cs typeface="Times New Roman"/>
                <a:hlinkClick r:id="rId23" action="ppaction://hlinksldjump"/>
              </a:rPr>
              <a:t>G</a:t>
            </a:r>
            <a:r>
              <a:rPr sz="1000" dirty="0">
                <a:latin typeface="Times New Roman"/>
                <a:cs typeface="Times New Roman"/>
                <a:hlinkClick r:id="rId23" action="ppaction://hlinksldjump"/>
              </a:rPr>
              <a:t>r</a:t>
            </a:r>
            <a:r>
              <a:rPr sz="1000" spc="-4" dirty="0">
                <a:latin typeface="Times New Roman"/>
                <a:cs typeface="Times New Roman"/>
                <a:hlinkClick r:id="rId23" action="ppaction://hlinksldjump"/>
              </a:rPr>
              <a:t>a</a:t>
            </a:r>
            <a:r>
              <a:rPr sz="1000" dirty="0">
                <a:latin typeface="Times New Roman"/>
                <a:cs typeface="Times New Roman"/>
                <a:hlinkClick r:id="rId23" action="ppaction://hlinksldjump"/>
              </a:rPr>
              <a:t>fica</a:t>
            </a:r>
            <a:r>
              <a:rPr sz="1000" spc="-4" dirty="0">
                <a:latin typeface="Times New Roman"/>
                <a:cs typeface="Times New Roman"/>
                <a:hlinkClick r:id="rId23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23" action="ppaction://hlinksldjump"/>
              </a:rPr>
              <a:t>r</a:t>
            </a:r>
            <a:r>
              <a:rPr sz="1000" spc="-8" dirty="0">
                <a:latin typeface="Times New Roman"/>
                <a:cs typeface="Times New Roman"/>
                <a:hlinkClick r:id="rId23" action="ppaction://hlinksldjump"/>
              </a:rPr>
              <a:t>e</a:t>
            </a:r>
            <a:r>
              <a:rPr sz="1000" spc="8" dirty="0">
                <a:latin typeface="Times New Roman"/>
                <a:cs typeface="Times New Roman"/>
                <a:hlinkClick r:id="rId23" action="ppaction://hlinksldjump"/>
              </a:rPr>
              <a:t>l</a:t>
            </a:r>
            <a:r>
              <a:rPr sz="1000" dirty="0">
                <a:latin typeface="Times New Roman"/>
                <a:cs typeface="Times New Roman"/>
                <a:hlinkClick r:id="rId23" action="ppaction://hlinksldjump"/>
              </a:rPr>
              <a:t>é</a:t>
            </a:r>
            <a:r>
              <a:rPr sz="1000" spc="4" dirty="0">
                <a:latin typeface="Times New Roman"/>
                <a:cs typeface="Times New Roman"/>
                <a:hlinkClick r:id="rId23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23" action="ppaction://hlinksldjump"/>
              </a:rPr>
              <a:t>prot</a:t>
            </a:r>
            <a:r>
              <a:rPr sz="1000" spc="-8" dirty="0">
                <a:latin typeface="Times New Roman"/>
                <a:cs typeface="Times New Roman"/>
                <a:hlinkClick r:id="rId23" action="ppaction://hlinksldjump"/>
              </a:rPr>
              <a:t>e</a:t>
            </a:r>
            <a:r>
              <a:rPr sz="1000" spc="-4" dirty="0">
                <a:latin typeface="Times New Roman"/>
                <a:cs typeface="Times New Roman"/>
                <a:hlinkClick r:id="rId23" action="ppaction://hlinksldjump"/>
              </a:rPr>
              <a:t>cc</a:t>
            </a:r>
            <a:r>
              <a:rPr sz="1000" dirty="0">
                <a:latin typeface="Times New Roman"/>
                <a:cs typeface="Times New Roman"/>
                <a:hlinkClick r:id="rId23" action="ppaction://hlinksldjump"/>
              </a:rPr>
              <a:t>ión 50G.</a:t>
            </a:r>
            <a:r>
              <a:rPr sz="1000" spc="-149" dirty="0">
                <a:latin typeface="Times New Roman"/>
                <a:cs typeface="Times New Roman"/>
                <a:hlinkClick r:id="rId23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23" action="ppaction://hlinksldjump"/>
              </a:rPr>
              <a:t>..........................................................................</a:t>
            </a:r>
            <a:r>
              <a:rPr sz="1000" spc="-129" dirty="0">
                <a:latin typeface="Times New Roman"/>
                <a:cs typeface="Times New Roman"/>
                <a:hlinkClick r:id="rId23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23" action="ppaction://hlinksldjump"/>
              </a:rPr>
              <a:t>114</a:t>
            </a:r>
            <a:endParaRPr sz="1000">
              <a:latin typeface="Times New Roman"/>
              <a:cs typeface="Times New Roman"/>
            </a:endParaRPr>
          </a:p>
          <a:p>
            <a:pPr marL="10259">
              <a:spcBef>
                <a:spcPts val="40"/>
              </a:spcBef>
            </a:pPr>
            <a:r>
              <a:rPr sz="1000" spc="-12" dirty="0">
                <a:latin typeface="Times New Roman"/>
                <a:cs typeface="Times New Roman"/>
                <a:hlinkClick r:id="rId24" action="ppaction://hlinksldjump"/>
              </a:rPr>
              <a:t>F</a:t>
            </a:r>
            <a:r>
              <a:rPr sz="1000" dirty="0">
                <a:latin typeface="Times New Roman"/>
                <a:cs typeface="Times New Roman"/>
                <a:hlinkClick r:id="rId24" action="ppaction://hlinksldjump"/>
              </a:rPr>
              <a:t>i</a:t>
            </a:r>
            <a:r>
              <a:rPr sz="1000" spc="-8" dirty="0">
                <a:latin typeface="Times New Roman"/>
                <a:cs typeface="Times New Roman"/>
                <a:hlinkClick r:id="rId24" action="ppaction://hlinksldjump"/>
              </a:rPr>
              <a:t>g</a:t>
            </a:r>
            <a:r>
              <a:rPr sz="1000" spc="8" dirty="0">
                <a:latin typeface="Times New Roman"/>
                <a:cs typeface="Times New Roman"/>
                <a:hlinkClick r:id="rId24" action="ppaction://hlinksldjump"/>
              </a:rPr>
              <a:t>u</a:t>
            </a:r>
            <a:r>
              <a:rPr sz="1000" dirty="0">
                <a:latin typeface="Times New Roman"/>
                <a:cs typeface="Times New Roman"/>
                <a:hlinkClick r:id="rId24" action="ppaction://hlinksldjump"/>
              </a:rPr>
              <a:t>ra</a:t>
            </a:r>
            <a:r>
              <a:rPr sz="1000" spc="-8" dirty="0">
                <a:latin typeface="Times New Roman"/>
                <a:cs typeface="Times New Roman"/>
                <a:hlinkClick r:id="rId24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24" action="ppaction://hlinksldjump"/>
              </a:rPr>
              <a:t>5.43:</a:t>
            </a:r>
            <a:r>
              <a:rPr sz="1000" spc="8" dirty="0">
                <a:latin typeface="Times New Roman"/>
                <a:cs typeface="Times New Roman"/>
                <a:hlinkClick r:id="rId24" action="ppaction://hlinksldjump"/>
              </a:rPr>
              <a:t> </a:t>
            </a:r>
            <a:r>
              <a:rPr sz="1000" spc="-16" dirty="0">
                <a:latin typeface="Times New Roman"/>
                <a:cs typeface="Times New Roman"/>
                <a:hlinkClick r:id="rId24" action="ppaction://hlinksldjump"/>
              </a:rPr>
              <a:t>I</a:t>
            </a:r>
            <a:r>
              <a:rPr sz="1000" spc="8" dirty="0">
                <a:latin typeface="Times New Roman"/>
                <a:cs typeface="Times New Roman"/>
                <a:hlinkClick r:id="rId24" action="ppaction://hlinksldjump"/>
              </a:rPr>
              <a:t>n</a:t>
            </a:r>
            <a:r>
              <a:rPr sz="1000" dirty="0">
                <a:latin typeface="Times New Roman"/>
                <a:cs typeface="Times New Roman"/>
                <a:hlinkClick r:id="rId24" action="ppaction://hlinksldjump"/>
              </a:rPr>
              <a:t>gr</a:t>
            </a:r>
            <a:r>
              <a:rPr sz="1000" spc="-8" dirty="0">
                <a:latin typeface="Times New Roman"/>
                <a:cs typeface="Times New Roman"/>
                <a:hlinkClick r:id="rId24" action="ppaction://hlinksldjump"/>
              </a:rPr>
              <a:t>e</a:t>
            </a:r>
            <a:r>
              <a:rPr sz="1000" spc="-4" dirty="0">
                <a:latin typeface="Times New Roman"/>
                <a:cs typeface="Times New Roman"/>
                <a:hlinkClick r:id="rId24" action="ppaction://hlinksldjump"/>
              </a:rPr>
              <a:t>so</a:t>
            </a:r>
            <a:r>
              <a:rPr sz="1000" dirty="0">
                <a:latin typeface="Times New Roman"/>
                <a:cs typeface="Times New Roman"/>
                <a:hlinkClick r:id="rId24" action="ppaction://hlinksldjump"/>
              </a:rPr>
              <a:t> de</a:t>
            </a:r>
            <a:r>
              <a:rPr sz="1000" spc="4" dirty="0">
                <a:latin typeface="Times New Roman"/>
                <a:cs typeface="Times New Roman"/>
                <a:hlinkClick r:id="rId24" action="ppaction://hlinksldjump"/>
              </a:rPr>
              <a:t> r</a:t>
            </a:r>
            <a:r>
              <a:rPr sz="1000" spc="-4" dirty="0">
                <a:latin typeface="Times New Roman"/>
                <a:cs typeface="Times New Roman"/>
                <a:hlinkClick r:id="rId24" action="ppaction://hlinksldjump"/>
              </a:rPr>
              <a:t>e</a:t>
            </a:r>
            <a:r>
              <a:rPr sz="1000" dirty="0">
                <a:latin typeface="Times New Roman"/>
                <a:cs typeface="Times New Roman"/>
                <a:hlinkClick r:id="rId24" action="ppaction://hlinksldjump"/>
              </a:rPr>
              <a:t>lé de</a:t>
            </a:r>
            <a:r>
              <a:rPr sz="1000" spc="-8" dirty="0">
                <a:latin typeface="Times New Roman"/>
                <a:cs typeface="Times New Roman"/>
                <a:hlinkClick r:id="rId24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24" action="ppaction://hlinksldjump"/>
              </a:rPr>
              <a:t>prote</a:t>
            </a:r>
            <a:r>
              <a:rPr sz="1000" spc="-4" dirty="0">
                <a:latin typeface="Times New Roman"/>
                <a:cs typeface="Times New Roman"/>
                <a:hlinkClick r:id="rId24" action="ppaction://hlinksldjump"/>
              </a:rPr>
              <a:t>cc</a:t>
            </a:r>
            <a:r>
              <a:rPr sz="1000" dirty="0">
                <a:latin typeface="Times New Roman"/>
                <a:cs typeface="Times New Roman"/>
                <a:hlinkClick r:id="rId24" action="ppaction://hlinksldjump"/>
              </a:rPr>
              <a:t>ión 27/59.</a:t>
            </a:r>
            <a:r>
              <a:rPr sz="1000" spc="-97" dirty="0">
                <a:latin typeface="Times New Roman"/>
                <a:cs typeface="Times New Roman"/>
                <a:hlinkClick r:id="rId24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24" action="ppaction://hlinksldjump"/>
              </a:rPr>
              <a:t>..............................................................</a:t>
            </a:r>
            <a:r>
              <a:rPr sz="1000" spc="-125" dirty="0">
                <a:latin typeface="Times New Roman"/>
                <a:cs typeface="Times New Roman"/>
                <a:hlinkClick r:id="rId24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24" action="ppaction://hlinksldjump"/>
              </a:rPr>
              <a:t>115</a:t>
            </a:r>
            <a:endParaRPr sz="1000">
              <a:latin typeface="Times New Roman"/>
              <a:cs typeface="Times New Roman"/>
            </a:endParaRPr>
          </a:p>
          <a:p>
            <a:pPr marL="10259">
              <a:spcBef>
                <a:spcPts val="48"/>
              </a:spcBef>
            </a:pPr>
            <a:r>
              <a:rPr sz="1000" spc="-4" dirty="0">
                <a:latin typeface="Times New Roman"/>
                <a:cs typeface="Times New Roman"/>
                <a:hlinkClick r:id="rId24" action="ppaction://hlinksldjump"/>
              </a:rPr>
              <a:t>Figura </a:t>
            </a:r>
            <a:r>
              <a:rPr sz="1000" dirty="0">
                <a:latin typeface="Times New Roman"/>
                <a:cs typeface="Times New Roman"/>
                <a:hlinkClick r:id="rId24" action="ppaction://hlinksldjump"/>
              </a:rPr>
              <a:t>5.44:</a:t>
            </a:r>
            <a:r>
              <a:rPr sz="1000" spc="16" dirty="0">
                <a:latin typeface="Times New Roman"/>
                <a:cs typeface="Times New Roman"/>
                <a:hlinkClick r:id="rId24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24" action="ppaction://hlinksldjump"/>
              </a:rPr>
              <a:t>Ingreso</a:t>
            </a:r>
            <a:r>
              <a:rPr sz="1000" spc="4" dirty="0">
                <a:latin typeface="Times New Roman"/>
                <a:cs typeface="Times New Roman"/>
                <a:hlinkClick r:id="rId24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24" action="ppaction://hlinksldjump"/>
              </a:rPr>
              <a:t>de</a:t>
            </a:r>
            <a:r>
              <a:rPr sz="1000" spc="4" dirty="0">
                <a:latin typeface="Times New Roman"/>
                <a:cs typeface="Times New Roman"/>
                <a:hlinkClick r:id="rId24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24" action="ppaction://hlinksldjump"/>
              </a:rPr>
              <a:t>datos</a:t>
            </a:r>
            <a:r>
              <a:rPr sz="1000" spc="4" dirty="0">
                <a:latin typeface="Times New Roman"/>
                <a:cs typeface="Times New Roman"/>
                <a:hlinkClick r:id="rId24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24" action="ppaction://hlinksldjump"/>
              </a:rPr>
              <a:t>protección</a:t>
            </a:r>
            <a:r>
              <a:rPr sz="1000" spc="8" dirty="0">
                <a:latin typeface="Times New Roman"/>
                <a:cs typeface="Times New Roman"/>
                <a:hlinkClick r:id="rId24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24" action="ppaction://hlinksldjump"/>
              </a:rPr>
              <a:t>27G</a:t>
            </a:r>
            <a:r>
              <a:rPr sz="1000" spc="20" dirty="0">
                <a:latin typeface="Times New Roman"/>
                <a:cs typeface="Times New Roman"/>
                <a:hlinkClick r:id="rId24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24" action="ppaction://hlinksldjump"/>
              </a:rPr>
              <a:t>y</a:t>
            </a:r>
            <a:r>
              <a:rPr sz="1000" spc="-12" dirty="0">
                <a:latin typeface="Times New Roman"/>
                <a:cs typeface="Times New Roman"/>
                <a:hlinkClick r:id="rId24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24" action="ppaction://hlinksldjump"/>
              </a:rPr>
              <a:t>59G.........................................................</a:t>
            </a:r>
            <a:r>
              <a:rPr sz="1000" spc="-121" dirty="0">
                <a:latin typeface="Times New Roman"/>
                <a:cs typeface="Times New Roman"/>
                <a:hlinkClick r:id="rId24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24" action="ppaction://hlinksldjump"/>
              </a:rPr>
              <a:t>115</a:t>
            </a:r>
            <a:endParaRPr sz="1000">
              <a:latin typeface="Times New Roman"/>
              <a:cs typeface="Times New Roman"/>
            </a:endParaRPr>
          </a:p>
          <a:p>
            <a:pPr marL="10259">
              <a:spcBef>
                <a:spcPts val="40"/>
              </a:spcBef>
            </a:pPr>
            <a:r>
              <a:rPr sz="1000" spc="-4" dirty="0">
                <a:latin typeface="Times New Roman"/>
                <a:cs typeface="Times New Roman"/>
                <a:hlinkClick r:id="rId25" action="ppaction://hlinksldjump"/>
              </a:rPr>
              <a:t>Figura</a:t>
            </a:r>
            <a:r>
              <a:rPr sz="1000" spc="48" dirty="0">
                <a:latin typeface="Times New Roman"/>
                <a:cs typeface="Times New Roman"/>
                <a:hlinkClick r:id="rId25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25" action="ppaction://hlinksldjump"/>
              </a:rPr>
              <a:t>5.45:</a:t>
            </a:r>
            <a:r>
              <a:rPr sz="1000" spc="61" dirty="0">
                <a:latin typeface="Times New Roman"/>
                <a:cs typeface="Times New Roman"/>
                <a:hlinkClick r:id="rId25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25" action="ppaction://hlinksldjump"/>
              </a:rPr>
              <a:t>Accionamiento</a:t>
            </a:r>
            <a:r>
              <a:rPr sz="1000" spc="61" dirty="0">
                <a:latin typeface="Times New Roman"/>
                <a:cs typeface="Times New Roman"/>
                <a:hlinkClick r:id="rId25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25" action="ppaction://hlinksldjump"/>
              </a:rPr>
              <a:t>de</a:t>
            </a:r>
            <a:r>
              <a:rPr sz="1000" spc="65" dirty="0">
                <a:latin typeface="Times New Roman"/>
                <a:cs typeface="Times New Roman"/>
                <a:hlinkClick r:id="rId25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25" action="ppaction://hlinksldjump"/>
              </a:rPr>
              <a:t>protección.........................................................................</a:t>
            </a:r>
            <a:r>
              <a:rPr sz="1000" spc="-101" dirty="0">
                <a:latin typeface="Times New Roman"/>
                <a:cs typeface="Times New Roman"/>
                <a:hlinkClick r:id="rId25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25" action="ppaction://hlinksldjump"/>
              </a:rPr>
              <a:t>116</a:t>
            </a:r>
            <a:endParaRPr sz="1000">
              <a:latin typeface="Times New Roman"/>
              <a:cs typeface="Times New Roman"/>
            </a:endParaRPr>
          </a:p>
          <a:p>
            <a:pPr marL="10259">
              <a:spcBef>
                <a:spcPts val="36"/>
              </a:spcBef>
            </a:pPr>
            <a:r>
              <a:rPr sz="1000" spc="-12" dirty="0">
                <a:latin typeface="Times New Roman"/>
                <a:cs typeface="Times New Roman"/>
                <a:hlinkClick r:id="rId25" action="ppaction://hlinksldjump"/>
              </a:rPr>
              <a:t>F</a:t>
            </a:r>
            <a:r>
              <a:rPr sz="1000" dirty="0">
                <a:latin typeface="Times New Roman"/>
                <a:cs typeface="Times New Roman"/>
                <a:hlinkClick r:id="rId25" action="ppaction://hlinksldjump"/>
              </a:rPr>
              <a:t>i</a:t>
            </a:r>
            <a:r>
              <a:rPr sz="1000" spc="-8" dirty="0">
                <a:latin typeface="Times New Roman"/>
                <a:cs typeface="Times New Roman"/>
                <a:hlinkClick r:id="rId25" action="ppaction://hlinksldjump"/>
              </a:rPr>
              <a:t>g</a:t>
            </a:r>
            <a:r>
              <a:rPr sz="1000" spc="8" dirty="0">
                <a:latin typeface="Times New Roman"/>
                <a:cs typeface="Times New Roman"/>
                <a:hlinkClick r:id="rId25" action="ppaction://hlinksldjump"/>
              </a:rPr>
              <a:t>u</a:t>
            </a:r>
            <a:r>
              <a:rPr sz="1000" dirty="0">
                <a:latin typeface="Times New Roman"/>
                <a:cs typeface="Times New Roman"/>
                <a:hlinkClick r:id="rId25" action="ppaction://hlinksldjump"/>
              </a:rPr>
              <a:t>ra</a:t>
            </a:r>
            <a:r>
              <a:rPr sz="1000" spc="-8" dirty="0">
                <a:latin typeface="Times New Roman"/>
                <a:cs typeface="Times New Roman"/>
                <a:hlinkClick r:id="rId25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25" action="ppaction://hlinksldjump"/>
              </a:rPr>
              <a:t>5.46: Prot</a:t>
            </a:r>
            <a:r>
              <a:rPr sz="1000" spc="-8" dirty="0">
                <a:latin typeface="Times New Roman"/>
                <a:cs typeface="Times New Roman"/>
                <a:hlinkClick r:id="rId25" action="ppaction://hlinksldjump"/>
              </a:rPr>
              <a:t>e</a:t>
            </a:r>
            <a:r>
              <a:rPr sz="1000" spc="4" dirty="0">
                <a:latin typeface="Times New Roman"/>
                <a:cs typeface="Times New Roman"/>
                <a:hlinkClick r:id="rId25" action="ppaction://hlinksldjump"/>
              </a:rPr>
              <a:t>c</a:t>
            </a:r>
            <a:r>
              <a:rPr sz="1000" spc="-4" dirty="0">
                <a:latin typeface="Times New Roman"/>
                <a:cs typeface="Times New Roman"/>
                <a:hlinkClick r:id="rId25" action="ppaction://hlinksldjump"/>
              </a:rPr>
              <a:t>c</a:t>
            </a:r>
            <a:r>
              <a:rPr sz="1000" dirty="0">
                <a:latin typeface="Times New Roman"/>
                <a:cs typeface="Times New Roman"/>
                <a:hlinkClick r:id="rId25" action="ppaction://hlinksldjump"/>
              </a:rPr>
              <a:t>ión </a:t>
            </a:r>
            <a:r>
              <a:rPr sz="1000" spc="8" dirty="0">
                <a:latin typeface="Times New Roman"/>
                <a:cs typeface="Times New Roman"/>
                <a:hlinkClick r:id="rId25" action="ppaction://hlinksldjump"/>
              </a:rPr>
              <a:t>8</a:t>
            </a:r>
            <a:r>
              <a:rPr sz="1000" spc="-4" dirty="0">
                <a:latin typeface="Times New Roman"/>
                <a:cs typeface="Times New Roman"/>
                <a:hlinkClick r:id="rId25" action="ppaction://hlinksldjump"/>
              </a:rPr>
              <a:t>7G</a:t>
            </a:r>
            <a:r>
              <a:rPr sz="1000" spc="20" dirty="0">
                <a:latin typeface="Times New Roman"/>
                <a:cs typeface="Times New Roman"/>
                <a:hlinkClick r:id="rId25" action="ppaction://hlinksldjump"/>
              </a:rPr>
              <a:t>.</a:t>
            </a:r>
            <a:r>
              <a:rPr sz="1000" dirty="0">
                <a:latin typeface="Times New Roman"/>
                <a:cs typeface="Times New Roman"/>
                <a:hlinkClick r:id="rId25" action="ppaction://hlinksldjump"/>
              </a:rPr>
              <a:t>..............................................................................................</a:t>
            </a:r>
            <a:r>
              <a:rPr sz="1000" spc="-125" dirty="0">
                <a:latin typeface="Times New Roman"/>
                <a:cs typeface="Times New Roman"/>
                <a:hlinkClick r:id="rId25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25" action="ppaction://hlinksldjump"/>
              </a:rPr>
              <a:t>116</a:t>
            </a:r>
            <a:endParaRPr sz="1000">
              <a:latin typeface="Times New Roman"/>
              <a:cs typeface="Times New Roman"/>
            </a:endParaRPr>
          </a:p>
          <a:p>
            <a:pPr marL="10259">
              <a:spcBef>
                <a:spcPts val="40"/>
              </a:spcBef>
            </a:pPr>
            <a:r>
              <a:rPr sz="1000" spc="-12" dirty="0">
                <a:latin typeface="Times New Roman"/>
                <a:cs typeface="Times New Roman"/>
                <a:hlinkClick r:id="rId26" action="ppaction://hlinksldjump"/>
              </a:rPr>
              <a:t>F</a:t>
            </a:r>
            <a:r>
              <a:rPr sz="1000" dirty="0">
                <a:latin typeface="Times New Roman"/>
                <a:cs typeface="Times New Roman"/>
                <a:hlinkClick r:id="rId26" action="ppaction://hlinksldjump"/>
              </a:rPr>
              <a:t>i</a:t>
            </a:r>
            <a:r>
              <a:rPr sz="1000" spc="-8" dirty="0">
                <a:latin typeface="Times New Roman"/>
                <a:cs typeface="Times New Roman"/>
                <a:hlinkClick r:id="rId26" action="ppaction://hlinksldjump"/>
              </a:rPr>
              <a:t>g</a:t>
            </a:r>
            <a:r>
              <a:rPr sz="1000" spc="8" dirty="0">
                <a:latin typeface="Times New Roman"/>
                <a:cs typeface="Times New Roman"/>
                <a:hlinkClick r:id="rId26" action="ppaction://hlinksldjump"/>
              </a:rPr>
              <a:t>u</a:t>
            </a:r>
            <a:r>
              <a:rPr sz="1000" dirty="0">
                <a:latin typeface="Times New Roman"/>
                <a:cs typeface="Times New Roman"/>
                <a:hlinkClick r:id="rId26" action="ppaction://hlinksldjump"/>
              </a:rPr>
              <a:t>ra</a:t>
            </a:r>
            <a:r>
              <a:rPr sz="1000" spc="-8" dirty="0">
                <a:latin typeface="Times New Roman"/>
                <a:cs typeface="Times New Roman"/>
                <a:hlinkClick r:id="rId26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26" action="ppaction://hlinksldjump"/>
              </a:rPr>
              <a:t>5.47: P</a:t>
            </a:r>
            <a:r>
              <a:rPr sz="1000" spc="-4" dirty="0">
                <a:latin typeface="Times New Roman"/>
                <a:cs typeface="Times New Roman"/>
                <a:hlinkClick r:id="rId26" action="ppaction://hlinksldjump"/>
              </a:rPr>
              <a:t>a</a:t>
            </a:r>
            <a:r>
              <a:rPr sz="1000" spc="4" dirty="0">
                <a:latin typeface="Times New Roman"/>
                <a:cs typeface="Times New Roman"/>
                <a:hlinkClick r:id="rId26" action="ppaction://hlinksldjump"/>
              </a:rPr>
              <a:t>r</a:t>
            </a:r>
            <a:r>
              <a:rPr sz="1000" spc="-4" dirty="0">
                <a:latin typeface="Times New Roman"/>
                <a:cs typeface="Times New Roman"/>
                <a:hlinkClick r:id="rId26" action="ppaction://hlinksldjump"/>
              </a:rPr>
              <a:t>a</a:t>
            </a:r>
            <a:r>
              <a:rPr sz="1000" dirty="0">
                <a:latin typeface="Times New Roman"/>
                <a:cs typeface="Times New Roman"/>
                <a:hlinkClick r:id="rId26" action="ppaction://hlinksldjump"/>
              </a:rPr>
              <a:t>met</a:t>
            </a:r>
            <a:r>
              <a:rPr sz="1000" spc="-4" dirty="0">
                <a:latin typeface="Times New Roman"/>
                <a:cs typeface="Times New Roman"/>
                <a:hlinkClick r:id="rId26" action="ppaction://hlinksldjump"/>
              </a:rPr>
              <a:t>r</a:t>
            </a:r>
            <a:r>
              <a:rPr sz="1000" dirty="0">
                <a:latin typeface="Times New Roman"/>
                <a:cs typeface="Times New Roman"/>
                <a:hlinkClick r:id="rId26" action="ppaction://hlinksldjump"/>
              </a:rPr>
              <a:t>i</a:t>
            </a:r>
            <a:r>
              <a:rPr sz="1000" spc="4" dirty="0">
                <a:latin typeface="Times New Roman"/>
                <a:cs typeface="Times New Roman"/>
                <a:hlinkClick r:id="rId26" action="ppaction://hlinksldjump"/>
              </a:rPr>
              <a:t>z</a:t>
            </a:r>
            <a:r>
              <a:rPr sz="1000" spc="-4" dirty="0">
                <a:latin typeface="Times New Roman"/>
                <a:cs typeface="Times New Roman"/>
                <a:hlinkClick r:id="rId26" action="ppaction://hlinksldjump"/>
              </a:rPr>
              <a:t>ac</a:t>
            </a:r>
            <a:r>
              <a:rPr sz="1000" dirty="0">
                <a:latin typeface="Times New Roman"/>
                <a:cs typeface="Times New Roman"/>
                <a:hlinkClick r:id="rId26" action="ppaction://hlinksldjump"/>
              </a:rPr>
              <a:t>ión de </a:t>
            </a:r>
            <a:r>
              <a:rPr sz="1000" spc="-8" dirty="0">
                <a:latin typeface="Times New Roman"/>
                <a:cs typeface="Times New Roman"/>
                <a:hlinkClick r:id="rId26" action="ppaction://hlinksldjump"/>
              </a:rPr>
              <a:t>e</a:t>
            </a:r>
            <a:r>
              <a:rPr sz="1000" dirty="0">
                <a:latin typeface="Times New Roman"/>
                <a:cs typeface="Times New Roman"/>
                <a:hlinkClick r:id="rId26" action="ppaction://hlinksldjump"/>
              </a:rPr>
              <a:t>ntr</a:t>
            </a:r>
            <a:r>
              <a:rPr sz="1000" spc="-8" dirty="0">
                <a:latin typeface="Times New Roman"/>
                <a:cs typeface="Times New Roman"/>
                <a:hlinkClick r:id="rId26" action="ppaction://hlinksldjump"/>
              </a:rPr>
              <a:t>a</a:t>
            </a:r>
            <a:r>
              <a:rPr sz="1000" spc="8" dirty="0">
                <a:latin typeface="Times New Roman"/>
                <a:cs typeface="Times New Roman"/>
                <a:hlinkClick r:id="rId26" action="ppaction://hlinksldjump"/>
              </a:rPr>
              <a:t>d</a:t>
            </a:r>
            <a:r>
              <a:rPr sz="1000" spc="-4" dirty="0">
                <a:latin typeface="Times New Roman"/>
                <a:cs typeface="Times New Roman"/>
                <a:hlinkClick r:id="rId26" action="ppaction://hlinksldjump"/>
              </a:rPr>
              <a:t>as</a:t>
            </a:r>
            <a:r>
              <a:rPr sz="1000" spc="12" dirty="0">
                <a:latin typeface="Times New Roman"/>
                <a:cs typeface="Times New Roman"/>
                <a:hlinkClick r:id="rId26" action="ppaction://hlinksldjump"/>
              </a:rPr>
              <a:t>.</a:t>
            </a:r>
            <a:r>
              <a:rPr sz="1000" dirty="0">
                <a:latin typeface="Times New Roman"/>
                <a:cs typeface="Times New Roman"/>
                <a:hlinkClick r:id="rId26" action="ppaction://hlinksldjump"/>
              </a:rPr>
              <a:t>..........................................................................</a:t>
            </a:r>
            <a:r>
              <a:rPr sz="1000" spc="-129" dirty="0">
                <a:latin typeface="Times New Roman"/>
                <a:cs typeface="Times New Roman"/>
                <a:hlinkClick r:id="rId26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26" action="ppaction://hlinksldjump"/>
              </a:rPr>
              <a:t>117</a:t>
            </a:r>
            <a:endParaRPr sz="1000">
              <a:latin typeface="Times New Roman"/>
              <a:cs typeface="Times New Roman"/>
            </a:endParaRPr>
          </a:p>
          <a:p>
            <a:pPr marL="10259">
              <a:spcBef>
                <a:spcPts val="40"/>
              </a:spcBef>
            </a:pPr>
            <a:r>
              <a:rPr sz="1000" spc="-4" dirty="0">
                <a:latin typeface="Times New Roman"/>
                <a:cs typeface="Times New Roman"/>
                <a:hlinkClick r:id="rId27" action="ppaction://hlinksldjump"/>
              </a:rPr>
              <a:t>Figura</a:t>
            </a:r>
            <a:r>
              <a:rPr sz="1000" spc="-8" dirty="0">
                <a:latin typeface="Times New Roman"/>
                <a:cs typeface="Times New Roman"/>
                <a:hlinkClick r:id="rId27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27" action="ppaction://hlinksldjump"/>
              </a:rPr>
              <a:t>5.48: </a:t>
            </a:r>
            <a:r>
              <a:rPr sz="1000" spc="-4" dirty="0">
                <a:latin typeface="Times New Roman"/>
                <a:cs typeface="Times New Roman"/>
                <a:hlinkClick r:id="rId27" action="ppaction://hlinksldjump"/>
              </a:rPr>
              <a:t>Parametrización</a:t>
            </a:r>
            <a:r>
              <a:rPr sz="1000" spc="4" dirty="0">
                <a:latin typeface="Times New Roman"/>
                <a:cs typeface="Times New Roman"/>
                <a:hlinkClick r:id="rId27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27" action="ppaction://hlinksldjump"/>
              </a:rPr>
              <a:t>de </a:t>
            </a:r>
            <a:r>
              <a:rPr sz="1000" spc="-4" dirty="0">
                <a:latin typeface="Times New Roman"/>
                <a:cs typeface="Times New Roman"/>
                <a:hlinkClick r:id="rId27" action="ppaction://hlinksldjump"/>
              </a:rPr>
              <a:t>salidas.</a:t>
            </a:r>
            <a:r>
              <a:rPr sz="1000" spc="-117" dirty="0">
                <a:latin typeface="Times New Roman"/>
                <a:cs typeface="Times New Roman"/>
                <a:hlinkClick r:id="rId27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27" action="ppaction://hlinksldjump"/>
              </a:rPr>
              <a:t>............................................................................</a:t>
            </a:r>
            <a:r>
              <a:rPr sz="1000" spc="-125" dirty="0">
                <a:latin typeface="Times New Roman"/>
                <a:cs typeface="Times New Roman"/>
                <a:hlinkClick r:id="rId27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27" action="ppaction://hlinksldjump"/>
              </a:rPr>
              <a:t>118</a:t>
            </a:r>
            <a:endParaRPr sz="1000">
              <a:latin typeface="Times New Roman"/>
              <a:cs typeface="Times New Roman"/>
            </a:endParaRPr>
          </a:p>
          <a:p>
            <a:pPr marL="10259">
              <a:spcBef>
                <a:spcPts val="36"/>
              </a:spcBef>
            </a:pPr>
            <a:r>
              <a:rPr sz="1000" spc="-12" dirty="0">
                <a:latin typeface="Times New Roman"/>
                <a:cs typeface="Times New Roman"/>
                <a:hlinkClick r:id="rId27" action="ppaction://hlinksldjump"/>
              </a:rPr>
              <a:t>F</a:t>
            </a:r>
            <a:r>
              <a:rPr sz="1000" dirty="0">
                <a:latin typeface="Times New Roman"/>
                <a:cs typeface="Times New Roman"/>
                <a:hlinkClick r:id="rId27" action="ppaction://hlinksldjump"/>
              </a:rPr>
              <a:t>i</a:t>
            </a:r>
            <a:r>
              <a:rPr sz="1000" spc="-8" dirty="0">
                <a:latin typeface="Times New Roman"/>
                <a:cs typeface="Times New Roman"/>
                <a:hlinkClick r:id="rId27" action="ppaction://hlinksldjump"/>
              </a:rPr>
              <a:t>g</a:t>
            </a:r>
            <a:r>
              <a:rPr sz="1000" spc="8" dirty="0">
                <a:latin typeface="Times New Roman"/>
                <a:cs typeface="Times New Roman"/>
                <a:hlinkClick r:id="rId27" action="ppaction://hlinksldjump"/>
              </a:rPr>
              <a:t>u</a:t>
            </a:r>
            <a:r>
              <a:rPr sz="1000" dirty="0">
                <a:latin typeface="Times New Roman"/>
                <a:cs typeface="Times New Roman"/>
                <a:hlinkClick r:id="rId27" action="ppaction://hlinksldjump"/>
              </a:rPr>
              <a:t>ra</a:t>
            </a:r>
            <a:r>
              <a:rPr sz="1000" spc="-8" dirty="0">
                <a:latin typeface="Times New Roman"/>
                <a:cs typeface="Times New Roman"/>
                <a:hlinkClick r:id="rId27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27" action="ppaction://hlinksldjump"/>
              </a:rPr>
              <a:t>5.49: </a:t>
            </a:r>
            <a:r>
              <a:rPr sz="1000" spc="-4" dirty="0">
                <a:latin typeface="Times New Roman"/>
                <a:cs typeface="Times New Roman"/>
                <a:hlinkClick r:id="rId27" action="ppaction://hlinksldjump"/>
              </a:rPr>
              <a:t>Ajustes</a:t>
            </a:r>
            <a:r>
              <a:rPr sz="1000" dirty="0">
                <a:latin typeface="Times New Roman"/>
                <a:cs typeface="Times New Roman"/>
                <a:hlinkClick r:id="rId27" action="ppaction://hlinksldjump"/>
              </a:rPr>
              <a:t> difer</a:t>
            </a:r>
            <a:r>
              <a:rPr sz="1000" spc="-8" dirty="0">
                <a:latin typeface="Times New Roman"/>
                <a:cs typeface="Times New Roman"/>
                <a:hlinkClick r:id="rId27" action="ppaction://hlinksldjump"/>
              </a:rPr>
              <a:t>e</a:t>
            </a:r>
            <a:r>
              <a:rPr sz="1000" dirty="0">
                <a:latin typeface="Times New Roman"/>
                <a:cs typeface="Times New Roman"/>
                <a:hlinkClick r:id="rId27" action="ppaction://hlinksldjump"/>
              </a:rPr>
              <a:t>n</a:t>
            </a:r>
            <a:r>
              <a:rPr sz="1000" spc="-4" dirty="0">
                <a:latin typeface="Times New Roman"/>
                <a:cs typeface="Times New Roman"/>
                <a:hlinkClick r:id="rId27" action="ppaction://hlinksldjump"/>
              </a:rPr>
              <a:t>c</a:t>
            </a:r>
            <a:r>
              <a:rPr sz="1000" dirty="0">
                <a:latin typeface="Times New Roman"/>
                <a:cs typeface="Times New Roman"/>
                <a:hlinkClick r:id="rId27" action="ppaction://hlinksldjump"/>
              </a:rPr>
              <a:t>ial</a:t>
            </a:r>
            <a:r>
              <a:rPr sz="1000" spc="16" dirty="0">
                <a:latin typeface="Times New Roman"/>
                <a:cs typeface="Times New Roman"/>
                <a:hlinkClick r:id="rId27" action="ppaction://hlinksldjump"/>
              </a:rPr>
              <a:t>.</a:t>
            </a:r>
            <a:r>
              <a:rPr sz="1000" dirty="0">
                <a:latin typeface="Times New Roman"/>
                <a:cs typeface="Times New Roman"/>
                <a:hlinkClick r:id="rId27" action="ppaction://hlinksldjump"/>
              </a:rPr>
              <a:t>.........................................................................................</a:t>
            </a:r>
            <a:r>
              <a:rPr sz="1000" spc="-125" dirty="0">
                <a:latin typeface="Times New Roman"/>
                <a:cs typeface="Times New Roman"/>
                <a:hlinkClick r:id="rId27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27" action="ppaction://hlinksldjump"/>
              </a:rPr>
              <a:t>118</a:t>
            </a:r>
            <a:endParaRPr sz="1000">
              <a:latin typeface="Times New Roman"/>
              <a:cs typeface="Times New Roman"/>
            </a:endParaRPr>
          </a:p>
          <a:p>
            <a:pPr marL="10259">
              <a:spcBef>
                <a:spcPts val="40"/>
              </a:spcBef>
            </a:pPr>
            <a:r>
              <a:rPr sz="1000" spc="-12" dirty="0">
                <a:latin typeface="Times New Roman"/>
                <a:cs typeface="Times New Roman"/>
                <a:hlinkClick r:id="rId28" action="ppaction://hlinksldjump"/>
              </a:rPr>
              <a:t>F</a:t>
            </a:r>
            <a:r>
              <a:rPr sz="1000" dirty="0">
                <a:latin typeface="Times New Roman"/>
                <a:cs typeface="Times New Roman"/>
                <a:hlinkClick r:id="rId28" action="ppaction://hlinksldjump"/>
              </a:rPr>
              <a:t>i</a:t>
            </a:r>
            <a:r>
              <a:rPr sz="1000" spc="-8" dirty="0">
                <a:latin typeface="Times New Roman"/>
                <a:cs typeface="Times New Roman"/>
                <a:hlinkClick r:id="rId28" action="ppaction://hlinksldjump"/>
              </a:rPr>
              <a:t>g</a:t>
            </a:r>
            <a:r>
              <a:rPr sz="1000" spc="8" dirty="0">
                <a:latin typeface="Times New Roman"/>
                <a:cs typeface="Times New Roman"/>
                <a:hlinkClick r:id="rId28" action="ppaction://hlinksldjump"/>
              </a:rPr>
              <a:t>u</a:t>
            </a:r>
            <a:r>
              <a:rPr sz="1000" dirty="0">
                <a:latin typeface="Times New Roman"/>
                <a:cs typeface="Times New Roman"/>
                <a:hlinkClick r:id="rId28" action="ppaction://hlinksldjump"/>
              </a:rPr>
              <a:t>ra</a:t>
            </a:r>
            <a:r>
              <a:rPr sz="1000" spc="-8" dirty="0">
                <a:latin typeface="Times New Roman"/>
                <a:cs typeface="Times New Roman"/>
                <a:hlinkClick r:id="rId28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28" action="ppaction://hlinksldjump"/>
              </a:rPr>
              <a:t>5.50: </a:t>
            </a:r>
            <a:r>
              <a:rPr sz="1000" spc="4" dirty="0">
                <a:latin typeface="Times New Roman"/>
                <a:cs typeface="Times New Roman"/>
                <a:hlinkClick r:id="rId28" action="ppaction://hlinksldjump"/>
              </a:rPr>
              <a:t>A</a:t>
            </a:r>
            <a:r>
              <a:rPr sz="1000" spc="-4" dirty="0">
                <a:latin typeface="Times New Roman"/>
                <a:cs typeface="Times New Roman"/>
                <a:hlinkClick r:id="rId28" action="ppaction://hlinksldjump"/>
              </a:rPr>
              <a:t>c</a:t>
            </a:r>
            <a:r>
              <a:rPr sz="1000" dirty="0">
                <a:latin typeface="Times New Roman"/>
                <a:cs typeface="Times New Roman"/>
                <a:hlinkClick r:id="rId28" action="ppaction://hlinksldjump"/>
              </a:rPr>
              <a:t>tua</a:t>
            </a:r>
            <a:r>
              <a:rPr sz="1000" spc="-8" dirty="0">
                <a:latin typeface="Times New Roman"/>
                <a:cs typeface="Times New Roman"/>
                <a:hlinkClick r:id="rId28" action="ppaction://hlinksldjump"/>
              </a:rPr>
              <a:t>c</a:t>
            </a:r>
            <a:r>
              <a:rPr sz="1000" dirty="0">
                <a:latin typeface="Times New Roman"/>
                <a:cs typeface="Times New Roman"/>
                <a:hlinkClick r:id="rId28" action="ppaction://hlinksldjump"/>
              </a:rPr>
              <a:t>ión </a:t>
            </a:r>
            <a:r>
              <a:rPr sz="1000" spc="8" dirty="0">
                <a:latin typeface="Times New Roman"/>
                <a:cs typeface="Times New Roman"/>
                <a:hlinkClick r:id="rId28" action="ppaction://hlinksldjump"/>
              </a:rPr>
              <a:t>p</a:t>
            </a:r>
            <a:r>
              <a:rPr sz="1000" dirty="0">
                <a:latin typeface="Times New Roman"/>
                <a:cs typeface="Times New Roman"/>
                <a:hlinkClick r:id="rId28" action="ppaction://hlinksldjump"/>
              </a:rPr>
              <a:t>rot</a:t>
            </a:r>
            <a:r>
              <a:rPr sz="1000" spc="-8" dirty="0">
                <a:latin typeface="Times New Roman"/>
                <a:cs typeface="Times New Roman"/>
                <a:hlinkClick r:id="rId28" action="ppaction://hlinksldjump"/>
              </a:rPr>
              <a:t>e</a:t>
            </a:r>
            <a:r>
              <a:rPr sz="1000" spc="-4" dirty="0">
                <a:latin typeface="Times New Roman"/>
                <a:cs typeface="Times New Roman"/>
                <a:hlinkClick r:id="rId28" action="ppaction://hlinksldjump"/>
              </a:rPr>
              <a:t>cc</a:t>
            </a:r>
            <a:r>
              <a:rPr sz="1000" dirty="0">
                <a:latin typeface="Times New Roman"/>
                <a:cs typeface="Times New Roman"/>
                <a:hlinkClick r:id="rId28" action="ppaction://hlinksldjump"/>
              </a:rPr>
              <a:t>ión 87G.</a:t>
            </a:r>
            <a:r>
              <a:rPr sz="1000" spc="-16" dirty="0">
                <a:latin typeface="Times New Roman"/>
                <a:cs typeface="Times New Roman"/>
                <a:hlinkClick r:id="rId28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28" action="ppaction://hlinksldjump"/>
              </a:rPr>
              <a:t>............................................................................</a:t>
            </a:r>
            <a:r>
              <a:rPr sz="1000" spc="-129" dirty="0">
                <a:latin typeface="Times New Roman"/>
                <a:cs typeface="Times New Roman"/>
                <a:hlinkClick r:id="rId28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28" action="ppaction://hlinksldjump"/>
              </a:rPr>
              <a:t>119</a:t>
            </a:r>
            <a:endParaRPr sz="1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592195" y="556948"/>
            <a:ext cx="2470246" cy="256580"/>
          </a:xfrm>
          <a:prstGeom prst="rect">
            <a:avLst/>
          </a:prstGeom>
        </p:spPr>
        <p:txBody>
          <a:bodyPr vert="horz" wrap="square" lIns="0" tIns="10259" rIns="0" bIns="0" rtlCol="0">
            <a:spAutoFit/>
          </a:bodyPr>
          <a:lstStyle/>
          <a:p>
            <a:pPr marL="10259">
              <a:spcBef>
                <a:spcPts val="81"/>
              </a:spcBef>
            </a:pPr>
            <a:r>
              <a:rPr sz="1600" b="1" dirty="0">
                <a:latin typeface="Times New Roman"/>
                <a:cs typeface="Times New Roman"/>
              </a:rPr>
              <a:t>ÍNDICE</a:t>
            </a:r>
            <a:r>
              <a:rPr sz="1600" b="1" spc="-28" dirty="0">
                <a:latin typeface="Times New Roman"/>
                <a:cs typeface="Times New Roman"/>
              </a:rPr>
              <a:t> </a:t>
            </a:r>
            <a:r>
              <a:rPr sz="1600" b="1" spc="4" dirty="0">
                <a:latin typeface="Times New Roman"/>
                <a:cs typeface="Times New Roman"/>
              </a:rPr>
              <a:t>DE</a:t>
            </a:r>
            <a:r>
              <a:rPr sz="1600" b="1" spc="-28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TABLAS.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51937" y="935197"/>
            <a:ext cx="5546484" cy="6213596"/>
          </a:xfrm>
          <a:prstGeom prst="rect">
            <a:avLst/>
          </a:prstGeom>
        </p:spPr>
        <p:txBody>
          <a:bodyPr vert="horz" wrap="square" lIns="0" tIns="10259" rIns="0" bIns="0" rtlCol="0">
            <a:spAutoFit/>
          </a:bodyPr>
          <a:lstStyle/>
          <a:p>
            <a:pPr marL="10259">
              <a:spcBef>
                <a:spcPts val="81"/>
              </a:spcBef>
            </a:pPr>
            <a:r>
              <a:rPr sz="1000" spc="-4" dirty="0">
                <a:latin typeface="Times New Roman"/>
                <a:cs typeface="Times New Roman"/>
                <a:hlinkClick r:id="rId2" action="ppaction://hlinksldjump"/>
              </a:rPr>
              <a:t>Tabla</a:t>
            </a:r>
            <a:r>
              <a:rPr sz="1000" dirty="0">
                <a:latin typeface="Times New Roman"/>
                <a:cs typeface="Times New Roman"/>
                <a:hlinkClick r:id="rId2" action="ppaction://hlinksldjump"/>
              </a:rPr>
              <a:t> 4.1:</a:t>
            </a:r>
            <a:r>
              <a:rPr sz="1000" spc="4" dirty="0">
                <a:latin typeface="Times New Roman"/>
                <a:cs typeface="Times New Roman"/>
                <a:hlinkClick r:id="rId2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2" action="ppaction://hlinksldjump"/>
              </a:rPr>
              <a:t>Datos</a:t>
            </a:r>
            <a:r>
              <a:rPr sz="1000" dirty="0">
                <a:latin typeface="Times New Roman"/>
                <a:cs typeface="Times New Roman"/>
                <a:hlinkClick r:id="rId2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2" action="ppaction://hlinksldjump"/>
              </a:rPr>
              <a:t>técnicos</a:t>
            </a:r>
            <a:r>
              <a:rPr sz="1000" spc="4" dirty="0">
                <a:latin typeface="Times New Roman"/>
                <a:cs typeface="Times New Roman"/>
                <a:hlinkClick r:id="rId2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2" action="ppaction://hlinksldjump"/>
              </a:rPr>
              <a:t>del</a:t>
            </a:r>
            <a:r>
              <a:rPr sz="1000" dirty="0">
                <a:latin typeface="Times New Roman"/>
                <a:cs typeface="Times New Roman"/>
                <a:hlinkClick r:id="rId2" action="ppaction://hlinksldjump"/>
              </a:rPr>
              <a:t> generador...............................................................................</a:t>
            </a:r>
            <a:r>
              <a:rPr sz="1000" spc="-125" dirty="0">
                <a:latin typeface="Times New Roman"/>
                <a:cs typeface="Times New Roman"/>
                <a:hlinkClick r:id="rId2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2" action="ppaction://hlinksldjump"/>
              </a:rPr>
              <a:t>41</a:t>
            </a:r>
            <a:endParaRPr sz="1000">
              <a:latin typeface="Times New Roman"/>
              <a:cs typeface="Times New Roman"/>
            </a:endParaRPr>
          </a:p>
          <a:p>
            <a:pPr marL="10259">
              <a:spcBef>
                <a:spcPts val="36"/>
              </a:spcBef>
            </a:pPr>
            <a:r>
              <a:rPr sz="1000" dirty="0">
                <a:latin typeface="Times New Roman"/>
                <a:cs typeface="Times New Roman"/>
                <a:hlinkClick r:id="rId3" action="ppaction://hlinksldjump"/>
              </a:rPr>
              <a:t>T</a:t>
            </a:r>
            <a:r>
              <a:rPr sz="1000" spc="-8" dirty="0">
                <a:latin typeface="Times New Roman"/>
                <a:cs typeface="Times New Roman"/>
                <a:hlinkClick r:id="rId3" action="ppaction://hlinksldjump"/>
              </a:rPr>
              <a:t>a</a:t>
            </a:r>
            <a:r>
              <a:rPr sz="1000" dirty="0">
                <a:latin typeface="Times New Roman"/>
                <a:cs typeface="Times New Roman"/>
                <a:hlinkClick r:id="rId3" action="ppaction://hlinksldjump"/>
              </a:rPr>
              <a:t>bla 4.2: </a:t>
            </a:r>
            <a:r>
              <a:rPr sz="1000" spc="-4" dirty="0">
                <a:latin typeface="Times New Roman"/>
                <a:cs typeface="Times New Roman"/>
                <a:hlinkClick r:id="rId3" action="ppaction://hlinksldjump"/>
              </a:rPr>
              <a:t>D</a:t>
            </a:r>
            <a:r>
              <a:rPr sz="1000" spc="-12" dirty="0">
                <a:latin typeface="Times New Roman"/>
                <a:cs typeface="Times New Roman"/>
                <a:hlinkClick r:id="rId3" action="ppaction://hlinksldjump"/>
              </a:rPr>
              <a:t>a</a:t>
            </a:r>
            <a:r>
              <a:rPr sz="1000" spc="-4" dirty="0">
                <a:latin typeface="Times New Roman"/>
                <a:cs typeface="Times New Roman"/>
                <a:hlinkClick r:id="rId3" action="ppaction://hlinksldjump"/>
              </a:rPr>
              <a:t>tos</a:t>
            </a:r>
            <a:r>
              <a:rPr sz="1000" dirty="0">
                <a:latin typeface="Times New Roman"/>
                <a:cs typeface="Times New Roman"/>
                <a:hlinkClick r:id="rId3" action="ppaction://hlinksldjump"/>
              </a:rPr>
              <a:t> tr</a:t>
            </a:r>
            <a:r>
              <a:rPr sz="1000" spc="-8" dirty="0">
                <a:latin typeface="Times New Roman"/>
                <a:cs typeface="Times New Roman"/>
                <a:hlinkClick r:id="rId3" action="ppaction://hlinksldjump"/>
              </a:rPr>
              <a:t>a</a:t>
            </a:r>
            <a:r>
              <a:rPr sz="1000" dirty="0">
                <a:latin typeface="Times New Roman"/>
                <a:cs typeface="Times New Roman"/>
                <a:hlinkClick r:id="rId3" action="ppaction://hlinksldjump"/>
              </a:rPr>
              <a:t>nsf</a:t>
            </a:r>
            <a:r>
              <a:rPr sz="1000" spc="4" dirty="0">
                <a:latin typeface="Times New Roman"/>
                <a:cs typeface="Times New Roman"/>
                <a:hlinkClick r:id="rId3" action="ppaction://hlinksldjump"/>
              </a:rPr>
              <a:t>or</a:t>
            </a:r>
            <a:r>
              <a:rPr sz="1000" dirty="0">
                <a:latin typeface="Times New Roman"/>
                <a:cs typeface="Times New Roman"/>
                <a:hlinkClick r:id="rId3" action="ppaction://hlinksldjump"/>
              </a:rPr>
              <a:t>mador</a:t>
            </a:r>
            <a:r>
              <a:rPr sz="1000" spc="-8" dirty="0">
                <a:latin typeface="Times New Roman"/>
                <a:cs typeface="Times New Roman"/>
                <a:hlinkClick r:id="rId3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3" action="ppaction://hlinksldjump"/>
              </a:rPr>
              <a:t>de</a:t>
            </a:r>
            <a:r>
              <a:rPr sz="1000" spc="-4" dirty="0">
                <a:latin typeface="Times New Roman"/>
                <a:cs typeface="Times New Roman"/>
                <a:hlinkClick r:id="rId3" action="ppaction://hlinksldjump"/>
              </a:rPr>
              <a:t> a</a:t>
            </a:r>
            <a:r>
              <a:rPr sz="1000" dirty="0">
                <a:latin typeface="Times New Roman"/>
                <a:cs typeface="Times New Roman"/>
                <a:hlinkClick r:id="rId3" action="ppaction://hlinksldjump"/>
              </a:rPr>
              <a:t>t</a:t>
            </a:r>
            <a:r>
              <a:rPr sz="1000" spc="4" dirty="0">
                <a:latin typeface="Times New Roman"/>
                <a:cs typeface="Times New Roman"/>
                <a:hlinkClick r:id="rId3" action="ppaction://hlinksldjump"/>
              </a:rPr>
              <a:t>e</a:t>
            </a:r>
            <a:r>
              <a:rPr sz="1000" dirty="0">
                <a:latin typeface="Times New Roman"/>
                <a:cs typeface="Times New Roman"/>
                <a:hlinkClick r:id="rId3" action="ppaction://hlinksldjump"/>
              </a:rPr>
              <a:t>r</a:t>
            </a:r>
            <a:r>
              <a:rPr sz="1000" spc="-8" dirty="0">
                <a:latin typeface="Times New Roman"/>
                <a:cs typeface="Times New Roman"/>
                <a:hlinkClick r:id="rId3" action="ppaction://hlinksldjump"/>
              </a:rPr>
              <a:t>r</a:t>
            </a:r>
            <a:r>
              <a:rPr sz="1000" dirty="0">
                <a:latin typeface="Times New Roman"/>
                <a:cs typeface="Times New Roman"/>
                <a:hlinkClick r:id="rId3" action="ppaction://hlinksldjump"/>
              </a:rPr>
              <a:t>i</a:t>
            </a:r>
            <a:r>
              <a:rPr sz="1000" spc="4" dirty="0">
                <a:latin typeface="Times New Roman"/>
                <a:cs typeface="Times New Roman"/>
                <a:hlinkClick r:id="rId3" action="ppaction://hlinksldjump"/>
              </a:rPr>
              <a:t>z</a:t>
            </a:r>
            <a:r>
              <a:rPr sz="1000" spc="-4" dirty="0">
                <a:latin typeface="Times New Roman"/>
                <a:cs typeface="Times New Roman"/>
                <a:hlinkClick r:id="rId3" action="ppaction://hlinksldjump"/>
              </a:rPr>
              <a:t>a</a:t>
            </a:r>
            <a:r>
              <a:rPr sz="1000" dirty="0">
                <a:latin typeface="Times New Roman"/>
                <a:cs typeface="Times New Roman"/>
                <a:hlinkClick r:id="rId3" action="ppaction://hlinksldjump"/>
              </a:rPr>
              <a:t>mi</a:t>
            </a:r>
            <a:r>
              <a:rPr sz="1000" spc="-4" dirty="0">
                <a:latin typeface="Times New Roman"/>
                <a:cs typeface="Times New Roman"/>
                <a:hlinkClick r:id="rId3" action="ppaction://hlinksldjump"/>
              </a:rPr>
              <a:t>e</a:t>
            </a:r>
            <a:r>
              <a:rPr sz="1000" dirty="0">
                <a:latin typeface="Times New Roman"/>
                <a:cs typeface="Times New Roman"/>
                <a:hlinkClick r:id="rId3" action="ppaction://hlinksldjump"/>
              </a:rPr>
              <a:t>nto.</a:t>
            </a:r>
            <a:r>
              <a:rPr sz="1000" spc="-97" dirty="0">
                <a:latin typeface="Times New Roman"/>
                <a:cs typeface="Times New Roman"/>
                <a:hlinkClick r:id="rId3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3" action="ppaction://hlinksldjump"/>
              </a:rPr>
              <a:t>..............................................................</a:t>
            </a:r>
            <a:r>
              <a:rPr sz="1000" spc="-125" dirty="0">
                <a:latin typeface="Times New Roman"/>
                <a:cs typeface="Times New Roman"/>
                <a:hlinkClick r:id="rId3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3" action="ppaction://hlinksldjump"/>
              </a:rPr>
              <a:t>42</a:t>
            </a:r>
            <a:endParaRPr sz="1000">
              <a:latin typeface="Times New Roman"/>
              <a:cs typeface="Times New Roman"/>
            </a:endParaRPr>
          </a:p>
          <a:p>
            <a:pPr marL="10259">
              <a:spcBef>
                <a:spcPts val="40"/>
              </a:spcBef>
            </a:pPr>
            <a:r>
              <a:rPr sz="1000" dirty="0">
                <a:latin typeface="Times New Roman"/>
                <a:cs typeface="Times New Roman"/>
                <a:hlinkClick r:id="rId4" action="ppaction://hlinksldjump"/>
              </a:rPr>
              <a:t>T</a:t>
            </a:r>
            <a:r>
              <a:rPr sz="1000" spc="-8" dirty="0">
                <a:latin typeface="Times New Roman"/>
                <a:cs typeface="Times New Roman"/>
                <a:hlinkClick r:id="rId4" action="ppaction://hlinksldjump"/>
              </a:rPr>
              <a:t>a</a:t>
            </a:r>
            <a:r>
              <a:rPr sz="1000" dirty="0">
                <a:latin typeface="Times New Roman"/>
                <a:cs typeface="Times New Roman"/>
                <a:hlinkClick r:id="rId4" action="ppaction://hlinksldjump"/>
              </a:rPr>
              <a:t>bla 4.3: </a:t>
            </a:r>
            <a:r>
              <a:rPr sz="1000" spc="-4" dirty="0">
                <a:latin typeface="Times New Roman"/>
                <a:cs typeface="Times New Roman"/>
                <a:hlinkClick r:id="rId4" action="ppaction://hlinksldjump"/>
              </a:rPr>
              <a:t>P</a:t>
            </a:r>
            <a:r>
              <a:rPr sz="1000" dirty="0">
                <a:latin typeface="Times New Roman"/>
                <a:cs typeface="Times New Roman"/>
                <a:hlinkClick r:id="rId4" action="ppaction://hlinksldjump"/>
              </a:rPr>
              <a:t>rot</a:t>
            </a:r>
            <a:r>
              <a:rPr sz="1000" spc="-8" dirty="0">
                <a:latin typeface="Times New Roman"/>
                <a:cs typeface="Times New Roman"/>
                <a:hlinkClick r:id="rId4" action="ppaction://hlinksldjump"/>
              </a:rPr>
              <a:t>e</a:t>
            </a:r>
            <a:r>
              <a:rPr sz="1000" spc="-4" dirty="0">
                <a:latin typeface="Times New Roman"/>
                <a:cs typeface="Times New Roman"/>
                <a:hlinkClick r:id="rId4" action="ppaction://hlinksldjump"/>
              </a:rPr>
              <a:t>cc</a:t>
            </a:r>
            <a:r>
              <a:rPr sz="1000" dirty="0">
                <a:latin typeface="Times New Roman"/>
                <a:cs typeface="Times New Roman"/>
                <a:hlinkClick r:id="rId4" action="ppaction://hlinksldjump"/>
              </a:rPr>
              <a:t>io</a:t>
            </a:r>
            <a:r>
              <a:rPr sz="1000" spc="8" dirty="0">
                <a:latin typeface="Times New Roman"/>
                <a:cs typeface="Times New Roman"/>
                <a:hlinkClick r:id="rId4" action="ppaction://hlinksldjump"/>
              </a:rPr>
              <a:t>n</a:t>
            </a:r>
            <a:r>
              <a:rPr sz="1000" spc="-4" dirty="0">
                <a:latin typeface="Times New Roman"/>
                <a:cs typeface="Times New Roman"/>
                <a:hlinkClick r:id="rId4" action="ppaction://hlinksldjump"/>
              </a:rPr>
              <a:t>es</a:t>
            </a:r>
            <a:r>
              <a:rPr sz="1000" dirty="0">
                <a:latin typeface="Times New Roman"/>
                <a:cs typeface="Times New Roman"/>
                <a:hlinkClick r:id="rId4" action="ppaction://hlinksldjump"/>
              </a:rPr>
              <a:t> R</a:t>
            </a:r>
            <a:r>
              <a:rPr sz="1000" spc="-4" dirty="0">
                <a:latin typeface="Times New Roman"/>
                <a:cs typeface="Times New Roman"/>
                <a:hlinkClick r:id="rId4" action="ppaction://hlinksldjump"/>
              </a:rPr>
              <a:t>e</a:t>
            </a:r>
            <a:r>
              <a:rPr sz="1000" dirty="0">
                <a:latin typeface="Times New Roman"/>
                <a:cs typeface="Times New Roman"/>
                <a:hlinkClick r:id="rId4" action="ppaction://hlinksldjump"/>
              </a:rPr>
              <a:t>lé M</a:t>
            </a:r>
            <a:r>
              <a:rPr sz="1000" spc="-4" dirty="0">
                <a:latin typeface="Times New Roman"/>
                <a:cs typeface="Times New Roman"/>
                <a:hlinkClick r:id="rId4" action="ppaction://hlinksldjump"/>
              </a:rPr>
              <a:t>-</a:t>
            </a:r>
            <a:r>
              <a:rPr sz="1000" dirty="0">
                <a:latin typeface="Times New Roman"/>
                <a:cs typeface="Times New Roman"/>
                <a:hlinkClick r:id="rId4" action="ppaction://hlinksldjump"/>
              </a:rPr>
              <a:t>3425A.</a:t>
            </a:r>
            <a:r>
              <a:rPr sz="1000" spc="-24" dirty="0">
                <a:latin typeface="Times New Roman"/>
                <a:cs typeface="Times New Roman"/>
                <a:hlinkClick r:id="rId4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4" action="ppaction://hlinksldjump"/>
              </a:rPr>
              <a:t>..............................................................................</a:t>
            </a:r>
            <a:r>
              <a:rPr sz="1000" spc="-129" dirty="0">
                <a:latin typeface="Times New Roman"/>
                <a:cs typeface="Times New Roman"/>
                <a:hlinkClick r:id="rId4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4" action="ppaction://hlinksldjump"/>
              </a:rPr>
              <a:t>44</a:t>
            </a:r>
            <a:endParaRPr sz="1000">
              <a:latin typeface="Times New Roman"/>
              <a:cs typeface="Times New Roman"/>
            </a:endParaRPr>
          </a:p>
          <a:p>
            <a:pPr marL="10259">
              <a:spcBef>
                <a:spcPts val="40"/>
              </a:spcBef>
            </a:pPr>
            <a:r>
              <a:rPr sz="1000" spc="-4" dirty="0">
                <a:latin typeface="Times New Roman"/>
                <a:cs typeface="Times New Roman"/>
                <a:hlinkClick r:id="rId5" action="ppaction://hlinksldjump"/>
              </a:rPr>
              <a:t>Tabla</a:t>
            </a:r>
            <a:r>
              <a:rPr sz="1000" dirty="0">
                <a:latin typeface="Times New Roman"/>
                <a:cs typeface="Times New Roman"/>
                <a:hlinkClick r:id="rId5" action="ppaction://hlinksldjump"/>
              </a:rPr>
              <a:t> 4.4:</a:t>
            </a:r>
            <a:r>
              <a:rPr sz="1000" spc="4" dirty="0">
                <a:latin typeface="Times New Roman"/>
                <a:cs typeface="Times New Roman"/>
                <a:hlinkClick r:id="rId5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5" action="ppaction://hlinksldjump"/>
              </a:rPr>
              <a:t>Protecciones</a:t>
            </a:r>
            <a:r>
              <a:rPr sz="1000" dirty="0">
                <a:latin typeface="Times New Roman"/>
                <a:cs typeface="Times New Roman"/>
                <a:hlinkClick r:id="rId5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5" action="ppaction://hlinksldjump"/>
              </a:rPr>
              <a:t>opcionales</a:t>
            </a:r>
            <a:r>
              <a:rPr sz="1000" spc="4" dirty="0">
                <a:latin typeface="Times New Roman"/>
                <a:cs typeface="Times New Roman"/>
                <a:hlinkClick r:id="rId5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5" action="ppaction://hlinksldjump"/>
              </a:rPr>
              <a:t>Relé</a:t>
            </a:r>
            <a:r>
              <a:rPr sz="1000" spc="4" dirty="0">
                <a:latin typeface="Times New Roman"/>
                <a:cs typeface="Times New Roman"/>
                <a:hlinkClick r:id="rId5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5" action="ppaction://hlinksldjump"/>
              </a:rPr>
              <a:t>M-3425A.</a:t>
            </a:r>
            <a:r>
              <a:rPr sz="1000" spc="-48" dirty="0">
                <a:latin typeface="Times New Roman"/>
                <a:cs typeface="Times New Roman"/>
                <a:hlinkClick r:id="rId5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5" action="ppaction://hlinksldjump"/>
              </a:rPr>
              <a:t>............................................................</a:t>
            </a:r>
            <a:r>
              <a:rPr sz="1000" spc="-125" dirty="0">
                <a:latin typeface="Times New Roman"/>
                <a:cs typeface="Times New Roman"/>
                <a:hlinkClick r:id="rId5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5" action="ppaction://hlinksldjump"/>
              </a:rPr>
              <a:t>45</a:t>
            </a:r>
            <a:endParaRPr sz="1000">
              <a:latin typeface="Times New Roman"/>
              <a:cs typeface="Times New Roman"/>
            </a:endParaRPr>
          </a:p>
          <a:p>
            <a:pPr marL="10259">
              <a:spcBef>
                <a:spcPts val="36"/>
              </a:spcBef>
            </a:pPr>
            <a:r>
              <a:rPr sz="1000" dirty="0">
                <a:latin typeface="Times New Roman"/>
                <a:cs typeface="Times New Roman"/>
                <a:hlinkClick r:id="rId6" action="ppaction://hlinksldjump"/>
              </a:rPr>
              <a:t>T</a:t>
            </a:r>
            <a:r>
              <a:rPr sz="1000" spc="-8" dirty="0">
                <a:latin typeface="Times New Roman"/>
                <a:cs typeface="Times New Roman"/>
                <a:hlinkClick r:id="rId6" action="ppaction://hlinksldjump"/>
              </a:rPr>
              <a:t>a</a:t>
            </a:r>
            <a:r>
              <a:rPr sz="1000" dirty="0">
                <a:latin typeface="Times New Roman"/>
                <a:cs typeface="Times New Roman"/>
                <a:hlinkClick r:id="rId6" action="ppaction://hlinksldjump"/>
              </a:rPr>
              <a:t>bla 4.5: </a:t>
            </a:r>
            <a:r>
              <a:rPr sz="1000" spc="-4" dirty="0">
                <a:latin typeface="Times New Roman"/>
                <a:cs typeface="Times New Roman"/>
                <a:hlinkClick r:id="rId6" action="ppaction://hlinksldjump"/>
              </a:rPr>
              <a:t>Ajustes</a:t>
            </a:r>
            <a:r>
              <a:rPr sz="1000" dirty="0">
                <a:latin typeface="Times New Roman"/>
                <a:cs typeface="Times New Roman"/>
                <a:hlinkClick r:id="rId6" action="ppaction://hlinksldjump"/>
              </a:rPr>
              <a:t> de</a:t>
            </a:r>
            <a:r>
              <a:rPr sz="1000" spc="-4" dirty="0">
                <a:latin typeface="Times New Roman"/>
                <a:cs typeface="Times New Roman"/>
                <a:hlinkClick r:id="rId6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6" action="ppaction://hlinksldjump"/>
              </a:rPr>
              <a:t>pr</a:t>
            </a:r>
            <a:r>
              <a:rPr sz="1000" spc="4" dirty="0">
                <a:latin typeface="Times New Roman"/>
                <a:cs typeface="Times New Roman"/>
                <a:hlinkClick r:id="rId6" action="ppaction://hlinksldjump"/>
              </a:rPr>
              <a:t>o</a:t>
            </a:r>
            <a:r>
              <a:rPr sz="1000" dirty="0">
                <a:latin typeface="Times New Roman"/>
                <a:cs typeface="Times New Roman"/>
                <a:hlinkClick r:id="rId6" action="ppaction://hlinksldjump"/>
              </a:rPr>
              <a:t>te</a:t>
            </a:r>
            <a:r>
              <a:rPr sz="1000" spc="-8" dirty="0">
                <a:latin typeface="Times New Roman"/>
                <a:cs typeface="Times New Roman"/>
                <a:hlinkClick r:id="rId6" action="ppaction://hlinksldjump"/>
              </a:rPr>
              <a:t>c</a:t>
            </a:r>
            <a:r>
              <a:rPr sz="1000" spc="-4" dirty="0">
                <a:latin typeface="Times New Roman"/>
                <a:cs typeface="Times New Roman"/>
                <a:hlinkClick r:id="rId6" action="ppaction://hlinksldjump"/>
              </a:rPr>
              <a:t>c</a:t>
            </a:r>
            <a:r>
              <a:rPr sz="1000" dirty="0">
                <a:latin typeface="Times New Roman"/>
                <a:cs typeface="Times New Roman"/>
                <a:hlinkClick r:id="rId6" action="ppaction://hlinksldjump"/>
              </a:rPr>
              <a:t>ión 21G d</a:t>
            </a:r>
            <a:r>
              <a:rPr sz="1000" spc="-4" dirty="0">
                <a:latin typeface="Times New Roman"/>
                <a:cs typeface="Times New Roman"/>
                <a:hlinkClick r:id="rId6" action="ppaction://hlinksldjump"/>
              </a:rPr>
              <a:t>e</a:t>
            </a:r>
            <a:r>
              <a:rPr sz="1000" dirty="0">
                <a:latin typeface="Times New Roman"/>
                <a:cs typeface="Times New Roman"/>
                <a:hlinkClick r:id="rId6" action="ppaction://hlinksldjump"/>
              </a:rPr>
              <a:t>l</a:t>
            </a:r>
            <a:r>
              <a:rPr sz="1000" spc="8" dirty="0">
                <a:latin typeface="Times New Roman"/>
                <a:cs typeface="Times New Roman"/>
                <a:hlinkClick r:id="rId6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6" action="ppaction://hlinksldjump"/>
              </a:rPr>
              <a:t>g</a:t>
            </a:r>
            <a:r>
              <a:rPr sz="1000" spc="-4" dirty="0">
                <a:latin typeface="Times New Roman"/>
                <a:cs typeface="Times New Roman"/>
                <a:hlinkClick r:id="rId6" action="ppaction://hlinksldjump"/>
              </a:rPr>
              <a:t>e</a:t>
            </a:r>
            <a:r>
              <a:rPr sz="1000" dirty="0">
                <a:latin typeface="Times New Roman"/>
                <a:cs typeface="Times New Roman"/>
                <a:hlinkClick r:id="rId6" action="ppaction://hlinksldjump"/>
              </a:rPr>
              <a:t>n</a:t>
            </a:r>
            <a:r>
              <a:rPr sz="1000" spc="-4" dirty="0">
                <a:latin typeface="Times New Roman"/>
                <a:cs typeface="Times New Roman"/>
                <a:hlinkClick r:id="rId6" action="ppaction://hlinksldjump"/>
              </a:rPr>
              <a:t>e</a:t>
            </a:r>
            <a:r>
              <a:rPr sz="1000" spc="4" dirty="0">
                <a:latin typeface="Times New Roman"/>
                <a:cs typeface="Times New Roman"/>
                <a:hlinkClick r:id="rId6" action="ppaction://hlinksldjump"/>
              </a:rPr>
              <a:t>r</a:t>
            </a:r>
            <a:r>
              <a:rPr sz="1000" spc="-4" dirty="0">
                <a:latin typeface="Times New Roman"/>
                <a:cs typeface="Times New Roman"/>
                <a:hlinkClick r:id="rId6" action="ppaction://hlinksldjump"/>
              </a:rPr>
              <a:t>a</a:t>
            </a:r>
            <a:r>
              <a:rPr sz="1000" spc="8" dirty="0">
                <a:latin typeface="Times New Roman"/>
                <a:cs typeface="Times New Roman"/>
                <a:hlinkClick r:id="rId6" action="ppaction://hlinksldjump"/>
              </a:rPr>
              <a:t>d</a:t>
            </a:r>
            <a:r>
              <a:rPr sz="1000" dirty="0">
                <a:latin typeface="Times New Roman"/>
                <a:cs typeface="Times New Roman"/>
                <a:hlinkClick r:id="rId6" action="ppaction://hlinksldjump"/>
              </a:rPr>
              <a:t>or</a:t>
            </a:r>
            <a:r>
              <a:rPr sz="1000" spc="4" dirty="0">
                <a:latin typeface="Times New Roman"/>
                <a:cs typeface="Times New Roman"/>
                <a:hlinkClick r:id="rId6" action="ppaction://hlinksldjump"/>
              </a:rPr>
              <a:t>.</a:t>
            </a:r>
            <a:r>
              <a:rPr sz="1000" dirty="0">
                <a:latin typeface="Times New Roman"/>
                <a:cs typeface="Times New Roman"/>
                <a:hlinkClick r:id="rId6" action="ppaction://hlinksldjump"/>
              </a:rPr>
              <a:t>...........................................................</a:t>
            </a:r>
            <a:r>
              <a:rPr sz="1000" spc="-125" dirty="0">
                <a:latin typeface="Times New Roman"/>
                <a:cs typeface="Times New Roman"/>
                <a:hlinkClick r:id="rId6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6" action="ppaction://hlinksldjump"/>
              </a:rPr>
              <a:t>67</a:t>
            </a:r>
            <a:endParaRPr sz="1000">
              <a:latin typeface="Times New Roman"/>
              <a:cs typeface="Times New Roman"/>
            </a:endParaRPr>
          </a:p>
          <a:p>
            <a:pPr marL="10259">
              <a:spcBef>
                <a:spcPts val="40"/>
              </a:spcBef>
            </a:pPr>
            <a:r>
              <a:rPr sz="1000" dirty="0">
                <a:latin typeface="Times New Roman"/>
                <a:cs typeface="Times New Roman"/>
                <a:hlinkClick r:id="rId6" action="ppaction://hlinksldjump"/>
              </a:rPr>
              <a:t>T</a:t>
            </a:r>
            <a:r>
              <a:rPr sz="1000" spc="-8" dirty="0">
                <a:latin typeface="Times New Roman"/>
                <a:cs typeface="Times New Roman"/>
                <a:hlinkClick r:id="rId6" action="ppaction://hlinksldjump"/>
              </a:rPr>
              <a:t>a</a:t>
            </a:r>
            <a:r>
              <a:rPr sz="1000" dirty="0">
                <a:latin typeface="Times New Roman"/>
                <a:cs typeface="Times New Roman"/>
                <a:hlinkClick r:id="rId6" action="ppaction://hlinksldjump"/>
              </a:rPr>
              <a:t>bla 4.6: </a:t>
            </a:r>
            <a:r>
              <a:rPr sz="1000" spc="-4" dirty="0">
                <a:latin typeface="Times New Roman"/>
                <a:cs typeface="Times New Roman"/>
                <a:hlinkClick r:id="rId6" action="ppaction://hlinksldjump"/>
              </a:rPr>
              <a:t>Ajustes</a:t>
            </a:r>
            <a:r>
              <a:rPr sz="1000" dirty="0">
                <a:latin typeface="Times New Roman"/>
                <a:cs typeface="Times New Roman"/>
                <a:hlinkClick r:id="rId6" action="ppaction://hlinksldjump"/>
              </a:rPr>
              <a:t> de</a:t>
            </a:r>
            <a:r>
              <a:rPr sz="1000" spc="-4" dirty="0">
                <a:latin typeface="Times New Roman"/>
                <a:cs typeface="Times New Roman"/>
                <a:hlinkClick r:id="rId6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6" action="ppaction://hlinksldjump"/>
              </a:rPr>
              <a:t>pr</a:t>
            </a:r>
            <a:r>
              <a:rPr sz="1000" spc="4" dirty="0">
                <a:latin typeface="Times New Roman"/>
                <a:cs typeface="Times New Roman"/>
                <a:hlinkClick r:id="rId6" action="ppaction://hlinksldjump"/>
              </a:rPr>
              <a:t>o</a:t>
            </a:r>
            <a:r>
              <a:rPr sz="1000" dirty="0">
                <a:latin typeface="Times New Roman"/>
                <a:cs typeface="Times New Roman"/>
                <a:hlinkClick r:id="rId6" action="ppaction://hlinksldjump"/>
              </a:rPr>
              <a:t>te</a:t>
            </a:r>
            <a:r>
              <a:rPr sz="1000" spc="-8" dirty="0">
                <a:latin typeface="Times New Roman"/>
                <a:cs typeface="Times New Roman"/>
                <a:hlinkClick r:id="rId6" action="ppaction://hlinksldjump"/>
              </a:rPr>
              <a:t>c</a:t>
            </a:r>
            <a:r>
              <a:rPr sz="1000" spc="-4" dirty="0">
                <a:latin typeface="Times New Roman"/>
                <a:cs typeface="Times New Roman"/>
                <a:hlinkClick r:id="rId6" action="ppaction://hlinksldjump"/>
              </a:rPr>
              <a:t>c</a:t>
            </a:r>
            <a:r>
              <a:rPr sz="1000" dirty="0">
                <a:latin typeface="Times New Roman"/>
                <a:cs typeface="Times New Roman"/>
                <a:hlinkClick r:id="rId6" action="ppaction://hlinksldjump"/>
              </a:rPr>
              <a:t>ión 24G d</a:t>
            </a:r>
            <a:r>
              <a:rPr sz="1000" spc="-4" dirty="0">
                <a:latin typeface="Times New Roman"/>
                <a:cs typeface="Times New Roman"/>
                <a:hlinkClick r:id="rId6" action="ppaction://hlinksldjump"/>
              </a:rPr>
              <a:t>e</a:t>
            </a:r>
            <a:r>
              <a:rPr sz="1000" dirty="0">
                <a:latin typeface="Times New Roman"/>
                <a:cs typeface="Times New Roman"/>
                <a:hlinkClick r:id="rId6" action="ppaction://hlinksldjump"/>
              </a:rPr>
              <a:t>l</a:t>
            </a:r>
            <a:r>
              <a:rPr sz="1000" spc="8" dirty="0">
                <a:latin typeface="Times New Roman"/>
                <a:cs typeface="Times New Roman"/>
                <a:hlinkClick r:id="rId6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6" action="ppaction://hlinksldjump"/>
              </a:rPr>
              <a:t>g</a:t>
            </a:r>
            <a:r>
              <a:rPr sz="1000" spc="-4" dirty="0">
                <a:latin typeface="Times New Roman"/>
                <a:cs typeface="Times New Roman"/>
                <a:hlinkClick r:id="rId6" action="ppaction://hlinksldjump"/>
              </a:rPr>
              <a:t>e</a:t>
            </a:r>
            <a:r>
              <a:rPr sz="1000" dirty="0">
                <a:latin typeface="Times New Roman"/>
                <a:cs typeface="Times New Roman"/>
                <a:hlinkClick r:id="rId6" action="ppaction://hlinksldjump"/>
              </a:rPr>
              <a:t>n</a:t>
            </a:r>
            <a:r>
              <a:rPr sz="1000" spc="-4" dirty="0">
                <a:latin typeface="Times New Roman"/>
                <a:cs typeface="Times New Roman"/>
                <a:hlinkClick r:id="rId6" action="ppaction://hlinksldjump"/>
              </a:rPr>
              <a:t>e</a:t>
            </a:r>
            <a:r>
              <a:rPr sz="1000" spc="4" dirty="0">
                <a:latin typeface="Times New Roman"/>
                <a:cs typeface="Times New Roman"/>
                <a:hlinkClick r:id="rId6" action="ppaction://hlinksldjump"/>
              </a:rPr>
              <a:t>r</a:t>
            </a:r>
            <a:r>
              <a:rPr sz="1000" spc="-4" dirty="0">
                <a:latin typeface="Times New Roman"/>
                <a:cs typeface="Times New Roman"/>
                <a:hlinkClick r:id="rId6" action="ppaction://hlinksldjump"/>
              </a:rPr>
              <a:t>a</a:t>
            </a:r>
            <a:r>
              <a:rPr sz="1000" spc="8" dirty="0">
                <a:latin typeface="Times New Roman"/>
                <a:cs typeface="Times New Roman"/>
                <a:hlinkClick r:id="rId6" action="ppaction://hlinksldjump"/>
              </a:rPr>
              <a:t>d</a:t>
            </a:r>
            <a:r>
              <a:rPr sz="1000" dirty="0">
                <a:latin typeface="Times New Roman"/>
                <a:cs typeface="Times New Roman"/>
                <a:hlinkClick r:id="rId6" action="ppaction://hlinksldjump"/>
              </a:rPr>
              <a:t>or</a:t>
            </a:r>
            <a:r>
              <a:rPr sz="1000" spc="4" dirty="0">
                <a:latin typeface="Times New Roman"/>
                <a:cs typeface="Times New Roman"/>
                <a:hlinkClick r:id="rId6" action="ppaction://hlinksldjump"/>
              </a:rPr>
              <a:t>.</a:t>
            </a:r>
            <a:r>
              <a:rPr sz="1000" dirty="0">
                <a:latin typeface="Times New Roman"/>
                <a:cs typeface="Times New Roman"/>
                <a:hlinkClick r:id="rId6" action="ppaction://hlinksldjump"/>
              </a:rPr>
              <a:t>...........................................................</a:t>
            </a:r>
            <a:r>
              <a:rPr sz="1000" spc="-125" dirty="0">
                <a:latin typeface="Times New Roman"/>
                <a:cs typeface="Times New Roman"/>
                <a:hlinkClick r:id="rId6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6" action="ppaction://hlinksldjump"/>
              </a:rPr>
              <a:t>67</a:t>
            </a:r>
            <a:endParaRPr sz="1000">
              <a:latin typeface="Times New Roman"/>
              <a:cs typeface="Times New Roman"/>
            </a:endParaRPr>
          </a:p>
          <a:p>
            <a:pPr marL="10259">
              <a:spcBef>
                <a:spcPts val="36"/>
              </a:spcBef>
            </a:pPr>
            <a:r>
              <a:rPr sz="1000" spc="-4" dirty="0">
                <a:latin typeface="Times New Roman"/>
                <a:cs typeface="Times New Roman"/>
                <a:hlinkClick r:id="rId7" action="ppaction://hlinksldjump"/>
              </a:rPr>
              <a:t>Tabla</a:t>
            </a:r>
            <a:r>
              <a:rPr sz="1000" dirty="0">
                <a:latin typeface="Times New Roman"/>
                <a:cs typeface="Times New Roman"/>
                <a:hlinkClick r:id="rId7" action="ppaction://hlinksldjump"/>
              </a:rPr>
              <a:t> 4.7: </a:t>
            </a:r>
            <a:r>
              <a:rPr sz="1000" spc="-4" dirty="0">
                <a:latin typeface="Times New Roman"/>
                <a:cs typeface="Times New Roman"/>
                <a:hlinkClick r:id="rId7" action="ppaction://hlinksldjump"/>
              </a:rPr>
              <a:t>Ajustes</a:t>
            </a:r>
            <a:r>
              <a:rPr sz="1000" spc="4" dirty="0">
                <a:latin typeface="Times New Roman"/>
                <a:cs typeface="Times New Roman"/>
                <a:hlinkClick r:id="rId7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7" action="ppaction://hlinksldjump"/>
              </a:rPr>
              <a:t>de</a:t>
            </a:r>
            <a:r>
              <a:rPr sz="1000" spc="-4" dirty="0">
                <a:latin typeface="Times New Roman"/>
                <a:cs typeface="Times New Roman"/>
                <a:hlinkClick r:id="rId7" action="ppaction://hlinksldjump"/>
              </a:rPr>
              <a:t> protección</a:t>
            </a:r>
            <a:r>
              <a:rPr sz="1000" spc="4" dirty="0">
                <a:latin typeface="Times New Roman"/>
                <a:cs typeface="Times New Roman"/>
                <a:hlinkClick r:id="rId7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7" action="ppaction://hlinksldjump"/>
              </a:rPr>
              <a:t>27 del</a:t>
            </a:r>
            <a:r>
              <a:rPr sz="1000" spc="12" dirty="0">
                <a:latin typeface="Times New Roman"/>
                <a:cs typeface="Times New Roman"/>
                <a:hlinkClick r:id="rId7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7" action="ppaction://hlinksldjump"/>
              </a:rPr>
              <a:t>generador.</a:t>
            </a:r>
            <a:r>
              <a:rPr sz="1000" spc="-12" dirty="0">
                <a:latin typeface="Times New Roman"/>
                <a:cs typeface="Times New Roman"/>
                <a:hlinkClick r:id="rId7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7" action="ppaction://hlinksldjump"/>
              </a:rPr>
              <a:t>.............................................................</a:t>
            </a:r>
            <a:r>
              <a:rPr sz="1000" spc="-121" dirty="0">
                <a:latin typeface="Times New Roman"/>
                <a:cs typeface="Times New Roman"/>
                <a:hlinkClick r:id="rId7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7" action="ppaction://hlinksldjump"/>
              </a:rPr>
              <a:t>68</a:t>
            </a:r>
            <a:endParaRPr sz="1000">
              <a:latin typeface="Times New Roman"/>
              <a:cs typeface="Times New Roman"/>
            </a:endParaRPr>
          </a:p>
          <a:p>
            <a:pPr marL="10259">
              <a:spcBef>
                <a:spcPts val="40"/>
              </a:spcBef>
            </a:pPr>
            <a:r>
              <a:rPr sz="1000" spc="-4" dirty="0">
                <a:latin typeface="Times New Roman"/>
                <a:cs typeface="Times New Roman"/>
                <a:hlinkClick r:id="rId7" action="ppaction://hlinksldjump"/>
              </a:rPr>
              <a:t>Tabla</a:t>
            </a:r>
            <a:r>
              <a:rPr sz="1000" dirty="0">
                <a:latin typeface="Times New Roman"/>
                <a:cs typeface="Times New Roman"/>
                <a:hlinkClick r:id="rId7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7" action="ppaction://hlinksldjump"/>
              </a:rPr>
              <a:t>4.8:Ajustes</a:t>
            </a:r>
            <a:r>
              <a:rPr sz="1000" dirty="0">
                <a:latin typeface="Times New Roman"/>
                <a:cs typeface="Times New Roman"/>
                <a:hlinkClick r:id="rId7" action="ppaction://hlinksldjump"/>
              </a:rPr>
              <a:t> de</a:t>
            </a:r>
            <a:r>
              <a:rPr sz="1000" spc="-4" dirty="0">
                <a:latin typeface="Times New Roman"/>
                <a:cs typeface="Times New Roman"/>
                <a:hlinkClick r:id="rId7" action="ppaction://hlinksldjump"/>
              </a:rPr>
              <a:t> protección</a:t>
            </a:r>
            <a:r>
              <a:rPr sz="1000" dirty="0">
                <a:latin typeface="Times New Roman"/>
                <a:cs typeface="Times New Roman"/>
                <a:hlinkClick r:id="rId7" action="ppaction://hlinksldjump"/>
              </a:rPr>
              <a:t> 27TN del generador.</a:t>
            </a:r>
            <a:r>
              <a:rPr sz="1000" spc="-97" dirty="0">
                <a:latin typeface="Times New Roman"/>
                <a:cs typeface="Times New Roman"/>
                <a:hlinkClick r:id="rId7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7" action="ppaction://hlinksldjump"/>
              </a:rPr>
              <a:t>.........................................................</a:t>
            </a:r>
            <a:r>
              <a:rPr sz="1000" spc="-125" dirty="0">
                <a:latin typeface="Times New Roman"/>
                <a:cs typeface="Times New Roman"/>
                <a:hlinkClick r:id="rId7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7" action="ppaction://hlinksldjump"/>
              </a:rPr>
              <a:t>68</a:t>
            </a:r>
            <a:endParaRPr sz="1000">
              <a:latin typeface="Times New Roman"/>
              <a:cs typeface="Times New Roman"/>
            </a:endParaRPr>
          </a:p>
          <a:p>
            <a:pPr marL="10259">
              <a:spcBef>
                <a:spcPts val="40"/>
              </a:spcBef>
            </a:pPr>
            <a:r>
              <a:rPr sz="1000" spc="-4" dirty="0">
                <a:latin typeface="Times New Roman"/>
                <a:cs typeface="Times New Roman"/>
                <a:hlinkClick r:id="rId7" action="ppaction://hlinksldjump"/>
              </a:rPr>
              <a:t>Tabla</a:t>
            </a:r>
            <a:r>
              <a:rPr sz="1000" dirty="0">
                <a:latin typeface="Times New Roman"/>
                <a:cs typeface="Times New Roman"/>
                <a:hlinkClick r:id="rId7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7" action="ppaction://hlinksldjump"/>
              </a:rPr>
              <a:t>4.9:Ajustes</a:t>
            </a:r>
            <a:r>
              <a:rPr sz="1000" dirty="0">
                <a:latin typeface="Times New Roman"/>
                <a:cs typeface="Times New Roman"/>
                <a:hlinkClick r:id="rId7" action="ppaction://hlinksldjump"/>
              </a:rPr>
              <a:t> de </a:t>
            </a:r>
            <a:r>
              <a:rPr sz="1000" spc="-4" dirty="0">
                <a:latin typeface="Times New Roman"/>
                <a:cs typeface="Times New Roman"/>
                <a:hlinkClick r:id="rId7" action="ppaction://hlinksldjump"/>
              </a:rPr>
              <a:t>protección</a:t>
            </a:r>
            <a:r>
              <a:rPr sz="1000" dirty="0">
                <a:latin typeface="Times New Roman"/>
                <a:cs typeface="Times New Roman"/>
                <a:hlinkClick r:id="rId7" action="ppaction://hlinksldjump"/>
              </a:rPr>
              <a:t> 32G</a:t>
            </a:r>
            <a:r>
              <a:rPr sz="1000" spc="4" dirty="0">
                <a:latin typeface="Times New Roman"/>
                <a:cs typeface="Times New Roman"/>
                <a:hlinkClick r:id="rId7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7" action="ppaction://hlinksldjump"/>
              </a:rPr>
              <a:t>del generador.............................................................</a:t>
            </a:r>
            <a:r>
              <a:rPr sz="1000" spc="-121" dirty="0">
                <a:latin typeface="Times New Roman"/>
                <a:cs typeface="Times New Roman"/>
                <a:hlinkClick r:id="rId7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7" action="ppaction://hlinksldjump"/>
              </a:rPr>
              <a:t>68</a:t>
            </a:r>
            <a:endParaRPr sz="1000">
              <a:latin typeface="Times New Roman"/>
              <a:cs typeface="Times New Roman"/>
            </a:endParaRPr>
          </a:p>
          <a:p>
            <a:pPr marL="10259">
              <a:spcBef>
                <a:spcPts val="48"/>
              </a:spcBef>
            </a:pPr>
            <a:r>
              <a:rPr sz="1000" dirty="0">
                <a:latin typeface="Times New Roman"/>
                <a:cs typeface="Times New Roman"/>
                <a:hlinkClick r:id="rId8" action="ppaction://hlinksldjump"/>
              </a:rPr>
              <a:t>T</a:t>
            </a:r>
            <a:r>
              <a:rPr sz="1000" spc="-8" dirty="0">
                <a:latin typeface="Times New Roman"/>
                <a:cs typeface="Times New Roman"/>
                <a:hlinkClick r:id="rId8" action="ppaction://hlinksldjump"/>
              </a:rPr>
              <a:t>a</a:t>
            </a:r>
            <a:r>
              <a:rPr sz="1000" dirty="0">
                <a:latin typeface="Times New Roman"/>
                <a:cs typeface="Times New Roman"/>
                <a:hlinkClick r:id="rId8" action="ppaction://hlinksldjump"/>
              </a:rPr>
              <a:t>bla 4.10: </a:t>
            </a:r>
            <a:r>
              <a:rPr sz="1000" spc="-4" dirty="0">
                <a:latin typeface="Times New Roman"/>
                <a:cs typeface="Times New Roman"/>
                <a:hlinkClick r:id="rId8" action="ppaction://hlinksldjump"/>
              </a:rPr>
              <a:t>Ajustes</a:t>
            </a:r>
            <a:r>
              <a:rPr sz="1000" dirty="0">
                <a:latin typeface="Times New Roman"/>
                <a:cs typeface="Times New Roman"/>
                <a:hlinkClick r:id="rId8" action="ppaction://hlinksldjump"/>
              </a:rPr>
              <a:t> de</a:t>
            </a:r>
            <a:r>
              <a:rPr sz="1000" spc="-4" dirty="0">
                <a:latin typeface="Times New Roman"/>
                <a:cs typeface="Times New Roman"/>
                <a:hlinkClick r:id="rId8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8" action="ppaction://hlinksldjump"/>
              </a:rPr>
              <a:t>p</a:t>
            </a:r>
            <a:r>
              <a:rPr sz="1000" spc="4" dirty="0">
                <a:latin typeface="Times New Roman"/>
                <a:cs typeface="Times New Roman"/>
                <a:hlinkClick r:id="rId8" action="ppaction://hlinksldjump"/>
              </a:rPr>
              <a:t>r</a:t>
            </a:r>
            <a:r>
              <a:rPr sz="1000" dirty="0">
                <a:latin typeface="Times New Roman"/>
                <a:cs typeface="Times New Roman"/>
                <a:hlinkClick r:id="rId8" action="ppaction://hlinksldjump"/>
              </a:rPr>
              <a:t>ote</a:t>
            </a:r>
            <a:r>
              <a:rPr sz="1000" spc="-8" dirty="0">
                <a:latin typeface="Times New Roman"/>
                <a:cs typeface="Times New Roman"/>
                <a:hlinkClick r:id="rId8" action="ppaction://hlinksldjump"/>
              </a:rPr>
              <a:t>c</a:t>
            </a:r>
            <a:r>
              <a:rPr sz="1000" spc="-4" dirty="0">
                <a:latin typeface="Times New Roman"/>
                <a:cs typeface="Times New Roman"/>
                <a:hlinkClick r:id="rId8" action="ppaction://hlinksldjump"/>
              </a:rPr>
              <a:t>c</a:t>
            </a:r>
            <a:r>
              <a:rPr sz="1000" dirty="0">
                <a:latin typeface="Times New Roman"/>
                <a:cs typeface="Times New Roman"/>
                <a:hlinkClick r:id="rId8" action="ppaction://hlinksldjump"/>
              </a:rPr>
              <a:t>ión 40G d</a:t>
            </a:r>
            <a:r>
              <a:rPr sz="1000" spc="-4" dirty="0">
                <a:latin typeface="Times New Roman"/>
                <a:cs typeface="Times New Roman"/>
                <a:hlinkClick r:id="rId8" action="ppaction://hlinksldjump"/>
              </a:rPr>
              <a:t>e</a:t>
            </a:r>
            <a:r>
              <a:rPr sz="1000" dirty="0">
                <a:latin typeface="Times New Roman"/>
                <a:cs typeface="Times New Roman"/>
                <a:hlinkClick r:id="rId8" action="ppaction://hlinksldjump"/>
              </a:rPr>
              <a:t>l</a:t>
            </a:r>
            <a:r>
              <a:rPr sz="1000" spc="8" dirty="0">
                <a:latin typeface="Times New Roman"/>
                <a:cs typeface="Times New Roman"/>
                <a:hlinkClick r:id="rId8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8" action="ppaction://hlinksldjump"/>
              </a:rPr>
              <a:t>g</a:t>
            </a:r>
            <a:r>
              <a:rPr sz="1000" spc="-4" dirty="0">
                <a:latin typeface="Times New Roman"/>
                <a:cs typeface="Times New Roman"/>
                <a:hlinkClick r:id="rId8" action="ppaction://hlinksldjump"/>
              </a:rPr>
              <a:t>e</a:t>
            </a:r>
            <a:r>
              <a:rPr sz="1000" dirty="0">
                <a:latin typeface="Times New Roman"/>
                <a:cs typeface="Times New Roman"/>
                <a:hlinkClick r:id="rId8" action="ppaction://hlinksldjump"/>
              </a:rPr>
              <a:t>n</a:t>
            </a:r>
            <a:r>
              <a:rPr sz="1000" spc="-4" dirty="0">
                <a:latin typeface="Times New Roman"/>
                <a:cs typeface="Times New Roman"/>
                <a:hlinkClick r:id="rId8" action="ppaction://hlinksldjump"/>
              </a:rPr>
              <a:t>e</a:t>
            </a:r>
            <a:r>
              <a:rPr sz="1000" spc="4" dirty="0">
                <a:latin typeface="Times New Roman"/>
                <a:cs typeface="Times New Roman"/>
                <a:hlinkClick r:id="rId8" action="ppaction://hlinksldjump"/>
              </a:rPr>
              <a:t>ra</a:t>
            </a:r>
            <a:r>
              <a:rPr sz="1000" dirty="0">
                <a:latin typeface="Times New Roman"/>
                <a:cs typeface="Times New Roman"/>
                <a:hlinkClick r:id="rId8" action="ppaction://hlinksldjump"/>
              </a:rPr>
              <a:t>dor</a:t>
            </a:r>
            <a:r>
              <a:rPr sz="1000" spc="4" dirty="0">
                <a:latin typeface="Times New Roman"/>
                <a:cs typeface="Times New Roman"/>
                <a:hlinkClick r:id="rId8" action="ppaction://hlinksldjump"/>
              </a:rPr>
              <a:t>.</a:t>
            </a:r>
            <a:r>
              <a:rPr sz="1000" dirty="0">
                <a:latin typeface="Times New Roman"/>
                <a:cs typeface="Times New Roman"/>
                <a:hlinkClick r:id="rId8" action="ppaction://hlinksldjump"/>
              </a:rPr>
              <a:t>.........................................................</a:t>
            </a:r>
            <a:r>
              <a:rPr sz="1000" spc="-125" dirty="0">
                <a:latin typeface="Times New Roman"/>
                <a:cs typeface="Times New Roman"/>
                <a:hlinkClick r:id="rId8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8" action="ppaction://hlinksldjump"/>
              </a:rPr>
              <a:t>69</a:t>
            </a:r>
            <a:endParaRPr sz="1000">
              <a:latin typeface="Times New Roman"/>
              <a:cs typeface="Times New Roman"/>
            </a:endParaRPr>
          </a:p>
          <a:p>
            <a:pPr marL="10259">
              <a:spcBef>
                <a:spcPts val="40"/>
              </a:spcBef>
            </a:pPr>
            <a:r>
              <a:rPr sz="1000" dirty="0">
                <a:latin typeface="Times New Roman"/>
                <a:cs typeface="Times New Roman"/>
                <a:hlinkClick r:id="rId8" action="ppaction://hlinksldjump"/>
              </a:rPr>
              <a:t>T</a:t>
            </a:r>
            <a:r>
              <a:rPr sz="1000" spc="-8" dirty="0">
                <a:latin typeface="Times New Roman"/>
                <a:cs typeface="Times New Roman"/>
                <a:hlinkClick r:id="rId8" action="ppaction://hlinksldjump"/>
              </a:rPr>
              <a:t>a</a:t>
            </a:r>
            <a:r>
              <a:rPr sz="1000" dirty="0">
                <a:latin typeface="Times New Roman"/>
                <a:cs typeface="Times New Roman"/>
                <a:hlinkClick r:id="rId8" action="ppaction://hlinksldjump"/>
              </a:rPr>
              <a:t>bla 4.11: </a:t>
            </a:r>
            <a:r>
              <a:rPr sz="1000" spc="-4" dirty="0">
                <a:latin typeface="Times New Roman"/>
                <a:cs typeface="Times New Roman"/>
                <a:hlinkClick r:id="rId8" action="ppaction://hlinksldjump"/>
              </a:rPr>
              <a:t>Ajustes</a:t>
            </a:r>
            <a:r>
              <a:rPr sz="1000" dirty="0">
                <a:latin typeface="Times New Roman"/>
                <a:cs typeface="Times New Roman"/>
                <a:hlinkClick r:id="rId8" action="ppaction://hlinksldjump"/>
              </a:rPr>
              <a:t> de</a:t>
            </a:r>
            <a:r>
              <a:rPr sz="1000" spc="-4" dirty="0">
                <a:latin typeface="Times New Roman"/>
                <a:cs typeface="Times New Roman"/>
                <a:hlinkClick r:id="rId8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8" action="ppaction://hlinksldjump"/>
              </a:rPr>
              <a:t>p</a:t>
            </a:r>
            <a:r>
              <a:rPr sz="1000" spc="4" dirty="0">
                <a:latin typeface="Times New Roman"/>
                <a:cs typeface="Times New Roman"/>
                <a:hlinkClick r:id="rId8" action="ppaction://hlinksldjump"/>
              </a:rPr>
              <a:t>r</a:t>
            </a:r>
            <a:r>
              <a:rPr sz="1000" dirty="0">
                <a:latin typeface="Times New Roman"/>
                <a:cs typeface="Times New Roman"/>
                <a:hlinkClick r:id="rId8" action="ppaction://hlinksldjump"/>
              </a:rPr>
              <a:t>ote</a:t>
            </a:r>
            <a:r>
              <a:rPr sz="1000" spc="-8" dirty="0">
                <a:latin typeface="Times New Roman"/>
                <a:cs typeface="Times New Roman"/>
                <a:hlinkClick r:id="rId8" action="ppaction://hlinksldjump"/>
              </a:rPr>
              <a:t>c</a:t>
            </a:r>
            <a:r>
              <a:rPr sz="1000" spc="-4" dirty="0">
                <a:latin typeface="Times New Roman"/>
                <a:cs typeface="Times New Roman"/>
                <a:hlinkClick r:id="rId8" action="ppaction://hlinksldjump"/>
              </a:rPr>
              <a:t>c</a:t>
            </a:r>
            <a:r>
              <a:rPr sz="1000" dirty="0">
                <a:latin typeface="Times New Roman"/>
                <a:cs typeface="Times New Roman"/>
                <a:hlinkClick r:id="rId8" action="ppaction://hlinksldjump"/>
              </a:rPr>
              <a:t>ión 46G d</a:t>
            </a:r>
            <a:r>
              <a:rPr sz="1000" spc="-4" dirty="0">
                <a:latin typeface="Times New Roman"/>
                <a:cs typeface="Times New Roman"/>
                <a:hlinkClick r:id="rId8" action="ppaction://hlinksldjump"/>
              </a:rPr>
              <a:t>e</a:t>
            </a:r>
            <a:r>
              <a:rPr sz="1000" dirty="0">
                <a:latin typeface="Times New Roman"/>
                <a:cs typeface="Times New Roman"/>
                <a:hlinkClick r:id="rId8" action="ppaction://hlinksldjump"/>
              </a:rPr>
              <a:t>l</a:t>
            </a:r>
            <a:r>
              <a:rPr sz="1000" spc="8" dirty="0">
                <a:latin typeface="Times New Roman"/>
                <a:cs typeface="Times New Roman"/>
                <a:hlinkClick r:id="rId8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8" action="ppaction://hlinksldjump"/>
              </a:rPr>
              <a:t>g</a:t>
            </a:r>
            <a:r>
              <a:rPr sz="1000" spc="-4" dirty="0">
                <a:latin typeface="Times New Roman"/>
                <a:cs typeface="Times New Roman"/>
                <a:hlinkClick r:id="rId8" action="ppaction://hlinksldjump"/>
              </a:rPr>
              <a:t>e</a:t>
            </a:r>
            <a:r>
              <a:rPr sz="1000" dirty="0">
                <a:latin typeface="Times New Roman"/>
                <a:cs typeface="Times New Roman"/>
                <a:hlinkClick r:id="rId8" action="ppaction://hlinksldjump"/>
              </a:rPr>
              <a:t>n</a:t>
            </a:r>
            <a:r>
              <a:rPr sz="1000" spc="-4" dirty="0">
                <a:latin typeface="Times New Roman"/>
                <a:cs typeface="Times New Roman"/>
                <a:hlinkClick r:id="rId8" action="ppaction://hlinksldjump"/>
              </a:rPr>
              <a:t>e</a:t>
            </a:r>
            <a:r>
              <a:rPr sz="1000" spc="4" dirty="0">
                <a:latin typeface="Times New Roman"/>
                <a:cs typeface="Times New Roman"/>
                <a:hlinkClick r:id="rId8" action="ppaction://hlinksldjump"/>
              </a:rPr>
              <a:t>ra</a:t>
            </a:r>
            <a:r>
              <a:rPr sz="1000" dirty="0">
                <a:latin typeface="Times New Roman"/>
                <a:cs typeface="Times New Roman"/>
                <a:hlinkClick r:id="rId8" action="ppaction://hlinksldjump"/>
              </a:rPr>
              <a:t>dor</a:t>
            </a:r>
            <a:r>
              <a:rPr sz="1000" spc="4" dirty="0">
                <a:latin typeface="Times New Roman"/>
                <a:cs typeface="Times New Roman"/>
                <a:hlinkClick r:id="rId8" action="ppaction://hlinksldjump"/>
              </a:rPr>
              <a:t>.</a:t>
            </a:r>
            <a:r>
              <a:rPr sz="1000" dirty="0">
                <a:latin typeface="Times New Roman"/>
                <a:cs typeface="Times New Roman"/>
                <a:hlinkClick r:id="rId8" action="ppaction://hlinksldjump"/>
              </a:rPr>
              <a:t>.........................................................</a:t>
            </a:r>
            <a:r>
              <a:rPr sz="1000" spc="-125" dirty="0">
                <a:latin typeface="Times New Roman"/>
                <a:cs typeface="Times New Roman"/>
                <a:hlinkClick r:id="rId8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8" action="ppaction://hlinksldjump"/>
              </a:rPr>
              <a:t>69</a:t>
            </a:r>
            <a:endParaRPr sz="1000">
              <a:latin typeface="Times New Roman"/>
              <a:cs typeface="Times New Roman"/>
            </a:endParaRPr>
          </a:p>
          <a:p>
            <a:pPr marL="10259">
              <a:spcBef>
                <a:spcPts val="36"/>
              </a:spcBef>
            </a:pPr>
            <a:r>
              <a:rPr sz="1000" dirty="0">
                <a:latin typeface="Times New Roman"/>
                <a:cs typeface="Times New Roman"/>
                <a:hlinkClick r:id="rId8" action="ppaction://hlinksldjump"/>
              </a:rPr>
              <a:t>T</a:t>
            </a:r>
            <a:r>
              <a:rPr sz="1000" spc="-8" dirty="0">
                <a:latin typeface="Times New Roman"/>
                <a:cs typeface="Times New Roman"/>
                <a:hlinkClick r:id="rId8" action="ppaction://hlinksldjump"/>
              </a:rPr>
              <a:t>a</a:t>
            </a:r>
            <a:r>
              <a:rPr sz="1000" dirty="0">
                <a:latin typeface="Times New Roman"/>
                <a:cs typeface="Times New Roman"/>
                <a:hlinkClick r:id="rId8" action="ppaction://hlinksldjump"/>
              </a:rPr>
              <a:t>bla 4.12: </a:t>
            </a:r>
            <a:r>
              <a:rPr sz="1000" spc="-4" dirty="0">
                <a:latin typeface="Times New Roman"/>
                <a:cs typeface="Times New Roman"/>
                <a:hlinkClick r:id="rId8" action="ppaction://hlinksldjump"/>
              </a:rPr>
              <a:t>Ajustes</a:t>
            </a:r>
            <a:r>
              <a:rPr sz="1000" dirty="0">
                <a:latin typeface="Times New Roman"/>
                <a:cs typeface="Times New Roman"/>
                <a:hlinkClick r:id="rId8" action="ppaction://hlinksldjump"/>
              </a:rPr>
              <a:t> de</a:t>
            </a:r>
            <a:r>
              <a:rPr sz="1000" spc="-4" dirty="0">
                <a:latin typeface="Times New Roman"/>
                <a:cs typeface="Times New Roman"/>
                <a:hlinkClick r:id="rId8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8" action="ppaction://hlinksldjump"/>
              </a:rPr>
              <a:t>p</a:t>
            </a:r>
            <a:r>
              <a:rPr sz="1000" spc="4" dirty="0">
                <a:latin typeface="Times New Roman"/>
                <a:cs typeface="Times New Roman"/>
                <a:hlinkClick r:id="rId8" action="ppaction://hlinksldjump"/>
              </a:rPr>
              <a:t>r</a:t>
            </a:r>
            <a:r>
              <a:rPr sz="1000" dirty="0">
                <a:latin typeface="Times New Roman"/>
                <a:cs typeface="Times New Roman"/>
                <a:hlinkClick r:id="rId8" action="ppaction://hlinksldjump"/>
              </a:rPr>
              <a:t>ote</a:t>
            </a:r>
            <a:r>
              <a:rPr sz="1000" spc="-8" dirty="0">
                <a:latin typeface="Times New Roman"/>
                <a:cs typeface="Times New Roman"/>
                <a:hlinkClick r:id="rId8" action="ppaction://hlinksldjump"/>
              </a:rPr>
              <a:t>c</a:t>
            </a:r>
            <a:r>
              <a:rPr sz="1000" spc="-4" dirty="0">
                <a:latin typeface="Times New Roman"/>
                <a:cs typeface="Times New Roman"/>
                <a:hlinkClick r:id="rId8" action="ppaction://hlinksldjump"/>
              </a:rPr>
              <a:t>c</a:t>
            </a:r>
            <a:r>
              <a:rPr sz="1000" dirty="0">
                <a:latin typeface="Times New Roman"/>
                <a:cs typeface="Times New Roman"/>
                <a:hlinkClick r:id="rId8" action="ppaction://hlinksldjump"/>
              </a:rPr>
              <a:t>ión 50G d</a:t>
            </a:r>
            <a:r>
              <a:rPr sz="1000" spc="-4" dirty="0">
                <a:latin typeface="Times New Roman"/>
                <a:cs typeface="Times New Roman"/>
                <a:hlinkClick r:id="rId8" action="ppaction://hlinksldjump"/>
              </a:rPr>
              <a:t>e</a:t>
            </a:r>
            <a:r>
              <a:rPr sz="1000" dirty="0">
                <a:latin typeface="Times New Roman"/>
                <a:cs typeface="Times New Roman"/>
                <a:hlinkClick r:id="rId8" action="ppaction://hlinksldjump"/>
              </a:rPr>
              <a:t>l</a:t>
            </a:r>
            <a:r>
              <a:rPr sz="1000" spc="8" dirty="0">
                <a:latin typeface="Times New Roman"/>
                <a:cs typeface="Times New Roman"/>
                <a:hlinkClick r:id="rId8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8" action="ppaction://hlinksldjump"/>
              </a:rPr>
              <a:t>g</a:t>
            </a:r>
            <a:r>
              <a:rPr sz="1000" spc="-4" dirty="0">
                <a:latin typeface="Times New Roman"/>
                <a:cs typeface="Times New Roman"/>
                <a:hlinkClick r:id="rId8" action="ppaction://hlinksldjump"/>
              </a:rPr>
              <a:t>e</a:t>
            </a:r>
            <a:r>
              <a:rPr sz="1000" dirty="0">
                <a:latin typeface="Times New Roman"/>
                <a:cs typeface="Times New Roman"/>
                <a:hlinkClick r:id="rId8" action="ppaction://hlinksldjump"/>
              </a:rPr>
              <a:t>n</a:t>
            </a:r>
            <a:r>
              <a:rPr sz="1000" spc="-4" dirty="0">
                <a:latin typeface="Times New Roman"/>
                <a:cs typeface="Times New Roman"/>
                <a:hlinkClick r:id="rId8" action="ppaction://hlinksldjump"/>
              </a:rPr>
              <a:t>e</a:t>
            </a:r>
            <a:r>
              <a:rPr sz="1000" spc="4" dirty="0">
                <a:latin typeface="Times New Roman"/>
                <a:cs typeface="Times New Roman"/>
                <a:hlinkClick r:id="rId8" action="ppaction://hlinksldjump"/>
              </a:rPr>
              <a:t>ra</a:t>
            </a:r>
            <a:r>
              <a:rPr sz="1000" dirty="0">
                <a:latin typeface="Times New Roman"/>
                <a:cs typeface="Times New Roman"/>
                <a:hlinkClick r:id="rId8" action="ppaction://hlinksldjump"/>
              </a:rPr>
              <a:t>dor</a:t>
            </a:r>
            <a:r>
              <a:rPr sz="1000" spc="4" dirty="0">
                <a:latin typeface="Times New Roman"/>
                <a:cs typeface="Times New Roman"/>
                <a:hlinkClick r:id="rId8" action="ppaction://hlinksldjump"/>
              </a:rPr>
              <a:t>.</a:t>
            </a:r>
            <a:r>
              <a:rPr sz="1000" dirty="0">
                <a:latin typeface="Times New Roman"/>
                <a:cs typeface="Times New Roman"/>
                <a:hlinkClick r:id="rId8" action="ppaction://hlinksldjump"/>
              </a:rPr>
              <a:t>.........................................................</a:t>
            </a:r>
            <a:r>
              <a:rPr sz="1000" spc="-125" dirty="0">
                <a:latin typeface="Times New Roman"/>
                <a:cs typeface="Times New Roman"/>
                <a:hlinkClick r:id="rId8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8" action="ppaction://hlinksldjump"/>
              </a:rPr>
              <a:t>69</a:t>
            </a:r>
            <a:endParaRPr sz="1000">
              <a:latin typeface="Times New Roman"/>
              <a:cs typeface="Times New Roman"/>
            </a:endParaRPr>
          </a:p>
          <a:p>
            <a:pPr marL="10259">
              <a:spcBef>
                <a:spcPts val="40"/>
              </a:spcBef>
            </a:pPr>
            <a:r>
              <a:rPr sz="1000" spc="-4" dirty="0">
                <a:latin typeface="Times New Roman"/>
                <a:cs typeface="Times New Roman"/>
                <a:hlinkClick r:id="rId8" action="ppaction://hlinksldjump"/>
              </a:rPr>
              <a:t>Tabla</a:t>
            </a:r>
            <a:r>
              <a:rPr sz="1000" dirty="0">
                <a:latin typeface="Times New Roman"/>
                <a:cs typeface="Times New Roman"/>
                <a:hlinkClick r:id="rId8" action="ppaction://hlinksldjump"/>
              </a:rPr>
              <a:t> 4.13: </a:t>
            </a:r>
            <a:r>
              <a:rPr sz="1000" spc="-4" dirty="0">
                <a:latin typeface="Times New Roman"/>
                <a:cs typeface="Times New Roman"/>
                <a:hlinkClick r:id="rId8" action="ppaction://hlinksldjump"/>
              </a:rPr>
              <a:t>Ajustes</a:t>
            </a:r>
            <a:r>
              <a:rPr sz="1000" spc="4" dirty="0">
                <a:latin typeface="Times New Roman"/>
                <a:cs typeface="Times New Roman"/>
                <a:hlinkClick r:id="rId8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8" action="ppaction://hlinksldjump"/>
              </a:rPr>
              <a:t>de</a:t>
            </a:r>
            <a:r>
              <a:rPr sz="1000" spc="-4" dirty="0">
                <a:latin typeface="Times New Roman"/>
                <a:cs typeface="Times New Roman"/>
                <a:hlinkClick r:id="rId8" action="ppaction://hlinksldjump"/>
              </a:rPr>
              <a:t> protección</a:t>
            </a:r>
            <a:r>
              <a:rPr sz="1000" dirty="0">
                <a:latin typeface="Times New Roman"/>
                <a:cs typeface="Times New Roman"/>
                <a:hlinkClick r:id="rId8" action="ppaction://hlinksldjump"/>
              </a:rPr>
              <a:t> 27/50G</a:t>
            </a:r>
            <a:r>
              <a:rPr sz="1000" spc="4" dirty="0">
                <a:latin typeface="Times New Roman"/>
                <a:cs typeface="Times New Roman"/>
                <a:hlinkClick r:id="rId8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8" action="ppaction://hlinksldjump"/>
              </a:rPr>
              <a:t>del</a:t>
            </a:r>
            <a:r>
              <a:rPr sz="1000" spc="8" dirty="0">
                <a:latin typeface="Times New Roman"/>
                <a:cs typeface="Times New Roman"/>
                <a:hlinkClick r:id="rId8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8" action="ppaction://hlinksldjump"/>
              </a:rPr>
              <a:t>generador. </a:t>
            </a:r>
            <a:r>
              <a:rPr sz="1000" dirty="0">
                <a:latin typeface="Times New Roman"/>
                <a:cs typeface="Times New Roman"/>
                <a:hlinkClick r:id="rId8" action="ppaction://hlinksldjump"/>
              </a:rPr>
              <a:t>...................................................</a:t>
            </a:r>
            <a:r>
              <a:rPr sz="1000" spc="-125" dirty="0">
                <a:latin typeface="Times New Roman"/>
                <a:cs typeface="Times New Roman"/>
                <a:hlinkClick r:id="rId8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8" action="ppaction://hlinksldjump"/>
              </a:rPr>
              <a:t>69</a:t>
            </a:r>
            <a:endParaRPr sz="1000">
              <a:latin typeface="Times New Roman"/>
              <a:cs typeface="Times New Roman"/>
            </a:endParaRPr>
          </a:p>
          <a:p>
            <a:pPr marL="10259">
              <a:spcBef>
                <a:spcPts val="36"/>
              </a:spcBef>
            </a:pPr>
            <a:r>
              <a:rPr sz="1000" spc="-4" dirty="0">
                <a:latin typeface="Times New Roman"/>
                <a:cs typeface="Times New Roman"/>
                <a:hlinkClick r:id="rId9" action="ppaction://hlinksldjump"/>
              </a:rPr>
              <a:t>Tabla</a:t>
            </a:r>
            <a:r>
              <a:rPr sz="1000" dirty="0">
                <a:latin typeface="Times New Roman"/>
                <a:cs typeface="Times New Roman"/>
                <a:hlinkClick r:id="rId9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9" action="ppaction://hlinksldjump"/>
              </a:rPr>
              <a:t>4.14:Ajustes</a:t>
            </a:r>
            <a:r>
              <a:rPr sz="1000" spc="4" dirty="0">
                <a:latin typeface="Times New Roman"/>
                <a:cs typeface="Times New Roman"/>
                <a:hlinkClick r:id="rId9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9" action="ppaction://hlinksldjump"/>
              </a:rPr>
              <a:t>de </a:t>
            </a:r>
            <a:r>
              <a:rPr sz="1000" spc="-4" dirty="0">
                <a:latin typeface="Times New Roman"/>
                <a:cs typeface="Times New Roman"/>
                <a:hlinkClick r:id="rId9" action="ppaction://hlinksldjump"/>
              </a:rPr>
              <a:t>protección</a:t>
            </a:r>
            <a:r>
              <a:rPr sz="1000" spc="4" dirty="0">
                <a:latin typeface="Times New Roman"/>
                <a:cs typeface="Times New Roman"/>
                <a:hlinkClick r:id="rId9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9" action="ppaction://hlinksldjump"/>
              </a:rPr>
              <a:t>51V </a:t>
            </a:r>
            <a:r>
              <a:rPr sz="1000" spc="-4" dirty="0">
                <a:latin typeface="Times New Roman"/>
                <a:cs typeface="Times New Roman"/>
                <a:hlinkClick r:id="rId9" action="ppaction://hlinksldjump"/>
              </a:rPr>
              <a:t>del</a:t>
            </a:r>
            <a:r>
              <a:rPr sz="1000" spc="12" dirty="0">
                <a:latin typeface="Times New Roman"/>
                <a:cs typeface="Times New Roman"/>
                <a:hlinkClick r:id="rId9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9" action="ppaction://hlinksldjump"/>
              </a:rPr>
              <a:t>generador...........................................................</a:t>
            </a:r>
            <a:r>
              <a:rPr sz="1000" spc="-121" dirty="0">
                <a:latin typeface="Times New Roman"/>
                <a:cs typeface="Times New Roman"/>
                <a:hlinkClick r:id="rId9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9" action="ppaction://hlinksldjump"/>
              </a:rPr>
              <a:t>70</a:t>
            </a:r>
            <a:endParaRPr sz="1000">
              <a:latin typeface="Times New Roman"/>
              <a:cs typeface="Times New Roman"/>
            </a:endParaRPr>
          </a:p>
          <a:p>
            <a:pPr marL="10259">
              <a:spcBef>
                <a:spcPts val="40"/>
              </a:spcBef>
            </a:pPr>
            <a:r>
              <a:rPr sz="1000" dirty="0">
                <a:latin typeface="Times New Roman"/>
                <a:cs typeface="Times New Roman"/>
                <a:hlinkClick r:id="rId9" action="ppaction://hlinksldjump"/>
              </a:rPr>
              <a:t>T</a:t>
            </a:r>
            <a:r>
              <a:rPr sz="1000" spc="-8" dirty="0">
                <a:latin typeface="Times New Roman"/>
                <a:cs typeface="Times New Roman"/>
                <a:hlinkClick r:id="rId9" action="ppaction://hlinksldjump"/>
              </a:rPr>
              <a:t>a</a:t>
            </a:r>
            <a:r>
              <a:rPr sz="1000" dirty="0">
                <a:latin typeface="Times New Roman"/>
                <a:cs typeface="Times New Roman"/>
                <a:hlinkClick r:id="rId9" action="ppaction://hlinksldjump"/>
              </a:rPr>
              <a:t>bla 4.15: </a:t>
            </a:r>
            <a:r>
              <a:rPr sz="1000" spc="-4" dirty="0">
                <a:latin typeface="Times New Roman"/>
                <a:cs typeface="Times New Roman"/>
                <a:hlinkClick r:id="rId9" action="ppaction://hlinksldjump"/>
              </a:rPr>
              <a:t>Ajustes</a:t>
            </a:r>
            <a:r>
              <a:rPr sz="1000" dirty="0">
                <a:latin typeface="Times New Roman"/>
                <a:cs typeface="Times New Roman"/>
                <a:hlinkClick r:id="rId9" action="ppaction://hlinksldjump"/>
              </a:rPr>
              <a:t> de</a:t>
            </a:r>
            <a:r>
              <a:rPr sz="1000" spc="-4" dirty="0">
                <a:latin typeface="Times New Roman"/>
                <a:cs typeface="Times New Roman"/>
                <a:hlinkClick r:id="rId9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9" action="ppaction://hlinksldjump"/>
              </a:rPr>
              <a:t>p</a:t>
            </a:r>
            <a:r>
              <a:rPr sz="1000" spc="4" dirty="0">
                <a:latin typeface="Times New Roman"/>
                <a:cs typeface="Times New Roman"/>
                <a:hlinkClick r:id="rId9" action="ppaction://hlinksldjump"/>
              </a:rPr>
              <a:t>r</a:t>
            </a:r>
            <a:r>
              <a:rPr sz="1000" dirty="0">
                <a:latin typeface="Times New Roman"/>
                <a:cs typeface="Times New Roman"/>
                <a:hlinkClick r:id="rId9" action="ppaction://hlinksldjump"/>
              </a:rPr>
              <a:t>ote</a:t>
            </a:r>
            <a:r>
              <a:rPr sz="1000" spc="-8" dirty="0">
                <a:latin typeface="Times New Roman"/>
                <a:cs typeface="Times New Roman"/>
                <a:hlinkClick r:id="rId9" action="ppaction://hlinksldjump"/>
              </a:rPr>
              <a:t>c</a:t>
            </a:r>
            <a:r>
              <a:rPr sz="1000" spc="-4" dirty="0">
                <a:latin typeface="Times New Roman"/>
                <a:cs typeface="Times New Roman"/>
                <a:hlinkClick r:id="rId9" action="ppaction://hlinksldjump"/>
              </a:rPr>
              <a:t>c</a:t>
            </a:r>
            <a:r>
              <a:rPr sz="1000" dirty="0">
                <a:latin typeface="Times New Roman"/>
                <a:cs typeface="Times New Roman"/>
                <a:hlinkClick r:id="rId9" action="ppaction://hlinksldjump"/>
              </a:rPr>
              <a:t>ión 59G d</a:t>
            </a:r>
            <a:r>
              <a:rPr sz="1000" spc="-4" dirty="0">
                <a:latin typeface="Times New Roman"/>
                <a:cs typeface="Times New Roman"/>
                <a:hlinkClick r:id="rId9" action="ppaction://hlinksldjump"/>
              </a:rPr>
              <a:t>e</a:t>
            </a:r>
            <a:r>
              <a:rPr sz="1000" dirty="0">
                <a:latin typeface="Times New Roman"/>
                <a:cs typeface="Times New Roman"/>
                <a:hlinkClick r:id="rId9" action="ppaction://hlinksldjump"/>
              </a:rPr>
              <a:t>l</a:t>
            </a:r>
            <a:r>
              <a:rPr sz="1000" spc="8" dirty="0">
                <a:latin typeface="Times New Roman"/>
                <a:cs typeface="Times New Roman"/>
                <a:hlinkClick r:id="rId9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9" action="ppaction://hlinksldjump"/>
              </a:rPr>
              <a:t>g</a:t>
            </a:r>
            <a:r>
              <a:rPr sz="1000" spc="-4" dirty="0">
                <a:latin typeface="Times New Roman"/>
                <a:cs typeface="Times New Roman"/>
                <a:hlinkClick r:id="rId9" action="ppaction://hlinksldjump"/>
              </a:rPr>
              <a:t>e</a:t>
            </a:r>
            <a:r>
              <a:rPr sz="1000" dirty="0">
                <a:latin typeface="Times New Roman"/>
                <a:cs typeface="Times New Roman"/>
                <a:hlinkClick r:id="rId9" action="ppaction://hlinksldjump"/>
              </a:rPr>
              <a:t>n</a:t>
            </a:r>
            <a:r>
              <a:rPr sz="1000" spc="-4" dirty="0">
                <a:latin typeface="Times New Roman"/>
                <a:cs typeface="Times New Roman"/>
                <a:hlinkClick r:id="rId9" action="ppaction://hlinksldjump"/>
              </a:rPr>
              <a:t>e</a:t>
            </a:r>
            <a:r>
              <a:rPr sz="1000" spc="4" dirty="0">
                <a:latin typeface="Times New Roman"/>
                <a:cs typeface="Times New Roman"/>
                <a:hlinkClick r:id="rId9" action="ppaction://hlinksldjump"/>
              </a:rPr>
              <a:t>ra</a:t>
            </a:r>
            <a:r>
              <a:rPr sz="1000" dirty="0">
                <a:latin typeface="Times New Roman"/>
                <a:cs typeface="Times New Roman"/>
                <a:hlinkClick r:id="rId9" action="ppaction://hlinksldjump"/>
              </a:rPr>
              <a:t>dor</a:t>
            </a:r>
            <a:r>
              <a:rPr sz="1000" spc="4" dirty="0">
                <a:latin typeface="Times New Roman"/>
                <a:cs typeface="Times New Roman"/>
                <a:hlinkClick r:id="rId9" action="ppaction://hlinksldjump"/>
              </a:rPr>
              <a:t>.</a:t>
            </a:r>
            <a:r>
              <a:rPr sz="1000" dirty="0">
                <a:latin typeface="Times New Roman"/>
                <a:cs typeface="Times New Roman"/>
                <a:hlinkClick r:id="rId9" action="ppaction://hlinksldjump"/>
              </a:rPr>
              <a:t>.........................................................</a:t>
            </a:r>
            <a:r>
              <a:rPr sz="1000" spc="-125" dirty="0">
                <a:latin typeface="Times New Roman"/>
                <a:cs typeface="Times New Roman"/>
                <a:hlinkClick r:id="rId9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9" action="ppaction://hlinksldjump"/>
              </a:rPr>
              <a:t>70</a:t>
            </a:r>
            <a:endParaRPr sz="1000">
              <a:latin typeface="Times New Roman"/>
              <a:cs typeface="Times New Roman"/>
            </a:endParaRPr>
          </a:p>
          <a:p>
            <a:pPr marL="10259">
              <a:spcBef>
                <a:spcPts val="40"/>
              </a:spcBef>
            </a:pPr>
            <a:r>
              <a:rPr sz="1000" spc="-4" dirty="0">
                <a:latin typeface="Times New Roman"/>
                <a:cs typeface="Times New Roman"/>
                <a:hlinkClick r:id="rId9" action="ppaction://hlinksldjump"/>
              </a:rPr>
              <a:t>Tabla</a:t>
            </a:r>
            <a:r>
              <a:rPr sz="1000" dirty="0">
                <a:latin typeface="Times New Roman"/>
                <a:cs typeface="Times New Roman"/>
                <a:hlinkClick r:id="rId9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9" action="ppaction://hlinksldjump"/>
              </a:rPr>
              <a:t>4.16:Ajustes</a:t>
            </a:r>
            <a:r>
              <a:rPr sz="1000" spc="4" dirty="0">
                <a:latin typeface="Times New Roman"/>
                <a:cs typeface="Times New Roman"/>
                <a:hlinkClick r:id="rId9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9" action="ppaction://hlinksldjump"/>
              </a:rPr>
              <a:t>de </a:t>
            </a:r>
            <a:r>
              <a:rPr sz="1000" spc="-4" dirty="0">
                <a:latin typeface="Times New Roman"/>
                <a:cs typeface="Times New Roman"/>
                <a:hlinkClick r:id="rId9" action="ppaction://hlinksldjump"/>
              </a:rPr>
              <a:t>protección</a:t>
            </a:r>
            <a:r>
              <a:rPr sz="1000" spc="4" dirty="0">
                <a:latin typeface="Times New Roman"/>
                <a:cs typeface="Times New Roman"/>
                <a:hlinkClick r:id="rId9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9" action="ppaction://hlinksldjump"/>
              </a:rPr>
              <a:t>59N </a:t>
            </a:r>
            <a:r>
              <a:rPr sz="1000" spc="-4" dirty="0">
                <a:latin typeface="Times New Roman"/>
                <a:cs typeface="Times New Roman"/>
                <a:hlinkClick r:id="rId9" action="ppaction://hlinksldjump"/>
              </a:rPr>
              <a:t>del</a:t>
            </a:r>
            <a:r>
              <a:rPr sz="1000" spc="12" dirty="0">
                <a:latin typeface="Times New Roman"/>
                <a:cs typeface="Times New Roman"/>
                <a:hlinkClick r:id="rId9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9" action="ppaction://hlinksldjump"/>
              </a:rPr>
              <a:t>generador...........................................................</a:t>
            </a:r>
            <a:r>
              <a:rPr sz="1000" spc="-121" dirty="0">
                <a:latin typeface="Times New Roman"/>
                <a:cs typeface="Times New Roman"/>
                <a:hlinkClick r:id="rId9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9" action="ppaction://hlinksldjump"/>
              </a:rPr>
              <a:t>70</a:t>
            </a:r>
            <a:endParaRPr sz="1000">
              <a:latin typeface="Times New Roman"/>
              <a:cs typeface="Times New Roman"/>
            </a:endParaRPr>
          </a:p>
          <a:p>
            <a:pPr marL="10259">
              <a:spcBef>
                <a:spcPts val="36"/>
              </a:spcBef>
            </a:pPr>
            <a:r>
              <a:rPr sz="1000" dirty="0">
                <a:latin typeface="Times New Roman"/>
                <a:cs typeface="Times New Roman"/>
                <a:hlinkClick r:id="rId9" action="ppaction://hlinksldjump"/>
              </a:rPr>
              <a:t>T</a:t>
            </a:r>
            <a:r>
              <a:rPr sz="1000" spc="-8" dirty="0">
                <a:latin typeface="Times New Roman"/>
                <a:cs typeface="Times New Roman"/>
                <a:hlinkClick r:id="rId9" action="ppaction://hlinksldjump"/>
              </a:rPr>
              <a:t>a</a:t>
            </a:r>
            <a:r>
              <a:rPr sz="1000" dirty="0">
                <a:latin typeface="Times New Roman"/>
                <a:cs typeface="Times New Roman"/>
                <a:hlinkClick r:id="rId9" action="ppaction://hlinksldjump"/>
              </a:rPr>
              <a:t>bla 4.17: </a:t>
            </a:r>
            <a:r>
              <a:rPr sz="1000" spc="-4" dirty="0">
                <a:latin typeface="Times New Roman"/>
                <a:cs typeface="Times New Roman"/>
                <a:hlinkClick r:id="rId9" action="ppaction://hlinksldjump"/>
              </a:rPr>
              <a:t>Ajustes</a:t>
            </a:r>
            <a:r>
              <a:rPr sz="1000" dirty="0">
                <a:latin typeface="Times New Roman"/>
                <a:cs typeface="Times New Roman"/>
                <a:hlinkClick r:id="rId9" action="ppaction://hlinksldjump"/>
              </a:rPr>
              <a:t> de</a:t>
            </a:r>
            <a:r>
              <a:rPr sz="1000" spc="-4" dirty="0">
                <a:latin typeface="Times New Roman"/>
                <a:cs typeface="Times New Roman"/>
                <a:hlinkClick r:id="rId9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9" action="ppaction://hlinksldjump"/>
              </a:rPr>
              <a:t>p</a:t>
            </a:r>
            <a:r>
              <a:rPr sz="1000" spc="4" dirty="0">
                <a:latin typeface="Times New Roman"/>
                <a:cs typeface="Times New Roman"/>
                <a:hlinkClick r:id="rId9" action="ppaction://hlinksldjump"/>
              </a:rPr>
              <a:t>r</a:t>
            </a:r>
            <a:r>
              <a:rPr sz="1000" dirty="0">
                <a:latin typeface="Times New Roman"/>
                <a:cs typeface="Times New Roman"/>
                <a:hlinkClick r:id="rId9" action="ppaction://hlinksldjump"/>
              </a:rPr>
              <a:t>ote</a:t>
            </a:r>
            <a:r>
              <a:rPr sz="1000" spc="-8" dirty="0">
                <a:latin typeface="Times New Roman"/>
                <a:cs typeface="Times New Roman"/>
                <a:hlinkClick r:id="rId9" action="ppaction://hlinksldjump"/>
              </a:rPr>
              <a:t>c</a:t>
            </a:r>
            <a:r>
              <a:rPr sz="1000" spc="-4" dirty="0">
                <a:latin typeface="Times New Roman"/>
                <a:cs typeface="Times New Roman"/>
                <a:hlinkClick r:id="rId9" action="ppaction://hlinksldjump"/>
              </a:rPr>
              <a:t>c</a:t>
            </a:r>
            <a:r>
              <a:rPr sz="1000" dirty="0">
                <a:latin typeface="Times New Roman"/>
                <a:cs typeface="Times New Roman"/>
                <a:hlinkClick r:id="rId9" action="ppaction://hlinksldjump"/>
              </a:rPr>
              <a:t>ión 60G d</a:t>
            </a:r>
            <a:r>
              <a:rPr sz="1000" spc="-4" dirty="0">
                <a:latin typeface="Times New Roman"/>
                <a:cs typeface="Times New Roman"/>
                <a:hlinkClick r:id="rId9" action="ppaction://hlinksldjump"/>
              </a:rPr>
              <a:t>e</a:t>
            </a:r>
            <a:r>
              <a:rPr sz="1000" dirty="0">
                <a:latin typeface="Times New Roman"/>
                <a:cs typeface="Times New Roman"/>
                <a:hlinkClick r:id="rId9" action="ppaction://hlinksldjump"/>
              </a:rPr>
              <a:t>l</a:t>
            </a:r>
            <a:r>
              <a:rPr sz="1000" spc="8" dirty="0">
                <a:latin typeface="Times New Roman"/>
                <a:cs typeface="Times New Roman"/>
                <a:hlinkClick r:id="rId9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9" action="ppaction://hlinksldjump"/>
              </a:rPr>
              <a:t>g</a:t>
            </a:r>
            <a:r>
              <a:rPr sz="1000" spc="-4" dirty="0">
                <a:latin typeface="Times New Roman"/>
                <a:cs typeface="Times New Roman"/>
                <a:hlinkClick r:id="rId9" action="ppaction://hlinksldjump"/>
              </a:rPr>
              <a:t>e</a:t>
            </a:r>
            <a:r>
              <a:rPr sz="1000" dirty="0">
                <a:latin typeface="Times New Roman"/>
                <a:cs typeface="Times New Roman"/>
                <a:hlinkClick r:id="rId9" action="ppaction://hlinksldjump"/>
              </a:rPr>
              <a:t>n</a:t>
            </a:r>
            <a:r>
              <a:rPr sz="1000" spc="-4" dirty="0">
                <a:latin typeface="Times New Roman"/>
                <a:cs typeface="Times New Roman"/>
                <a:hlinkClick r:id="rId9" action="ppaction://hlinksldjump"/>
              </a:rPr>
              <a:t>e</a:t>
            </a:r>
            <a:r>
              <a:rPr sz="1000" spc="4" dirty="0">
                <a:latin typeface="Times New Roman"/>
                <a:cs typeface="Times New Roman"/>
                <a:hlinkClick r:id="rId9" action="ppaction://hlinksldjump"/>
              </a:rPr>
              <a:t>ra</a:t>
            </a:r>
            <a:r>
              <a:rPr sz="1000" dirty="0">
                <a:latin typeface="Times New Roman"/>
                <a:cs typeface="Times New Roman"/>
                <a:hlinkClick r:id="rId9" action="ppaction://hlinksldjump"/>
              </a:rPr>
              <a:t>dor</a:t>
            </a:r>
            <a:r>
              <a:rPr sz="1000" spc="4" dirty="0">
                <a:latin typeface="Times New Roman"/>
                <a:cs typeface="Times New Roman"/>
                <a:hlinkClick r:id="rId9" action="ppaction://hlinksldjump"/>
              </a:rPr>
              <a:t>.</a:t>
            </a:r>
            <a:r>
              <a:rPr sz="1000" dirty="0">
                <a:latin typeface="Times New Roman"/>
                <a:cs typeface="Times New Roman"/>
                <a:hlinkClick r:id="rId9" action="ppaction://hlinksldjump"/>
              </a:rPr>
              <a:t>.........................................................</a:t>
            </a:r>
            <a:r>
              <a:rPr sz="1000" spc="-125" dirty="0">
                <a:latin typeface="Times New Roman"/>
                <a:cs typeface="Times New Roman"/>
                <a:hlinkClick r:id="rId9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9" action="ppaction://hlinksldjump"/>
              </a:rPr>
              <a:t>70</a:t>
            </a:r>
            <a:endParaRPr sz="1000">
              <a:latin typeface="Times New Roman"/>
              <a:cs typeface="Times New Roman"/>
            </a:endParaRPr>
          </a:p>
          <a:p>
            <a:pPr marL="10259">
              <a:spcBef>
                <a:spcPts val="40"/>
              </a:spcBef>
            </a:pPr>
            <a:r>
              <a:rPr sz="1000" spc="-4" dirty="0">
                <a:latin typeface="Times New Roman"/>
                <a:cs typeface="Times New Roman"/>
                <a:hlinkClick r:id="rId10" action="ppaction://hlinksldjump"/>
              </a:rPr>
              <a:t>Tabla</a:t>
            </a:r>
            <a:r>
              <a:rPr sz="1000" dirty="0">
                <a:latin typeface="Times New Roman"/>
                <a:cs typeface="Times New Roman"/>
                <a:hlinkClick r:id="rId10" action="ppaction://hlinksldjump"/>
              </a:rPr>
              <a:t> 4.18:</a:t>
            </a:r>
            <a:r>
              <a:rPr sz="1000" spc="4" dirty="0">
                <a:latin typeface="Times New Roman"/>
                <a:cs typeface="Times New Roman"/>
                <a:hlinkClick r:id="rId10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10" action="ppaction://hlinksldjump"/>
              </a:rPr>
              <a:t>Ajustes</a:t>
            </a:r>
            <a:r>
              <a:rPr sz="1000" dirty="0">
                <a:latin typeface="Times New Roman"/>
                <a:cs typeface="Times New Roman"/>
                <a:hlinkClick r:id="rId10" action="ppaction://hlinksldjump"/>
              </a:rPr>
              <a:t> de </a:t>
            </a:r>
            <a:r>
              <a:rPr sz="1000" spc="-4" dirty="0">
                <a:latin typeface="Times New Roman"/>
                <a:cs typeface="Times New Roman"/>
                <a:hlinkClick r:id="rId10" action="ppaction://hlinksldjump"/>
              </a:rPr>
              <a:t>protección</a:t>
            </a:r>
            <a:r>
              <a:rPr sz="1000" spc="4" dirty="0">
                <a:latin typeface="Times New Roman"/>
                <a:cs typeface="Times New Roman"/>
                <a:hlinkClick r:id="rId10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0" action="ppaction://hlinksldjump"/>
              </a:rPr>
              <a:t>64F</a:t>
            </a:r>
            <a:r>
              <a:rPr sz="1000" spc="-4" dirty="0">
                <a:latin typeface="Times New Roman"/>
                <a:cs typeface="Times New Roman"/>
                <a:hlinkClick r:id="rId10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0" action="ppaction://hlinksldjump"/>
              </a:rPr>
              <a:t>del</a:t>
            </a:r>
            <a:r>
              <a:rPr sz="1000" spc="12" dirty="0">
                <a:latin typeface="Times New Roman"/>
                <a:cs typeface="Times New Roman"/>
                <a:hlinkClick r:id="rId10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10" action="ppaction://hlinksldjump"/>
              </a:rPr>
              <a:t>generador.</a:t>
            </a:r>
            <a:r>
              <a:rPr sz="1000" spc="-73" dirty="0">
                <a:latin typeface="Times New Roman"/>
                <a:cs typeface="Times New Roman"/>
                <a:hlinkClick r:id="rId10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0" action="ppaction://hlinksldjump"/>
              </a:rPr>
              <a:t>.........................................................</a:t>
            </a:r>
            <a:r>
              <a:rPr sz="1000" spc="-121" dirty="0">
                <a:latin typeface="Times New Roman"/>
                <a:cs typeface="Times New Roman"/>
                <a:hlinkClick r:id="rId10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0" action="ppaction://hlinksldjump"/>
              </a:rPr>
              <a:t>71</a:t>
            </a:r>
            <a:endParaRPr sz="1000">
              <a:latin typeface="Times New Roman"/>
              <a:cs typeface="Times New Roman"/>
            </a:endParaRPr>
          </a:p>
          <a:p>
            <a:pPr marL="10259">
              <a:spcBef>
                <a:spcPts val="36"/>
              </a:spcBef>
            </a:pPr>
            <a:r>
              <a:rPr sz="1000" spc="-4" dirty="0">
                <a:latin typeface="Times New Roman"/>
                <a:cs typeface="Times New Roman"/>
                <a:hlinkClick r:id="rId10" action="ppaction://hlinksldjump"/>
              </a:rPr>
              <a:t>Tabla</a:t>
            </a:r>
            <a:r>
              <a:rPr sz="1000" spc="4" dirty="0">
                <a:latin typeface="Times New Roman"/>
                <a:cs typeface="Times New Roman"/>
                <a:hlinkClick r:id="rId10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0" action="ppaction://hlinksldjump"/>
              </a:rPr>
              <a:t>4.19:</a:t>
            </a:r>
            <a:r>
              <a:rPr sz="1000" spc="4" dirty="0">
                <a:latin typeface="Times New Roman"/>
                <a:cs typeface="Times New Roman"/>
                <a:hlinkClick r:id="rId10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10" action="ppaction://hlinksldjump"/>
              </a:rPr>
              <a:t>Ajustes</a:t>
            </a:r>
            <a:r>
              <a:rPr sz="1000" spc="8" dirty="0">
                <a:latin typeface="Times New Roman"/>
                <a:cs typeface="Times New Roman"/>
                <a:hlinkClick r:id="rId10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0" action="ppaction://hlinksldjump"/>
              </a:rPr>
              <a:t>de </a:t>
            </a:r>
            <a:r>
              <a:rPr sz="1000" spc="-4" dirty="0">
                <a:latin typeface="Times New Roman"/>
                <a:cs typeface="Times New Roman"/>
                <a:hlinkClick r:id="rId10" action="ppaction://hlinksldjump"/>
              </a:rPr>
              <a:t>protección</a:t>
            </a:r>
            <a:r>
              <a:rPr sz="1000" spc="8" dirty="0">
                <a:latin typeface="Times New Roman"/>
                <a:cs typeface="Times New Roman"/>
                <a:hlinkClick r:id="rId10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0" action="ppaction://hlinksldjump"/>
              </a:rPr>
              <a:t>64B</a:t>
            </a:r>
            <a:r>
              <a:rPr sz="1000" spc="-4" dirty="0">
                <a:latin typeface="Times New Roman"/>
                <a:cs typeface="Times New Roman"/>
                <a:hlinkClick r:id="rId10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0" action="ppaction://hlinksldjump"/>
              </a:rPr>
              <a:t>del</a:t>
            </a:r>
            <a:r>
              <a:rPr sz="1000" spc="16" dirty="0">
                <a:latin typeface="Times New Roman"/>
                <a:cs typeface="Times New Roman"/>
                <a:hlinkClick r:id="rId10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0" action="ppaction://hlinksldjump"/>
              </a:rPr>
              <a:t>generador..........................................................</a:t>
            </a:r>
            <a:r>
              <a:rPr sz="1000" spc="-121" dirty="0">
                <a:latin typeface="Times New Roman"/>
                <a:cs typeface="Times New Roman"/>
                <a:hlinkClick r:id="rId10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0" action="ppaction://hlinksldjump"/>
              </a:rPr>
              <a:t>71</a:t>
            </a:r>
            <a:endParaRPr sz="1000">
              <a:latin typeface="Times New Roman"/>
              <a:cs typeface="Times New Roman"/>
            </a:endParaRPr>
          </a:p>
          <a:p>
            <a:pPr marL="10259">
              <a:spcBef>
                <a:spcPts val="48"/>
              </a:spcBef>
            </a:pPr>
            <a:r>
              <a:rPr sz="1000" dirty="0">
                <a:latin typeface="Times New Roman"/>
                <a:cs typeface="Times New Roman"/>
                <a:hlinkClick r:id="rId10" action="ppaction://hlinksldjump"/>
              </a:rPr>
              <a:t>T</a:t>
            </a:r>
            <a:r>
              <a:rPr sz="1000" spc="-8" dirty="0">
                <a:latin typeface="Times New Roman"/>
                <a:cs typeface="Times New Roman"/>
                <a:hlinkClick r:id="rId10" action="ppaction://hlinksldjump"/>
              </a:rPr>
              <a:t>a</a:t>
            </a:r>
            <a:r>
              <a:rPr sz="1000" dirty="0">
                <a:latin typeface="Times New Roman"/>
                <a:cs typeface="Times New Roman"/>
                <a:hlinkClick r:id="rId10" action="ppaction://hlinksldjump"/>
              </a:rPr>
              <a:t>bla 4.20: </a:t>
            </a:r>
            <a:r>
              <a:rPr sz="1000" spc="-4" dirty="0">
                <a:latin typeface="Times New Roman"/>
                <a:cs typeface="Times New Roman"/>
                <a:hlinkClick r:id="rId10" action="ppaction://hlinksldjump"/>
              </a:rPr>
              <a:t>Ajustes</a:t>
            </a:r>
            <a:r>
              <a:rPr sz="1000" dirty="0">
                <a:latin typeface="Times New Roman"/>
                <a:cs typeface="Times New Roman"/>
                <a:hlinkClick r:id="rId10" action="ppaction://hlinksldjump"/>
              </a:rPr>
              <a:t> de</a:t>
            </a:r>
            <a:r>
              <a:rPr sz="1000" spc="-4" dirty="0">
                <a:latin typeface="Times New Roman"/>
                <a:cs typeface="Times New Roman"/>
                <a:hlinkClick r:id="rId10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0" action="ppaction://hlinksldjump"/>
              </a:rPr>
              <a:t>p</a:t>
            </a:r>
            <a:r>
              <a:rPr sz="1000" spc="4" dirty="0">
                <a:latin typeface="Times New Roman"/>
                <a:cs typeface="Times New Roman"/>
                <a:hlinkClick r:id="rId10" action="ppaction://hlinksldjump"/>
              </a:rPr>
              <a:t>r</a:t>
            </a:r>
            <a:r>
              <a:rPr sz="1000" dirty="0">
                <a:latin typeface="Times New Roman"/>
                <a:cs typeface="Times New Roman"/>
                <a:hlinkClick r:id="rId10" action="ppaction://hlinksldjump"/>
              </a:rPr>
              <a:t>ote</a:t>
            </a:r>
            <a:r>
              <a:rPr sz="1000" spc="-8" dirty="0">
                <a:latin typeface="Times New Roman"/>
                <a:cs typeface="Times New Roman"/>
                <a:hlinkClick r:id="rId10" action="ppaction://hlinksldjump"/>
              </a:rPr>
              <a:t>c</a:t>
            </a:r>
            <a:r>
              <a:rPr sz="1000" spc="-4" dirty="0">
                <a:latin typeface="Times New Roman"/>
                <a:cs typeface="Times New Roman"/>
                <a:hlinkClick r:id="rId10" action="ppaction://hlinksldjump"/>
              </a:rPr>
              <a:t>c</a:t>
            </a:r>
            <a:r>
              <a:rPr sz="1000" dirty="0">
                <a:latin typeface="Times New Roman"/>
                <a:cs typeface="Times New Roman"/>
                <a:hlinkClick r:id="rId10" action="ppaction://hlinksldjump"/>
              </a:rPr>
              <a:t>ión 78G d</a:t>
            </a:r>
            <a:r>
              <a:rPr sz="1000" spc="-4" dirty="0">
                <a:latin typeface="Times New Roman"/>
                <a:cs typeface="Times New Roman"/>
                <a:hlinkClick r:id="rId10" action="ppaction://hlinksldjump"/>
              </a:rPr>
              <a:t>e</a:t>
            </a:r>
            <a:r>
              <a:rPr sz="1000" dirty="0">
                <a:latin typeface="Times New Roman"/>
                <a:cs typeface="Times New Roman"/>
                <a:hlinkClick r:id="rId10" action="ppaction://hlinksldjump"/>
              </a:rPr>
              <a:t>l</a:t>
            </a:r>
            <a:r>
              <a:rPr sz="1000" spc="8" dirty="0">
                <a:latin typeface="Times New Roman"/>
                <a:cs typeface="Times New Roman"/>
                <a:hlinkClick r:id="rId10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0" action="ppaction://hlinksldjump"/>
              </a:rPr>
              <a:t>g</a:t>
            </a:r>
            <a:r>
              <a:rPr sz="1000" spc="-4" dirty="0">
                <a:latin typeface="Times New Roman"/>
                <a:cs typeface="Times New Roman"/>
                <a:hlinkClick r:id="rId10" action="ppaction://hlinksldjump"/>
              </a:rPr>
              <a:t>e</a:t>
            </a:r>
            <a:r>
              <a:rPr sz="1000" dirty="0">
                <a:latin typeface="Times New Roman"/>
                <a:cs typeface="Times New Roman"/>
                <a:hlinkClick r:id="rId10" action="ppaction://hlinksldjump"/>
              </a:rPr>
              <a:t>n</a:t>
            </a:r>
            <a:r>
              <a:rPr sz="1000" spc="-4" dirty="0">
                <a:latin typeface="Times New Roman"/>
                <a:cs typeface="Times New Roman"/>
                <a:hlinkClick r:id="rId10" action="ppaction://hlinksldjump"/>
              </a:rPr>
              <a:t>e</a:t>
            </a:r>
            <a:r>
              <a:rPr sz="1000" spc="4" dirty="0">
                <a:latin typeface="Times New Roman"/>
                <a:cs typeface="Times New Roman"/>
                <a:hlinkClick r:id="rId10" action="ppaction://hlinksldjump"/>
              </a:rPr>
              <a:t>ra</a:t>
            </a:r>
            <a:r>
              <a:rPr sz="1000" dirty="0">
                <a:latin typeface="Times New Roman"/>
                <a:cs typeface="Times New Roman"/>
                <a:hlinkClick r:id="rId10" action="ppaction://hlinksldjump"/>
              </a:rPr>
              <a:t>dor</a:t>
            </a:r>
            <a:r>
              <a:rPr sz="1000" spc="4" dirty="0">
                <a:latin typeface="Times New Roman"/>
                <a:cs typeface="Times New Roman"/>
                <a:hlinkClick r:id="rId10" action="ppaction://hlinksldjump"/>
              </a:rPr>
              <a:t>.</a:t>
            </a:r>
            <a:r>
              <a:rPr sz="1000" dirty="0">
                <a:latin typeface="Times New Roman"/>
                <a:cs typeface="Times New Roman"/>
                <a:hlinkClick r:id="rId10" action="ppaction://hlinksldjump"/>
              </a:rPr>
              <a:t>.........................................................</a:t>
            </a:r>
            <a:r>
              <a:rPr sz="1000" spc="-125" dirty="0">
                <a:latin typeface="Times New Roman"/>
                <a:cs typeface="Times New Roman"/>
                <a:hlinkClick r:id="rId10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0" action="ppaction://hlinksldjump"/>
              </a:rPr>
              <a:t>71</a:t>
            </a:r>
            <a:endParaRPr sz="1000">
              <a:latin typeface="Times New Roman"/>
              <a:cs typeface="Times New Roman"/>
            </a:endParaRPr>
          </a:p>
          <a:p>
            <a:pPr marL="10259">
              <a:spcBef>
                <a:spcPts val="40"/>
              </a:spcBef>
            </a:pPr>
            <a:r>
              <a:rPr sz="1000" spc="-4" dirty="0">
                <a:latin typeface="Times New Roman"/>
                <a:cs typeface="Times New Roman"/>
                <a:hlinkClick r:id="rId10" action="ppaction://hlinksldjump"/>
              </a:rPr>
              <a:t>Tabla</a:t>
            </a:r>
            <a:r>
              <a:rPr sz="1000" spc="12" dirty="0">
                <a:latin typeface="Times New Roman"/>
                <a:cs typeface="Times New Roman"/>
                <a:hlinkClick r:id="rId10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10" action="ppaction://hlinksldjump"/>
              </a:rPr>
              <a:t>4.21:Ajustes</a:t>
            </a:r>
            <a:r>
              <a:rPr sz="1000" spc="12" dirty="0">
                <a:latin typeface="Times New Roman"/>
                <a:cs typeface="Times New Roman"/>
                <a:hlinkClick r:id="rId10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0" action="ppaction://hlinksldjump"/>
              </a:rPr>
              <a:t>de</a:t>
            </a:r>
            <a:r>
              <a:rPr sz="1000" spc="8" dirty="0">
                <a:latin typeface="Times New Roman"/>
                <a:cs typeface="Times New Roman"/>
                <a:hlinkClick r:id="rId10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10" action="ppaction://hlinksldjump"/>
              </a:rPr>
              <a:t>protección</a:t>
            </a:r>
            <a:r>
              <a:rPr sz="1000" spc="12" dirty="0">
                <a:latin typeface="Times New Roman"/>
                <a:cs typeface="Times New Roman"/>
                <a:hlinkClick r:id="rId10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10" action="ppaction://hlinksldjump"/>
              </a:rPr>
              <a:t>81OG/UG</a:t>
            </a:r>
            <a:r>
              <a:rPr sz="1000" spc="263" dirty="0">
                <a:latin typeface="Times New Roman"/>
                <a:cs typeface="Times New Roman"/>
                <a:hlinkClick r:id="rId10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0" action="ppaction://hlinksldjump"/>
              </a:rPr>
              <a:t>del</a:t>
            </a:r>
            <a:r>
              <a:rPr sz="1000" spc="20" dirty="0">
                <a:latin typeface="Times New Roman"/>
                <a:cs typeface="Times New Roman"/>
                <a:hlinkClick r:id="rId10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0" action="ppaction://hlinksldjump"/>
              </a:rPr>
              <a:t>generador................................................</a:t>
            </a:r>
            <a:r>
              <a:rPr sz="1000" spc="-121" dirty="0">
                <a:latin typeface="Times New Roman"/>
                <a:cs typeface="Times New Roman"/>
                <a:hlinkClick r:id="rId10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0" action="ppaction://hlinksldjump"/>
              </a:rPr>
              <a:t>71</a:t>
            </a:r>
            <a:endParaRPr sz="1000">
              <a:latin typeface="Times New Roman"/>
              <a:cs typeface="Times New Roman"/>
            </a:endParaRPr>
          </a:p>
          <a:p>
            <a:pPr marL="10259" marR="4104">
              <a:lnSpc>
                <a:spcPct val="103299"/>
              </a:lnSpc>
              <a:spcBef>
                <a:spcPts val="4"/>
              </a:spcBef>
            </a:pPr>
            <a:r>
              <a:rPr sz="1000" spc="-4" dirty="0">
                <a:latin typeface="Times New Roman"/>
                <a:cs typeface="Times New Roman"/>
                <a:hlinkClick r:id="rId11" action="ppaction://hlinksldjump"/>
              </a:rPr>
              <a:t>Tabla</a:t>
            </a:r>
            <a:r>
              <a:rPr sz="1000" dirty="0">
                <a:latin typeface="Times New Roman"/>
                <a:cs typeface="Times New Roman"/>
                <a:hlinkClick r:id="rId11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11" action="ppaction://hlinksldjump"/>
              </a:rPr>
              <a:t>4.22:Ajustes</a:t>
            </a:r>
            <a:r>
              <a:rPr sz="1000" spc="4" dirty="0">
                <a:latin typeface="Times New Roman"/>
                <a:cs typeface="Times New Roman"/>
                <a:hlinkClick r:id="rId11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1" action="ppaction://hlinksldjump"/>
              </a:rPr>
              <a:t>de </a:t>
            </a:r>
            <a:r>
              <a:rPr sz="1000" spc="-4" dirty="0">
                <a:latin typeface="Times New Roman"/>
                <a:cs typeface="Times New Roman"/>
                <a:hlinkClick r:id="rId11" action="ppaction://hlinksldjump"/>
              </a:rPr>
              <a:t>protección</a:t>
            </a:r>
            <a:r>
              <a:rPr sz="1000" dirty="0">
                <a:latin typeface="Times New Roman"/>
                <a:cs typeface="Times New Roman"/>
                <a:hlinkClick r:id="rId11" action="ppaction://hlinksldjump"/>
              </a:rPr>
              <a:t> 87G</a:t>
            </a:r>
            <a:r>
              <a:rPr sz="1000" spc="4" dirty="0">
                <a:latin typeface="Times New Roman"/>
                <a:cs typeface="Times New Roman"/>
                <a:hlinkClick r:id="rId11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11" action="ppaction://hlinksldjump"/>
              </a:rPr>
              <a:t>del</a:t>
            </a:r>
            <a:r>
              <a:rPr sz="1000" spc="12" dirty="0">
                <a:latin typeface="Times New Roman"/>
                <a:cs typeface="Times New Roman"/>
                <a:hlinkClick r:id="rId11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1" action="ppaction://hlinksldjump"/>
              </a:rPr>
              <a:t>generador...........................................................</a:t>
            </a:r>
            <a:r>
              <a:rPr sz="1000" spc="-125" dirty="0">
                <a:latin typeface="Times New Roman"/>
                <a:cs typeface="Times New Roman"/>
                <a:hlinkClick r:id="rId11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1" action="ppaction://hlinksldjump"/>
              </a:rPr>
              <a:t>72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11" action="ppaction://hlinksldjump"/>
              </a:rPr>
              <a:t>Tabla</a:t>
            </a:r>
            <a:r>
              <a:rPr sz="1000" spc="4" dirty="0">
                <a:latin typeface="Times New Roman"/>
                <a:cs typeface="Times New Roman"/>
                <a:hlinkClick r:id="rId11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1" action="ppaction://hlinksldjump"/>
              </a:rPr>
              <a:t>4.23:</a:t>
            </a:r>
            <a:r>
              <a:rPr sz="1000" spc="4" dirty="0">
                <a:latin typeface="Times New Roman"/>
                <a:cs typeface="Times New Roman"/>
                <a:hlinkClick r:id="rId11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11" action="ppaction://hlinksldjump"/>
              </a:rPr>
              <a:t>Ajustes</a:t>
            </a:r>
            <a:r>
              <a:rPr sz="1000" spc="4" dirty="0">
                <a:latin typeface="Times New Roman"/>
                <a:cs typeface="Times New Roman"/>
                <a:hlinkClick r:id="rId11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1" action="ppaction://hlinksldjump"/>
              </a:rPr>
              <a:t>de</a:t>
            </a:r>
            <a:r>
              <a:rPr sz="1000" spc="4" dirty="0">
                <a:latin typeface="Times New Roman"/>
                <a:cs typeface="Times New Roman"/>
                <a:hlinkClick r:id="rId11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11" action="ppaction://hlinksldjump"/>
              </a:rPr>
              <a:t>protección</a:t>
            </a:r>
            <a:r>
              <a:rPr sz="1000" spc="4" dirty="0">
                <a:latin typeface="Times New Roman"/>
                <a:cs typeface="Times New Roman"/>
                <a:hlinkClick r:id="rId11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1" action="ppaction://hlinksldjump"/>
              </a:rPr>
              <a:t>de</a:t>
            </a:r>
            <a:r>
              <a:rPr sz="1000" spc="4" dirty="0">
                <a:latin typeface="Times New Roman"/>
                <a:cs typeface="Times New Roman"/>
                <a:hlinkClick r:id="rId11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11" action="ppaction://hlinksldjump"/>
              </a:rPr>
              <a:t>respaldo</a:t>
            </a:r>
            <a:r>
              <a:rPr sz="1000" spc="4" dirty="0">
                <a:latin typeface="Times New Roman"/>
                <a:cs typeface="Times New Roman"/>
                <a:hlinkClick r:id="rId11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1" action="ppaction://hlinksldjump"/>
              </a:rPr>
              <a:t>21G</a:t>
            </a:r>
            <a:r>
              <a:rPr sz="1000" spc="16" dirty="0">
                <a:latin typeface="Times New Roman"/>
                <a:cs typeface="Times New Roman"/>
                <a:hlinkClick r:id="rId11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11" action="ppaction://hlinksldjump"/>
              </a:rPr>
              <a:t>del</a:t>
            </a:r>
            <a:r>
              <a:rPr sz="1000" spc="4" dirty="0">
                <a:latin typeface="Times New Roman"/>
                <a:cs typeface="Times New Roman"/>
                <a:hlinkClick r:id="rId11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11" action="ppaction://hlinksldjump"/>
              </a:rPr>
              <a:t>generador.</a:t>
            </a:r>
            <a:r>
              <a:rPr sz="1000" spc="-57" dirty="0">
                <a:latin typeface="Times New Roman"/>
                <a:cs typeface="Times New Roman"/>
                <a:hlinkClick r:id="rId11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1" action="ppaction://hlinksldjump"/>
              </a:rPr>
              <a:t>.....................................</a:t>
            </a:r>
            <a:r>
              <a:rPr sz="1000" spc="-125" dirty="0">
                <a:latin typeface="Times New Roman"/>
                <a:cs typeface="Times New Roman"/>
                <a:hlinkClick r:id="rId11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1" action="ppaction://hlinksldjump"/>
              </a:rPr>
              <a:t>72</a:t>
            </a:r>
            <a:endParaRPr sz="1000">
              <a:latin typeface="Times New Roman"/>
              <a:cs typeface="Times New Roman"/>
            </a:endParaRPr>
          </a:p>
          <a:p>
            <a:pPr marL="10259">
              <a:spcBef>
                <a:spcPts val="36"/>
              </a:spcBef>
            </a:pPr>
            <a:r>
              <a:rPr sz="1000" spc="-4" dirty="0">
                <a:latin typeface="Times New Roman"/>
                <a:cs typeface="Times New Roman"/>
                <a:hlinkClick r:id="rId11" action="ppaction://hlinksldjump"/>
              </a:rPr>
              <a:t>Tabla</a:t>
            </a:r>
            <a:r>
              <a:rPr sz="1000" spc="4" dirty="0">
                <a:latin typeface="Times New Roman"/>
                <a:cs typeface="Times New Roman"/>
                <a:hlinkClick r:id="rId11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1" action="ppaction://hlinksldjump"/>
              </a:rPr>
              <a:t>4.24:</a:t>
            </a:r>
            <a:r>
              <a:rPr sz="1000" spc="4" dirty="0">
                <a:latin typeface="Times New Roman"/>
                <a:cs typeface="Times New Roman"/>
                <a:hlinkClick r:id="rId11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11" action="ppaction://hlinksldjump"/>
              </a:rPr>
              <a:t>Ajustes</a:t>
            </a:r>
            <a:r>
              <a:rPr sz="1000" spc="4" dirty="0">
                <a:latin typeface="Times New Roman"/>
                <a:cs typeface="Times New Roman"/>
                <a:hlinkClick r:id="rId11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1" action="ppaction://hlinksldjump"/>
              </a:rPr>
              <a:t>de</a:t>
            </a:r>
            <a:r>
              <a:rPr sz="1000" spc="4" dirty="0">
                <a:latin typeface="Times New Roman"/>
                <a:cs typeface="Times New Roman"/>
                <a:hlinkClick r:id="rId11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11" action="ppaction://hlinksldjump"/>
              </a:rPr>
              <a:t>protección</a:t>
            </a:r>
            <a:r>
              <a:rPr sz="1000" spc="4" dirty="0">
                <a:latin typeface="Times New Roman"/>
                <a:cs typeface="Times New Roman"/>
                <a:hlinkClick r:id="rId11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1" action="ppaction://hlinksldjump"/>
              </a:rPr>
              <a:t>de</a:t>
            </a:r>
            <a:r>
              <a:rPr sz="1000" spc="4" dirty="0">
                <a:latin typeface="Times New Roman"/>
                <a:cs typeface="Times New Roman"/>
                <a:hlinkClick r:id="rId11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11" action="ppaction://hlinksldjump"/>
              </a:rPr>
              <a:t>respaldo</a:t>
            </a:r>
            <a:r>
              <a:rPr sz="1000" spc="4" dirty="0">
                <a:latin typeface="Times New Roman"/>
                <a:cs typeface="Times New Roman"/>
                <a:hlinkClick r:id="rId11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1" action="ppaction://hlinksldjump"/>
              </a:rPr>
              <a:t>24G</a:t>
            </a:r>
            <a:r>
              <a:rPr sz="1000" spc="16" dirty="0">
                <a:latin typeface="Times New Roman"/>
                <a:cs typeface="Times New Roman"/>
                <a:hlinkClick r:id="rId11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11" action="ppaction://hlinksldjump"/>
              </a:rPr>
              <a:t>del</a:t>
            </a:r>
            <a:r>
              <a:rPr sz="1000" spc="4" dirty="0">
                <a:latin typeface="Times New Roman"/>
                <a:cs typeface="Times New Roman"/>
                <a:hlinkClick r:id="rId11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11" action="ppaction://hlinksldjump"/>
              </a:rPr>
              <a:t>generador.</a:t>
            </a:r>
            <a:r>
              <a:rPr sz="1000" spc="-57" dirty="0">
                <a:latin typeface="Times New Roman"/>
                <a:cs typeface="Times New Roman"/>
                <a:hlinkClick r:id="rId11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1" action="ppaction://hlinksldjump"/>
              </a:rPr>
              <a:t>.....................................</a:t>
            </a:r>
            <a:r>
              <a:rPr sz="1000" spc="-125" dirty="0">
                <a:latin typeface="Times New Roman"/>
                <a:cs typeface="Times New Roman"/>
                <a:hlinkClick r:id="rId11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1" action="ppaction://hlinksldjump"/>
              </a:rPr>
              <a:t>72</a:t>
            </a:r>
            <a:endParaRPr sz="1000">
              <a:latin typeface="Times New Roman"/>
              <a:cs typeface="Times New Roman"/>
            </a:endParaRPr>
          </a:p>
          <a:p>
            <a:pPr marL="10259">
              <a:spcBef>
                <a:spcPts val="40"/>
              </a:spcBef>
            </a:pPr>
            <a:r>
              <a:rPr sz="1000" spc="-4" dirty="0">
                <a:latin typeface="Times New Roman"/>
                <a:cs typeface="Times New Roman"/>
                <a:hlinkClick r:id="rId12" action="ppaction://hlinksldjump"/>
              </a:rPr>
              <a:t>Tabla</a:t>
            </a:r>
            <a:r>
              <a:rPr sz="1000" spc="4" dirty="0">
                <a:latin typeface="Times New Roman"/>
                <a:cs typeface="Times New Roman"/>
                <a:hlinkClick r:id="rId12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12" action="ppaction://hlinksldjump"/>
              </a:rPr>
              <a:t>4.25:Ajustes</a:t>
            </a:r>
            <a:r>
              <a:rPr sz="1000" spc="8" dirty="0">
                <a:latin typeface="Times New Roman"/>
                <a:cs typeface="Times New Roman"/>
                <a:hlinkClick r:id="rId12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2" action="ppaction://hlinksldjump"/>
              </a:rPr>
              <a:t>de</a:t>
            </a:r>
            <a:r>
              <a:rPr sz="1000" spc="4" dirty="0">
                <a:latin typeface="Times New Roman"/>
                <a:cs typeface="Times New Roman"/>
                <a:hlinkClick r:id="rId12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12" action="ppaction://hlinksldjump"/>
              </a:rPr>
              <a:t>protección</a:t>
            </a:r>
            <a:r>
              <a:rPr sz="1000" spc="8" dirty="0">
                <a:latin typeface="Times New Roman"/>
                <a:cs typeface="Times New Roman"/>
                <a:hlinkClick r:id="rId12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2" action="ppaction://hlinksldjump"/>
              </a:rPr>
              <a:t>de</a:t>
            </a:r>
            <a:r>
              <a:rPr sz="1000" spc="8" dirty="0">
                <a:latin typeface="Times New Roman"/>
                <a:cs typeface="Times New Roman"/>
                <a:hlinkClick r:id="rId12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12" action="ppaction://hlinksldjump"/>
              </a:rPr>
              <a:t>respaldo</a:t>
            </a:r>
            <a:r>
              <a:rPr sz="1000" spc="8" dirty="0">
                <a:latin typeface="Times New Roman"/>
                <a:cs typeface="Times New Roman"/>
                <a:hlinkClick r:id="rId12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2" action="ppaction://hlinksldjump"/>
              </a:rPr>
              <a:t>27G</a:t>
            </a:r>
            <a:r>
              <a:rPr sz="1000" spc="16" dirty="0">
                <a:latin typeface="Times New Roman"/>
                <a:cs typeface="Times New Roman"/>
                <a:hlinkClick r:id="rId12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12" action="ppaction://hlinksldjump"/>
              </a:rPr>
              <a:t>del</a:t>
            </a:r>
            <a:r>
              <a:rPr sz="1000" spc="4" dirty="0">
                <a:latin typeface="Times New Roman"/>
                <a:cs typeface="Times New Roman"/>
                <a:hlinkClick r:id="rId12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12" action="ppaction://hlinksldjump"/>
              </a:rPr>
              <a:t>generador</a:t>
            </a:r>
            <a:r>
              <a:rPr sz="1000" spc="-53" dirty="0">
                <a:latin typeface="Times New Roman"/>
                <a:cs typeface="Times New Roman"/>
                <a:hlinkClick r:id="rId12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2" action="ppaction://hlinksldjump"/>
              </a:rPr>
              <a:t>.......................................</a:t>
            </a:r>
            <a:r>
              <a:rPr sz="1000" spc="-125" dirty="0">
                <a:latin typeface="Times New Roman"/>
                <a:cs typeface="Times New Roman"/>
                <a:hlinkClick r:id="rId12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2" action="ppaction://hlinksldjump"/>
              </a:rPr>
              <a:t>73</a:t>
            </a:r>
            <a:endParaRPr sz="1000">
              <a:latin typeface="Times New Roman"/>
              <a:cs typeface="Times New Roman"/>
            </a:endParaRPr>
          </a:p>
          <a:p>
            <a:pPr marL="10259">
              <a:spcBef>
                <a:spcPts val="36"/>
              </a:spcBef>
            </a:pPr>
            <a:r>
              <a:rPr sz="1000" spc="-4" dirty="0">
                <a:latin typeface="Times New Roman"/>
                <a:cs typeface="Times New Roman"/>
                <a:hlinkClick r:id="rId12" action="ppaction://hlinksldjump"/>
              </a:rPr>
              <a:t>Tabla</a:t>
            </a:r>
            <a:r>
              <a:rPr sz="1000" spc="8" dirty="0">
                <a:latin typeface="Times New Roman"/>
                <a:cs typeface="Times New Roman"/>
                <a:hlinkClick r:id="rId12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2" action="ppaction://hlinksldjump"/>
              </a:rPr>
              <a:t>4.26:</a:t>
            </a:r>
            <a:r>
              <a:rPr sz="1000" spc="8" dirty="0">
                <a:latin typeface="Times New Roman"/>
                <a:cs typeface="Times New Roman"/>
                <a:hlinkClick r:id="rId12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12" action="ppaction://hlinksldjump"/>
              </a:rPr>
              <a:t>Ajustes</a:t>
            </a:r>
            <a:r>
              <a:rPr sz="1000" spc="8" dirty="0">
                <a:latin typeface="Times New Roman"/>
                <a:cs typeface="Times New Roman"/>
                <a:hlinkClick r:id="rId12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2" action="ppaction://hlinksldjump"/>
              </a:rPr>
              <a:t>de</a:t>
            </a:r>
            <a:r>
              <a:rPr sz="1000" spc="8" dirty="0">
                <a:latin typeface="Times New Roman"/>
                <a:cs typeface="Times New Roman"/>
                <a:hlinkClick r:id="rId12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12" action="ppaction://hlinksldjump"/>
              </a:rPr>
              <a:t>protección</a:t>
            </a:r>
            <a:r>
              <a:rPr sz="1000" spc="12" dirty="0">
                <a:latin typeface="Times New Roman"/>
                <a:cs typeface="Times New Roman"/>
                <a:hlinkClick r:id="rId12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2" action="ppaction://hlinksldjump"/>
              </a:rPr>
              <a:t>de</a:t>
            </a:r>
            <a:r>
              <a:rPr sz="1000" spc="4" dirty="0">
                <a:latin typeface="Times New Roman"/>
                <a:cs typeface="Times New Roman"/>
                <a:hlinkClick r:id="rId12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12" action="ppaction://hlinksldjump"/>
              </a:rPr>
              <a:t>respaldo</a:t>
            </a:r>
            <a:r>
              <a:rPr sz="1000" spc="12" dirty="0">
                <a:latin typeface="Times New Roman"/>
                <a:cs typeface="Times New Roman"/>
                <a:hlinkClick r:id="rId12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2" action="ppaction://hlinksldjump"/>
              </a:rPr>
              <a:t>27TN</a:t>
            </a:r>
            <a:r>
              <a:rPr sz="1000" spc="8" dirty="0">
                <a:latin typeface="Times New Roman"/>
                <a:cs typeface="Times New Roman"/>
                <a:hlinkClick r:id="rId12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12" action="ppaction://hlinksldjump"/>
              </a:rPr>
              <a:t>del</a:t>
            </a:r>
            <a:r>
              <a:rPr sz="1000" spc="8" dirty="0">
                <a:latin typeface="Times New Roman"/>
                <a:cs typeface="Times New Roman"/>
                <a:hlinkClick r:id="rId12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2" action="ppaction://hlinksldjump"/>
              </a:rPr>
              <a:t>generador....................................</a:t>
            </a:r>
            <a:r>
              <a:rPr sz="1000" spc="-121" dirty="0">
                <a:latin typeface="Times New Roman"/>
                <a:cs typeface="Times New Roman"/>
                <a:hlinkClick r:id="rId12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2" action="ppaction://hlinksldjump"/>
              </a:rPr>
              <a:t>73</a:t>
            </a:r>
            <a:endParaRPr sz="1000">
              <a:latin typeface="Times New Roman"/>
              <a:cs typeface="Times New Roman"/>
            </a:endParaRPr>
          </a:p>
          <a:p>
            <a:pPr marL="10259">
              <a:spcBef>
                <a:spcPts val="40"/>
              </a:spcBef>
            </a:pPr>
            <a:r>
              <a:rPr sz="1000" spc="-4" dirty="0">
                <a:latin typeface="Times New Roman"/>
                <a:cs typeface="Times New Roman"/>
                <a:hlinkClick r:id="rId12" action="ppaction://hlinksldjump"/>
              </a:rPr>
              <a:t>Tabla</a:t>
            </a:r>
            <a:r>
              <a:rPr sz="1000" spc="4" dirty="0">
                <a:latin typeface="Times New Roman"/>
                <a:cs typeface="Times New Roman"/>
                <a:hlinkClick r:id="rId12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2" action="ppaction://hlinksldjump"/>
              </a:rPr>
              <a:t>4.27:</a:t>
            </a:r>
            <a:r>
              <a:rPr sz="1000" spc="4" dirty="0">
                <a:latin typeface="Times New Roman"/>
                <a:cs typeface="Times New Roman"/>
                <a:hlinkClick r:id="rId12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12" action="ppaction://hlinksldjump"/>
              </a:rPr>
              <a:t>Ajustes</a:t>
            </a:r>
            <a:r>
              <a:rPr sz="1000" spc="4" dirty="0">
                <a:latin typeface="Times New Roman"/>
                <a:cs typeface="Times New Roman"/>
                <a:hlinkClick r:id="rId12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2" action="ppaction://hlinksldjump"/>
              </a:rPr>
              <a:t>de</a:t>
            </a:r>
            <a:r>
              <a:rPr sz="1000" spc="4" dirty="0">
                <a:latin typeface="Times New Roman"/>
                <a:cs typeface="Times New Roman"/>
                <a:hlinkClick r:id="rId12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12" action="ppaction://hlinksldjump"/>
              </a:rPr>
              <a:t>protección</a:t>
            </a:r>
            <a:r>
              <a:rPr sz="1000" spc="4" dirty="0">
                <a:latin typeface="Times New Roman"/>
                <a:cs typeface="Times New Roman"/>
                <a:hlinkClick r:id="rId12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2" action="ppaction://hlinksldjump"/>
              </a:rPr>
              <a:t>de</a:t>
            </a:r>
            <a:r>
              <a:rPr sz="1000" spc="4" dirty="0">
                <a:latin typeface="Times New Roman"/>
                <a:cs typeface="Times New Roman"/>
                <a:hlinkClick r:id="rId12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12" action="ppaction://hlinksldjump"/>
              </a:rPr>
              <a:t>respaldo</a:t>
            </a:r>
            <a:r>
              <a:rPr sz="1000" spc="4" dirty="0">
                <a:latin typeface="Times New Roman"/>
                <a:cs typeface="Times New Roman"/>
                <a:hlinkClick r:id="rId12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2" action="ppaction://hlinksldjump"/>
              </a:rPr>
              <a:t>32G</a:t>
            </a:r>
            <a:r>
              <a:rPr sz="1000" spc="16" dirty="0">
                <a:latin typeface="Times New Roman"/>
                <a:cs typeface="Times New Roman"/>
                <a:hlinkClick r:id="rId12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12" action="ppaction://hlinksldjump"/>
              </a:rPr>
              <a:t>del</a:t>
            </a:r>
            <a:r>
              <a:rPr sz="1000" spc="4" dirty="0">
                <a:latin typeface="Times New Roman"/>
                <a:cs typeface="Times New Roman"/>
                <a:hlinkClick r:id="rId12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12" action="ppaction://hlinksldjump"/>
              </a:rPr>
              <a:t>generador.</a:t>
            </a:r>
            <a:r>
              <a:rPr sz="1000" spc="-57" dirty="0">
                <a:latin typeface="Times New Roman"/>
                <a:cs typeface="Times New Roman"/>
                <a:hlinkClick r:id="rId12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2" action="ppaction://hlinksldjump"/>
              </a:rPr>
              <a:t>.....................................</a:t>
            </a:r>
            <a:r>
              <a:rPr sz="1000" spc="-125" dirty="0">
                <a:latin typeface="Times New Roman"/>
                <a:cs typeface="Times New Roman"/>
                <a:hlinkClick r:id="rId12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2" action="ppaction://hlinksldjump"/>
              </a:rPr>
              <a:t>73</a:t>
            </a:r>
            <a:endParaRPr sz="1000">
              <a:latin typeface="Times New Roman"/>
              <a:cs typeface="Times New Roman"/>
            </a:endParaRPr>
          </a:p>
          <a:p>
            <a:pPr marL="10259">
              <a:spcBef>
                <a:spcPts val="40"/>
              </a:spcBef>
            </a:pPr>
            <a:r>
              <a:rPr sz="1000" spc="-4" dirty="0">
                <a:latin typeface="Times New Roman"/>
                <a:cs typeface="Times New Roman"/>
                <a:hlinkClick r:id="rId12" action="ppaction://hlinksldjump"/>
              </a:rPr>
              <a:t>Tabla</a:t>
            </a:r>
            <a:r>
              <a:rPr sz="1000" spc="4" dirty="0">
                <a:latin typeface="Times New Roman"/>
                <a:cs typeface="Times New Roman"/>
                <a:hlinkClick r:id="rId12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2" action="ppaction://hlinksldjump"/>
              </a:rPr>
              <a:t>4.28:</a:t>
            </a:r>
            <a:r>
              <a:rPr sz="1000" spc="4" dirty="0">
                <a:latin typeface="Times New Roman"/>
                <a:cs typeface="Times New Roman"/>
                <a:hlinkClick r:id="rId12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12" action="ppaction://hlinksldjump"/>
              </a:rPr>
              <a:t>Ajustes</a:t>
            </a:r>
            <a:r>
              <a:rPr sz="1000" spc="4" dirty="0">
                <a:latin typeface="Times New Roman"/>
                <a:cs typeface="Times New Roman"/>
                <a:hlinkClick r:id="rId12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2" action="ppaction://hlinksldjump"/>
              </a:rPr>
              <a:t>de</a:t>
            </a:r>
            <a:r>
              <a:rPr sz="1000" spc="4" dirty="0">
                <a:latin typeface="Times New Roman"/>
                <a:cs typeface="Times New Roman"/>
                <a:hlinkClick r:id="rId12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12" action="ppaction://hlinksldjump"/>
              </a:rPr>
              <a:t>protección</a:t>
            </a:r>
            <a:r>
              <a:rPr sz="1000" spc="4" dirty="0">
                <a:latin typeface="Times New Roman"/>
                <a:cs typeface="Times New Roman"/>
                <a:hlinkClick r:id="rId12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2" action="ppaction://hlinksldjump"/>
              </a:rPr>
              <a:t>de</a:t>
            </a:r>
            <a:r>
              <a:rPr sz="1000" spc="4" dirty="0">
                <a:latin typeface="Times New Roman"/>
                <a:cs typeface="Times New Roman"/>
                <a:hlinkClick r:id="rId12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12" action="ppaction://hlinksldjump"/>
              </a:rPr>
              <a:t>respaldo</a:t>
            </a:r>
            <a:r>
              <a:rPr sz="1000" spc="4" dirty="0">
                <a:latin typeface="Times New Roman"/>
                <a:cs typeface="Times New Roman"/>
                <a:hlinkClick r:id="rId12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2" action="ppaction://hlinksldjump"/>
              </a:rPr>
              <a:t>40G</a:t>
            </a:r>
            <a:r>
              <a:rPr sz="1000" spc="16" dirty="0">
                <a:latin typeface="Times New Roman"/>
                <a:cs typeface="Times New Roman"/>
                <a:hlinkClick r:id="rId12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12" action="ppaction://hlinksldjump"/>
              </a:rPr>
              <a:t>del</a:t>
            </a:r>
            <a:r>
              <a:rPr sz="1000" spc="4" dirty="0">
                <a:latin typeface="Times New Roman"/>
                <a:cs typeface="Times New Roman"/>
                <a:hlinkClick r:id="rId12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12" action="ppaction://hlinksldjump"/>
              </a:rPr>
              <a:t>generador.</a:t>
            </a:r>
            <a:r>
              <a:rPr sz="1000" spc="-57" dirty="0">
                <a:latin typeface="Times New Roman"/>
                <a:cs typeface="Times New Roman"/>
                <a:hlinkClick r:id="rId12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2" action="ppaction://hlinksldjump"/>
              </a:rPr>
              <a:t>.....................................</a:t>
            </a:r>
            <a:r>
              <a:rPr sz="1000" spc="-125" dirty="0">
                <a:latin typeface="Times New Roman"/>
                <a:cs typeface="Times New Roman"/>
                <a:hlinkClick r:id="rId12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2" action="ppaction://hlinksldjump"/>
              </a:rPr>
              <a:t>73</a:t>
            </a:r>
            <a:endParaRPr sz="1000">
              <a:latin typeface="Times New Roman"/>
              <a:cs typeface="Times New Roman"/>
            </a:endParaRPr>
          </a:p>
          <a:p>
            <a:pPr marL="10259">
              <a:spcBef>
                <a:spcPts val="36"/>
              </a:spcBef>
            </a:pPr>
            <a:r>
              <a:rPr sz="1000" spc="-4" dirty="0">
                <a:latin typeface="Times New Roman"/>
                <a:cs typeface="Times New Roman"/>
                <a:hlinkClick r:id="rId13" action="ppaction://hlinksldjump"/>
              </a:rPr>
              <a:t>Tabla</a:t>
            </a:r>
            <a:r>
              <a:rPr sz="1000" spc="4" dirty="0">
                <a:latin typeface="Times New Roman"/>
                <a:cs typeface="Times New Roman"/>
                <a:hlinkClick r:id="rId13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3" action="ppaction://hlinksldjump"/>
              </a:rPr>
              <a:t>4.29:</a:t>
            </a:r>
            <a:r>
              <a:rPr sz="1000" spc="4" dirty="0">
                <a:latin typeface="Times New Roman"/>
                <a:cs typeface="Times New Roman"/>
                <a:hlinkClick r:id="rId13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13" action="ppaction://hlinksldjump"/>
              </a:rPr>
              <a:t>Ajustes</a:t>
            </a:r>
            <a:r>
              <a:rPr sz="1000" spc="4" dirty="0">
                <a:latin typeface="Times New Roman"/>
                <a:cs typeface="Times New Roman"/>
                <a:hlinkClick r:id="rId13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3" action="ppaction://hlinksldjump"/>
              </a:rPr>
              <a:t>de</a:t>
            </a:r>
            <a:r>
              <a:rPr sz="1000" spc="4" dirty="0">
                <a:latin typeface="Times New Roman"/>
                <a:cs typeface="Times New Roman"/>
                <a:hlinkClick r:id="rId13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13" action="ppaction://hlinksldjump"/>
              </a:rPr>
              <a:t>protección</a:t>
            </a:r>
            <a:r>
              <a:rPr sz="1000" spc="4" dirty="0">
                <a:latin typeface="Times New Roman"/>
                <a:cs typeface="Times New Roman"/>
                <a:hlinkClick r:id="rId13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3" action="ppaction://hlinksldjump"/>
              </a:rPr>
              <a:t>de</a:t>
            </a:r>
            <a:r>
              <a:rPr sz="1000" spc="4" dirty="0">
                <a:latin typeface="Times New Roman"/>
                <a:cs typeface="Times New Roman"/>
                <a:hlinkClick r:id="rId13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13" action="ppaction://hlinksldjump"/>
              </a:rPr>
              <a:t>respaldo</a:t>
            </a:r>
            <a:r>
              <a:rPr sz="1000" spc="4" dirty="0">
                <a:latin typeface="Times New Roman"/>
                <a:cs typeface="Times New Roman"/>
                <a:hlinkClick r:id="rId13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3" action="ppaction://hlinksldjump"/>
              </a:rPr>
              <a:t>46G</a:t>
            </a:r>
            <a:r>
              <a:rPr sz="1000" spc="16" dirty="0">
                <a:latin typeface="Times New Roman"/>
                <a:cs typeface="Times New Roman"/>
                <a:hlinkClick r:id="rId13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13" action="ppaction://hlinksldjump"/>
              </a:rPr>
              <a:t>del</a:t>
            </a:r>
            <a:r>
              <a:rPr sz="1000" spc="4" dirty="0">
                <a:latin typeface="Times New Roman"/>
                <a:cs typeface="Times New Roman"/>
                <a:hlinkClick r:id="rId13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13" action="ppaction://hlinksldjump"/>
              </a:rPr>
              <a:t>generador.</a:t>
            </a:r>
            <a:r>
              <a:rPr sz="1000" spc="-57" dirty="0">
                <a:latin typeface="Times New Roman"/>
                <a:cs typeface="Times New Roman"/>
                <a:hlinkClick r:id="rId13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3" action="ppaction://hlinksldjump"/>
              </a:rPr>
              <a:t>.....................................</a:t>
            </a:r>
            <a:r>
              <a:rPr sz="1000" spc="-125" dirty="0">
                <a:latin typeface="Times New Roman"/>
                <a:cs typeface="Times New Roman"/>
                <a:hlinkClick r:id="rId13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3" action="ppaction://hlinksldjump"/>
              </a:rPr>
              <a:t>74</a:t>
            </a:r>
            <a:endParaRPr sz="1000">
              <a:latin typeface="Times New Roman"/>
              <a:cs typeface="Times New Roman"/>
            </a:endParaRPr>
          </a:p>
          <a:p>
            <a:pPr marL="10259">
              <a:spcBef>
                <a:spcPts val="40"/>
              </a:spcBef>
            </a:pPr>
            <a:r>
              <a:rPr sz="1000" spc="-4" dirty="0">
                <a:latin typeface="Times New Roman"/>
                <a:cs typeface="Times New Roman"/>
                <a:hlinkClick r:id="rId13" action="ppaction://hlinksldjump"/>
              </a:rPr>
              <a:t>Tabla</a:t>
            </a:r>
            <a:r>
              <a:rPr sz="1000" spc="4" dirty="0">
                <a:latin typeface="Times New Roman"/>
                <a:cs typeface="Times New Roman"/>
                <a:hlinkClick r:id="rId13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3" action="ppaction://hlinksldjump"/>
              </a:rPr>
              <a:t>4.30:</a:t>
            </a:r>
            <a:r>
              <a:rPr sz="1000" spc="4" dirty="0">
                <a:latin typeface="Times New Roman"/>
                <a:cs typeface="Times New Roman"/>
                <a:hlinkClick r:id="rId13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13" action="ppaction://hlinksldjump"/>
              </a:rPr>
              <a:t>Ajustes</a:t>
            </a:r>
            <a:r>
              <a:rPr sz="1000" spc="8" dirty="0">
                <a:latin typeface="Times New Roman"/>
                <a:cs typeface="Times New Roman"/>
                <a:hlinkClick r:id="rId13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3" action="ppaction://hlinksldjump"/>
              </a:rPr>
              <a:t>de </a:t>
            </a:r>
            <a:r>
              <a:rPr sz="1000" spc="-4" dirty="0">
                <a:latin typeface="Times New Roman"/>
                <a:cs typeface="Times New Roman"/>
                <a:hlinkClick r:id="rId13" action="ppaction://hlinksldjump"/>
              </a:rPr>
              <a:t>protección</a:t>
            </a:r>
            <a:r>
              <a:rPr sz="1000" spc="8" dirty="0">
                <a:latin typeface="Times New Roman"/>
                <a:cs typeface="Times New Roman"/>
                <a:hlinkClick r:id="rId13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3" action="ppaction://hlinksldjump"/>
              </a:rPr>
              <a:t>de </a:t>
            </a:r>
            <a:r>
              <a:rPr sz="1000" spc="-4" dirty="0">
                <a:latin typeface="Times New Roman"/>
                <a:cs typeface="Times New Roman"/>
                <a:hlinkClick r:id="rId13" action="ppaction://hlinksldjump"/>
              </a:rPr>
              <a:t>respaldo</a:t>
            </a:r>
            <a:r>
              <a:rPr sz="1000" spc="8" dirty="0">
                <a:latin typeface="Times New Roman"/>
                <a:cs typeface="Times New Roman"/>
                <a:hlinkClick r:id="rId13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3" action="ppaction://hlinksldjump"/>
              </a:rPr>
              <a:t>50G</a:t>
            </a:r>
            <a:r>
              <a:rPr sz="1000" spc="12" dirty="0">
                <a:latin typeface="Times New Roman"/>
                <a:cs typeface="Times New Roman"/>
                <a:hlinkClick r:id="rId13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13" action="ppaction://hlinksldjump"/>
              </a:rPr>
              <a:t>del</a:t>
            </a:r>
            <a:r>
              <a:rPr sz="1000" spc="8" dirty="0">
                <a:latin typeface="Times New Roman"/>
                <a:cs typeface="Times New Roman"/>
                <a:hlinkClick r:id="rId13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13" action="ppaction://hlinksldjump"/>
              </a:rPr>
              <a:t>generador.</a:t>
            </a:r>
            <a:r>
              <a:rPr sz="1000" spc="-65" dirty="0">
                <a:latin typeface="Times New Roman"/>
                <a:cs typeface="Times New Roman"/>
                <a:hlinkClick r:id="rId13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3" action="ppaction://hlinksldjump"/>
              </a:rPr>
              <a:t>.....................................</a:t>
            </a:r>
            <a:r>
              <a:rPr sz="1000" spc="-125" dirty="0">
                <a:latin typeface="Times New Roman"/>
                <a:cs typeface="Times New Roman"/>
                <a:hlinkClick r:id="rId13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3" action="ppaction://hlinksldjump"/>
              </a:rPr>
              <a:t>74</a:t>
            </a:r>
            <a:endParaRPr sz="1000">
              <a:latin typeface="Times New Roman"/>
              <a:cs typeface="Times New Roman"/>
            </a:endParaRPr>
          </a:p>
          <a:p>
            <a:pPr marL="10259">
              <a:spcBef>
                <a:spcPts val="48"/>
              </a:spcBef>
            </a:pPr>
            <a:r>
              <a:rPr sz="1000" spc="-4" dirty="0">
                <a:latin typeface="Times New Roman"/>
                <a:cs typeface="Times New Roman"/>
                <a:hlinkClick r:id="rId13" action="ppaction://hlinksldjump"/>
              </a:rPr>
              <a:t>Tabla</a:t>
            </a:r>
            <a:r>
              <a:rPr sz="1000" spc="8" dirty="0">
                <a:latin typeface="Times New Roman"/>
                <a:cs typeface="Times New Roman"/>
                <a:hlinkClick r:id="rId13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13" action="ppaction://hlinksldjump"/>
              </a:rPr>
              <a:t>4.31:Ajustes</a:t>
            </a:r>
            <a:r>
              <a:rPr sz="1000" spc="8" dirty="0">
                <a:latin typeface="Times New Roman"/>
                <a:cs typeface="Times New Roman"/>
                <a:hlinkClick r:id="rId13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3" action="ppaction://hlinksldjump"/>
              </a:rPr>
              <a:t>de</a:t>
            </a:r>
            <a:r>
              <a:rPr sz="1000" spc="4" dirty="0">
                <a:latin typeface="Times New Roman"/>
                <a:cs typeface="Times New Roman"/>
                <a:hlinkClick r:id="rId13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13" action="ppaction://hlinksldjump"/>
              </a:rPr>
              <a:t>protección</a:t>
            </a:r>
            <a:r>
              <a:rPr sz="1000" spc="8" dirty="0">
                <a:latin typeface="Times New Roman"/>
                <a:cs typeface="Times New Roman"/>
                <a:hlinkClick r:id="rId13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3" action="ppaction://hlinksldjump"/>
              </a:rPr>
              <a:t>de</a:t>
            </a:r>
            <a:r>
              <a:rPr sz="1000" spc="12" dirty="0">
                <a:latin typeface="Times New Roman"/>
                <a:cs typeface="Times New Roman"/>
                <a:hlinkClick r:id="rId13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13" action="ppaction://hlinksldjump"/>
              </a:rPr>
              <a:t>respaldo</a:t>
            </a:r>
            <a:r>
              <a:rPr sz="1000" spc="8" dirty="0">
                <a:latin typeface="Times New Roman"/>
                <a:cs typeface="Times New Roman"/>
                <a:hlinkClick r:id="rId13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3" action="ppaction://hlinksldjump"/>
              </a:rPr>
              <a:t>50/27G</a:t>
            </a:r>
            <a:r>
              <a:rPr sz="1000" spc="8" dirty="0">
                <a:latin typeface="Times New Roman"/>
                <a:cs typeface="Times New Roman"/>
                <a:hlinkClick r:id="rId13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13" action="ppaction://hlinksldjump"/>
              </a:rPr>
              <a:t>del</a:t>
            </a:r>
            <a:r>
              <a:rPr sz="1000" spc="8" dirty="0">
                <a:latin typeface="Times New Roman"/>
                <a:cs typeface="Times New Roman"/>
                <a:hlinkClick r:id="rId13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13" action="ppaction://hlinksldjump"/>
              </a:rPr>
              <a:t>generador.</a:t>
            </a:r>
            <a:r>
              <a:rPr sz="1000" spc="-85" dirty="0">
                <a:latin typeface="Times New Roman"/>
                <a:cs typeface="Times New Roman"/>
                <a:hlinkClick r:id="rId13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3" action="ppaction://hlinksldjump"/>
              </a:rPr>
              <a:t>.................................</a:t>
            </a:r>
            <a:r>
              <a:rPr sz="1000" spc="-125" dirty="0">
                <a:latin typeface="Times New Roman"/>
                <a:cs typeface="Times New Roman"/>
                <a:hlinkClick r:id="rId13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3" action="ppaction://hlinksldjump"/>
              </a:rPr>
              <a:t>74</a:t>
            </a:r>
            <a:endParaRPr sz="1000">
              <a:latin typeface="Times New Roman"/>
              <a:cs typeface="Times New Roman"/>
            </a:endParaRPr>
          </a:p>
          <a:p>
            <a:pPr marL="10259">
              <a:spcBef>
                <a:spcPts val="40"/>
              </a:spcBef>
            </a:pPr>
            <a:r>
              <a:rPr sz="1000" spc="-4" dirty="0">
                <a:latin typeface="Times New Roman"/>
                <a:cs typeface="Times New Roman"/>
                <a:hlinkClick r:id="rId13" action="ppaction://hlinksldjump"/>
              </a:rPr>
              <a:t>Tabla</a:t>
            </a:r>
            <a:r>
              <a:rPr sz="1000" spc="4" dirty="0">
                <a:latin typeface="Times New Roman"/>
                <a:cs typeface="Times New Roman"/>
                <a:hlinkClick r:id="rId13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3" action="ppaction://hlinksldjump"/>
              </a:rPr>
              <a:t>4.32:</a:t>
            </a:r>
            <a:r>
              <a:rPr sz="1000" spc="4" dirty="0">
                <a:latin typeface="Times New Roman"/>
                <a:cs typeface="Times New Roman"/>
                <a:hlinkClick r:id="rId13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13" action="ppaction://hlinksldjump"/>
              </a:rPr>
              <a:t>Ajustes</a:t>
            </a:r>
            <a:r>
              <a:rPr sz="1000" spc="4" dirty="0">
                <a:latin typeface="Times New Roman"/>
                <a:cs typeface="Times New Roman"/>
                <a:hlinkClick r:id="rId13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3" action="ppaction://hlinksldjump"/>
              </a:rPr>
              <a:t>de</a:t>
            </a:r>
            <a:r>
              <a:rPr sz="1000" spc="4" dirty="0">
                <a:latin typeface="Times New Roman"/>
                <a:cs typeface="Times New Roman"/>
                <a:hlinkClick r:id="rId13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13" action="ppaction://hlinksldjump"/>
              </a:rPr>
              <a:t>protección</a:t>
            </a:r>
            <a:r>
              <a:rPr sz="1000" spc="4" dirty="0">
                <a:latin typeface="Times New Roman"/>
                <a:cs typeface="Times New Roman"/>
                <a:hlinkClick r:id="rId13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3" action="ppaction://hlinksldjump"/>
              </a:rPr>
              <a:t>de</a:t>
            </a:r>
            <a:r>
              <a:rPr sz="1000" spc="4" dirty="0">
                <a:latin typeface="Times New Roman"/>
                <a:cs typeface="Times New Roman"/>
                <a:hlinkClick r:id="rId13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13" action="ppaction://hlinksldjump"/>
              </a:rPr>
              <a:t>respaldo</a:t>
            </a:r>
            <a:r>
              <a:rPr sz="1000" spc="4" dirty="0">
                <a:latin typeface="Times New Roman"/>
                <a:cs typeface="Times New Roman"/>
                <a:hlinkClick r:id="rId13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3" action="ppaction://hlinksldjump"/>
              </a:rPr>
              <a:t>51V</a:t>
            </a:r>
            <a:r>
              <a:rPr sz="1000" spc="16" dirty="0">
                <a:latin typeface="Times New Roman"/>
                <a:cs typeface="Times New Roman"/>
                <a:hlinkClick r:id="rId13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13" action="ppaction://hlinksldjump"/>
              </a:rPr>
              <a:t>del</a:t>
            </a:r>
            <a:r>
              <a:rPr sz="1000" spc="4" dirty="0">
                <a:latin typeface="Times New Roman"/>
                <a:cs typeface="Times New Roman"/>
                <a:hlinkClick r:id="rId13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13" action="ppaction://hlinksldjump"/>
              </a:rPr>
              <a:t>generador.</a:t>
            </a:r>
            <a:r>
              <a:rPr sz="1000" spc="-57" dirty="0">
                <a:latin typeface="Times New Roman"/>
                <a:cs typeface="Times New Roman"/>
                <a:hlinkClick r:id="rId13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3" action="ppaction://hlinksldjump"/>
              </a:rPr>
              <a:t>.....................................</a:t>
            </a:r>
            <a:r>
              <a:rPr sz="1000" spc="-125" dirty="0">
                <a:latin typeface="Times New Roman"/>
                <a:cs typeface="Times New Roman"/>
                <a:hlinkClick r:id="rId13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3" action="ppaction://hlinksldjump"/>
              </a:rPr>
              <a:t>74</a:t>
            </a:r>
            <a:endParaRPr sz="1000">
              <a:latin typeface="Times New Roman"/>
              <a:cs typeface="Times New Roman"/>
            </a:endParaRPr>
          </a:p>
          <a:p>
            <a:pPr marL="10259">
              <a:spcBef>
                <a:spcPts val="40"/>
              </a:spcBef>
            </a:pPr>
            <a:r>
              <a:rPr sz="1000" spc="-4" dirty="0">
                <a:latin typeface="Times New Roman"/>
                <a:cs typeface="Times New Roman"/>
                <a:hlinkClick r:id="rId13" action="ppaction://hlinksldjump"/>
              </a:rPr>
              <a:t>Tabla</a:t>
            </a:r>
            <a:r>
              <a:rPr sz="1000" spc="4" dirty="0">
                <a:latin typeface="Times New Roman"/>
                <a:cs typeface="Times New Roman"/>
                <a:hlinkClick r:id="rId13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3" action="ppaction://hlinksldjump"/>
              </a:rPr>
              <a:t>4.33:</a:t>
            </a:r>
            <a:r>
              <a:rPr sz="1000" spc="4" dirty="0">
                <a:latin typeface="Times New Roman"/>
                <a:cs typeface="Times New Roman"/>
                <a:hlinkClick r:id="rId13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13" action="ppaction://hlinksldjump"/>
              </a:rPr>
              <a:t>Ajustes</a:t>
            </a:r>
            <a:r>
              <a:rPr sz="1000" spc="4" dirty="0">
                <a:latin typeface="Times New Roman"/>
                <a:cs typeface="Times New Roman"/>
                <a:hlinkClick r:id="rId13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3" action="ppaction://hlinksldjump"/>
              </a:rPr>
              <a:t>de</a:t>
            </a:r>
            <a:r>
              <a:rPr sz="1000" spc="4" dirty="0">
                <a:latin typeface="Times New Roman"/>
                <a:cs typeface="Times New Roman"/>
                <a:hlinkClick r:id="rId13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13" action="ppaction://hlinksldjump"/>
              </a:rPr>
              <a:t>protección</a:t>
            </a:r>
            <a:r>
              <a:rPr sz="1000" spc="4" dirty="0">
                <a:latin typeface="Times New Roman"/>
                <a:cs typeface="Times New Roman"/>
                <a:hlinkClick r:id="rId13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3" action="ppaction://hlinksldjump"/>
              </a:rPr>
              <a:t>de</a:t>
            </a:r>
            <a:r>
              <a:rPr sz="1000" spc="4" dirty="0">
                <a:latin typeface="Times New Roman"/>
                <a:cs typeface="Times New Roman"/>
                <a:hlinkClick r:id="rId13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13" action="ppaction://hlinksldjump"/>
              </a:rPr>
              <a:t>respaldo</a:t>
            </a:r>
            <a:r>
              <a:rPr sz="1000" spc="4" dirty="0">
                <a:latin typeface="Times New Roman"/>
                <a:cs typeface="Times New Roman"/>
                <a:hlinkClick r:id="rId13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3" action="ppaction://hlinksldjump"/>
              </a:rPr>
              <a:t>59G</a:t>
            </a:r>
            <a:r>
              <a:rPr sz="1000" spc="16" dirty="0">
                <a:latin typeface="Times New Roman"/>
                <a:cs typeface="Times New Roman"/>
                <a:hlinkClick r:id="rId13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13" action="ppaction://hlinksldjump"/>
              </a:rPr>
              <a:t>del</a:t>
            </a:r>
            <a:r>
              <a:rPr sz="1000" spc="4" dirty="0">
                <a:latin typeface="Times New Roman"/>
                <a:cs typeface="Times New Roman"/>
                <a:hlinkClick r:id="rId13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13" action="ppaction://hlinksldjump"/>
              </a:rPr>
              <a:t>generador.</a:t>
            </a:r>
            <a:r>
              <a:rPr sz="1000" spc="-57" dirty="0">
                <a:latin typeface="Times New Roman"/>
                <a:cs typeface="Times New Roman"/>
                <a:hlinkClick r:id="rId13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3" action="ppaction://hlinksldjump"/>
              </a:rPr>
              <a:t>.....................................</a:t>
            </a:r>
            <a:r>
              <a:rPr sz="1000" spc="-125" dirty="0">
                <a:latin typeface="Times New Roman"/>
                <a:cs typeface="Times New Roman"/>
                <a:hlinkClick r:id="rId13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3" action="ppaction://hlinksldjump"/>
              </a:rPr>
              <a:t>74</a:t>
            </a:r>
            <a:endParaRPr sz="1000">
              <a:latin typeface="Times New Roman"/>
              <a:cs typeface="Times New Roman"/>
            </a:endParaRPr>
          </a:p>
          <a:p>
            <a:pPr marL="10259">
              <a:spcBef>
                <a:spcPts val="36"/>
              </a:spcBef>
            </a:pPr>
            <a:r>
              <a:rPr sz="1000" spc="-4" dirty="0">
                <a:latin typeface="Times New Roman"/>
                <a:cs typeface="Times New Roman"/>
                <a:hlinkClick r:id="rId14" action="ppaction://hlinksldjump"/>
              </a:rPr>
              <a:t>Tabla</a:t>
            </a:r>
            <a:r>
              <a:rPr sz="1000" spc="4" dirty="0">
                <a:latin typeface="Times New Roman"/>
                <a:cs typeface="Times New Roman"/>
                <a:hlinkClick r:id="rId14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4" action="ppaction://hlinksldjump"/>
              </a:rPr>
              <a:t>4.34:</a:t>
            </a:r>
            <a:r>
              <a:rPr sz="1000" spc="4" dirty="0">
                <a:latin typeface="Times New Roman"/>
                <a:cs typeface="Times New Roman"/>
                <a:hlinkClick r:id="rId14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14" action="ppaction://hlinksldjump"/>
              </a:rPr>
              <a:t>Ajustes</a:t>
            </a:r>
            <a:r>
              <a:rPr sz="1000" spc="8" dirty="0">
                <a:latin typeface="Times New Roman"/>
                <a:cs typeface="Times New Roman"/>
                <a:hlinkClick r:id="rId14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4" action="ppaction://hlinksldjump"/>
              </a:rPr>
              <a:t>de </a:t>
            </a:r>
            <a:r>
              <a:rPr sz="1000" spc="-4" dirty="0">
                <a:latin typeface="Times New Roman"/>
                <a:cs typeface="Times New Roman"/>
                <a:hlinkClick r:id="rId14" action="ppaction://hlinksldjump"/>
              </a:rPr>
              <a:t>protección</a:t>
            </a:r>
            <a:r>
              <a:rPr sz="1000" spc="4" dirty="0">
                <a:latin typeface="Times New Roman"/>
                <a:cs typeface="Times New Roman"/>
                <a:hlinkClick r:id="rId14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4" action="ppaction://hlinksldjump"/>
              </a:rPr>
              <a:t>de</a:t>
            </a:r>
            <a:r>
              <a:rPr sz="1000" spc="8" dirty="0">
                <a:latin typeface="Times New Roman"/>
                <a:cs typeface="Times New Roman"/>
                <a:hlinkClick r:id="rId14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14" action="ppaction://hlinksldjump"/>
              </a:rPr>
              <a:t>respaldo</a:t>
            </a:r>
            <a:r>
              <a:rPr sz="1000" spc="4" dirty="0">
                <a:latin typeface="Times New Roman"/>
                <a:cs typeface="Times New Roman"/>
                <a:hlinkClick r:id="rId14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4" action="ppaction://hlinksldjump"/>
              </a:rPr>
              <a:t>59N</a:t>
            </a:r>
            <a:r>
              <a:rPr sz="1000" spc="16" dirty="0">
                <a:latin typeface="Times New Roman"/>
                <a:cs typeface="Times New Roman"/>
                <a:hlinkClick r:id="rId14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14" action="ppaction://hlinksldjump"/>
              </a:rPr>
              <a:t>del</a:t>
            </a:r>
            <a:r>
              <a:rPr sz="1000" spc="4" dirty="0">
                <a:latin typeface="Times New Roman"/>
                <a:cs typeface="Times New Roman"/>
                <a:hlinkClick r:id="rId14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14" action="ppaction://hlinksldjump"/>
              </a:rPr>
              <a:t>generador.</a:t>
            </a:r>
            <a:r>
              <a:rPr sz="1000" spc="-65" dirty="0">
                <a:latin typeface="Times New Roman"/>
                <a:cs typeface="Times New Roman"/>
                <a:hlinkClick r:id="rId14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4" action="ppaction://hlinksldjump"/>
              </a:rPr>
              <a:t>.....................................</a:t>
            </a:r>
            <a:r>
              <a:rPr sz="1000" spc="-125" dirty="0">
                <a:latin typeface="Times New Roman"/>
                <a:cs typeface="Times New Roman"/>
                <a:hlinkClick r:id="rId14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4" action="ppaction://hlinksldjump"/>
              </a:rPr>
              <a:t>75</a:t>
            </a:r>
            <a:endParaRPr sz="1000">
              <a:latin typeface="Times New Roman"/>
              <a:cs typeface="Times New Roman"/>
            </a:endParaRPr>
          </a:p>
          <a:p>
            <a:pPr marL="10259">
              <a:spcBef>
                <a:spcPts val="40"/>
              </a:spcBef>
            </a:pPr>
            <a:r>
              <a:rPr sz="1000" spc="-4" dirty="0">
                <a:latin typeface="Times New Roman"/>
                <a:cs typeface="Times New Roman"/>
                <a:hlinkClick r:id="rId14" action="ppaction://hlinksldjump"/>
              </a:rPr>
              <a:t>Tabla</a:t>
            </a:r>
            <a:r>
              <a:rPr sz="1000" spc="4" dirty="0">
                <a:latin typeface="Times New Roman"/>
                <a:cs typeface="Times New Roman"/>
                <a:hlinkClick r:id="rId14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4" action="ppaction://hlinksldjump"/>
              </a:rPr>
              <a:t>4.35:</a:t>
            </a:r>
            <a:r>
              <a:rPr sz="1000" spc="4" dirty="0">
                <a:latin typeface="Times New Roman"/>
                <a:cs typeface="Times New Roman"/>
                <a:hlinkClick r:id="rId14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14" action="ppaction://hlinksldjump"/>
              </a:rPr>
              <a:t>Ajustes</a:t>
            </a:r>
            <a:r>
              <a:rPr sz="1000" spc="4" dirty="0">
                <a:latin typeface="Times New Roman"/>
                <a:cs typeface="Times New Roman"/>
                <a:hlinkClick r:id="rId14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4" action="ppaction://hlinksldjump"/>
              </a:rPr>
              <a:t>de</a:t>
            </a:r>
            <a:r>
              <a:rPr sz="1000" spc="4" dirty="0">
                <a:latin typeface="Times New Roman"/>
                <a:cs typeface="Times New Roman"/>
                <a:hlinkClick r:id="rId14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14" action="ppaction://hlinksldjump"/>
              </a:rPr>
              <a:t>protección</a:t>
            </a:r>
            <a:r>
              <a:rPr sz="1000" spc="4" dirty="0">
                <a:latin typeface="Times New Roman"/>
                <a:cs typeface="Times New Roman"/>
                <a:hlinkClick r:id="rId14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4" action="ppaction://hlinksldjump"/>
              </a:rPr>
              <a:t>de</a:t>
            </a:r>
            <a:r>
              <a:rPr sz="1000" spc="4" dirty="0">
                <a:latin typeface="Times New Roman"/>
                <a:cs typeface="Times New Roman"/>
                <a:hlinkClick r:id="rId14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14" action="ppaction://hlinksldjump"/>
              </a:rPr>
              <a:t>respaldo</a:t>
            </a:r>
            <a:r>
              <a:rPr sz="1000" spc="4" dirty="0">
                <a:latin typeface="Times New Roman"/>
                <a:cs typeface="Times New Roman"/>
                <a:hlinkClick r:id="rId14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4" action="ppaction://hlinksldjump"/>
              </a:rPr>
              <a:t>60G</a:t>
            </a:r>
            <a:r>
              <a:rPr sz="1000" spc="16" dirty="0">
                <a:latin typeface="Times New Roman"/>
                <a:cs typeface="Times New Roman"/>
                <a:hlinkClick r:id="rId14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14" action="ppaction://hlinksldjump"/>
              </a:rPr>
              <a:t>del</a:t>
            </a:r>
            <a:r>
              <a:rPr sz="1000" spc="4" dirty="0">
                <a:latin typeface="Times New Roman"/>
                <a:cs typeface="Times New Roman"/>
                <a:hlinkClick r:id="rId14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14" action="ppaction://hlinksldjump"/>
              </a:rPr>
              <a:t>generador.</a:t>
            </a:r>
            <a:r>
              <a:rPr sz="1000" spc="-57" dirty="0">
                <a:latin typeface="Times New Roman"/>
                <a:cs typeface="Times New Roman"/>
                <a:hlinkClick r:id="rId14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4" action="ppaction://hlinksldjump"/>
              </a:rPr>
              <a:t>.....................................</a:t>
            </a:r>
            <a:r>
              <a:rPr sz="1000" spc="-125" dirty="0">
                <a:latin typeface="Times New Roman"/>
                <a:cs typeface="Times New Roman"/>
                <a:hlinkClick r:id="rId14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4" action="ppaction://hlinksldjump"/>
              </a:rPr>
              <a:t>75</a:t>
            </a:r>
            <a:endParaRPr sz="1000">
              <a:latin typeface="Times New Roman"/>
              <a:cs typeface="Times New Roman"/>
            </a:endParaRPr>
          </a:p>
          <a:p>
            <a:pPr marL="10259">
              <a:spcBef>
                <a:spcPts val="36"/>
              </a:spcBef>
            </a:pPr>
            <a:r>
              <a:rPr sz="1000" spc="-4" dirty="0">
                <a:latin typeface="Times New Roman"/>
                <a:cs typeface="Times New Roman"/>
                <a:hlinkClick r:id="rId14" action="ppaction://hlinksldjump"/>
              </a:rPr>
              <a:t>Tabla</a:t>
            </a:r>
            <a:r>
              <a:rPr sz="1000" spc="4" dirty="0">
                <a:latin typeface="Times New Roman"/>
                <a:cs typeface="Times New Roman"/>
                <a:hlinkClick r:id="rId14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4" action="ppaction://hlinksldjump"/>
              </a:rPr>
              <a:t>4.36:</a:t>
            </a:r>
            <a:r>
              <a:rPr sz="1000" spc="8" dirty="0">
                <a:latin typeface="Times New Roman"/>
                <a:cs typeface="Times New Roman"/>
                <a:hlinkClick r:id="rId14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14" action="ppaction://hlinksldjump"/>
              </a:rPr>
              <a:t>Ajustes</a:t>
            </a:r>
            <a:r>
              <a:rPr sz="1000" spc="4" dirty="0">
                <a:latin typeface="Times New Roman"/>
                <a:cs typeface="Times New Roman"/>
                <a:hlinkClick r:id="rId14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4" action="ppaction://hlinksldjump"/>
              </a:rPr>
              <a:t>de</a:t>
            </a:r>
            <a:r>
              <a:rPr sz="1000" spc="4" dirty="0">
                <a:latin typeface="Times New Roman"/>
                <a:cs typeface="Times New Roman"/>
                <a:hlinkClick r:id="rId14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14" action="ppaction://hlinksldjump"/>
              </a:rPr>
              <a:t>protección</a:t>
            </a:r>
            <a:r>
              <a:rPr sz="1000" spc="4" dirty="0">
                <a:latin typeface="Times New Roman"/>
                <a:cs typeface="Times New Roman"/>
                <a:hlinkClick r:id="rId14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4" action="ppaction://hlinksldjump"/>
              </a:rPr>
              <a:t>de</a:t>
            </a:r>
            <a:r>
              <a:rPr sz="1000" spc="8" dirty="0">
                <a:latin typeface="Times New Roman"/>
                <a:cs typeface="Times New Roman"/>
                <a:hlinkClick r:id="rId14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14" action="ppaction://hlinksldjump"/>
              </a:rPr>
              <a:t>respaldo</a:t>
            </a:r>
            <a:r>
              <a:rPr sz="1000" spc="4" dirty="0">
                <a:latin typeface="Times New Roman"/>
                <a:cs typeface="Times New Roman"/>
                <a:hlinkClick r:id="rId14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4" action="ppaction://hlinksldjump"/>
              </a:rPr>
              <a:t>64F</a:t>
            </a:r>
            <a:r>
              <a:rPr sz="1000" spc="8" dirty="0">
                <a:latin typeface="Times New Roman"/>
                <a:cs typeface="Times New Roman"/>
                <a:hlinkClick r:id="rId14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14" action="ppaction://hlinksldjump"/>
              </a:rPr>
              <a:t>del</a:t>
            </a:r>
            <a:r>
              <a:rPr sz="1000" spc="4" dirty="0">
                <a:latin typeface="Times New Roman"/>
                <a:cs typeface="Times New Roman"/>
                <a:hlinkClick r:id="rId14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14" action="ppaction://hlinksldjump"/>
              </a:rPr>
              <a:t>generador.</a:t>
            </a:r>
            <a:r>
              <a:rPr sz="1000" spc="-145" dirty="0">
                <a:latin typeface="Times New Roman"/>
                <a:cs typeface="Times New Roman"/>
                <a:hlinkClick r:id="rId14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4" action="ppaction://hlinksldjump"/>
              </a:rPr>
              <a:t>......................................</a:t>
            </a:r>
            <a:r>
              <a:rPr sz="1000" spc="-125" dirty="0">
                <a:latin typeface="Times New Roman"/>
                <a:cs typeface="Times New Roman"/>
                <a:hlinkClick r:id="rId14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4" action="ppaction://hlinksldjump"/>
              </a:rPr>
              <a:t>75</a:t>
            </a:r>
            <a:endParaRPr sz="1000">
              <a:latin typeface="Times New Roman"/>
              <a:cs typeface="Times New Roman"/>
            </a:endParaRPr>
          </a:p>
          <a:p>
            <a:pPr marL="10259">
              <a:spcBef>
                <a:spcPts val="40"/>
              </a:spcBef>
            </a:pPr>
            <a:r>
              <a:rPr sz="1000" spc="-4" dirty="0">
                <a:latin typeface="Times New Roman"/>
                <a:cs typeface="Times New Roman"/>
                <a:hlinkClick r:id="rId14" action="ppaction://hlinksldjump"/>
              </a:rPr>
              <a:t>Tabla</a:t>
            </a:r>
            <a:r>
              <a:rPr sz="1000" spc="4" dirty="0">
                <a:latin typeface="Times New Roman"/>
                <a:cs typeface="Times New Roman"/>
                <a:hlinkClick r:id="rId14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4" action="ppaction://hlinksldjump"/>
              </a:rPr>
              <a:t>4.37:</a:t>
            </a:r>
            <a:r>
              <a:rPr sz="1000" spc="4" dirty="0">
                <a:latin typeface="Times New Roman"/>
                <a:cs typeface="Times New Roman"/>
                <a:hlinkClick r:id="rId14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14" action="ppaction://hlinksldjump"/>
              </a:rPr>
              <a:t>Ajustes</a:t>
            </a:r>
            <a:r>
              <a:rPr sz="1000" spc="8" dirty="0">
                <a:latin typeface="Times New Roman"/>
                <a:cs typeface="Times New Roman"/>
                <a:hlinkClick r:id="rId14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4" action="ppaction://hlinksldjump"/>
              </a:rPr>
              <a:t>de </a:t>
            </a:r>
            <a:r>
              <a:rPr sz="1000" spc="-4" dirty="0">
                <a:latin typeface="Times New Roman"/>
                <a:cs typeface="Times New Roman"/>
                <a:hlinkClick r:id="rId14" action="ppaction://hlinksldjump"/>
              </a:rPr>
              <a:t>protección</a:t>
            </a:r>
            <a:r>
              <a:rPr sz="1000" spc="8" dirty="0">
                <a:latin typeface="Times New Roman"/>
                <a:cs typeface="Times New Roman"/>
                <a:hlinkClick r:id="rId14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4" action="ppaction://hlinksldjump"/>
              </a:rPr>
              <a:t>de</a:t>
            </a:r>
            <a:r>
              <a:rPr sz="1000" spc="4" dirty="0">
                <a:latin typeface="Times New Roman"/>
                <a:cs typeface="Times New Roman"/>
                <a:hlinkClick r:id="rId14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14" action="ppaction://hlinksldjump"/>
              </a:rPr>
              <a:t>respaldo</a:t>
            </a:r>
            <a:r>
              <a:rPr sz="1000" spc="8" dirty="0">
                <a:latin typeface="Times New Roman"/>
                <a:cs typeface="Times New Roman"/>
                <a:hlinkClick r:id="rId14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4" action="ppaction://hlinksldjump"/>
              </a:rPr>
              <a:t>64B</a:t>
            </a:r>
            <a:r>
              <a:rPr sz="1000" spc="4" dirty="0">
                <a:latin typeface="Times New Roman"/>
                <a:cs typeface="Times New Roman"/>
                <a:hlinkClick r:id="rId14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14" action="ppaction://hlinksldjump"/>
              </a:rPr>
              <a:t>del</a:t>
            </a:r>
            <a:r>
              <a:rPr sz="1000" spc="4" dirty="0">
                <a:latin typeface="Times New Roman"/>
                <a:cs typeface="Times New Roman"/>
                <a:hlinkClick r:id="rId14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14" action="ppaction://hlinksldjump"/>
              </a:rPr>
              <a:t>generador. </a:t>
            </a:r>
            <a:r>
              <a:rPr sz="1000" dirty="0">
                <a:latin typeface="Times New Roman"/>
                <a:cs typeface="Times New Roman"/>
                <a:hlinkClick r:id="rId14" action="ppaction://hlinksldjump"/>
              </a:rPr>
              <a:t>.....................................</a:t>
            </a:r>
            <a:r>
              <a:rPr sz="1000" spc="-125" dirty="0">
                <a:latin typeface="Times New Roman"/>
                <a:cs typeface="Times New Roman"/>
                <a:hlinkClick r:id="rId14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4" action="ppaction://hlinksldjump"/>
              </a:rPr>
              <a:t>75</a:t>
            </a:r>
            <a:endParaRPr sz="1000">
              <a:latin typeface="Times New Roman"/>
              <a:cs typeface="Times New Roman"/>
            </a:endParaRPr>
          </a:p>
          <a:p>
            <a:pPr marL="10259">
              <a:spcBef>
                <a:spcPts val="40"/>
              </a:spcBef>
            </a:pPr>
            <a:r>
              <a:rPr sz="1000" spc="-4" dirty="0">
                <a:latin typeface="Times New Roman"/>
                <a:cs typeface="Times New Roman"/>
                <a:hlinkClick r:id="rId14" action="ppaction://hlinksldjump"/>
              </a:rPr>
              <a:t>Tabla</a:t>
            </a:r>
            <a:r>
              <a:rPr sz="1000" spc="4" dirty="0">
                <a:latin typeface="Times New Roman"/>
                <a:cs typeface="Times New Roman"/>
                <a:hlinkClick r:id="rId14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4" action="ppaction://hlinksldjump"/>
              </a:rPr>
              <a:t>4.38:</a:t>
            </a:r>
            <a:r>
              <a:rPr sz="1000" spc="4" dirty="0">
                <a:latin typeface="Times New Roman"/>
                <a:cs typeface="Times New Roman"/>
                <a:hlinkClick r:id="rId14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14" action="ppaction://hlinksldjump"/>
              </a:rPr>
              <a:t>Ajustes</a:t>
            </a:r>
            <a:r>
              <a:rPr sz="1000" spc="4" dirty="0">
                <a:latin typeface="Times New Roman"/>
                <a:cs typeface="Times New Roman"/>
                <a:hlinkClick r:id="rId14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4" action="ppaction://hlinksldjump"/>
              </a:rPr>
              <a:t>de</a:t>
            </a:r>
            <a:r>
              <a:rPr sz="1000" spc="4" dirty="0">
                <a:latin typeface="Times New Roman"/>
                <a:cs typeface="Times New Roman"/>
                <a:hlinkClick r:id="rId14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14" action="ppaction://hlinksldjump"/>
              </a:rPr>
              <a:t>protección</a:t>
            </a:r>
            <a:r>
              <a:rPr sz="1000" spc="4" dirty="0">
                <a:latin typeface="Times New Roman"/>
                <a:cs typeface="Times New Roman"/>
                <a:hlinkClick r:id="rId14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4" action="ppaction://hlinksldjump"/>
              </a:rPr>
              <a:t>de</a:t>
            </a:r>
            <a:r>
              <a:rPr sz="1000" spc="4" dirty="0">
                <a:latin typeface="Times New Roman"/>
                <a:cs typeface="Times New Roman"/>
                <a:hlinkClick r:id="rId14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14" action="ppaction://hlinksldjump"/>
              </a:rPr>
              <a:t>respaldo</a:t>
            </a:r>
            <a:r>
              <a:rPr sz="1000" spc="4" dirty="0">
                <a:latin typeface="Times New Roman"/>
                <a:cs typeface="Times New Roman"/>
                <a:hlinkClick r:id="rId14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4" action="ppaction://hlinksldjump"/>
              </a:rPr>
              <a:t>78G</a:t>
            </a:r>
            <a:r>
              <a:rPr sz="1000" spc="16" dirty="0">
                <a:latin typeface="Times New Roman"/>
                <a:cs typeface="Times New Roman"/>
                <a:hlinkClick r:id="rId14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14" action="ppaction://hlinksldjump"/>
              </a:rPr>
              <a:t>del</a:t>
            </a:r>
            <a:r>
              <a:rPr sz="1000" spc="4" dirty="0">
                <a:latin typeface="Times New Roman"/>
                <a:cs typeface="Times New Roman"/>
                <a:hlinkClick r:id="rId14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14" action="ppaction://hlinksldjump"/>
              </a:rPr>
              <a:t>generador.</a:t>
            </a:r>
            <a:r>
              <a:rPr sz="1000" spc="-57" dirty="0">
                <a:latin typeface="Times New Roman"/>
                <a:cs typeface="Times New Roman"/>
                <a:hlinkClick r:id="rId14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4" action="ppaction://hlinksldjump"/>
              </a:rPr>
              <a:t>.....................................</a:t>
            </a:r>
            <a:r>
              <a:rPr sz="1000" spc="-125" dirty="0">
                <a:latin typeface="Times New Roman"/>
                <a:cs typeface="Times New Roman"/>
                <a:hlinkClick r:id="rId14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4" action="ppaction://hlinksldjump"/>
              </a:rPr>
              <a:t>75</a:t>
            </a:r>
            <a:endParaRPr sz="1000">
              <a:latin typeface="Times New Roman"/>
              <a:cs typeface="Times New Roman"/>
            </a:endParaRPr>
          </a:p>
          <a:p>
            <a:pPr marL="10259">
              <a:spcBef>
                <a:spcPts val="36"/>
              </a:spcBef>
            </a:pPr>
            <a:r>
              <a:rPr sz="1000" spc="-4" dirty="0">
                <a:latin typeface="Times New Roman"/>
                <a:cs typeface="Times New Roman"/>
                <a:hlinkClick r:id="rId15" action="ppaction://hlinksldjump"/>
              </a:rPr>
              <a:t>Tabla</a:t>
            </a:r>
            <a:r>
              <a:rPr sz="1000" spc="4" dirty="0">
                <a:latin typeface="Times New Roman"/>
                <a:cs typeface="Times New Roman"/>
                <a:hlinkClick r:id="rId15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15" action="ppaction://hlinksldjump"/>
              </a:rPr>
              <a:t>4.39:Ajustes</a:t>
            </a:r>
            <a:r>
              <a:rPr sz="1000" spc="8" dirty="0">
                <a:latin typeface="Times New Roman"/>
                <a:cs typeface="Times New Roman"/>
                <a:hlinkClick r:id="rId15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5" action="ppaction://hlinksldjump"/>
              </a:rPr>
              <a:t>de </a:t>
            </a:r>
            <a:r>
              <a:rPr sz="1000" spc="-4" dirty="0">
                <a:latin typeface="Times New Roman"/>
                <a:cs typeface="Times New Roman"/>
                <a:hlinkClick r:id="rId15" action="ppaction://hlinksldjump"/>
              </a:rPr>
              <a:t>protección</a:t>
            </a:r>
            <a:r>
              <a:rPr sz="1000" spc="8" dirty="0">
                <a:latin typeface="Times New Roman"/>
                <a:cs typeface="Times New Roman"/>
                <a:hlinkClick r:id="rId15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5" action="ppaction://hlinksldjump"/>
              </a:rPr>
              <a:t>de</a:t>
            </a:r>
            <a:r>
              <a:rPr sz="1000" spc="8" dirty="0">
                <a:latin typeface="Times New Roman"/>
                <a:cs typeface="Times New Roman"/>
                <a:hlinkClick r:id="rId15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15" action="ppaction://hlinksldjump"/>
              </a:rPr>
              <a:t>respaldo</a:t>
            </a:r>
            <a:r>
              <a:rPr sz="1000" spc="4" dirty="0">
                <a:latin typeface="Times New Roman"/>
                <a:cs typeface="Times New Roman"/>
                <a:hlinkClick r:id="rId15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5" action="ppaction://hlinksldjump"/>
              </a:rPr>
              <a:t>81OG/UG</a:t>
            </a:r>
            <a:r>
              <a:rPr sz="1000" spc="250" dirty="0">
                <a:latin typeface="Times New Roman"/>
                <a:cs typeface="Times New Roman"/>
                <a:hlinkClick r:id="rId15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15" action="ppaction://hlinksldjump"/>
              </a:rPr>
              <a:t>del</a:t>
            </a:r>
            <a:r>
              <a:rPr sz="1000" spc="16" dirty="0">
                <a:latin typeface="Times New Roman"/>
                <a:cs typeface="Times New Roman"/>
                <a:hlinkClick r:id="rId15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15" action="ppaction://hlinksldjump"/>
              </a:rPr>
              <a:t>generador.</a:t>
            </a:r>
            <a:r>
              <a:rPr sz="1000" spc="4" dirty="0">
                <a:latin typeface="Times New Roman"/>
                <a:cs typeface="Times New Roman"/>
                <a:hlinkClick r:id="rId15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5" action="ppaction://hlinksldjump"/>
              </a:rPr>
              <a:t>...........................</a:t>
            </a:r>
            <a:r>
              <a:rPr sz="1000" spc="-121" dirty="0">
                <a:latin typeface="Times New Roman"/>
                <a:cs typeface="Times New Roman"/>
                <a:hlinkClick r:id="rId15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5" action="ppaction://hlinksldjump"/>
              </a:rPr>
              <a:t>76</a:t>
            </a:r>
            <a:endParaRPr sz="1000">
              <a:latin typeface="Times New Roman"/>
              <a:cs typeface="Times New Roman"/>
            </a:endParaRPr>
          </a:p>
          <a:p>
            <a:pPr marL="10259">
              <a:spcBef>
                <a:spcPts val="40"/>
              </a:spcBef>
            </a:pPr>
            <a:r>
              <a:rPr sz="1000" spc="-4" dirty="0">
                <a:latin typeface="Times New Roman"/>
                <a:cs typeface="Times New Roman"/>
                <a:hlinkClick r:id="rId15" action="ppaction://hlinksldjump"/>
              </a:rPr>
              <a:t>Tabla</a:t>
            </a:r>
            <a:r>
              <a:rPr sz="1000" spc="4" dirty="0">
                <a:latin typeface="Times New Roman"/>
                <a:cs typeface="Times New Roman"/>
                <a:hlinkClick r:id="rId15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15" action="ppaction://hlinksldjump"/>
              </a:rPr>
              <a:t>4.40:Ajustes</a:t>
            </a:r>
            <a:r>
              <a:rPr sz="1000" spc="8" dirty="0">
                <a:latin typeface="Times New Roman"/>
                <a:cs typeface="Times New Roman"/>
                <a:hlinkClick r:id="rId15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5" action="ppaction://hlinksldjump"/>
              </a:rPr>
              <a:t>de</a:t>
            </a:r>
            <a:r>
              <a:rPr sz="1000" spc="4" dirty="0">
                <a:latin typeface="Times New Roman"/>
                <a:cs typeface="Times New Roman"/>
                <a:hlinkClick r:id="rId15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15" action="ppaction://hlinksldjump"/>
              </a:rPr>
              <a:t>protección</a:t>
            </a:r>
            <a:r>
              <a:rPr sz="1000" spc="8" dirty="0">
                <a:latin typeface="Times New Roman"/>
                <a:cs typeface="Times New Roman"/>
                <a:hlinkClick r:id="rId15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5" action="ppaction://hlinksldjump"/>
              </a:rPr>
              <a:t>de</a:t>
            </a:r>
            <a:r>
              <a:rPr sz="1000" spc="8" dirty="0">
                <a:latin typeface="Times New Roman"/>
                <a:cs typeface="Times New Roman"/>
                <a:hlinkClick r:id="rId15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15" action="ppaction://hlinksldjump"/>
              </a:rPr>
              <a:t>respaldo</a:t>
            </a:r>
            <a:r>
              <a:rPr sz="1000" spc="8" dirty="0">
                <a:latin typeface="Times New Roman"/>
                <a:cs typeface="Times New Roman"/>
                <a:hlinkClick r:id="rId15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5" action="ppaction://hlinksldjump"/>
              </a:rPr>
              <a:t>87G</a:t>
            </a:r>
            <a:r>
              <a:rPr sz="1000" spc="16" dirty="0">
                <a:latin typeface="Times New Roman"/>
                <a:cs typeface="Times New Roman"/>
                <a:hlinkClick r:id="rId15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15" action="ppaction://hlinksldjump"/>
              </a:rPr>
              <a:t>del</a:t>
            </a:r>
            <a:r>
              <a:rPr sz="1000" spc="8" dirty="0">
                <a:latin typeface="Times New Roman"/>
                <a:cs typeface="Times New Roman"/>
                <a:hlinkClick r:id="rId15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15" action="ppaction://hlinksldjump"/>
              </a:rPr>
              <a:t>generador.</a:t>
            </a:r>
            <a:r>
              <a:rPr sz="1000" spc="-53" dirty="0">
                <a:latin typeface="Times New Roman"/>
                <a:cs typeface="Times New Roman"/>
                <a:hlinkClick r:id="rId15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5" action="ppaction://hlinksldjump"/>
              </a:rPr>
              <a:t>......................................</a:t>
            </a:r>
            <a:r>
              <a:rPr sz="1000" spc="-125" dirty="0">
                <a:latin typeface="Times New Roman"/>
                <a:cs typeface="Times New Roman"/>
                <a:hlinkClick r:id="rId15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15" action="ppaction://hlinksldjump"/>
              </a:rPr>
              <a:t>76</a:t>
            </a:r>
            <a:endParaRPr sz="1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51937" y="559879"/>
            <a:ext cx="5550237" cy="1415300"/>
          </a:xfrm>
          <a:prstGeom prst="rect">
            <a:avLst/>
          </a:prstGeom>
        </p:spPr>
        <p:txBody>
          <a:bodyPr vert="horz" wrap="square" lIns="0" tIns="4104" rIns="0" bIns="0" rtlCol="0">
            <a:spAutoFit/>
          </a:bodyPr>
          <a:lstStyle/>
          <a:p>
            <a:pPr marL="10259" marR="4104" algn="just">
              <a:lnSpc>
                <a:spcPct val="104200"/>
              </a:lnSpc>
              <a:spcBef>
                <a:spcPts val="32"/>
              </a:spcBef>
            </a:pPr>
            <a:r>
              <a:rPr sz="1000" spc="-4" dirty="0">
                <a:latin typeface="Times New Roman"/>
                <a:cs typeface="Times New Roman"/>
                <a:hlinkClick r:id="rId2" action="ppaction://hlinksldjump"/>
              </a:rPr>
              <a:t>Tabla </a:t>
            </a:r>
            <a:r>
              <a:rPr sz="1000" dirty="0">
                <a:latin typeface="Times New Roman"/>
                <a:cs typeface="Times New Roman"/>
                <a:hlinkClick r:id="rId2" action="ppaction://hlinksldjump"/>
              </a:rPr>
              <a:t>4.41: </a:t>
            </a:r>
            <a:r>
              <a:rPr sz="1000" spc="-8" dirty="0">
                <a:latin typeface="Times New Roman"/>
                <a:cs typeface="Times New Roman"/>
                <a:hlinkClick r:id="rId2" action="ppaction://hlinksldjump"/>
              </a:rPr>
              <a:t>ANÁLISIS </a:t>
            </a:r>
            <a:r>
              <a:rPr sz="1000" spc="-4" dirty="0">
                <a:latin typeface="Times New Roman"/>
                <a:cs typeface="Times New Roman"/>
                <a:hlinkClick r:id="rId2" action="ppaction://hlinksldjump"/>
              </a:rPr>
              <a:t>POR </a:t>
            </a:r>
            <a:r>
              <a:rPr sz="1000" spc="-8" dirty="0">
                <a:latin typeface="Times New Roman"/>
                <a:cs typeface="Times New Roman"/>
                <a:hlinkClick r:id="rId2" action="ppaction://hlinksldjump"/>
              </a:rPr>
              <a:t>TIPO </a:t>
            </a:r>
            <a:r>
              <a:rPr sz="1000" spc="-4" dirty="0">
                <a:latin typeface="Times New Roman"/>
                <a:cs typeface="Times New Roman"/>
                <a:hlinkClick r:id="rId2" action="ppaction://hlinksldjump"/>
              </a:rPr>
              <a:t>DE </a:t>
            </a:r>
            <a:r>
              <a:rPr sz="1000" spc="-12" dirty="0">
                <a:latin typeface="Times New Roman"/>
                <a:cs typeface="Times New Roman"/>
                <a:hlinkClick r:id="rId2" action="ppaction://hlinksldjump"/>
              </a:rPr>
              <a:t>FALLA</a:t>
            </a:r>
            <a:r>
              <a:rPr sz="1000" spc="218" dirty="0">
                <a:latin typeface="Times New Roman"/>
                <a:cs typeface="Times New Roman"/>
                <a:hlinkClick r:id="rId2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2" action="ppaction://hlinksldjump"/>
              </a:rPr>
              <a:t>DE </a:t>
            </a:r>
            <a:r>
              <a:rPr sz="1000" spc="-12" dirty="0">
                <a:latin typeface="Times New Roman"/>
                <a:cs typeface="Times New Roman"/>
                <a:hlinkClick r:id="rId2" action="ppaction://hlinksldjump"/>
              </a:rPr>
              <a:t>LAS </a:t>
            </a:r>
            <a:r>
              <a:rPr sz="1000" spc="-8" dirty="0">
                <a:latin typeface="Times New Roman"/>
                <a:cs typeface="Times New Roman"/>
                <a:hlinkClick r:id="rId2" action="ppaction://hlinksldjump"/>
              </a:rPr>
              <a:t>UNIDADES </a:t>
            </a:r>
            <a:r>
              <a:rPr sz="1000" spc="-4" dirty="0">
                <a:latin typeface="Times New Roman"/>
                <a:cs typeface="Times New Roman"/>
                <a:hlinkClick r:id="rId2" action="ppaction://hlinksldjump"/>
              </a:rPr>
              <a:t>GENERADORAS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2" action="ppaction://hlinksldjump"/>
              </a:rPr>
              <a:t>DE</a:t>
            </a:r>
            <a:r>
              <a:rPr sz="1000" spc="4" dirty="0">
                <a:latin typeface="Times New Roman"/>
                <a:cs typeface="Times New Roman"/>
                <a:hlinkClick r:id="rId2" action="ppaction://hlinksldjump"/>
              </a:rPr>
              <a:t> </a:t>
            </a:r>
            <a:r>
              <a:rPr sz="1000" spc="-12" dirty="0">
                <a:latin typeface="Times New Roman"/>
                <a:cs typeface="Times New Roman"/>
                <a:hlinkClick r:id="rId2" action="ppaction://hlinksldjump"/>
              </a:rPr>
              <a:t>L</a:t>
            </a:r>
            <a:r>
              <a:rPr sz="1000" spc="-4" dirty="0">
                <a:latin typeface="Times New Roman"/>
                <a:cs typeface="Times New Roman"/>
                <a:hlinkClick r:id="rId2" action="ppaction://hlinksldjump"/>
              </a:rPr>
              <a:t>A</a:t>
            </a:r>
            <a:r>
              <a:rPr sz="1000" dirty="0">
                <a:latin typeface="Times New Roman"/>
                <a:cs typeface="Times New Roman"/>
                <a:hlinkClick r:id="rId2" action="ppaction://hlinksldjump"/>
              </a:rPr>
              <a:t> CEN</a:t>
            </a:r>
            <a:r>
              <a:rPr sz="1000" spc="-4" dirty="0">
                <a:latin typeface="Times New Roman"/>
                <a:cs typeface="Times New Roman"/>
                <a:hlinkClick r:id="rId2" action="ppaction://hlinksldjump"/>
              </a:rPr>
              <a:t>T</a:t>
            </a:r>
            <a:r>
              <a:rPr sz="1000" dirty="0">
                <a:latin typeface="Times New Roman"/>
                <a:cs typeface="Times New Roman"/>
                <a:hlinkClick r:id="rId2" action="ppaction://hlinksldjump"/>
              </a:rPr>
              <a:t>RAL</a:t>
            </a:r>
            <a:r>
              <a:rPr sz="1000" spc="-12" dirty="0">
                <a:latin typeface="Times New Roman"/>
                <a:cs typeface="Times New Roman"/>
                <a:hlinkClick r:id="rId2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2" action="ppaction://hlinksldjump"/>
              </a:rPr>
              <a:t>H</a:t>
            </a:r>
            <a:r>
              <a:rPr sz="1000" spc="-16" dirty="0">
                <a:latin typeface="Times New Roman"/>
                <a:cs typeface="Times New Roman"/>
                <a:hlinkClick r:id="rId2" action="ppaction://hlinksldjump"/>
              </a:rPr>
              <a:t>I</a:t>
            </a:r>
            <a:r>
              <a:rPr sz="1000" dirty="0">
                <a:latin typeface="Times New Roman"/>
                <a:cs typeface="Times New Roman"/>
                <a:hlinkClick r:id="rId2" action="ppaction://hlinksldjump"/>
              </a:rPr>
              <a:t>DR</a:t>
            </a:r>
            <a:r>
              <a:rPr sz="1000" spc="-4" dirty="0">
                <a:latin typeface="Times New Roman"/>
                <a:cs typeface="Times New Roman"/>
                <a:hlinkClick r:id="rId2" action="ppaction://hlinksldjump"/>
              </a:rPr>
              <a:t>O</a:t>
            </a:r>
            <a:r>
              <a:rPr sz="1000" dirty="0">
                <a:latin typeface="Times New Roman"/>
                <a:cs typeface="Times New Roman"/>
                <a:hlinkClick r:id="rId2" action="ppaction://hlinksldjump"/>
              </a:rPr>
              <a:t>E</a:t>
            </a:r>
            <a:r>
              <a:rPr sz="1000" spc="-24" dirty="0">
                <a:latin typeface="Times New Roman"/>
                <a:cs typeface="Times New Roman"/>
                <a:hlinkClick r:id="rId2" action="ppaction://hlinksldjump"/>
              </a:rPr>
              <a:t>L</a:t>
            </a:r>
            <a:r>
              <a:rPr sz="1000" dirty="0">
                <a:latin typeface="Times New Roman"/>
                <a:cs typeface="Times New Roman"/>
                <a:hlinkClick r:id="rId2" action="ppaction://hlinksldjump"/>
              </a:rPr>
              <a:t>ÉCT</a:t>
            </a:r>
            <a:r>
              <a:rPr sz="1000" spc="12" dirty="0">
                <a:latin typeface="Times New Roman"/>
                <a:cs typeface="Times New Roman"/>
                <a:hlinkClick r:id="rId2" action="ppaction://hlinksldjump"/>
              </a:rPr>
              <a:t>R</a:t>
            </a:r>
            <a:r>
              <a:rPr sz="1000" spc="-16" dirty="0">
                <a:latin typeface="Times New Roman"/>
                <a:cs typeface="Times New Roman"/>
                <a:hlinkClick r:id="rId2" action="ppaction://hlinksldjump"/>
              </a:rPr>
              <a:t>I</a:t>
            </a:r>
            <a:r>
              <a:rPr sz="1000" dirty="0">
                <a:latin typeface="Times New Roman"/>
                <a:cs typeface="Times New Roman"/>
                <a:hlinkClick r:id="rId2" action="ppaction://hlinksldjump"/>
              </a:rPr>
              <a:t>C</a:t>
            </a:r>
            <a:r>
              <a:rPr sz="1000" spc="-4" dirty="0">
                <a:latin typeface="Times New Roman"/>
                <a:cs typeface="Times New Roman"/>
                <a:hlinkClick r:id="rId2" action="ppaction://hlinksldjump"/>
              </a:rPr>
              <a:t>A</a:t>
            </a:r>
            <a:r>
              <a:rPr sz="1000" dirty="0">
                <a:latin typeface="Times New Roman"/>
                <a:cs typeface="Times New Roman"/>
                <a:hlinkClick r:id="rId2" action="ppaction://hlinksldjump"/>
              </a:rPr>
              <a:t>  15 </a:t>
            </a:r>
            <a:r>
              <a:rPr sz="1000" spc="-8" dirty="0">
                <a:latin typeface="Times New Roman"/>
                <a:cs typeface="Times New Roman"/>
                <a:hlinkClick r:id="rId2" action="ppaction://hlinksldjump"/>
              </a:rPr>
              <a:t>D</a:t>
            </a:r>
            <a:r>
              <a:rPr sz="1000" dirty="0">
                <a:latin typeface="Times New Roman"/>
                <a:cs typeface="Times New Roman"/>
                <a:hlinkClick r:id="rId2" action="ppaction://hlinksldjump"/>
              </a:rPr>
              <a:t>E</a:t>
            </a:r>
            <a:r>
              <a:rPr sz="1000" spc="4" dirty="0">
                <a:latin typeface="Times New Roman"/>
                <a:cs typeface="Times New Roman"/>
                <a:hlinkClick r:id="rId2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2" action="ppaction://hlinksldjump"/>
              </a:rPr>
              <a:t>SEP</a:t>
            </a:r>
            <a:r>
              <a:rPr sz="1000" spc="4" dirty="0">
                <a:latin typeface="Times New Roman"/>
                <a:cs typeface="Times New Roman"/>
                <a:hlinkClick r:id="rId2" action="ppaction://hlinksldjump"/>
              </a:rPr>
              <a:t>T</a:t>
            </a:r>
            <a:r>
              <a:rPr sz="1000" spc="-24" dirty="0">
                <a:latin typeface="Times New Roman"/>
                <a:cs typeface="Times New Roman"/>
                <a:hlinkClick r:id="rId2" action="ppaction://hlinksldjump"/>
              </a:rPr>
              <a:t>I</a:t>
            </a:r>
            <a:r>
              <a:rPr sz="1000" dirty="0">
                <a:latin typeface="Times New Roman"/>
                <a:cs typeface="Times New Roman"/>
                <a:hlinkClick r:id="rId2" action="ppaction://hlinksldjump"/>
              </a:rPr>
              <a:t>EM</a:t>
            </a:r>
            <a:r>
              <a:rPr sz="1000" spc="-8" dirty="0">
                <a:latin typeface="Times New Roman"/>
                <a:cs typeface="Times New Roman"/>
                <a:hlinkClick r:id="rId2" action="ppaction://hlinksldjump"/>
              </a:rPr>
              <a:t>B</a:t>
            </a:r>
            <a:r>
              <a:rPr sz="1000" dirty="0">
                <a:latin typeface="Times New Roman"/>
                <a:cs typeface="Times New Roman"/>
                <a:hlinkClick r:id="rId2" action="ppaction://hlinksldjump"/>
              </a:rPr>
              <a:t>RE</a:t>
            </a:r>
            <a:r>
              <a:rPr sz="1000" spc="53" dirty="0">
                <a:latin typeface="Times New Roman"/>
                <a:cs typeface="Times New Roman"/>
                <a:hlinkClick r:id="rId2" action="ppaction://hlinksldjump"/>
              </a:rPr>
              <a:t>.</a:t>
            </a:r>
            <a:r>
              <a:rPr sz="1000" dirty="0">
                <a:latin typeface="Times New Roman"/>
                <a:cs typeface="Times New Roman"/>
                <a:hlinkClick r:id="rId2" action="ppaction://hlinksldjump"/>
              </a:rPr>
              <a:t>.....................................</a:t>
            </a:r>
            <a:r>
              <a:rPr sz="1000" spc="-129" dirty="0">
                <a:latin typeface="Times New Roman"/>
                <a:cs typeface="Times New Roman"/>
                <a:hlinkClick r:id="rId2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2" action="ppaction://hlinksldjump"/>
              </a:rPr>
              <a:t>81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40"/>
              </a:spcBef>
            </a:pPr>
            <a:endParaRPr sz="1000">
              <a:latin typeface="Times New Roman"/>
              <a:cs typeface="Times New Roman"/>
            </a:endParaRPr>
          </a:p>
          <a:p>
            <a:pPr marL="10259" marR="6668" algn="just">
              <a:lnSpc>
                <a:spcPct val="103299"/>
              </a:lnSpc>
            </a:pPr>
            <a:r>
              <a:rPr sz="1000" spc="-4" dirty="0">
                <a:latin typeface="Times New Roman"/>
                <a:cs typeface="Times New Roman"/>
                <a:hlinkClick r:id="rId3" action="ppaction://hlinksldjump"/>
              </a:rPr>
              <a:t>Tabla</a:t>
            </a:r>
            <a:r>
              <a:rPr sz="1000" spc="4" dirty="0">
                <a:latin typeface="Times New Roman"/>
                <a:cs typeface="Times New Roman"/>
                <a:hlinkClick r:id="rId3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3" action="ppaction://hlinksldjump"/>
              </a:rPr>
              <a:t>5.1:</a:t>
            </a:r>
            <a:r>
              <a:rPr sz="1000" spc="8" dirty="0">
                <a:latin typeface="Times New Roman"/>
                <a:cs typeface="Times New Roman"/>
                <a:hlinkClick r:id="rId3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3" action="ppaction://hlinksldjump"/>
              </a:rPr>
              <a:t>Sumatorias</a:t>
            </a:r>
            <a:r>
              <a:rPr sz="1000" spc="4" dirty="0">
                <a:latin typeface="Times New Roman"/>
                <a:cs typeface="Times New Roman"/>
                <a:hlinkClick r:id="rId3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3" action="ppaction://hlinksldjump"/>
              </a:rPr>
              <a:t>de</a:t>
            </a:r>
            <a:r>
              <a:rPr sz="1000" spc="8" dirty="0">
                <a:latin typeface="Times New Roman"/>
                <a:cs typeface="Times New Roman"/>
                <a:hlinkClick r:id="rId3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3" action="ppaction://hlinksldjump"/>
              </a:rPr>
              <a:t>cargas</a:t>
            </a:r>
            <a:r>
              <a:rPr sz="1000" spc="8" dirty="0">
                <a:latin typeface="Times New Roman"/>
                <a:cs typeface="Times New Roman"/>
                <a:hlinkClick r:id="rId3" action="ppaction://hlinksldjump"/>
              </a:rPr>
              <a:t> </a:t>
            </a:r>
            <a:r>
              <a:rPr sz="1000" spc="4" dirty="0">
                <a:latin typeface="Times New Roman"/>
                <a:cs typeface="Times New Roman"/>
                <a:hlinkClick r:id="rId3" action="ppaction://hlinksldjump"/>
              </a:rPr>
              <a:t>de</a:t>
            </a:r>
            <a:r>
              <a:rPr sz="1000" dirty="0">
                <a:latin typeface="Times New Roman"/>
                <a:cs typeface="Times New Roman"/>
                <a:hlinkClick r:id="rId3" action="ppaction://hlinksldjump"/>
              </a:rPr>
              <a:t> la</a:t>
            </a:r>
            <a:r>
              <a:rPr sz="1000" spc="12" dirty="0">
                <a:latin typeface="Times New Roman"/>
                <a:cs typeface="Times New Roman"/>
                <a:hlinkClick r:id="rId3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3" action="ppaction://hlinksldjump"/>
              </a:rPr>
              <a:t>central</a:t>
            </a:r>
            <a:r>
              <a:rPr sz="1000" spc="4" dirty="0">
                <a:latin typeface="Times New Roman"/>
                <a:cs typeface="Times New Roman"/>
                <a:hlinkClick r:id="rId3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3" action="ppaction://hlinksldjump"/>
              </a:rPr>
              <a:t>hidroeléctrica</a:t>
            </a:r>
            <a:r>
              <a:rPr sz="1000" spc="4" dirty="0">
                <a:latin typeface="Times New Roman"/>
                <a:cs typeface="Times New Roman"/>
                <a:hlinkClick r:id="rId3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3" action="ppaction://hlinksldjump"/>
              </a:rPr>
              <a:t>15</a:t>
            </a:r>
            <a:r>
              <a:rPr sz="1000" spc="8" dirty="0">
                <a:latin typeface="Times New Roman"/>
                <a:cs typeface="Times New Roman"/>
                <a:hlinkClick r:id="rId3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3" action="ppaction://hlinksldjump"/>
              </a:rPr>
              <a:t>de </a:t>
            </a:r>
            <a:r>
              <a:rPr sz="1000" spc="-4" dirty="0">
                <a:latin typeface="Times New Roman"/>
                <a:cs typeface="Times New Roman"/>
                <a:hlinkClick r:id="rId3" action="ppaction://hlinksldjump"/>
              </a:rPr>
              <a:t>septiembre.</a:t>
            </a:r>
            <a:r>
              <a:rPr sz="1000" spc="-85" dirty="0">
                <a:latin typeface="Times New Roman"/>
                <a:cs typeface="Times New Roman"/>
                <a:hlinkClick r:id="rId3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3" action="ppaction://hlinksldjump"/>
              </a:rPr>
              <a:t>..................</a:t>
            </a:r>
            <a:r>
              <a:rPr sz="1000" spc="-125" dirty="0">
                <a:latin typeface="Times New Roman"/>
                <a:cs typeface="Times New Roman"/>
                <a:hlinkClick r:id="rId3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3" action="ppaction://hlinksldjump"/>
              </a:rPr>
              <a:t>90 </a:t>
            </a:r>
            <a:r>
              <a:rPr sz="1000" spc="-23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4" action="ppaction://hlinksldjump"/>
              </a:rPr>
              <a:t>Tabla</a:t>
            </a:r>
            <a:r>
              <a:rPr sz="1000" dirty="0">
                <a:latin typeface="Times New Roman"/>
                <a:cs typeface="Times New Roman"/>
                <a:hlinkClick r:id="rId4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4" action="ppaction://hlinksldjump"/>
              </a:rPr>
              <a:t>5.2:Corrientes</a:t>
            </a:r>
            <a:r>
              <a:rPr sz="1000" dirty="0">
                <a:latin typeface="Times New Roman"/>
                <a:cs typeface="Times New Roman"/>
                <a:hlinkClick r:id="rId4" action="ppaction://hlinksldjump"/>
              </a:rPr>
              <a:t> de</a:t>
            </a:r>
            <a:r>
              <a:rPr sz="1000" spc="4" dirty="0">
                <a:latin typeface="Times New Roman"/>
                <a:cs typeface="Times New Roman"/>
                <a:hlinkClick r:id="rId4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4" action="ppaction://hlinksldjump"/>
              </a:rPr>
              <a:t>falla </a:t>
            </a:r>
            <a:r>
              <a:rPr sz="1000" spc="-4" dirty="0">
                <a:latin typeface="Times New Roman"/>
                <a:cs typeface="Times New Roman"/>
                <a:hlinkClick r:id="rId4" action="ppaction://hlinksldjump"/>
              </a:rPr>
              <a:t>monofásica</a:t>
            </a:r>
            <a:r>
              <a:rPr sz="1000" spc="12" dirty="0">
                <a:latin typeface="Times New Roman"/>
                <a:cs typeface="Times New Roman"/>
                <a:hlinkClick r:id="rId4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4" action="ppaction://hlinksldjump"/>
              </a:rPr>
              <a:t>y</a:t>
            </a:r>
            <a:r>
              <a:rPr sz="1000" spc="-20" dirty="0">
                <a:latin typeface="Times New Roman"/>
                <a:cs typeface="Times New Roman"/>
                <a:hlinkClick r:id="rId4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4" action="ppaction://hlinksldjump"/>
              </a:rPr>
              <a:t>trifásica a</a:t>
            </a:r>
            <a:r>
              <a:rPr sz="1000" spc="-4" dirty="0">
                <a:latin typeface="Times New Roman"/>
                <a:cs typeface="Times New Roman"/>
                <a:hlinkClick r:id="rId4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4" action="ppaction://hlinksldjump"/>
              </a:rPr>
              <a:t>nivel de 115kV [9].</a:t>
            </a:r>
            <a:r>
              <a:rPr sz="1000" spc="-121" dirty="0">
                <a:latin typeface="Times New Roman"/>
                <a:cs typeface="Times New Roman"/>
                <a:hlinkClick r:id="rId4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4" action="ppaction://hlinksldjump"/>
              </a:rPr>
              <a:t>.........................</a:t>
            </a:r>
            <a:r>
              <a:rPr sz="1000" spc="-125" dirty="0">
                <a:latin typeface="Times New Roman"/>
                <a:cs typeface="Times New Roman"/>
                <a:hlinkClick r:id="rId4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4" action="ppaction://hlinksldjump"/>
              </a:rPr>
              <a:t>91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5" action="ppaction://hlinksldjump"/>
              </a:rPr>
              <a:t>Tabla</a:t>
            </a:r>
            <a:r>
              <a:rPr sz="1000" spc="8" dirty="0">
                <a:latin typeface="Times New Roman"/>
                <a:cs typeface="Times New Roman"/>
                <a:hlinkClick r:id="rId5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5" action="ppaction://hlinksldjump"/>
              </a:rPr>
              <a:t>5.3:</a:t>
            </a:r>
            <a:r>
              <a:rPr sz="1000" spc="12" dirty="0">
                <a:latin typeface="Times New Roman"/>
                <a:cs typeface="Times New Roman"/>
                <a:hlinkClick r:id="rId5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5" action="ppaction://hlinksldjump"/>
              </a:rPr>
              <a:t>Corrientes</a:t>
            </a:r>
            <a:r>
              <a:rPr sz="1000" spc="8" dirty="0">
                <a:latin typeface="Times New Roman"/>
                <a:cs typeface="Times New Roman"/>
                <a:hlinkClick r:id="rId5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5" action="ppaction://hlinksldjump"/>
              </a:rPr>
              <a:t>de</a:t>
            </a:r>
            <a:r>
              <a:rPr sz="1000" spc="16" dirty="0">
                <a:latin typeface="Times New Roman"/>
                <a:cs typeface="Times New Roman"/>
                <a:hlinkClick r:id="rId5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5" action="ppaction://hlinksldjump"/>
              </a:rPr>
              <a:t>cortocircuito,2</a:t>
            </a:r>
            <a:r>
              <a:rPr sz="1000" spc="16" dirty="0">
                <a:latin typeface="Times New Roman"/>
                <a:cs typeface="Times New Roman"/>
                <a:hlinkClick r:id="rId5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5" action="ppaction://hlinksldjump"/>
              </a:rPr>
              <a:t>generadores.........................................................</a:t>
            </a:r>
            <a:r>
              <a:rPr sz="1000" spc="-117" dirty="0">
                <a:latin typeface="Times New Roman"/>
                <a:cs typeface="Times New Roman"/>
                <a:hlinkClick r:id="rId5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5" action="ppaction://hlinksldjump"/>
              </a:rPr>
              <a:t>104</a:t>
            </a:r>
            <a:endParaRPr sz="1000">
              <a:latin typeface="Times New Roman"/>
              <a:cs typeface="Times New Roman"/>
            </a:endParaRPr>
          </a:p>
          <a:p>
            <a:pPr marL="10259">
              <a:spcBef>
                <a:spcPts val="36"/>
              </a:spcBef>
            </a:pPr>
            <a:r>
              <a:rPr sz="1000" spc="-4" dirty="0">
                <a:latin typeface="Times New Roman"/>
                <a:cs typeface="Times New Roman"/>
                <a:hlinkClick r:id="rId5" action="ppaction://hlinksldjump"/>
              </a:rPr>
              <a:t>Tabla</a:t>
            </a:r>
            <a:r>
              <a:rPr sz="1000" spc="8" dirty="0">
                <a:latin typeface="Times New Roman"/>
                <a:cs typeface="Times New Roman"/>
                <a:hlinkClick r:id="rId5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5" action="ppaction://hlinksldjump"/>
              </a:rPr>
              <a:t>5.4:Corrientes</a:t>
            </a:r>
            <a:r>
              <a:rPr sz="1000" spc="8" dirty="0">
                <a:latin typeface="Times New Roman"/>
                <a:cs typeface="Times New Roman"/>
                <a:hlinkClick r:id="rId5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5" action="ppaction://hlinksldjump"/>
              </a:rPr>
              <a:t>de</a:t>
            </a:r>
            <a:r>
              <a:rPr sz="1000" spc="12" dirty="0">
                <a:latin typeface="Times New Roman"/>
                <a:cs typeface="Times New Roman"/>
                <a:hlinkClick r:id="rId5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5" action="ppaction://hlinksldjump"/>
              </a:rPr>
              <a:t>cortocircuito,1</a:t>
            </a:r>
            <a:r>
              <a:rPr sz="1000" spc="16" dirty="0">
                <a:latin typeface="Times New Roman"/>
                <a:cs typeface="Times New Roman"/>
                <a:hlinkClick r:id="rId5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5" action="ppaction://hlinksldjump"/>
              </a:rPr>
              <a:t>generador.</a:t>
            </a:r>
            <a:r>
              <a:rPr sz="1000" spc="-81" dirty="0">
                <a:latin typeface="Times New Roman"/>
                <a:cs typeface="Times New Roman"/>
                <a:hlinkClick r:id="rId5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5" action="ppaction://hlinksldjump"/>
              </a:rPr>
              <a:t>............................................................</a:t>
            </a:r>
            <a:r>
              <a:rPr sz="1000" spc="-121" dirty="0">
                <a:latin typeface="Times New Roman"/>
                <a:cs typeface="Times New Roman"/>
                <a:hlinkClick r:id="rId5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5" action="ppaction://hlinksldjump"/>
              </a:rPr>
              <a:t>104</a:t>
            </a:r>
            <a:endParaRPr sz="1000">
              <a:latin typeface="Times New Roman"/>
              <a:cs typeface="Times New Roman"/>
            </a:endParaRPr>
          </a:p>
          <a:p>
            <a:pPr marL="10259">
              <a:spcBef>
                <a:spcPts val="40"/>
              </a:spcBef>
            </a:pPr>
            <a:r>
              <a:rPr sz="1000" dirty="0">
                <a:latin typeface="Times New Roman"/>
                <a:cs typeface="Times New Roman"/>
                <a:hlinkClick r:id="rId6" action="ppaction://hlinksldjump"/>
              </a:rPr>
              <a:t>T</a:t>
            </a:r>
            <a:r>
              <a:rPr sz="1000" spc="-8" dirty="0">
                <a:latin typeface="Times New Roman"/>
                <a:cs typeface="Times New Roman"/>
                <a:hlinkClick r:id="rId6" action="ppaction://hlinksldjump"/>
              </a:rPr>
              <a:t>a</a:t>
            </a:r>
            <a:r>
              <a:rPr sz="1000" dirty="0">
                <a:latin typeface="Times New Roman"/>
                <a:cs typeface="Times New Roman"/>
                <a:hlinkClick r:id="rId6" action="ppaction://hlinksldjump"/>
              </a:rPr>
              <a:t>bla 5.5: Result</a:t>
            </a:r>
            <a:r>
              <a:rPr sz="1000" spc="-4" dirty="0">
                <a:latin typeface="Times New Roman"/>
                <a:cs typeface="Times New Roman"/>
                <a:hlinkClick r:id="rId6" action="ppaction://hlinksldjump"/>
              </a:rPr>
              <a:t>ados</a:t>
            </a:r>
            <a:r>
              <a:rPr sz="1000" dirty="0">
                <a:latin typeface="Times New Roman"/>
                <a:cs typeface="Times New Roman"/>
                <a:hlinkClick r:id="rId6" action="ppaction://hlinksldjump"/>
              </a:rPr>
              <a:t> </a:t>
            </a:r>
            <a:r>
              <a:rPr sz="1000" spc="-4" dirty="0">
                <a:latin typeface="Times New Roman"/>
                <a:cs typeface="Times New Roman"/>
                <a:hlinkClick r:id="rId6" action="ppaction://hlinksldjump"/>
              </a:rPr>
              <a:t>dos</a:t>
            </a:r>
            <a:r>
              <a:rPr sz="1000" dirty="0">
                <a:latin typeface="Times New Roman"/>
                <a:cs typeface="Times New Roman"/>
                <a:hlinkClick r:id="rId6" action="ppaction://hlinksldjump"/>
              </a:rPr>
              <a:t> </a:t>
            </a:r>
            <a:r>
              <a:rPr sz="1000" spc="-8" dirty="0">
                <a:latin typeface="Times New Roman"/>
                <a:cs typeface="Times New Roman"/>
                <a:hlinkClick r:id="rId6" action="ppaction://hlinksldjump"/>
              </a:rPr>
              <a:t>g</a:t>
            </a:r>
            <a:r>
              <a:rPr sz="1000" spc="-4" dirty="0">
                <a:latin typeface="Times New Roman"/>
                <a:cs typeface="Times New Roman"/>
                <a:hlinkClick r:id="rId6" action="ppaction://hlinksldjump"/>
              </a:rPr>
              <a:t>e</a:t>
            </a:r>
            <a:r>
              <a:rPr sz="1000" spc="8" dirty="0">
                <a:latin typeface="Times New Roman"/>
                <a:cs typeface="Times New Roman"/>
                <a:hlinkClick r:id="rId6" action="ppaction://hlinksldjump"/>
              </a:rPr>
              <a:t>n</a:t>
            </a:r>
            <a:r>
              <a:rPr sz="1000" spc="-4" dirty="0">
                <a:latin typeface="Times New Roman"/>
                <a:cs typeface="Times New Roman"/>
                <a:hlinkClick r:id="rId6" action="ppaction://hlinksldjump"/>
              </a:rPr>
              <a:t>e</a:t>
            </a:r>
            <a:r>
              <a:rPr sz="1000" dirty="0">
                <a:latin typeface="Times New Roman"/>
                <a:cs typeface="Times New Roman"/>
                <a:hlinkClick r:id="rId6" action="ppaction://hlinksldjump"/>
              </a:rPr>
              <a:t>r</a:t>
            </a:r>
            <a:r>
              <a:rPr sz="1000" spc="-8" dirty="0">
                <a:latin typeface="Times New Roman"/>
                <a:cs typeface="Times New Roman"/>
                <a:hlinkClick r:id="rId6" action="ppaction://hlinksldjump"/>
              </a:rPr>
              <a:t>a</a:t>
            </a:r>
            <a:r>
              <a:rPr sz="1000" dirty="0">
                <a:latin typeface="Times New Roman"/>
                <a:cs typeface="Times New Roman"/>
                <a:hlinkClick r:id="rId6" action="ppaction://hlinksldjump"/>
              </a:rPr>
              <a:t>d</a:t>
            </a:r>
            <a:r>
              <a:rPr sz="1000" spc="8" dirty="0">
                <a:latin typeface="Times New Roman"/>
                <a:cs typeface="Times New Roman"/>
                <a:hlinkClick r:id="rId6" action="ppaction://hlinksldjump"/>
              </a:rPr>
              <a:t>o</a:t>
            </a:r>
            <a:r>
              <a:rPr sz="1000" dirty="0">
                <a:latin typeface="Times New Roman"/>
                <a:cs typeface="Times New Roman"/>
                <a:hlinkClick r:id="rId6" action="ppaction://hlinksldjump"/>
              </a:rPr>
              <a:t>r</a:t>
            </a:r>
            <a:r>
              <a:rPr sz="1000" spc="-8" dirty="0">
                <a:latin typeface="Times New Roman"/>
                <a:cs typeface="Times New Roman"/>
                <a:hlinkClick r:id="rId6" action="ppaction://hlinksldjump"/>
              </a:rPr>
              <a:t>e</a:t>
            </a:r>
            <a:r>
              <a:rPr sz="1000" spc="-4" dirty="0">
                <a:latin typeface="Times New Roman"/>
                <a:cs typeface="Times New Roman"/>
                <a:hlinkClick r:id="rId6" action="ppaction://hlinksldjump"/>
              </a:rPr>
              <a:t>s</a:t>
            </a:r>
            <a:r>
              <a:rPr sz="1000" spc="12" dirty="0">
                <a:latin typeface="Times New Roman"/>
                <a:cs typeface="Times New Roman"/>
                <a:hlinkClick r:id="rId6" action="ppaction://hlinksldjump"/>
              </a:rPr>
              <a:t>.</a:t>
            </a:r>
            <a:r>
              <a:rPr sz="1000" dirty="0">
                <a:latin typeface="Times New Roman"/>
                <a:cs typeface="Times New Roman"/>
                <a:hlinkClick r:id="rId6" action="ppaction://hlinksldjump"/>
              </a:rPr>
              <a:t>..............................................................................</a:t>
            </a:r>
            <a:r>
              <a:rPr sz="1000" spc="-129" dirty="0">
                <a:latin typeface="Times New Roman"/>
                <a:cs typeface="Times New Roman"/>
                <a:hlinkClick r:id="rId6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6" action="ppaction://hlinksldjump"/>
              </a:rPr>
              <a:t>108</a:t>
            </a:r>
            <a:endParaRPr sz="1000">
              <a:latin typeface="Times New Roman"/>
              <a:cs typeface="Times New Roman"/>
            </a:endParaRPr>
          </a:p>
          <a:p>
            <a:pPr marL="10259">
              <a:spcBef>
                <a:spcPts val="40"/>
              </a:spcBef>
            </a:pPr>
            <a:r>
              <a:rPr sz="1000" dirty="0">
                <a:latin typeface="Times New Roman"/>
                <a:cs typeface="Times New Roman"/>
                <a:hlinkClick r:id="rId7" action="ppaction://hlinksldjump"/>
              </a:rPr>
              <a:t>T</a:t>
            </a:r>
            <a:r>
              <a:rPr sz="1000" spc="-8" dirty="0">
                <a:latin typeface="Times New Roman"/>
                <a:cs typeface="Times New Roman"/>
                <a:hlinkClick r:id="rId7" action="ppaction://hlinksldjump"/>
              </a:rPr>
              <a:t>a</a:t>
            </a:r>
            <a:r>
              <a:rPr sz="1000" dirty="0">
                <a:latin typeface="Times New Roman"/>
                <a:cs typeface="Times New Roman"/>
                <a:hlinkClick r:id="rId7" action="ppaction://hlinksldjump"/>
              </a:rPr>
              <a:t>bla 5.6: Result</a:t>
            </a:r>
            <a:r>
              <a:rPr sz="1000" spc="-4" dirty="0">
                <a:latin typeface="Times New Roman"/>
                <a:cs typeface="Times New Roman"/>
                <a:hlinkClick r:id="rId7" action="ppaction://hlinksldjump"/>
              </a:rPr>
              <a:t>ados</a:t>
            </a:r>
            <a:r>
              <a:rPr sz="1000" dirty="0">
                <a:latin typeface="Times New Roman"/>
                <a:cs typeface="Times New Roman"/>
                <a:hlinkClick r:id="rId7" action="ppaction://hlinksldjump"/>
              </a:rPr>
              <a:t> un </a:t>
            </a:r>
            <a:r>
              <a:rPr sz="1000" spc="-12" dirty="0">
                <a:latin typeface="Times New Roman"/>
                <a:cs typeface="Times New Roman"/>
                <a:hlinkClick r:id="rId7" action="ppaction://hlinksldjump"/>
              </a:rPr>
              <a:t>g</a:t>
            </a:r>
            <a:r>
              <a:rPr sz="1000" spc="-4" dirty="0">
                <a:latin typeface="Times New Roman"/>
                <a:cs typeface="Times New Roman"/>
                <a:hlinkClick r:id="rId7" action="ppaction://hlinksldjump"/>
              </a:rPr>
              <a:t>e</a:t>
            </a:r>
            <a:r>
              <a:rPr sz="1000" spc="8" dirty="0">
                <a:latin typeface="Times New Roman"/>
                <a:cs typeface="Times New Roman"/>
                <a:hlinkClick r:id="rId7" action="ppaction://hlinksldjump"/>
              </a:rPr>
              <a:t>n</a:t>
            </a:r>
            <a:r>
              <a:rPr sz="1000" spc="-4" dirty="0">
                <a:latin typeface="Times New Roman"/>
                <a:cs typeface="Times New Roman"/>
                <a:hlinkClick r:id="rId7" action="ppaction://hlinksldjump"/>
              </a:rPr>
              <a:t>e</a:t>
            </a:r>
            <a:r>
              <a:rPr sz="1000" dirty="0">
                <a:latin typeface="Times New Roman"/>
                <a:cs typeface="Times New Roman"/>
                <a:hlinkClick r:id="rId7" action="ppaction://hlinksldjump"/>
              </a:rPr>
              <a:t>r</a:t>
            </a:r>
            <a:r>
              <a:rPr sz="1000" spc="-8" dirty="0">
                <a:latin typeface="Times New Roman"/>
                <a:cs typeface="Times New Roman"/>
                <a:hlinkClick r:id="rId7" action="ppaction://hlinksldjump"/>
              </a:rPr>
              <a:t>a</a:t>
            </a:r>
            <a:r>
              <a:rPr sz="1000" dirty="0">
                <a:latin typeface="Times New Roman"/>
                <a:cs typeface="Times New Roman"/>
                <a:hlinkClick r:id="rId7" action="ppaction://hlinksldjump"/>
              </a:rPr>
              <a:t>d</a:t>
            </a:r>
            <a:r>
              <a:rPr sz="1000" spc="8" dirty="0">
                <a:latin typeface="Times New Roman"/>
                <a:cs typeface="Times New Roman"/>
                <a:hlinkClick r:id="rId7" action="ppaction://hlinksldjump"/>
              </a:rPr>
              <a:t>o</a:t>
            </a:r>
            <a:r>
              <a:rPr sz="1000" dirty="0">
                <a:latin typeface="Times New Roman"/>
                <a:cs typeface="Times New Roman"/>
                <a:hlinkClick r:id="rId7" action="ppaction://hlinksldjump"/>
              </a:rPr>
              <a:t>r.</a:t>
            </a:r>
            <a:r>
              <a:rPr sz="1000" spc="-16" dirty="0">
                <a:latin typeface="Times New Roman"/>
                <a:cs typeface="Times New Roman"/>
                <a:hlinkClick r:id="rId7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7" action="ppaction://hlinksldjump"/>
              </a:rPr>
              <a:t>..................................................................................</a:t>
            </a:r>
            <a:r>
              <a:rPr sz="1000" spc="-129" dirty="0">
                <a:latin typeface="Times New Roman"/>
                <a:cs typeface="Times New Roman"/>
                <a:hlinkClick r:id="rId7" action="ppaction://hlinksldjump"/>
              </a:rPr>
              <a:t> </a:t>
            </a:r>
            <a:r>
              <a:rPr sz="1000" dirty="0">
                <a:latin typeface="Times New Roman"/>
                <a:cs typeface="Times New Roman"/>
                <a:hlinkClick r:id="rId7" action="ppaction://hlinksldjump"/>
              </a:rPr>
              <a:t>109</a:t>
            </a:r>
            <a:endParaRPr sz="1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6237" y="1163143"/>
            <a:ext cx="197284" cy="80582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051937" y="776860"/>
            <a:ext cx="5553989" cy="5958398"/>
          </a:xfrm>
          <a:prstGeom prst="rect">
            <a:avLst/>
          </a:prstGeom>
        </p:spPr>
        <p:txBody>
          <a:bodyPr vert="horz" wrap="square" lIns="0" tIns="10259" rIns="0" bIns="0" rtlCol="0">
            <a:spAutoFit/>
          </a:bodyPr>
          <a:lstStyle/>
          <a:p>
            <a:pPr algn="ctr">
              <a:spcBef>
                <a:spcPts val="81"/>
              </a:spcBef>
            </a:pPr>
            <a:r>
              <a:rPr sz="1600" b="1" dirty="0">
                <a:latin typeface="Times New Roman"/>
                <a:cs typeface="Times New Roman"/>
              </a:rPr>
              <a:t>CAPÍTULO</a:t>
            </a:r>
            <a:r>
              <a:rPr sz="1600" b="1" spc="351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1:</a:t>
            </a:r>
            <a:r>
              <a:rPr sz="1600" b="1" spc="16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GENERALIDADES.</a:t>
            </a:r>
            <a:endParaRPr sz="1600">
              <a:latin typeface="Times New Roman"/>
              <a:cs typeface="Times New Roman"/>
            </a:endParaRPr>
          </a:p>
          <a:p>
            <a:pPr marL="229290">
              <a:spcBef>
                <a:spcPts val="1445"/>
              </a:spcBef>
            </a:pPr>
            <a:r>
              <a:rPr sz="1100" b="1" spc="-4" dirty="0">
                <a:latin typeface="Times New Roman"/>
                <a:cs typeface="Times New Roman"/>
              </a:rPr>
              <a:t>INTRODUCCIÓN.</a:t>
            </a:r>
            <a:endParaRPr sz="1100">
              <a:latin typeface="Times New Roman"/>
              <a:cs typeface="Times New Roman"/>
            </a:endParaRPr>
          </a:p>
          <a:p>
            <a:pPr>
              <a:spcBef>
                <a:spcPts val="32"/>
              </a:spcBef>
            </a:pPr>
            <a:endParaRPr sz="1100">
              <a:latin typeface="Times New Roman"/>
              <a:cs typeface="Times New Roman"/>
            </a:endParaRPr>
          </a:p>
          <a:p>
            <a:pPr marL="10259" marR="4617" algn="just">
              <a:lnSpc>
                <a:spcPct val="100499"/>
              </a:lnSpc>
            </a:pPr>
            <a:r>
              <a:rPr sz="1000" dirty="0">
                <a:latin typeface="Times New Roman"/>
                <a:cs typeface="Times New Roman"/>
              </a:rPr>
              <a:t>En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presente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documento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Trabajo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Graduación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con el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título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“Análisis</a:t>
            </a:r>
            <a:r>
              <a:rPr sz="1000" b="1" spc="-20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y</a:t>
            </a:r>
            <a:r>
              <a:rPr sz="1000" b="1" spc="-12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simulación</a:t>
            </a:r>
            <a:r>
              <a:rPr sz="1000" b="1" spc="-16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de </a:t>
            </a:r>
            <a:r>
              <a:rPr sz="1000" b="1" spc="-230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las </a:t>
            </a:r>
            <a:r>
              <a:rPr sz="1000" b="1" spc="-4" dirty="0">
                <a:latin typeface="Times New Roman"/>
                <a:cs typeface="Times New Roman"/>
              </a:rPr>
              <a:t>protecciones eléctricas del generador </a:t>
            </a:r>
            <a:r>
              <a:rPr sz="1000" b="1" dirty="0">
                <a:latin typeface="Times New Roman"/>
                <a:cs typeface="Times New Roman"/>
              </a:rPr>
              <a:t>de la </a:t>
            </a:r>
            <a:r>
              <a:rPr sz="1000" b="1" spc="-4" dirty="0">
                <a:latin typeface="Times New Roman"/>
                <a:cs typeface="Times New Roman"/>
              </a:rPr>
              <a:t>central hidroeléctrica </a:t>
            </a:r>
            <a:r>
              <a:rPr sz="1000" b="1" dirty="0">
                <a:latin typeface="Times New Roman"/>
                <a:cs typeface="Times New Roman"/>
              </a:rPr>
              <a:t>15 de </a:t>
            </a:r>
            <a:r>
              <a:rPr sz="1000" b="1" spc="-4" dirty="0">
                <a:latin typeface="Times New Roman"/>
                <a:cs typeface="Times New Roman"/>
              </a:rPr>
              <a:t>septiembre” </a:t>
            </a:r>
            <a:r>
              <a:rPr sz="1000" b="1" spc="-23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para</a:t>
            </a:r>
            <a:r>
              <a:rPr sz="1000" dirty="0">
                <a:latin typeface="Times New Roman"/>
                <a:cs typeface="Times New Roman"/>
              </a:rPr>
              <a:t> optar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al</a:t>
            </a:r>
            <a:r>
              <a:rPr sz="1000" dirty="0">
                <a:latin typeface="Times New Roman"/>
                <a:cs typeface="Times New Roman"/>
              </a:rPr>
              <a:t> título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ingeniero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electricista,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</a:t>
            </a:r>
            <a:r>
              <a:rPr sz="1000" dirty="0">
                <a:latin typeface="Times New Roman"/>
                <a:cs typeface="Times New Roman"/>
              </a:rPr>
              <a:t> muestra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proceso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realizado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dirty="0">
                <a:latin typeface="Times New Roman"/>
                <a:cs typeface="Times New Roman"/>
              </a:rPr>
              <a:t> la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investigación </a:t>
            </a:r>
            <a:r>
              <a:rPr sz="1000" dirty="0">
                <a:latin typeface="Times New Roman"/>
                <a:cs typeface="Times New Roman"/>
              </a:rPr>
              <a:t>y simulación de dicho </a:t>
            </a:r>
            <a:r>
              <a:rPr sz="1000" spc="-4" dirty="0">
                <a:latin typeface="Times New Roman"/>
                <a:cs typeface="Times New Roman"/>
              </a:rPr>
              <a:t>documento, en el cual se </a:t>
            </a:r>
            <a:r>
              <a:rPr sz="1000" dirty="0">
                <a:latin typeface="Times New Roman"/>
                <a:cs typeface="Times New Roman"/>
              </a:rPr>
              <a:t>realizó una </a:t>
            </a:r>
            <a:r>
              <a:rPr sz="1000" spc="-4" dirty="0">
                <a:latin typeface="Times New Roman"/>
                <a:cs typeface="Times New Roman"/>
              </a:rPr>
              <a:t>investigación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diversas fuentes en las </a:t>
            </a:r>
            <a:r>
              <a:rPr sz="1000" dirty="0">
                <a:latin typeface="Times New Roman"/>
                <a:cs typeface="Times New Roman"/>
              </a:rPr>
              <a:t>cuales </a:t>
            </a:r>
            <a:r>
              <a:rPr sz="1000" spc="-4" dirty="0">
                <a:latin typeface="Times New Roman"/>
                <a:cs typeface="Times New Roman"/>
              </a:rPr>
              <a:t>se encuentra </a:t>
            </a:r>
            <a:r>
              <a:rPr sz="1000" dirty="0">
                <a:latin typeface="Times New Roman"/>
                <a:cs typeface="Times New Roman"/>
              </a:rPr>
              <a:t>información </a:t>
            </a:r>
            <a:r>
              <a:rPr sz="1000" spc="-4" dirty="0">
                <a:latin typeface="Times New Roman"/>
                <a:cs typeface="Times New Roman"/>
              </a:rPr>
              <a:t>relacionada </a:t>
            </a:r>
            <a:r>
              <a:rPr sz="1000" dirty="0">
                <a:latin typeface="Times New Roman"/>
                <a:cs typeface="Times New Roman"/>
              </a:rPr>
              <a:t>a </a:t>
            </a:r>
            <a:r>
              <a:rPr sz="1000" spc="-4" dirty="0">
                <a:latin typeface="Times New Roman"/>
                <a:cs typeface="Times New Roman"/>
              </a:rPr>
              <a:t>las protecciones </a:t>
            </a:r>
            <a:r>
              <a:rPr sz="1000" dirty="0">
                <a:latin typeface="Times New Roman"/>
                <a:cs typeface="Times New Roman"/>
              </a:rPr>
              <a:t>que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son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utilizadas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para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funcionamiento </a:t>
            </a:r>
            <a:r>
              <a:rPr sz="1000" spc="-4" dirty="0">
                <a:latin typeface="Times New Roman"/>
                <a:cs typeface="Times New Roman"/>
              </a:rPr>
              <a:t>correcto</a:t>
            </a:r>
            <a:r>
              <a:rPr sz="1000" spc="2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y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óptimo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los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generadores</a:t>
            </a:r>
            <a:r>
              <a:rPr sz="1000" spc="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eléctricos.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40"/>
              </a:spcBef>
            </a:pPr>
            <a:endParaRPr sz="1000">
              <a:latin typeface="Times New Roman"/>
              <a:cs typeface="Times New Roman"/>
            </a:endParaRPr>
          </a:p>
          <a:p>
            <a:pPr marL="10259" marR="4104" algn="just">
              <a:lnSpc>
                <a:spcPct val="103400"/>
              </a:lnSpc>
            </a:pPr>
            <a:r>
              <a:rPr sz="1000" dirty="0">
                <a:latin typeface="Times New Roman"/>
                <a:cs typeface="Times New Roman"/>
              </a:rPr>
              <a:t>En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este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documento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encuentra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información</a:t>
            </a:r>
            <a:r>
              <a:rPr sz="1000" dirty="0">
                <a:latin typeface="Times New Roman"/>
                <a:cs typeface="Times New Roman"/>
              </a:rPr>
              <a:t> sobre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las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protecciones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eléctricas</a:t>
            </a:r>
            <a:r>
              <a:rPr sz="1000" dirty="0">
                <a:latin typeface="Times New Roman"/>
                <a:cs typeface="Times New Roman"/>
              </a:rPr>
              <a:t> para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generadores síncronos </a:t>
            </a:r>
            <a:r>
              <a:rPr sz="1000" spc="-12" dirty="0">
                <a:latin typeface="Times New Roman"/>
                <a:cs typeface="Times New Roman"/>
              </a:rPr>
              <a:t>ya </a:t>
            </a:r>
            <a:r>
              <a:rPr sz="1000" dirty="0">
                <a:latin typeface="Times New Roman"/>
                <a:cs typeface="Times New Roman"/>
              </a:rPr>
              <a:t>que </a:t>
            </a:r>
            <a:r>
              <a:rPr sz="1000" spc="-4" dirty="0">
                <a:latin typeface="Times New Roman"/>
                <a:cs typeface="Times New Roman"/>
              </a:rPr>
              <a:t>estos son los </a:t>
            </a:r>
            <a:r>
              <a:rPr sz="1000" dirty="0">
                <a:latin typeface="Times New Roman"/>
                <a:cs typeface="Times New Roman"/>
              </a:rPr>
              <a:t>que </a:t>
            </a:r>
            <a:r>
              <a:rPr sz="1000" spc="-4" dirty="0">
                <a:latin typeface="Times New Roman"/>
                <a:cs typeface="Times New Roman"/>
              </a:rPr>
              <a:t>se emplear en las centrales hidroeléctricas,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como buena base principal </a:t>
            </a:r>
            <a:r>
              <a:rPr sz="1000" dirty="0">
                <a:latin typeface="Times New Roman"/>
                <a:cs typeface="Times New Roman"/>
              </a:rPr>
              <a:t>para la parte </a:t>
            </a:r>
            <a:r>
              <a:rPr sz="1000" spc="-4" dirty="0">
                <a:latin typeface="Times New Roman"/>
                <a:cs typeface="Times New Roman"/>
              </a:rPr>
              <a:t>teórica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las protecciones se </a:t>
            </a:r>
            <a:r>
              <a:rPr sz="1000" spc="4" dirty="0">
                <a:latin typeface="Times New Roman"/>
                <a:cs typeface="Times New Roman"/>
              </a:rPr>
              <a:t>empleó </a:t>
            </a:r>
            <a:r>
              <a:rPr sz="1000" spc="-4" dirty="0">
                <a:latin typeface="Times New Roman"/>
                <a:cs typeface="Times New Roman"/>
              </a:rPr>
              <a:t>el </a:t>
            </a:r>
            <a:r>
              <a:rPr sz="1000" dirty="0">
                <a:latin typeface="Times New Roman"/>
                <a:cs typeface="Times New Roman"/>
              </a:rPr>
              <a:t>Tutorial de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IEEE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spc="4" dirty="0">
                <a:latin typeface="Times New Roman"/>
                <a:cs typeface="Times New Roman"/>
              </a:rPr>
              <a:t>de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Protecciones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Generadores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Síncronos,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cual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se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encuentra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vasta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información </a:t>
            </a:r>
            <a:r>
              <a:rPr sz="1000" spc="-23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necesaria </a:t>
            </a:r>
            <a:r>
              <a:rPr sz="1000" dirty="0">
                <a:latin typeface="Times New Roman"/>
                <a:cs typeface="Times New Roman"/>
              </a:rPr>
              <a:t>para </a:t>
            </a:r>
            <a:r>
              <a:rPr sz="1000" spc="-4" dirty="0">
                <a:latin typeface="Times New Roman"/>
                <a:cs typeface="Times New Roman"/>
              </a:rPr>
              <a:t>el entendimiento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cómo está conformado </a:t>
            </a:r>
            <a:r>
              <a:rPr sz="1000" dirty="0">
                <a:latin typeface="Times New Roman"/>
                <a:cs typeface="Times New Roman"/>
              </a:rPr>
              <a:t>un </a:t>
            </a:r>
            <a:r>
              <a:rPr sz="1000" spc="-4" dirty="0">
                <a:latin typeface="Times New Roman"/>
                <a:cs typeface="Times New Roman"/>
              </a:rPr>
              <a:t>generador eléctrico síncrono,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los</a:t>
            </a:r>
            <a:r>
              <a:rPr sz="1000" spc="-4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modelos</a:t>
            </a:r>
            <a:r>
              <a:rPr sz="1000" spc="-4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57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cortocircuito</a:t>
            </a:r>
            <a:r>
              <a:rPr sz="1000" spc="-4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del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generador</a:t>
            </a:r>
            <a:r>
              <a:rPr sz="1000" spc="-57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spc="-4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base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</a:t>
            </a:r>
            <a:r>
              <a:rPr sz="1000" spc="-57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las</a:t>
            </a:r>
            <a:r>
              <a:rPr sz="1000" spc="-4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componentes</a:t>
            </a:r>
            <a:r>
              <a:rPr sz="1000" spc="-53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simétricas,</a:t>
            </a:r>
            <a:r>
              <a:rPr sz="1000" spc="-4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las</a:t>
            </a:r>
            <a:r>
              <a:rPr sz="1000" spc="-4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prácticas </a:t>
            </a:r>
            <a:r>
              <a:rPr sz="1000" spc="-23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puestas </a:t>
            </a:r>
            <a:r>
              <a:rPr sz="1000" dirty="0">
                <a:latin typeface="Times New Roman"/>
                <a:cs typeface="Times New Roman"/>
              </a:rPr>
              <a:t>a </a:t>
            </a:r>
            <a:r>
              <a:rPr sz="1000" spc="-4" dirty="0">
                <a:latin typeface="Times New Roman"/>
                <a:cs typeface="Times New Roman"/>
              </a:rPr>
              <a:t>tierra </a:t>
            </a:r>
            <a:r>
              <a:rPr sz="1000" dirty="0">
                <a:latin typeface="Times New Roman"/>
                <a:cs typeface="Times New Roman"/>
              </a:rPr>
              <a:t>que </a:t>
            </a:r>
            <a:r>
              <a:rPr sz="1000" spc="-4" dirty="0">
                <a:latin typeface="Times New Roman"/>
                <a:cs typeface="Times New Roman"/>
              </a:rPr>
              <a:t>se suelen emplear </a:t>
            </a:r>
            <a:r>
              <a:rPr sz="1000" dirty="0">
                <a:latin typeface="Times New Roman"/>
                <a:cs typeface="Times New Roman"/>
              </a:rPr>
              <a:t>para </a:t>
            </a:r>
            <a:r>
              <a:rPr sz="1000" spc="-4" dirty="0">
                <a:latin typeface="Times New Roman"/>
                <a:cs typeface="Times New Roman"/>
              </a:rPr>
              <a:t>los generadores eléctricos, protecciones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eléctricas, entre </a:t>
            </a:r>
            <a:r>
              <a:rPr sz="1000" dirty="0">
                <a:latin typeface="Times New Roman"/>
                <a:cs typeface="Times New Roman"/>
              </a:rPr>
              <a:t>otra </a:t>
            </a:r>
            <a:r>
              <a:rPr sz="1000" spc="-4" dirty="0">
                <a:latin typeface="Times New Roman"/>
                <a:cs typeface="Times New Roman"/>
              </a:rPr>
              <a:t>información. Al igual se </a:t>
            </a:r>
            <a:r>
              <a:rPr sz="1000" dirty="0">
                <a:latin typeface="Times New Roman"/>
                <a:cs typeface="Times New Roman"/>
              </a:rPr>
              <a:t>utilizaron </a:t>
            </a:r>
            <a:r>
              <a:rPr sz="1000" spc="-4" dirty="0">
                <a:latin typeface="Times New Roman"/>
                <a:cs typeface="Times New Roman"/>
              </a:rPr>
              <a:t>fuentes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libros </a:t>
            </a:r>
            <a:r>
              <a:rPr sz="1000" dirty="0">
                <a:latin typeface="Times New Roman"/>
                <a:cs typeface="Times New Roman"/>
              </a:rPr>
              <a:t>y documentos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realizados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tesis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con temas </a:t>
            </a:r>
            <a:r>
              <a:rPr sz="1000" spc="-4" dirty="0">
                <a:latin typeface="Times New Roman"/>
                <a:cs typeface="Times New Roman"/>
              </a:rPr>
              <a:t>relacionados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al</a:t>
            </a:r>
            <a:r>
              <a:rPr sz="1000" dirty="0">
                <a:latin typeface="Times New Roman"/>
                <a:cs typeface="Times New Roman"/>
              </a:rPr>
              <a:t> documento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elaboración.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40"/>
              </a:spcBef>
            </a:pPr>
            <a:endParaRPr sz="1000">
              <a:latin typeface="Times New Roman"/>
              <a:cs typeface="Times New Roman"/>
            </a:endParaRPr>
          </a:p>
          <a:p>
            <a:pPr marL="10259" marR="5642" algn="just">
              <a:lnSpc>
                <a:spcPct val="103499"/>
              </a:lnSpc>
            </a:pPr>
            <a:r>
              <a:rPr sz="1000" dirty="0">
                <a:latin typeface="Times New Roman"/>
                <a:cs typeface="Times New Roman"/>
              </a:rPr>
              <a:t>En </a:t>
            </a:r>
            <a:r>
              <a:rPr sz="1000" spc="-4" dirty="0">
                <a:latin typeface="Times New Roman"/>
                <a:cs typeface="Times New Roman"/>
              </a:rPr>
              <a:t>el </a:t>
            </a:r>
            <a:r>
              <a:rPr sz="1000" dirty="0">
                <a:latin typeface="Times New Roman"/>
                <a:cs typeface="Times New Roman"/>
              </a:rPr>
              <a:t>documento </a:t>
            </a:r>
            <a:r>
              <a:rPr sz="1000" spc="-4" dirty="0">
                <a:latin typeface="Times New Roman"/>
                <a:cs typeface="Times New Roman"/>
              </a:rPr>
              <a:t>se presentan los ajustes realizados en el </a:t>
            </a:r>
            <a:r>
              <a:rPr sz="1000" dirty="0">
                <a:latin typeface="Times New Roman"/>
                <a:cs typeface="Times New Roman"/>
              </a:rPr>
              <a:t>relé de </a:t>
            </a:r>
            <a:r>
              <a:rPr sz="1000" spc="-4" dirty="0">
                <a:latin typeface="Times New Roman"/>
                <a:cs typeface="Times New Roman"/>
              </a:rPr>
              <a:t>protecciones del generador </a:t>
            </a:r>
            <a:r>
              <a:rPr sz="1000" dirty="0">
                <a:latin typeface="Times New Roman"/>
                <a:cs typeface="Times New Roman"/>
              </a:rPr>
              <a:t> de la </a:t>
            </a:r>
            <a:r>
              <a:rPr sz="1000" spc="-4" dirty="0">
                <a:latin typeface="Times New Roman"/>
                <a:cs typeface="Times New Roman"/>
              </a:rPr>
              <a:t>central, al igual </a:t>
            </a:r>
            <a:r>
              <a:rPr sz="1000" dirty="0">
                <a:latin typeface="Times New Roman"/>
                <a:cs typeface="Times New Roman"/>
              </a:rPr>
              <a:t>que </a:t>
            </a:r>
            <a:r>
              <a:rPr sz="1000" spc="-4" dirty="0">
                <a:latin typeface="Times New Roman"/>
                <a:cs typeface="Times New Roman"/>
              </a:rPr>
              <a:t>los ajustes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las protecciones del relé </a:t>
            </a:r>
            <a:r>
              <a:rPr sz="1000" spc="4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respaldo con el </a:t>
            </a:r>
            <a:r>
              <a:rPr sz="1000" dirty="0">
                <a:latin typeface="Times New Roman"/>
                <a:cs typeface="Times New Roman"/>
              </a:rPr>
              <a:t>que </a:t>
            </a:r>
            <a:r>
              <a:rPr sz="1000" spc="-4" dirty="0">
                <a:latin typeface="Times New Roman"/>
                <a:cs typeface="Times New Roman"/>
              </a:rPr>
              <a:t>se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cuenta, se presentan los esquemas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las protecciones eléctricas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los dos generadores con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los </a:t>
            </a:r>
            <a:r>
              <a:rPr sz="1000" dirty="0">
                <a:latin typeface="Times New Roman"/>
                <a:cs typeface="Times New Roman"/>
              </a:rPr>
              <a:t>que </a:t>
            </a:r>
            <a:r>
              <a:rPr sz="1000" spc="-4" dirty="0">
                <a:latin typeface="Times New Roman"/>
                <a:cs typeface="Times New Roman"/>
              </a:rPr>
              <a:t>cuenta </a:t>
            </a:r>
            <a:r>
              <a:rPr sz="1000" dirty="0">
                <a:latin typeface="Times New Roman"/>
                <a:cs typeface="Times New Roman"/>
              </a:rPr>
              <a:t>la </a:t>
            </a:r>
            <a:r>
              <a:rPr sz="1000" spc="-4" dirty="0">
                <a:latin typeface="Times New Roman"/>
                <a:cs typeface="Times New Roman"/>
              </a:rPr>
              <a:t>central hidroeléctrica, al igual </a:t>
            </a:r>
            <a:r>
              <a:rPr sz="1000" dirty="0">
                <a:latin typeface="Times New Roman"/>
                <a:cs typeface="Times New Roman"/>
              </a:rPr>
              <a:t>se muestra un </a:t>
            </a:r>
            <a:r>
              <a:rPr sz="1000" spc="-4" dirty="0">
                <a:latin typeface="Times New Roman"/>
                <a:cs typeface="Times New Roman"/>
              </a:rPr>
              <a:t>historial </a:t>
            </a:r>
            <a:r>
              <a:rPr sz="1000" dirty="0">
                <a:latin typeface="Times New Roman"/>
                <a:cs typeface="Times New Roman"/>
              </a:rPr>
              <a:t>de desempeño de </a:t>
            </a:r>
            <a:r>
              <a:rPr sz="1000" spc="-4" dirty="0">
                <a:latin typeface="Times New Roman"/>
                <a:cs typeface="Times New Roman"/>
              </a:rPr>
              <a:t>las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protecciones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para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año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2019,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dicha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información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fue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proporcionada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por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personal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grupo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CEL que se encuentra en la </a:t>
            </a:r>
            <a:r>
              <a:rPr sz="1000" spc="-4" dirty="0">
                <a:latin typeface="Times New Roman"/>
                <a:cs typeface="Times New Roman"/>
              </a:rPr>
              <a:t>Central </a:t>
            </a:r>
            <a:r>
              <a:rPr sz="1000" dirty="0">
                <a:latin typeface="Times New Roman"/>
                <a:cs typeface="Times New Roman"/>
              </a:rPr>
              <a:t>Hidroeléctrica 15 de </a:t>
            </a:r>
            <a:r>
              <a:rPr sz="1000" spc="-4" dirty="0">
                <a:latin typeface="Times New Roman"/>
                <a:cs typeface="Times New Roman"/>
              </a:rPr>
              <a:t>septiembre, información crucial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para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elaboración</a:t>
            </a:r>
            <a:r>
              <a:rPr sz="1000" dirty="0">
                <a:latin typeface="Times New Roman"/>
                <a:cs typeface="Times New Roman"/>
              </a:rPr>
              <a:t> de este</a:t>
            </a:r>
            <a:r>
              <a:rPr sz="1000" spc="-4" dirty="0">
                <a:latin typeface="Times New Roman"/>
                <a:cs typeface="Times New Roman"/>
              </a:rPr>
              <a:t> documento.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40"/>
              </a:spcBef>
            </a:pPr>
            <a:endParaRPr sz="1000">
              <a:latin typeface="Times New Roman"/>
              <a:cs typeface="Times New Roman"/>
            </a:endParaRPr>
          </a:p>
          <a:p>
            <a:pPr marL="10259" marR="4617" algn="just">
              <a:lnSpc>
                <a:spcPct val="103400"/>
              </a:lnSpc>
            </a:pPr>
            <a:r>
              <a:rPr sz="1000" spc="-4" dirty="0">
                <a:latin typeface="Times New Roman"/>
                <a:cs typeface="Times New Roman"/>
              </a:rPr>
              <a:t>Para </a:t>
            </a:r>
            <a:r>
              <a:rPr sz="1000" dirty="0">
                <a:latin typeface="Times New Roman"/>
                <a:cs typeface="Times New Roman"/>
              </a:rPr>
              <a:t>la </a:t>
            </a:r>
            <a:r>
              <a:rPr sz="1000" spc="-4" dirty="0">
                <a:latin typeface="Times New Roman"/>
                <a:cs typeface="Times New Roman"/>
              </a:rPr>
              <a:t>realización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las simulaciones se empleó </a:t>
            </a:r>
            <a:r>
              <a:rPr sz="1000" dirty="0">
                <a:latin typeface="Times New Roman"/>
                <a:cs typeface="Times New Roman"/>
              </a:rPr>
              <a:t>el </a:t>
            </a:r>
            <a:r>
              <a:rPr sz="1000" spc="-4" dirty="0">
                <a:latin typeface="Times New Roman"/>
                <a:cs typeface="Times New Roman"/>
              </a:rPr>
              <a:t>software </a:t>
            </a:r>
            <a:r>
              <a:rPr sz="1000" dirty="0">
                <a:latin typeface="Times New Roman"/>
                <a:cs typeface="Times New Roman"/>
              </a:rPr>
              <a:t>ETAP en </a:t>
            </a:r>
            <a:r>
              <a:rPr sz="1000" spc="-4" dirty="0">
                <a:latin typeface="Times New Roman"/>
                <a:cs typeface="Times New Roman"/>
              </a:rPr>
              <a:t>su </a:t>
            </a:r>
            <a:r>
              <a:rPr sz="1000" dirty="0">
                <a:latin typeface="Times New Roman"/>
                <a:cs typeface="Times New Roman"/>
              </a:rPr>
              <a:t>versión 19.0.1, </a:t>
            </a:r>
            <a:r>
              <a:rPr sz="1000" spc="-4" dirty="0">
                <a:latin typeface="Times New Roman"/>
                <a:cs typeface="Times New Roman"/>
              </a:rPr>
              <a:t>en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spc="-4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cual</a:t>
            </a:r>
            <a:r>
              <a:rPr sz="1000" spc="-4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realizó</a:t>
            </a:r>
            <a:r>
              <a:rPr sz="1000" spc="-53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una</a:t>
            </a:r>
            <a:r>
              <a:rPr sz="1000" spc="-57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simulación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simplificada</a:t>
            </a:r>
            <a:r>
              <a:rPr sz="1000" spc="-57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57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central</a:t>
            </a:r>
            <a:r>
              <a:rPr sz="1000" spc="-4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hidroeléctrica,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dicha</a:t>
            </a:r>
            <a:r>
              <a:rPr sz="1000" spc="-57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simulación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</a:t>
            </a:r>
            <a:r>
              <a:rPr sz="1000" dirty="0">
                <a:latin typeface="Times New Roman"/>
                <a:cs typeface="Times New Roman"/>
              </a:rPr>
              <a:t> muestra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ingreso</a:t>
            </a:r>
            <a:r>
              <a:rPr sz="1000" dirty="0">
                <a:latin typeface="Times New Roman"/>
                <a:cs typeface="Times New Roman"/>
              </a:rPr>
              <a:t> de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datos</a:t>
            </a:r>
            <a:r>
              <a:rPr sz="1000" dirty="0">
                <a:latin typeface="Times New Roman"/>
                <a:cs typeface="Times New Roman"/>
              </a:rPr>
              <a:t> de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los</a:t>
            </a:r>
            <a:r>
              <a:rPr sz="1000" dirty="0">
                <a:latin typeface="Times New Roman"/>
                <a:cs typeface="Times New Roman"/>
              </a:rPr>
              <a:t> equipos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según</a:t>
            </a:r>
            <a:r>
              <a:rPr sz="1000" dirty="0">
                <a:latin typeface="Times New Roman"/>
                <a:cs typeface="Times New Roman"/>
              </a:rPr>
              <a:t> las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placas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4" dirty="0">
                <a:latin typeface="Times New Roman"/>
                <a:cs typeface="Times New Roman"/>
              </a:rPr>
              <a:t>de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características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correspondientes </a:t>
            </a:r>
            <a:r>
              <a:rPr sz="1000" dirty="0">
                <a:latin typeface="Times New Roman"/>
                <a:cs typeface="Times New Roman"/>
              </a:rPr>
              <a:t>de dichos elementos, </a:t>
            </a:r>
            <a:r>
              <a:rPr sz="1000" spc="-4" dirty="0">
                <a:latin typeface="Times New Roman"/>
                <a:cs typeface="Times New Roman"/>
              </a:rPr>
              <a:t>se ingresa las </a:t>
            </a:r>
            <a:r>
              <a:rPr sz="1000" dirty="0">
                <a:latin typeface="Times New Roman"/>
                <a:cs typeface="Times New Roman"/>
              </a:rPr>
              <a:t>sumatoria de </a:t>
            </a:r>
            <a:r>
              <a:rPr sz="1000" spc="-4" dirty="0">
                <a:latin typeface="Times New Roman"/>
                <a:cs typeface="Times New Roman"/>
              </a:rPr>
              <a:t>las cargas internas </a:t>
            </a:r>
            <a:r>
              <a:rPr sz="1000" dirty="0">
                <a:latin typeface="Times New Roman"/>
                <a:cs typeface="Times New Roman"/>
              </a:rPr>
              <a:t>de la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central,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que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dichas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cargas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fueron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proporcionadas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por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personal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CEL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que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encuentra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 </a:t>
            </a:r>
            <a:r>
              <a:rPr sz="1000" spc="-23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central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hidroeléctrica,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realiza</a:t>
            </a:r>
            <a:r>
              <a:rPr sz="1000" dirty="0">
                <a:latin typeface="Times New Roman"/>
                <a:cs typeface="Times New Roman"/>
              </a:rPr>
              <a:t> una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simulación</a:t>
            </a:r>
            <a:r>
              <a:rPr sz="1000" dirty="0">
                <a:latin typeface="Times New Roman"/>
                <a:cs typeface="Times New Roman"/>
              </a:rPr>
              <a:t> de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un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análisis</a:t>
            </a:r>
            <a:r>
              <a:rPr sz="1000" dirty="0">
                <a:latin typeface="Times New Roman"/>
                <a:cs typeface="Times New Roman"/>
              </a:rPr>
              <a:t> de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corrientes</a:t>
            </a:r>
            <a:r>
              <a:rPr sz="1000" dirty="0">
                <a:latin typeface="Times New Roman"/>
                <a:cs typeface="Times New Roman"/>
              </a:rPr>
              <a:t> de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cortocircuito en </a:t>
            </a:r>
            <a:r>
              <a:rPr sz="1000" dirty="0">
                <a:latin typeface="Times New Roman"/>
                <a:cs typeface="Times New Roman"/>
              </a:rPr>
              <a:t>cada bus de </a:t>
            </a:r>
            <a:r>
              <a:rPr sz="1000" spc="-4" dirty="0">
                <a:latin typeface="Times New Roman"/>
                <a:cs typeface="Times New Roman"/>
              </a:rPr>
              <a:t>potencia </a:t>
            </a:r>
            <a:r>
              <a:rPr sz="1000" dirty="0">
                <a:latin typeface="Times New Roman"/>
                <a:cs typeface="Times New Roman"/>
              </a:rPr>
              <a:t>presente en </a:t>
            </a:r>
            <a:r>
              <a:rPr sz="1000" spc="-4" dirty="0">
                <a:latin typeface="Times New Roman"/>
                <a:cs typeface="Times New Roman"/>
              </a:rPr>
              <a:t>el circuito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4" dirty="0">
                <a:latin typeface="Times New Roman"/>
                <a:cs typeface="Times New Roman"/>
              </a:rPr>
              <a:t>la </a:t>
            </a:r>
            <a:r>
              <a:rPr sz="1000" dirty="0">
                <a:latin typeface="Times New Roman"/>
                <a:cs typeface="Times New Roman"/>
              </a:rPr>
              <a:t>central, </a:t>
            </a:r>
            <a:r>
              <a:rPr sz="1000" spc="-4" dirty="0">
                <a:latin typeface="Times New Roman"/>
                <a:cs typeface="Times New Roman"/>
              </a:rPr>
              <a:t>se </a:t>
            </a:r>
            <a:r>
              <a:rPr sz="1000" dirty="0">
                <a:latin typeface="Times New Roman"/>
                <a:cs typeface="Times New Roman"/>
              </a:rPr>
              <a:t>realiza la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simulación del análisis </a:t>
            </a:r>
            <a:r>
              <a:rPr sz="1000" spc="4" dirty="0">
                <a:latin typeface="Times New Roman"/>
                <a:cs typeface="Times New Roman"/>
              </a:rPr>
              <a:t>de </a:t>
            </a:r>
            <a:r>
              <a:rPr sz="1000" dirty="0">
                <a:latin typeface="Times New Roman"/>
                <a:cs typeface="Times New Roman"/>
              </a:rPr>
              <a:t>flujo de </a:t>
            </a:r>
            <a:r>
              <a:rPr sz="1000" spc="-4" dirty="0">
                <a:latin typeface="Times New Roman"/>
                <a:cs typeface="Times New Roman"/>
              </a:rPr>
              <a:t>potencia </a:t>
            </a:r>
            <a:r>
              <a:rPr sz="1000" dirty="0">
                <a:latin typeface="Times New Roman"/>
                <a:cs typeface="Times New Roman"/>
              </a:rPr>
              <a:t>para la </a:t>
            </a:r>
            <a:r>
              <a:rPr sz="1000" spc="-4" dirty="0">
                <a:latin typeface="Times New Roman"/>
                <a:cs typeface="Times New Roman"/>
              </a:rPr>
              <a:t>central </a:t>
            </a:r>
            <a:r>
              <a:rPr sz="1000" dirty="0">
                <a:latin typeface="Times New Roman"/>
                <a:cs typeface="Times New Roman"/>
              </a:rPr>
              <a:t>y se simulan </a:t>
            </a:r>
            <a:r>
              <a:rPr sz="1000" spc="-4" dirty="0">
                <a:latin typeface="Times New Roman"/>
                <a:cs typeface="Times New Roman"/>
              </a:rPr>
              <a:t>las protecciones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eléctricas del generador con las </a:t>
            </a:r>
            <a:r>
              <a:rPr sz="1000" dirty="0">
                <a:latin typeface="Times New Roman"/>
                <a:cs typeface="Times New Roman"/>
              </a:rPr>
              <a:t>que cuenta </a:t>
            </a:r>
            <a:r>
              <a:rPr sz="1000" spc="-4" dirty="0">
                <a:latin typeface="Times New Roman"/>
                <a:cs typeface="Times New Roman"/>
              </a:rPr>
              <a:t>el software, en algunas </a:t>
            </a:r>
            <a:r>
              <a:rPr sz="1000" dirty="0">
                <a:latin typeface="Times New Roman"/>
                <a:cs typeface="Times New Roman"/>
              </a:rPr>
              <a:t>protecciones </a:t>
            </a:r>
            <a:r>
              <a:rPr sz="1000" spc="-4" dirty="0">
                <a:latin typeface="Times New Roman"/>
                <a:cs typeface="Times New Roman"/>
              </a:rPr>
              <a:t>se </a:t>
            </a:r>
            <a:r>
              <a:rPr sz="1000" dirty="0">
                <a:latin typeface="Times New Roman"/>
                <a:cs typeface="Times New Roman"/>
              </a:rPr>
              <a:t>muestra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sus gráficas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corriente contra tiempo </a:t>
            </a:r>
            <a:r>
              <a:rPr sz="1000" dirty="0">
                <a:latin typeface="Times New Roman"/>
                <a:cs typeface="Times New Roman"/>
              </a:rPr>
              <a:t>y </a:t>
            </a:r>
            <a:r>
              <a:rPr sz="1000" spc="-4" dirty="0">
                <a:latin typeface="Times New Roman"/>
                <a:cs typeface="Times New Roman"/>
              </a:rPr>
              <a:t>las </a:t>
            </a:r>
            <a:r>
              <a:rPr sz="1000" dirty="0">
                <a:latin typeface="Times New Roman"/>
                <a:cs typeface="Times New Roman"/>
              </a:rPr>
              <a:t>demás </a:t>
            </a:r>
            <a:r>
              <a:rPr sz="1000" spc="-4" dirty="0">
                <a:latin typeface="Times New Roman"/>
                <a:cs typeface="Times New Roman"/>
              </a:rPr>
              <a:t>se </a:t>
            </a:r>
            <a:r>
              <a:rPr sz="1000" dirty="0">
                <a:latin typeface="Times New Roman"/>
                <a:cs typeface="Times New Roman"/>
              </a:rPr>
              <a:t>muestra un </a:t>
            </a:r>
            <a:r>
              <a:rPr sz="1000" spc="-4" dirty="0">
                <a:latin typeface="Times New Roman"/>
                <a:cs typeface="Times New Roman"/>
              </a:rPr>
              <a:t>disparo </a:t>
            </a:r>
            <a:r>
              <a:rPr sz="1000" spc="-8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accionamiento </a:t>
            </a:r>
            <a:r>
              <a:rPr sz="1000" dirty="0">
                <a:latin typeface="Times New Roman"/>
                <a:cs typeface="Times New Roman"/>
              </a:rPr>
              <a:t> de</a:t>
            </a:r>
            <a:r>
              <a:rPr sz="1000" spc="-4" dirty="0">
                <a:latin typeface="Times New Roman"/>
                <a:cs typeface="Times New Roman"/>
              </a:rPr>
              <a:t> las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protecciones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eléctricas.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xfrm>
            <a:off x="6329082" y="5931133"/>
            <a:ext cx="300182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r>
              <a:rPr dirty="0"/>
              <a:t>1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6235" y="977439"/>
            <a:ext cx="201789" cy="80582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051937" y="932264"/>
            <a:ext cx="5551488" cy="4162265"/>
          </a:xfrm>
          <a:prstGeom prst="rect">
            <a:avLst/>
          </a:prstGeom>
        </p:spPr>
        <p:txBody>
          <a:bodyPr vert="horz" wrap="square" lIns="0" tIns="10259" rIns="0" bIns="0" rtlCol="0">
            <a:spAutoFit/>
          </a:bodyPr>
          <a:lstStyle/>
          <a:p>
            <a:pPr marL="229290">
              <a:spcBef>
                <a:spcPts val="81"/>
              </a:spcBef>
            </a:pPr>
            <a:r>
              <a:rPr sz="1100" b="1" spc="-4" dirty="0">
                <a:latin typeface="Times New Roman"/>
                <a:cs typeface="Times New Roman"/>
              </a:rPr>
              <a:t>OBJETIVOS:</a:t>
            </a:r>
            <a:endParaRPr sz="1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spcBef>
                <a:spcPts val="16"/>
              </a:spcBef>
            </a:pPr>
            <a:endParaRPr sz="1100">
              <a:latin typeface="Times New Roman"/>
              <a:cs typeface="Times New Roman"/>
            </a:endParaRPr>
          </a:p>
          <a:p>
            <a:pPr marL="337523" lvl="2" indent="-327777">
              <a:spcBef>
                <a:spcPts val="4"/>
              </a:spcBef>
              <a:buFont typeface="Times New Roman"/>
              <a:buAutoNum type="arabicPeriod"/>
              <a:tabLst>
                <a:tab pos="338036" algn="l"/>
              </a:tabLst>
            </a:pPr>
            <a:r>
              <a:rPr sz="1100" b="1" spc="-4" dirty="0">
                <a:latin typeface="Times New Roman"/>
                <a:cs typeface="Times New Roman"/>
              </a:rPr>
              <a:t>GENERAL:</a:t>
            </a:r>
            <a:endParaRPr sz="1100">
              <a:latin typeface="Times New Roman"/>
              <a:cs typeface="Times New Roman"/>
            </a:endParaRPr>
          </a:p>
          <a:p>
            <a:pPr lvl="2">
              <a:spcBef>
                <a:spcPts val="16"/>
              </a:spcBef>
              <a:buFont typeface="Times New Roman"/>
              <a:buAutoNum type="arabicPeriod"/>
            </a:pPr>
            <a:endParaRPr sz="1100">
              <a:latin typeface="Times New Roman"/>
              <a:cs typeface="Times New Roman"/>
            </a:endParaRPr>
          </a:p>
          <a:p>
            <a:pPr marL="379072" marR="5130" lvl="3" indent="-184663" algn="just">
              <a:lnSpc>
                <a:spcPct val="103699"/>
              </a:lnSpc>
              <a:buFont typeface="Symbol"/>
              <a:buChar char=""/>
              <a:tabLst>
                <a:tab pos="379585" algn="l"/>
              </a:tabLst>
            </a:pPr>
            <a:r>
              <a:rPr sz="1000" spc="-4" dirty="0">
                <a:latin typeface="Times New Roman"/>
                <a:cs typeface="Times New Roman"/>
              </a:rPr>
              <a:t>Analizar </a:t>
            </a:r>
            <a:r>
              <a:rPr sz="1000" dirty="0">
                <a:latin typeface="Times New Roman"/>
                <a:cs typeface="Times New Roman"/>
              </a:rPr>
              <a:t>y simular </a:t>
            </a:r>
            <a:r>
              <a:rPr sz="1000" spc="-4" dirty="0">
                <a:latin typeface="Times New Roman"/>
                <a:cs typeface="Times New Roman"/>
              </a:rPr>
              <a:t>el </a:t>
            </a:r>
            <a:r>
              <a:rPr sz="1000" dirty="0">
                <a:latin typeface="Times New Roman"/>
                <a:cs typeface="Times New Roman"/>
              </a:rPr>
              <a:t>esquema de protecciones </a:t>
            </a:r>
            <a:r>
              <a:rPr sz="1000" spc="-4" dirty="0">
                <a:latin typeface="Times New Roman"/>
                <a:cs typeface="Times New Roman"/>
              </a:rPr>
              <a:t>eléctricas </a:t>
            </a:r>
            <a:r>
              <a:rPr sz="1000" dirty="0">
                <a:latin typeface="Times New Roman"/>
                <a:cs typeface="Times New Roman"/>
              </a:rPr>
              <a:t>que posee </a:t>
            </a:r>
            <a:r>
              <a:rPr sz="1000" spc="-4" dirty="0">
                <a:latin typeface="Times New Roman"/>
                <a:cs typeface="Times New Roman"/>
              </a:rPr>
              <a:t>el generador </a:t>
            </a:r>
            <a:r>
              <a:rPr sz="1000" spc="4" dirty="0">
                <a:latin typeface="Times New Roman"/>
                <a:cs typeface="Times New Roman"/>
              </a:rPr>
              <a:t>de 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 </a:t>
            </a:r>
            <a:r>
              <a:rPr sz="1000" spc="-4" dirty="0">
                <a:latin typeface="Times New Roman"/>
                <a:cs typeface="Times New Roman"/>
              </a:rPr>
              <a:t>Central Hidroeléctrica </a:t>
            </a:r>
            <a:r>
              <a:rPr sz="1000" dirty="0">
                <a:latin typeface="Times New Roman"/>
                <a:cs typeface="Times New Roman"/>
              </a:rPr>
              <a:t>15 de </a:t>
            </a:r>
            <a:r>
              <a:rPr sz="1000" spc="-4" dirty="0">
                <a:latin typeface="Times New Roman"/>
                <a:cs typeface="Times New Roman"/>
              </a:rPr>
              <a:t>septiembre, </a:t>
            </a:r>
            <a:r>
              <a:rPr sz="1000" dirty="0">
                <a:latin typeface="Times New Roman"/>
                <a:cs typeface="Times New Roman"/>
              </a:rPr>
              <a:t>utilizando un </a:t>
            </a:r>
            <a:r>
              <a:rPr sz="1000" spc="-4" dirty="0">
                <a:latin typeface="Times New Roman"/>
                <a:cs typeface="Times New Roman"/>
              </a:rPr>
              <a:t>software </a:t>
            </a:r>
            <a:r>
              <a:rPr sz="1000" dirty="0">
                <a:latin typeface="Times New Roman"/>
                <a:cs typeface="Times New Roman"/>
              </a:rPr>
              <a:t>de simulación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eléctricas.</a:t>
            </a:r>
            <a:endParaRPr sz="1000">
              <a:latin typeface="Times New Roman"/>
              <a:cs typeface="Times New Roman"/>
            </a:endParaRPr>
          </a:p>
          <a:p>
            <a:pPr lvl="3">
              <a:lnSpc>
                <a:spcPct val="100000"/>
              </a:lnSpc>
              <a:buFont typeface="Symbol"/>
              <a:buChar char=""/>
            </a:pPr>
            <a:endParaRPr sz="1100">
              <a:latin typeface="Times New Roman"/>
              <a:cs typeface="Times New Roman"/>
            </a:endParaRPr>
          </a:p>
          <a:p>
            <a:pPr lvl="3">
              <a:lnSpc>
                <a:spcPct val="100000"/>
              </a:lnSpc>
              <a:buFont typeface="Symbol"/>
              <a:buChar char=""/>
            </a:pPr>
            <a:endParaRPr sz="1200">
              <a:latin typeface="Times New Roman"/>
              <a:cs typeface="Times New Roman"/>
            </a:endParaRPr>
          </a:p>
          <a:p>
            <a:pPr marL="337523" lvl="2" indent="-327777">
              <a:spcBef>
                <a:spcPts val="4"/>
              </a:spcBef>
              <a:buFont typeface="Times New Roman"/>
              <a:buAutoNum type="arabicPeriod"/>
              <a:tabLst>
                <a:tab pos="338036" algn="l"/>
              </a:tabLst>
            </a:pPr>
            <a:r>
              <a:rPr sz="1100" b="1" spc="-4" dirty="0">
                <a:latin typeface="Times New Roman"/>
                <a:cs typeface="Times New Roman"/>
              </a:rPr>
              <a:t>ESPECÍFICOS:</a:t>
            </a:r>
            <a:endParaRPr sz="1100">
              <a:latin typeface="Times New Roman"/>
              <a:cs typeface="Times New Roman"/>
            </a:endParaRPr>
          </a:p>
          <a:p>
            <a:pPr lvl="2">
              <a:spcBef>
                <a:spcPts val="28"/>
              </a:spcBef>
              <a:buFont typeface="Times New Roman"/>
              <a:buAutoNum type="arabicPeriod"/>
            </a:pPr>
            <a:endParaRPr sz="1200">
              <a:latin typeface="Times New Roman"/>
              <a:cs typeface="Times New Roman"/>
            </a:endParaRPr>
          </a:p>
          <a:p>
            <a:pPr marL="379072" marR="4104" lvl="3" indent="-184663" algn="just">
              <a:lnSpc>
                <a:spcPct val="95400"/>
              </a:lnSpc>
              <a:buFont typeface="Symbol"/>
              <a:buChar char=""/>
              <a:tabLst>
                <a:tab pos="379585" algn="l"/>
              </a:tabLst>
            </a:pPr>
            <a:r>
              <a:rPr sz="1000" spc="-4" dirty="0">
                <a:latin typeface="Times New Roman"/>
                <a:cs typeface="Times New Roman"/>
              </a:rPr>
              <a:t>Investigar el </a:t>
            </a:r>
            <a:r>
              <a:rPr sz="1000" dirty="0">
                <a:latin typeface="Times New Roman"/>
                <a:cs typeface="Times New Roman"/>
              </a:rPr>
              <a:t>esquema </a:t>
            </a:r>
            <a:r>
              <a:rPr sz="1000" spc="4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las protecciones eléctricas </a:t>
            </a:r>
            <a:r>
              <a:rPr sz="1000" dirty="0">
                <a:latin typeface="Times New Roman"/>
                <a:cs typeface="Times New Roman"/>
              </a:rPr>
              <a:t>de la </a:t>
            </a:r>
            <a:r>
              <a:rPr sz="1000" spc="-4" dirty="0">
                <a:latin typeface="Times New Roman"/>
                <a:cs typeface="Times New Roman"/>
              </a:rPr>
              <a:t>central generadora </a:t>
            </a:r>
            <a:r>
              <a:rPr sz="1000" spc="4" dirty="0">
                <a:latin typeface="Times New Roman"/>
                <a:cs typeface="Times New Roman"/>
              </a:rPr>
              <a:t>de 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energía eléctrica en </a:t>
            </a:r>
            <a:r>
              <a:rPr sz="1000" dirty="0">
                <a:latin typeface="Times New Roman"/>
                <a:cs typeface="Times New Roman"/>
              </a:rPr>
              <a:t>base a </a:t>
            </a:r>
            <a:r>
              <a:rPr sz="1000" spc="-4" dirty="0">
                <a:latin typeface="Times New Roman"/>
                <a:cs typeface="Times New Roman"/>
              </a:rPr>
              <a:t>las normas aplicables, el equipamiento </a:t>
            </a:r>
            <a:r>
              <a:rPr sz="1000" dirty="0">
                <a:latin typeface="Times New Roman"/>
                <a:cs typeface="Times New Roman"/>
              </a:rPr>
              <a:t>y </a:t>
            </a:r>
            <a:r>
              <a:rPr sz="1000" spc="-4" dirty="0">
                <a:latin typeface="Times New Roman"/>
                <a:cs typeface="Times New Roman"/>
              </a:rPr>
              <a:t>sus ajustes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protección.</a:t>
            </a:r>
            <a:endParaRPr sz="1000">
              <a:latin typeface="Times New Roman"/>
              <a:cs typeface="Times New Roman"/>
            </a:endParaRPr>
          </a:p>
          <a:p>
            <a:pPr lvl="3">
              <a:spcBef>
                <a:spcPts val="16"/>
              </a:spcBef>
              <a:buFont typeface="Symbol"/>
              <a:buChar char=""/>
            </a:pPr>
            <a:endParaRPr sz="1100">
              <a:latin typeface="Times New Roman"/>
              <a:cs typeface="Times New Roman"/>
            </a:endParaRPr>
          </a:p>
          <a:p>
            <a:pPr marL="379072" marR="6668" lvl="3" indent="-184663">
              <a:lnSpc>
                <a:spcPts val="1107"/>
              </a:lnSpc>
              <a:buFont typeface="Symbol"/>
              <a:buChar char=""/>
              <a:tabLst>
                <a:tab pos="379072" algn="l"/>
                <a:tab pos="379585" algn="l"/>
              </a:tabLst>
            </a:pPr>
            <a:r>
              <a:rPr sz="1000" spc="-4" dirty="0">
                <a:latin typeface="Times New Roman"/>
                <a:cs typeface="Times New Roman"/>
              </a:rPr>
              <a:t>Investigar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4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aplicación</a:t>
            </a:r>
            <a:r>
              <a:rPr sz="1000" spc="53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3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los</a:t>
            </a:r>
            <a:r>
              <a:rPr sz="1000" spc="57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esquemas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spc="4" dirty="0">
                <a:latin typeface="Times New Roman"/>
                <a:cs typeface="Times New Roman"/>
              </a:rPr>
              <a:t>de</a:t>
            </a:r>
            <a:r>
              <a:rPr sz="1000" spc="3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protecciones</a:t>
            </a:r>
            <a:r>
              <a:rPr sz="1000" spc="4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redundantes</a:t>
            </a:r>
            <a:r>
              <a:rPr sz="1000" spc="4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que</a:t>
            </a:r>
            <a:r>
              <a:rPr sz="1000" spc="3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son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aplicables</a:t>
            </a:r>
            <a:r>
              <a:rPr sz="1000" dirty="0">
                <a:latin typeface="Times New Roman"/>
                <a:cs typeface="Times New Roman"/>
              </a:rPr>
              <a:t> para </a:t>
            </a:r>
            <a:r>
              <a:rPr sz="1000" spc="-4" dirty="0">
                <a:latin typeface="Times New Roman"/>
                <a:cs typeface="Times New Roman"/>
              </a:rPr>
              <a:t>generadores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eléctricos.</a:t>
            </a:r>
            <a:endParaRPr sz="1000">
              <a:latin typeface="Times New Roman"/>
              <a:cs typeface="Times New Roman"/>
            </a:endParaRPr>
          </a:p>
          <a:p>
            <a:pPr lvl="3">
              <a:spcBef>
                <a:spcPts val="4"/>
              </a:spcBef>
              <a:buFont typeface="Symbol"/>
              <a:buChar char=""/>
            </a:pPr>
            <a:endParaRPr sz="1100">
              <a:latin typeface="Times New Roman"/>
              <a:cs typeface="Times New Roman"/>
            </a:endParaRPr>
          </a:p>
          <a:p>
            <a:pPr marL="379072" marR="6155" lvl="3" indent="-184663" algn="just">
              <a:lnSpc>
                <a:spcPct val="95400"/>
              </a:lnSpc>
              <a:buFont typeface="Symbol"/>
              <a:buChar char=""/>
              <a:tabLst>
                <a:tab pos="379585" algn="l"/>
              </a:tabLst>
            </a:pPr>
            <a:r>
              <a:rPr sz="1000" dirty="0">
                <a:latin typeface="Times New Roman"/>
                <a:cs typeface="Times New Roman"/>
              </a:rPr>
              <a:t>Simular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esquema</a:t>
            </a:r>
            <a:r>
              <a:rPr sz="1000" dirty="0">
                <a:latin typeface="Times New Roman"/>
                <a:cs typeface="Times New Roman"/>
              </a:rPr>
              <a:t> de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protecciones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eléctricas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del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generador</a:t>
            </a:r>
            <a:r>
              <a:rPr sz="1000" dirty="0">
                <a:latin typeface="Times New Roman"/>
                <a:cs typeface="Times New Roman"/>
              </a:rPr>
              <a:t> de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central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hidroeléctrica </a:t>
            </a:r>
            <a:r>
              <a:rPr sz="1000" dirty="0">
                <a:latin typeface="Times New Roman"/>
                <a:cs typeface="Times New Roman"/>
              </a:rPr>
              <a:t>15 </a:t>
            </a:r>
            <a:r>
              <a:rPr sz="1000" spc="4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septiembre, </a:t>
            </a:r>
            <a:r>
              <a:rPr sz="1000" dirty="0">
                <a:latin typeface="Times New Roman"/>
                <a:cs typeface="Times New Roman"/>
              </a:rPr>
              <a:t>para verificar la </a:t>
            </a:r>
            <a:r>
              <a:rPr sz="1000" spc="-4" dirty="0">
                <a:latin typeface="Times New Roman"/>
                <a:cs typeface="Times New Roman"/>
              </a:rPr>
              <a:t>operación segura </a:t>
            </a:r>
            <a:r>
              <a:rPr sz="1000" dirty="0">
                <a:latin typeface="Times New Roman"/>
                <a:cs typeface="Times New Roman"/>
              </a:rPr>
              <a:t>y confiable de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dicho</a:t>
            </a:r>
            <a:r>
              <a:rPr sz="1000" spc="-4" dirty="0">
                <a:latin typeface="Times New Roman"/>
                <a:cs typeface="Times New Roman"/>
              </a:rPr>
              <a:t> generador.</a:t>
            </a:r>
            <a:endParaRPr sz="1000">
              <a:latin typeface="Times New Roman"/>
              <a:cs typeface="Times New Roman"/>
            </a:endParaRPr>
          </a:p>
          <a:p>
            <a:pPr lvl="3">
              <a:spcBef>
                <a:spcPts val="8"/>
              </a:spcBef>
              <a:buFont typeface="Symbol"/>
              <a:buChar char=""/>
            </a:pPr>
            <a:endParaRPr sz="1100">
              <a:latin typeface="Times New Roman"/>
              <a:cs typeface="Times New Roman"/>
            </a:endParaRPr>
          </a:p>
          <a:p>
            <a:pPr marL="379072" marR="6668" lvl="3" indent="-184663">
              <a:lnSpc>
                <a:spcPts val="1115"/>
              </a:lnSpc>
              <a:buFont typeface="Symbol"/>
              <a:buChar char=""/>
              <a:tabLst>
                <a:tab pos="379072" algn="l"/>
                <a:tab pos="379585" algn="l"/>
              </a:tabLst>
            </a:pPr>
            <a:r>
              <a:rPr sz="1000" spc="-4" dirty="0">
                <a:latin typeface="Times New Roman"/>
                <a:cs typeface="Times New Roman"/>
              </a:rPr>
              <a:t>Realizar</a:t>
            </a:r>
            <a:r>
              <a:rPr sz="1000" spc="4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estudios</a:t>
            </a:r>
            <a:r>
              <a:rPr sz="1000" spc="4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4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cortocircuito</a:t>
            </a:r>
            <a:r>
              <a:rPr sz="1000" spc="69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y</a:t>
            </a:r>
            <a:r>
              <a:rPr sz="1000" spc="3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flujo</a:t>
            </a:r>
            <a:r>
              <a:rPr sz="1000" spc="4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4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carga,</a:t>
            </a:r>
            <a:r>
              <a:rPr sz="1000" spc="57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con</a:t>
            </a:r>
            <a:r>
              <a:rPr sz="1000" spc="4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los</a:t>
            </a:r>
            <a:r>
              <a:rPr sz="1000" spc="61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cuales</a:t>
            </a:r>
            <a:r>
              <a:rPr sz="1000" spc="57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</a:t>
            </a:r>
            <a:r>
              <a:rPr sz="1000" spc="53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obtiene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información</a:t>
            </a:r>
            <a:r>
              <a:rPr sz="1000" dirty="0">
                <a:latin typeface="Times New Roman"/>
                <a:cs typeface="Times New Roman"/>
              </a:rPr>
              <a:t> del </a:t>
            </a:r>
            <a:r>
              <a:rPr sz="1000" spc="-4" dirty="0">
                <a:latin typeface="Times New Roman"/>
                <a:cs typeface="Times New Roman"/>
              </a:rPr>
              <a:t>comportamiento</a:t>
            </a:r>
            <a:r>
              <a:rPr sz="1000" dirty="0">
                <a:latin typeface="Times New Roman"/>
                <a:cs typeface="Times New Roman"/>
              </a:rPr>
              <a:t> de la </a:t>
            </a:r>
            <a:r>
              <a:rPr sz="1000" spc="-4" dirty="0">
                <a:latin typeface="Times New Roman"/>
                <a:cs typeface="Times New Roman"/>
              </a:rPr>
              <a:t>red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eléctrica</a:t>
            </a:r>
            <a:r>
              <a:rPr sz="1000" spc="-4" dirty="0">
                <a:latin typeface="Times New Roman"/>
                <a:cs typeface="Times New Roman"/>
              </a:rPr>
              <a:t> en</a:t>
            </a:r>
            <a:r>
              <a:rPr sz="1000" dirty="0">
                <a:latin typeface="Times New Roman"/>
                <a:cs typeface="Times New Roman"/>
              </a:rPr>
              <a:t> dicha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central.</a:t>
            </a:r>
            <a:endParaRPr sz="1000">
              <a:latin typeface="Times New Roman"/>
              <a:cs typeface="Times New Roman"/>
            </a:endParaRPr>
          </a:p>
          <a:p>
            <a:pPr lvl="3">
              <a:spcBef>
                <a:spcPts val="32"/>
              </a:spcBef>
              <a:buFont typeface="Symbol"/>
              <a:buChar char=""/>
            </a:pPr>
            <a:endParaRPr sz="1100">
              <a:latin typeface="Times New Roman"/>
              <a:cs typeface="Times New Roman"/>
            </a:endParaRPr>
          </a:p>
          <a:p>
            <a:pPr marL="379072" marR="4617" lvl="3" indent="-184663">
              <a:lnSpc>
                <a:spcPts val="1107"/>
              </a:lnSpc>
              <a:buFont typeface="Symbol"/>
              <a:buChar char=""/>
              <a:tabLst>
                <a:tab pos="379072" algn="l"/>
                <a:tab pos="379585" algn="l"/>
              </a:tabLst>
            </a:pPr>
            <a:r>
              <a:rPr sz="1000" spc="-4" dirty="0">
                <a:latin typeface="Times New Roman"/>
                <a:cs typeface="Times New Roman"/>
              </a:rPr>
              <a:t>Investigar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desempeño de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las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protecciones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eléctricas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Central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15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4" dirty="0">
                <a:latin typeface="Times New Roman"/>
                <a:cs typeface="Times New Roman"/>
              </a:rPr>
              <a:t>de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septiembre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partir</a:t>
            </a:r>
            <a:r>
              <a:rPr sz="1000" dirty="0">
                <a:latin typeface="Times New Roman"/>
                <a:cs typeface="Times New Roman"/>
              </a:rPr>
              <a:t> de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los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datos</a:t>
            </a:r>
            <a:r>
              <a:rPr sz="1000" dirty="0">
                <a:latin typeface="Times New Roman"/>
                <a:cs typeface="Times New Roman"/>
              </a:rPr>
              <a:t> históricos disponibles.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xfrm>
            <a:off x="6329082" y="5931133"/>
            <a:ext cx="300182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r>
              <a:rPr dirty="0"/>
              <a:t>2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6202" y="605055"/>
            <a:ext cx="200321" cy="80582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6168" y="1732959"/>
            <a:ext cx="203356" cy="80582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76200" y="3467822"/>
            <a:ext cx="204825" cy="80582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1051937" y="559880"/>
            <a:ext cx="5555240" cy="5437742"/>
          </a:xfrm>
          <a:prstGeom prst="rect">
            <a:avLst/>
          </a:prstGeom>
        </p:spPr>
        <p:txBody>
          <a:bodyPr vert="horz" wrap="square" lIns="0" tIns="10259" rIns="0" bIns="0" rtlCol="0">
            <a:spAutoFit/>
          </a:bodyPr>
          <a:lstStyle/>
          <a:p>
            <a:pPr marL="229290">
              <a:spcBef>
                <a:spcPts val="81"/>
              </a:spcBef>
            </a:pPr>
            <a:r>
              <a:rPr sz="1100" b="1" spc="-4" dirty="0">
                <a:latin typeface="Times New Roman"/>
                <a:cs typeface="Times New Roman"/>
              </a:rPr>
              <a:t>DESCRIPCIÓN</a:t>
            </a:r>
            <a:r>
              <a:rPr sz="1100" b="1" spc="-24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DEL</a:t>
            </a:r>
            <a:r>
              <a:rPr sz="1100" b="1" spc="-16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TEMA.</a:t>
            </a:r>
            <a:endParaRPr sz="1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100">
              <a:latin typeface="Times New Roman"/>
              <a:cs typeface="Times New Roman"/>
            </a:endParaRPr>
          </a:p>
          <a:p>
            <a:pPr marL="10259" marR="8720" algn="just">
              <a:lnSpc>
                <a:spcPct val="103499"/>
              </a:lnSpc>
            </a:pPr>
            <a:r>
              <a:rPr sz="1000" spc="-4" dirty="0">
                <a:latin typeface="Times New Roman"/>
                <a:cs typeface="Times New Roman"/>
              </a:rPr>
              <a:t>Desarrollar </a:t>
            </a:r>
            <a:r>
              <a:rPr sz="1000" dirty="0">
                <a:latin typeface="Times New Roman"/>
                <a:cs typeface="Times New Roman"/>
              </a:rPr>
              <a:t>y </a:t>
            </a:r>
            <a:r>
              <a:rPr sz="1000" spc="-4" dirty="0">
                <a:latin typeface="Times New Roman"/>
                <a:cs typeface="Times New Roman"/>
              </a:rPr>
              <a:t>analizar el esquema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las protecciones eléctricas del </a:t>
            </a:r>
            <a:r>
              <a:rPr sz="1000" dirty="0">
                <a:latin typeface="Times New Roman"/>
                <a:cs typeface="Times New Roman"/>
              </a:rPr>
              <a:t>generador de la </a:t>
            </a:r>
            <a:r>
              <a:rPr sz="1000" spc="-4" dirty="0">
                <a:latin typeface="Times New Roman"/>
                <a:cs typeface="Times New Roman"/>
              </a:rPr>
              <a:t>Central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Hidroeléctrica </a:t>
            </a:r>
            <a:r>
              <a:rPr sz="1000" dirty="0">
                <a:latin typeface="Times New Roman"/>
                <a:cs typeface="Times New Roman"/>
              </a:rPr>
              <a:t>15 de </a:t>
            </a:r>
            <a:r>
              <a:rPr sz="1000" spc="-4" dirty="0">
                <a:latin typeface="Times New Roman"/>
                <a:cs typeface="Times New Roman"/>
              </a:rPr>
              <a:t>septiembre,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haciendo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uso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del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software </a:t>
            </a:r>
            <a:r>
              <a:rPr sz="1000" dirty="0">
                <a:latin typeface="Times New Roman"/>
                <a:cs typeface="Times New Roman"/>
              </a:rPr>
              <a:t>de simulaciones </a:t>
            </a:r>
            <a:r>
              <a:rPr sz="1000" spc="-4" dirty="0">
                <a:latin typeface="Times New Roman"/>
                <a:cs typeface="Times New Roman"/>
              </a:rPr>
              <a:t>eléctricas,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análisis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flujo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4" dirty="0">
                <a:latin typeface="Times New Roman"/>
                <a:cs typeface="Times New Roman"/>
              </a:rPr>
              <a:t>de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carga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y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estudio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cortocircuito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para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obtener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comportamiento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red </a:t>
            </a:r>
            <a:r>
              <a:rPr sz="1000" spc="-23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eléctrica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central,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al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igual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se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realizará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y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analizará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curva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spc="4" dirty="0">
                <a:latin typeface="Times New Roman"/>
                <a:cs typeface="Times New Roman"/>
              </a:rPr>
              <a:t>de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protecciones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los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equipos </a:t>
            </a:r>
            <a:r>
              <a:rPr sz="1000" spc="-23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regidos </a:t>
            </a:r>
            <a:r>
              <a:rPr sz="1000" dirty="0">
                <a:latin typeface="Times New Roman"/>
                <a:cs typeface="Times New Roman"/>
              </a:rPr>
              <a:t>a </a:t>
            </a:r>
            <a:r>
              <a:rPr sz="1000" spc="-4" dirty="0">
                <a:latin typeface="Times New Roman"/>
                <a:cs typeface="Times New Roman"/>
              </a:rPr>
              <a:t>protección, </a:t>
            </a:r>
            <a:r>
              <a:rPr sz="1000" dirty="0">
                <a:latin typeface="Times New Roman"/>
                <a:cs typeface="Times New Roman"/>
              </a:rPr>
              <a:t>y </a:t>
            </a:r>
            <a:r>
              <a:rPr sz="1000" spc="4" dirty="0">
                <a:latin typeface="Times New Roman"/>
                <a:cs typeface="Times New Roman"/>
              </a:rPr>
              <a:t>la </a:t>
            </a:r>
            <a:r>
              <a:rPr sz="1000" spc="-4" dirty="0">
                <a:latin typeface="Times New Roman"/>
                <a:cs typeface="Times New Roman"/>
              </a:rPr>
              <a:t>forma </a:t>
            </a:r>
            <a:r>
              <a:rPr sz="1000" dirty="0">
                <a:latin typeface="Times New Roman"/>
                <a:cs typeface="Times New Roman"/>
              </a:rPr>
              <a:t>de conexión a </a:t>
            </a:r>
            <a:r>
              <a:rPr sz="1000" spc="-4" dirty="0">
                <a:latin typeface="Times New Roman"/>
                <a:cs typeface="Times New Roman"/>
              </a:rPr>
              <a:t>tierra con el sistema </a:t>
            </a:r>
            <a:r>
              <a:rPr sz="1000" dirty="0">
                <a:latin typeface="Times New Roman"/>
                <a:cs typeface="Times New Roman"/>
              </a:rPr>
              <a:t>de transmisión y </a:t>
            </a:r>
            <a:r>
              <a:rPr sz="1000" spc="-4" dirty="0">
                <a:latin typeface="Times New Roman"/>
                <a:cs typeface="Times New Roman"/>
              </a:rPr>
              <a:t>al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generador.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4"/>
              </a:spcBef>
            </a:pPr>
            <a:endParaRPr sz="1200">
              <a:latin typeface="Times New Roman"/>
              <a:cs typeface="Times New Roman"/>
            </a:endParaRPr>
          </a:p>
          <a:p>
            <a:pPr marL="229290">
              <a:spcBef>
                <a:spcPts val="4"/>
              </a:spcBef>
            </a:pPr>
            <a:r>
              <a:rPr sz="1100" b="1" spc="-4" dirty="0">
                <a:latin typeface="Times New Roman"/>
                <a:cs typeface="Times New Roman"/>
              </a:rPr>
              <a:t>ALCANCES.</a:t>
            </a:r>
            <a:endParaRPr sz="1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100">
              <a:latin typeface="Times New Roman"/>
              <a:cs typeface="Times New Roman"/>
            </a:endParaRPr>
          </a:p>
          <a:p>
            <a:pPr marL="10259" marR="7181" algn="just">
              <a:lnSpc>
                <a:spcPct val="103499"/>
              </a:lnSpc>
            </a:pPr>
            <a:r>
              <a:rPr sz="1000" spc="-4" dirty="0">
                <a:latin typeface="Times New Roman"/>
                <a:cs typeface="Times New Roman"/>
              </a:rPr>
              <a:t>Realizar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diagrama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spc="4" dirty="0">
                <a:latin typeface="Times New Roman"/>
                <a:cs typeface="Times New Roman"/>
              </a:rPr>
              <a:t>de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protecciones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spc="4" dirty="0">
                <a:latin typeface="Times New Roman"/>
                <a:cs typeface="Times New Roman"/>
              </a:rPr>
              <a:t>de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central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generadora</a:t>
            </a:r>
            <a:r>
              <a:rPr sz="1000" spc="-4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hidroeléctrica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15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septiembre </a:t>
            </a:r>
            <a:r>
              <a:rPr sz="1000" spc="-23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con </a:t>
            </a:r>
            <a:r>
              <a:rPr sz="1000" dirty="0">
                <a:latin typeface="Times New Roman"/>
                <a:cs typeface="Times New Roman"/>
              </a:rPr>
              <a:t>la </a:t>
            </a:r>
            <a:r>
              <a:rPr sz="1000" spc="-4" dirty="0">
                <a:latin typeface="Times New Roman"/>
                <a:cs typeface="Times New Roman"/>
              </a:rPr>
              <a:t>información </a:t>
            </a:r>
            <a:r>
              <a:rPr sz="1000" dirty="0">
                <a:latin typeface="Times New Roman"/>
                <a:cs typeface="Times New Roman"/>
              </a:rPr>
              <a:t>obtenida de dicha </a:t>
            </a:r>
            <a:r>
              <a:rPr sz="1000" spc="-4" dirty="0">
                <a:latin typeface="Times New Roman"/>
                <a:cs typeface="Times New Roman"/>
              </a:rPr>
              <a:t>central, </a:t>
            </a:r>
            <a:r>
              <a:rPr sz="1000" dirty="0">
                <a:latin typeface="Times New Roman"/>
                <a:cs typeface="Times New Roman"/>
              </a:rPr>
              <a:t>simular </a:t>
            </a:r>
            <a:r>
              <a:rPr sz="1000" spc="-4" dirty="0">
                <a:latin typeface="Times New Roman"/>
                <a:cs typeface="Times New Roman"/>
              </a:rPr>
              <a:t>el diagrama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protecciones en el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software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simulaciones eléctricas ETAP, en el </a:t>
            </a:r>
            <a:r>
              <a:rPr sz="1000" dirty="0">
                <a:latin typeface="Times New Roman"/>
                <a:cs typeface="Times New Roman"/>
              </a:rPr>
              <a:t>cual </a:t>
            </a:r>
            <a:r>
              <a:rPr sz="1000" spc="-4" dirty="0">
                <a:latin typeface="Times New Roman"/>
                <a:cs typeface="Times New Roman"/>
              </a:rPr>
              <a:t>se realizarán </a:t>
            </a:r>
            <a:r>
              <a:rPr sz="1000" dirty="0">
                <a:latin typeface="Times New Roman"/>
                <a:cs typeface="Times New Roman"/>
              </a:rPr>
              <a:t>análisis de flujo de </a:t>
            </a:r>
            <a:r>
              <a:rPr sz="1000" spc="-4" dirty="0">
                <a:latin typeface="Times New Roman"/>
                <a:cs typeface="Times New Roman"/>
              </a:rPr>
              <a:t>carga,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cortocircuito, con los </a:t>
            </a:r>
            <a:r>
              <a:rPr sz="1000" dirty="0">
                <a:latin typeface="Times New Roman"/>
                <a:cs typeface="Times New Roman"/>
              </a:rPr>
              <a:t>cuales </a:t>
            </a:r>
            <a:r>
              <a:rPr sz="1000" spc="-4" dirty="0">
                <a:latin typeface="Times New Roman"/>
                <a:cs typeface="Times New Roman"/>
              </a:rPr>
              <a:t>se tendrá </a:t>
            </a:r>
            <a:r>
              <a:rPr sz="1000" dirty="0">
                <a:latin typeface="Times New Roman"/>
                <a:cs typeface="Times New Roman"/>
              </a:rPr>
              <a:t>una </a:t>
            </a:r>
            <a:r>
              <a:rPr sz="1000" spc="-4" dirty="0">
                <a:latin typeface="Times New Roman"/>
                <a:cs typeface="Times New Roman"/>
              </a:rPr>
              <a:t>referencia del comportamiento </a:t>
            </a:r>
            <a:r>
              <a:rPr sz="1000" dirty="0">
                <a:latin typeface="Times New Roman"/>
                <a:cs typeface="Times New Roman"/>
              </a:rPr>
              <a:t>de la </a:t>
            </a:r>
            <a:r>
              <a:rPr sz="1000" spc="-4" dirty="0">
                <a:latin typeface="Times New Roman"/>
                <a:cs typeface="Times New Roman"/>
              </a:rPr>
              <a:t>red eléctrica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 </a:t>
            </a:r>
            <a:r>
              <a:rPr sz="1000" dirty="0">
                <a:latin typeface="Times New Roman"/>
                <a:cs typeface="Times New Roman"/>
              </a:rPr>
              <a:t>la </a:t>
            </a:r>
            <a:r>
              <a:rPr sz="1000" spc="-4" dirty="0">
                <a:latin typeface="Times New Roman"/>
                <a:cs typeface="Times New Roman"/>
              </a:rPr>
              <a:t>central, al igual </a:t>
            </a:r>
            <a:r>
              <a:rPr sz="1000" dirty="0">
                <a:latin typeface="Times New Roman"/>
                <a:cs typeface="Times New Roman"/>
              </a:rPr>
              <a:t>que </a:t>
            </a:r>
            <a:r>
              <a:rPr sz="1000" spc="-4" dirty="0">
                <a:latin typeface="Times New Roman"/>
                <a:cs typeface="Times New Roman"/>
              </a:rPr>
              <a:t>se </a:t>
            </a:r>
            <a:r>
              <a:rPr sz="1000" dirty="0">
                <a:latin typeface="Times New Roman"/>
                <a:cs typeface="Times New Roman"/>
              </a:rPr>
              <a:t>analizará la </a:t>
            </a:r>
            <a:r>
              <a:rPr sz="1000" spc="-4" dirty="0">
                <a:latin typeface="Times New Roman"/>
                <a:cs typeface="Times New Roman"/>
              </a:rPr>
              <a:t>curva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protecciones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los </a:t>
            </a:r>
            <a:r>
              <a:rPr sz="1000" dirty="0">
                <a:latin typeface="Times New Roman"/>
                <a:cs typeface="Times New Roman"/>
              </a:rPr>
              <a:t>elementos </a:t>
            </a:r>
            <a:r>
              <a:rPr sz="1000" spc="-4" dirty="0">
                <a:latin typeface="Times New Roman"/>
                <a:cs typeface="Times New Roman"/>
              </a:rPr>
              <a:t>eléctricos </a:t>
            </a:r>
            <a:r>
              <a:rPr sz="1000" dirty="0">
                <a:latin typeface="Times New Roman"/>
                <a:cs typeface="Times New Roman"/>
              </a:rPr>
              <a:t>a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proteger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dirty="0">
                <a:latin typeface="Times New Roman"/>
                <a:cs typeface="Times New Roman"/>
              </a:rPr>
              <a:t> la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central.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También</a:t>
            </a:r>
            <a:r>
              <a:rPr sz="1000" dirty="0">
                <a:latin typeface="Times New Roman"/>
                <a:cs typeface="Times New Roman"/>
              </a:rPr>
              <a:t> se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analizará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las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protecciones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internas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aplicadas</a:t>
            </a:r>
            <a:r>
              <a:rPr sz="1000" dirty="0">
                <a:latin typeface="Times New Roman"/>
                <a:cs typeface="Times New Roman"/>
              </a:rPr>
              <a:t> y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recomendadas </a:t>
            </a:r>
            <a:r>
              <a:rPr sz="1000" dirty="0">
                <a:latin typeface="Times New Roman"/>
                <a:cs typeface="Times New Roman"/>
              </a:rPr>
              <a:t>para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 planta.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40"/>
              </a:spcBef>
            </a:pPr>
            <a:endParaRPr sz="1000">
              <a:latin typeface="Times New Roman"/>
              <a:cs typeface="Times New Roman"/>
            </a:endParaRPr>
          </a:p>
          <a:p>
            <a:pPr marL="10259" marR="8720" algn="just">
              <a:lnSpc>
                <a:spcPct val="103299"/>
              </a:lnSpc>
            </a:pPr>
            <a:r>
              <a:rPr sz="1000" dirty="0">
                <a:latin typeface="Times New Roman"/>
                <a:cs typeface="Times New Roman"/>
              </a:rPr>
              <a:t>Entre</a:t>
            </a:r>
            <a:r>
              <a:rPr sz="1000" spc="-53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las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funciones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protección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analizar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están: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elementos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corriente,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voltaje,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frecuencia, </a:t>
            </a:r>
            <a:r>
              <a:rPr sz="1000" spc="-23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potencia, </a:t>
            </a:r>
            <a:r>
              <a:rPr sz="1000" dirty="0">
                <a:latin typeface="Times New Roman"/>
                <a:cs typeface="Times New Roman"/>
              </a:rPr>
              <a:t>pérdida </a:t>
            </a:r>
            <a:r>
              <a:rPr sz="1000" spc="4" dirty="0">
                <a:latin typeface="Times New Roman"/>
                <a:cs typeface="Times New Roman"/>
              </a:rPr>
              <a:t>de </a:t>
            </a:r>
            <a:r>
              <a:rPr sz="1000" dirty="0">
                <a:latin typeface="Times New Roman"/>
                <a:cs typeface="Times New Roman"/>
              </a:rPr>
              <a:t>sincronismo, </a:t>
            </a:r>
            <a:r>
              <a:rPr sz="1000" spc="-4" dirty="0">
                <a:latin typeface="Times New Roman"/>
                <a:cs typeface="Times New Roman"/>
              </a:rPr>
              <a:t>detección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tierra en el estator, </a:t>
            </a:r>
            <a:r>
              <a:rPr sz="1000" dirty="0">
                <a:latin typeface="Times New Roman"/>
                <a:cs typeface="Times New Roman"/>
              </a:rPr>
              <a:t>protección </a:t>
            </a:r>
            <a:r>
              <a:rPr sz="1000" spc="-4" dirty="0">
                <a:latin typeface="Times New Roman"/>
                <a:cs typeface="Times New Roman"/>
              </a:rPr>
              <a:t>diferencial </a:t>
            </a:r>
            <a:r>
              <a:rPr sz="1000" dirty="0">
                <a:latin typeface="Times New Roman"/>
                <a:cs typeface="Times New Roman"/>
              </a:rPr>
              <a:t>y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protección térmica.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16"/>
              </a:spcBef>
            </a:pPr>
            <a:endParaRPr sz="1200">
              <a:latin typeface="Times New Roman"/>
              <a:cs typeface="Times New Roman"/>
            </a:endParaRPr>
          </a:p>
          <a:p>
            <a:pPr marL="229290"/>
            <a:r>
              <a:rPr sz="1100" b="1" spc="-4" dirty="0">
                <a:latin typeface="Times New Roman"/>
                <a:cs typeface="Times New Roman"/>
              </a:rPr>
              <a:t>ANTECEDENTES.</a:t>
            </a:r>
            <a:endParaRPr sz="1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100">
              <a:latin typeface="Times New Roman"/>
              <a:cs typeface="Times New Roman"/>
            </a:endParaRPr>
          </a:p>
          <a:p>
            <a:pPr marL="10259" marR="4104" algn="just">
              <a:lnSpc>
                <a:spcPct val="103499"/>
              </a:lnSpc>
            </a:pPr>
            <a:r>
              <a:rPr sz="1000" spc="-8" dirty="0">
                <a:latin typeface="Times New Roman"/>
                <a:cs typeface="Times New Roman"/>
              </a:rPr>
              <a:t>Las </a:t>
            </a:r>
            <a:r>
              <a:rPr sz="1000" spc="-4" dirty="0">
                <a:latin typeface="Times New Roman"/>
                <a:cs typeface="Times New Roman"/>
              </a:rPr>
              <a:t>centrales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hidroeléctricas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son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instalaciones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críticas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para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suministro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energía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continuo </a:t>
            </a:r>
            <a:r>
              <a:rPr sz="1000" spc="-23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y de </a:t>
            </a:r>
            <a:r>
              <a:rPr sz="1000" spc="-4" dirty="0">
                <a:latin typeface="Times New Roman"/>
                <a:cs typeface="Times New Roman"/>
              </a:rPr>
              <a:t>calidad, </a:t>
            </a:r>
            <a:r>
              <a:rPr sz="1000" dirty="0">
                <a:latin typeface="Times New Roman"/>
                <a:cs typeface="Times New Roman"/>
              </a:rPr>
              <a:t>siendo </a:t>
            </a:r>
            <a:r>
              <a:rPr sz="1000" spc="-4" dirty="0">
                <a:latin typeface="Times New Roman"/>
                <a:cs typeface="Times New Roman"/>
              </a:rPr>
              <a:t>piezas vitales en </a:t>
            </a:r>
            <a:r>
              <a:rPr sz="1000" dirty="0">
                <a:latin typeface="Times New Roman"/>
                <a:cs typeface="Times New Roman"/>
              </a:rPr>
              <a:t>la </a:t>
            </a:r>
            <a:r>
              <a:rPr sz="1000" spc="-4" dirty="0">
                <a:latin typeface="Times New Roman"/>
                <a:cs typeface="Times New Roman"/>
              </a:rPr>
              <a:t>operación en régimen estacionario </a:t>
            </a:r>
            <a:r>
              <a:rPr sz="1000" dirty="0">
                <a:latin typeface="Times New Roman"/>
                <a:cs typeface="Times New Roman"/>
              </a:rPr>
              <a:t>y </a:t>
            </a:r>
            <a:r>
              <a:rPr sz="1000" spc="-4" dirty="0">
                <a:latin typeface="Times New Roman"/>
                <a:cs typeface="Times New Roman"/>
              </a:rPr>
              <a:t>en contingencia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 la </a:t>
            </a:r>
            <a:r>
              <a:rPr sz="1000" spc="-4" dirty="0">
                <a:latin typeface="Times New Roman"/>
                <a:cs typeface="Times New Roman"/>
              </a:rPr>
              <a:t>red. </a:t>
            </a:r>
            <a:r>
              <a:rPr sz="1000" dirty="0">
                <a:latin typeface="Times New Roman"/>
                <a:cs typeface="Times New Roman"/>
              </a:rPr>
              <a:t>El </a:t>
            </a:r>
            <a:r>
              <a:rPr sz="1000" spc="-4" dirty="0">
                <a:latin typeface="Times New Roman"/>
                <a:cs typeface="Times New Roman"/>
              </a:rPr>
              <a:t>estudio </a:t>
            </a:r>
            <a:r>
              <a:rPr sz="1000" dirty="0">
                <a:latin typeface="Times New Roman"/>
                <a:cs typeface="Times New Roman"/>
              </a:rPr>
              <a:t>y análisis de </a:t>
            </a:r>
            <a:r>
              <a:rPr sz="1000" spc="-4" dirty="0">
                <a:latin typeface="Times New Roman"/>
                <a:cs typeface="Times New Roman"/>
              </a:rPr>
              <a:t>las protecciones eléctricas </a:t>
            </a:r>
            <a:r>
              <a:rPr sz="1000" spc="12" dirty="0">
                <a:latin typeface="Times New Roman"/>
                <a:cs typeface="Times New Roman"/>
              </a:rPr>
              <a:t>hoy </a:t>
            </a:r>
            <a:r>
              <a:rPr sz="1000" spc="-4" dirty="0">
                <a:latin typeface="Times New Roman"/>
                <a:cs typeface="Times New Roman"/>
              </a:rPr>
              <a:t>en </a:t>
            </a:r>
            <a:r>
              <a:rPr sz="1000" dirty="0">
                <a:latin typeface="Times New Roman"/>
                <a:cs typeface="Times New Roman"/>
              </a:rPr>
              <a:t>día </a:t>
            </a:r>
            <a:r>
              <a:rPr sz="1000" spc="-4" dirty="0">
                <a:latin typeface="Times New Roman"/>
                <a:cs typeface="Times New Roman"/>
              </a:rPr>
              <a:t>es </a:t>
            </a:r>
            <a:r>
              <a:rPr sz="1000" dirty="0">
                <a:latin typeface="Times New Roman"/>
                <a:cs typeface="Times New Roman"/>
              </a:rPr>
              <a:t>una </a:t>
            </a:r>
            <a:r>
              <a:rPr sz="1000" spc="-4" dirty="0">
                <a:latin typeface="Times New Roman"/>
                <a:cs typeface="Times New Roman"/>
              </a:rPr>
              <a:t>parte </a:t>
            </a:r>
            <a:r>
              <a:rPr sz="1000" spc="4" dirty="0">
                <a:latin typeface="Times New Roman"/>
                <a:cs typeface="Times New Roman"/>
              </a:rPr>
              <a:t>muy 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importante </a:t>
            </a:r>
            <a:r>
              <a:rPr sz="1000" spc="-12" dirty="0">
                <a:latin typeface="Times New Roman"/>
                <a:cs typeface="Times New Roman"/>
              </a:rPr>
              <a:t>ya </a:t>
            </a:r>
            <a:r>
              <a:rPr sz="1000" dirty="0">
                <a:latin typeface="Times New Roman"/>
                <a:cs typeface="Times New Roman"/>
              </a:rPr>
              <a:t>que </a:t>
            </a:r>
            <a:r>
              <a:rPr sz="1000" spc="-4" dirty="0">
                <a:latin typeface="Times New Roman"/>
                <a:cs typeface="Times New Roman"/>
              </a:rPr>
              <a:t>estas ayudan </a:t>
            </a:r>
            <a:r>
              <a:rPr sz="1000" dirty="0">
                <a:latin typeface="Times New Roman"/>
                <a:cs typeface="Times New Roman"/>
              </a:rPr>
              <a:t>a </a:t>
            </a:r>
            <a:r>
              <a:rPr sz="1000" spc="-4" dirty="0">
                <a:latin typeface="Times New Roman"/>
                <a:cs typeface="Times New Roman"/>
              </a:rPr>
              <a:t>proteger los </a:t>
            </a:r>
            <a:r>
              <a:rPr sz="1000" dirty="0">
                <a:latin typeface="Times New Roman"/>
                <a:cs typeface="Times New Roman"/>
              </a:rPr>
              <a:t>dispositivos </a:t>
            </a:r>
            <a:r>
              <a:rPr sz="1000" spc="-4" dirty="0">
                <a:latin typeface="Times New Roman"/>
                <a:cs typeface="Times New Roman"/>
              </a:rPr>
              <a:t>eléctricos </a:t>
            </a:r>
            <a:r>
              <a:rPr sz="1000" dirty="0">
                <a:latin typeface="Times New Roman"/>
                <a:cs typeface="Times New Roman"/>
              </a:rPr>
              <a:t>como </a:t>
            </a:r>
            <a:r>
              <a:rPr sz="1000" spc="-4" dirty="0">
                <a:latin typeface="Times New Roman"/>
                <a:cs typeface="Times New Roman"/>
              </a:rPr>
              <a:t>los generadores </a:t>
            </a:r>
            <a:r>
              <a:rPr sz="1000" dirty="0">
                <a:latin typeface="Times New Roman"/>
                <a:cs typeface="Times New Roman"/>
              </a:rPr>
              <a:t> de </a:t>
            </a:r>
            <a:r>
              <a:rPr sz="1000" spc="-4" dirty="0">
                <a:latin typeface="Times New Roman"/>
                <a:cs typeface="Times New Roman"/>
              </a:rPr>
              <a:t>energía </a:t>
            </a:r>
            <a:r>
              <a:rPr sz="1000" dirty="0">
                <a:latin typeface="Times New Roman"/>
                <a:cs typeface="Times New Roman"/>
              </a:rPr>
              <a:t>eléctrica que </a:t>
            </a:r>
            <a:r>
              <a:rPr sz="1000" spc="-4" dirty="0">
                <a:latin typeface="Times New Roman"/>
                <a:cs typeface="Times New Roman"/>
              </a:rPr>
              <a:t>son </a:t>
            </a:r>
            <a:r>
              <a:rPr sz="1000" dirty="0">
                <a:latin typeface="Times New Roman"/>
                <a:cs typeface="Times New Roman"/>
              </a:rPr>
              <a:t>una pieza de </a:t>
            </a:r>
            <a:r>
              <a:rPr sz="1000" spc="-8" dirty="0">
                <a:latin typeface="Times New Roman"/>
                <a:cs typeface="Times New Roman"/>
              </a:rPr>
              <a:t>gran </a:t>
            </a:r>
            <a:r>
              <a:rPr sz="1000" spc="-4" dirty="0">
                <a:latin typeface="Times New Roman"/>
                <a:cs typeface="Times New Roman"/>
              </a:rPr>
              <a:t>relevancia </a:t>
            </a:r>
            <a:r>
              <a:rPr sz="1000" dirty="0">
                <a:latin typeface="Times New Roman"/>
                <a:cs typeface="Times New Roman"/>
              </a:rPr>
              <a:t>para </a:t>
            </a:r>
            <a:r>
              <a:rPr sz="1000" spc="-4" dirty="0">
                <a:latin typeface="Times New Roman"/>
                <a:cs typeface="Times New Roman"/>
              </a:rPr>
              <a:t>el sistema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potencia, </a:t>
            </a:r>
            <a:r>
              <a:rPr sz="1000" dirty="0">
                <a:latin typeface="Times New Roman"/>
                <a:cs typeface="Times New Roman"/>
              </a:rPr>
              <a:t>por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ende,</a:t>
            </a:r>
            <a:r>
              <a:rPr sz="1000" dirty="0">
                <a:latin typeface="Times New Roman"/>
                <a:cs typeface="Times New Roman"/>
              </a:rPr>
              <a:t> una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correcta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coordinación</a:t>
            </a:r>
            <a:r>
              <a:rPr sz="1000" dirty="0">
                <a:latin typeface="Times New Roman"/>
                <a:cs typeface="Times New Roman"/>
              </a:rPr>
              <a:t> de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protecciones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sistema</a:t>
            </a:r>
            <a:r>
              <a:rPr sz="1000" dirty="0">
                <a:latin typeface="Times New Roman"/>
                <a:cs typeface="Times New Roman"/>
              </a:rPr>
              <a:t> 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proteger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</a:t>
            </a:r>
            <a:r>
              <a:rPr sz="1000" dirty="0">
                <a:latin typeface="Times New Roman"/>
                <a:cs typeface="Times New Roman"/>
              </a:rPr>
              <a:t> de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vital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importancia </a:t>
            </a:r>
            <a:r>
              <a:rPr sz="1000" dirty="0">
                <a:latin typeface="Times New Roman"/>
                <a:cs typeface="Times New Roman"/>
              </a:rPr>
              <a:t>y a </a:t>
            </a:r>
            <a:r>
              <a:rPr sz="1000" spc="-4" dirty="0">
                <a:latin typeface="Times New Roman"/>
                <a:cs typeface="Times New Roman"/>
              </a:rPr>
              <a:t>su vez </a:t>
            </a:r>
            <a:r>
              <a:rPr sz="1000" dirty="0">
                <a:latin typeface="Times New Roman"/>
                <a:cs typeface="Times New Roman"/>
              </a:rPr>
              <a:t>también </a:t>
            </a:r>
            <a:r>
              <a:rPr sz="1000" spc="-4" dirty="0">
                <a:latin typeface="Times New Roman"/>
                <a:cs typeface="Times New Roman"/>
              </a:rPr>
              <a:t>se deben </a:t>
            </a:r>
            <a:r>
              <a:rPr sz="1000" spc="4" dirty="0">
                <a:latin typeface="Times New Roman"/>
                <a:cs typeface="Times New Roman"/>
              </a:rPr>
              <a:t>de </a:t>
            </a:r>
            <a:r>
              <a:rPr sz="1000" dirty="0">
                <a:latin typeface="Times New Roman"/>
                <a:cs typeface="Times New Roman"/>
              </a:rPr>
              <a:t>realizar </a:t>
            </a:r>
            <a:r>
              <a:rPr sz="1000" spc="-4" dirty="0">
                <a:latin typeface="Times New Roman"/>
                <a:cs typeface="Times New Roman"/>
              </a:rPr>
              <a:t>los ajustes necesarios adaptados </a:t>
            </a:r>
            <a:r>
              <a:rPr sz="1000" dirty="0">
                <a:latin typeface="Times New Roman"/>
                <a:cs typeface="Times New Roman"/>
              </a:rPr>
              <a:t>a </a:t>
            </a:r>
            <a:r>
              <a:rPr sz="1000" spc="-4" dirty="0">
                <a:latin typeface="Times New Roman"/>
                <a:cs typeface="Times New Roman"/>
              </a:rPr>
              <a:t>los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cambios en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sistema.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44"/>
              </a:spcBef>
            </a:pPr>
            <a:endParaRPr sz="1000">
              <a:latin typeface="Times New Roman"/>
              <a:cs typeface="Times New Roman"/>
            </a:endParaRPr>
          </a:p>
          <a:p>
            <a:pPr marL="10259" marR="8207" algn="just">
              <a:lnSpc>
                <a:spcPct val="103299"/>
              </a:lnSpc>
            </a:pPr>
            <a:r>
              <a:rPr sz="1000" spc="-4" dirty="0">
                <a:latin typeface="Times New Roman"/>
                <a:cs typeface="Times New Roman"/>
              </a:rPr>
              <a:t>Diversos estudios </a:t>
            </a:r>
            <a:r>
              <a:rPr sz="1000" dirty="0">
                <a:latin typeface="Times New Roman"/>
                <a:cs typeface="Times New Roman"/>
              </a:rPr>
              <a:t>sobre </a:t>
            </a:r>
            <a:r>
              <a:rPr sz="1000" spc="-4" dirty="0">
                <a:latin typeface="Times New Roman"/>
                <a:cs typeface="Times New Roman"/>
              </a:rPr>
              <a:t>protecciones eléctricas </a:t>
            </a:r>
            <a:r>
              <a:rPr sz="1000" dirty="0">
                <a:latin typeface="Times New Roman"/>
                <a:cs typeface="Times New Roman"/>
              </a:rPr>
              <a:t>se </a:t>
            </a:r>
            <a:r>
              <a:rPr sz="1000" spc="-4" dirty="0">
                <a:latin typeface="Times New Roman"/>
                <a:cs typeface="Times New Roman"/>
              </a:rPr>
              <a:t>han realizado en el </a:t>
            </a:r>
            <a:r>
              <a:rPr sz="1000" dirty="0">
                <a:latin typeface="Times New Roman"/>
                <a:cs typeface="Times New Roman"/>
              </a:rPr>
              <a:t>país, </a:t>
            </a:r>
            <a:r>
              <a:rPr sz="1000" spc="-4" dirty="0">
                <a:latin typeface="Times New Roman"/>
                <a:cs typeface="Times New Roman"/>
              </a:rPr>
              <a:t>estudios </a:t>
            </a:r>
            <a:r>
              <a:rPr sz="1000" dirty="0">
                <a:latin typeface="Times New Roman"/>
                <a:cs typeface="Times New Roman"/>
              </a:rPr>
              <a:t>que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abarcan </a:t>
            </a:r>
            <a:r>
              <a:rPr sz="1000" dirty="0">
                <a:latin typeface="Times New Roman"/>
                <a:cs typeface="Times New Roman"/>
              </a:rPr>
              <a:t>desde componentes </a:t>
            </a:r>
            <a:r>
              <a:rPr sz="1000" spc="-4" dirty="0">
                <a:latin typeface="Times New Roman"/>
                <a:cs typeface="Times New Roman"/>
              </a:rPr>
              <a:t>eléctricos </a:t>
            </a:r>
            <a:r>
              <a:rPr sz="1000" dirty="0">
                <a:latin typeface="Times New Roman"/>
                <a:cs typeface="Times New Roman"/>
              </a:rPr>
              <a:t>principales </a:t>
            </a:r>
            <a:r>
              <a:rPr sz="1000" spc="-4" dirty="0">
                <a:latin typeface="Times New Roman"/>
                <a:cs typeface="Times New Roman"/>
              </a:rPr>
              <a:t>hasta </a:t>
            </a:r>
            <a:r>
              <a:rPr sz="1000" dirty="0">
                <a:latin typeface="Times New Roman"/>
                <a:cs typeface="Times New Roman"/>
              </a:rPr>
              <a:t>la </a:t>
            </a:r>
            <a:r>
              <a:rPr sz="1000" spc="-4" dirty="0">
                <a:latin typeface="Times New Roman"/>
                <a:cs typeface="Times New Roman"/>
              </a:rPr>
              <a:t>coordinación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protecciones, sin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embargo,</a:t>
            </a:r>
            <a:r>
              <a:rPr sz="1000" dirty="0">
                <a:latin typeface="Times New Roman"/>
                <a:cs typeface="Times New Roman"/>
              </a:rPr>
              <a:t> no</a:t>
            </a:r>
            <a:r>
              <a:rPr sz="1000" spc="4" dirty="0">
                <a:latin typeface="Times New Roman"/>
                <a:cs typeface="Times New Roman"/>
              </a:rPr>
              <a:t> ha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habido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investigaciones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aplicadas</a:t>
            </a:r>
            <a:r>
              <a:rPr sz="1000" dirty="0">
                <a:latin typeface="Times New Roman"/>
                <a:cs typeface="Times New Roman"/>
              </a:rPr>
              <a:t> 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las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protecciones</a:t>
            </a:r>
            <a:r>
              <a:rPr sz="1000" dirty="0">
                <a:latin typeface="Times New Roman"/>
                <a:cs typeface="Times New Roman"/>
              </a:rPr>
              <a:t> de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centrales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hidroeléctricas.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xfrm>
            <a:off x="6329082" y="5931133"/>
            <a:ext cx="300182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r>
              <a:rPr dirty="0"/>
              <a:t>3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6200" y="605055"/>
            <a:ext cx="204825" cy="80582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6233" y="3309485"/>
            <a:ext cx="206293" cy="80582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1051937" y="559880"/>
            <a:ext cx="5552738" cy="5772962"/>
          </a:xfrm>
          <a:prstGeom prst="rect">
            <a:avLst/>
          </a:prstGeom>
        </p:spPr>
        <p:txBody>
          <a:bodyPr vert="horz" wrap="square" lIns="0" tIns="10259" rIns="0" bIns="0" rtlCol="0">
            <a:spAutoFit/>
          </a:bodyPr>
          <a:lstStyle/>
          <a:p>
            <a:pPr marL="229290">
              <a:spcBef>
                <a:spcPts val="81"/>
              </a:spcBef>
            </a:pPr>
            <a:r>
              <a:rPr sz="1100" b="1" spc="-4" dirty="0">
                <a:latin typeface="Times New Roman"/>
                <a:cs typeface="Times New Roman"/>
              </a:rPr>
              <a:t>PLANTEAMIENTO</a:t>
            </a:r>
            <a:r>
              <a:rPr sz="1100" b="1" spc="-8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DEL</a:t>
            </a:r>
            <a:r>
              <a:rPr sz="1100" b="1" spc="-8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PROBLEMA.</a:t>
            </a:r>
            <a:endParaRPr sz="1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100">
              <a:latin typeface="Times New Roman"/>
              <a:cs typeface="Times New Roman"/>
            </a:endParaRPr>
          </a:p>
          <a:p>
            <a:pPr marL="10259" marR="4617" algn="just">
              <a:lnSpc>
                <a:spcPct val="103499"/>
              </a:lnSpc>
            </a:pPr>
            <a:r>
              <a:rPr sz="1000" spc="-8" dirty="0">
                <a:latin typeface="Times New Roman"/>
                <a:cs typeface="Times New Roman"/>
              </a:rPr>
              <a:t>Los</a:t>
            </a:r>
            <a:r>
              <a:rPr sz="1000" spc="-4" dirty="0">
                <a:latin typeface="Times New Roman"/>
                <a:cs typeface="Times New Roman"/>
              </a:rPr>
              <a:t> sistemas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eléctricos</a:t>
            </a:r>
            <a:r>
              <a:rPr sz="1000" dirty="0">
                <a:latin typeface="Times New Roman"/>
                <a:cs typeface="Times New Roman"/>
              </a:rPr>
              <a:t> mejor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diseñados</a:t>
            </a:r>
            <a:r>
              <a:rPr sz="1000" dirty="0">
                <a:latin typeface="Times New Roman"/>
                <a:cs typeface="Times New Roman"/>
              </a:rPr>
              <a:t> ocasionalmente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pueden</a:t>
            </a:r>
            <a:r>
              <a:rPr sz="1000" dirty="0">
                <a:latin typeface="Times New Roman"/>
                <a:cs typeface="Times New Roman"/>
              </a:rPr>
              <a:t> experimentar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dirty="0">
                <a:latin typeface="Times New Roman"/>
                <a:cs typeface="Times New Roman"/>
              </a:rPr>
              <a:t> un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momento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alguna</a:t>
            </a:r>
            <a:r>
              <a:rPr sz="1000" dirty="0">
                <a:latin typeface="Times New Roman"/>
                <a:cs typeface="Times New Roman"/>
              </a:rPr>
              <a:t> falla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producida</a:t>
            </a:r>
            <a:r>
              <a:rPr sz="1000" dirty="0">
                <a:latin typeface="Times New Roman"/>
                <a:cs typeface="Times New Roman"/>
              </a:rPr>
              <a:t> por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un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cortocircuito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dado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como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resultado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corrientes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anormales, los </a:t>
            </a:r>
            <a:r>
              <a:rPr sz="1000" dirty="0">
                <a:latin typeface="Times New Roman"/>
                <a:cs typeface="Times New Roman"/>
              </a:rPr>
              <a:t>dispositivos de </a:t>
            </a:r>
            <a:r>
              <a:rPr sz="1000" spc="-4" dirty="0">
                <a:latin typeface="Times New Roman"/>
                <a:cs typeface="Times New Roman"/>
              </a:rPr>
              <a:t>protección eléctrica </a:t>
            </a:r>
            <a:r>
              <a:rPr sz="1000" dirty="0">
                <a:latin typeface="Times New Roman"/>
                <a:cs typeface="Times New Roman"/>
              </a:rPr>
              <a:t>de sobre </a:t>
            </a:r>
            <a:r>
              <a:rPr sz="1000" spc="-4" dirty="0">
                <a:latin typeface="Times New Roman"/>
                <a:cs typeface="Times New Roman"/>
              </a:rPr>
              <a:t>corrientes </a:t>
            </a:r>
            <a:r>
              <a:rPr sz="1000" dirty="0">
                <a:latin typeface="Times New Roman"/>
                <a:cs typeface="Times New Roman"/>
              </a:rPr>
              <a:t>deben de </a:t>
            </a:r>
            <a:r>
              <a:rPr sz="1000" spc="-4" dirty="0">
                <a:latin typeface="Times New Roman"/>
                <a:cs typeface="Times New Roman"/>
              </a:rPr>
              <a:t>aislar las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fallas producidas en el </a:t>
            </a:r>
            <a:r>
              <a:rPr sz="1000" dirty="0">
                <a:latin typeface="Times New Roman"/>
                <a:cs typeface="Times New Roman"/>
              </a:rPr>
              <a:t>punto </a:t>
            </a:r>
            <a:r>
              <a:rPr sz="1000" spc="-4" dirty="0">
                <a:latin typeface="Times New Roman"/>
                <a:cs typeface="Times New Roman"/>
              </a:rPr>
              <a:t>adecuado con </a:t>
            </a:r>
            <a:r>
              <a:rPr sz="1000" dirty="0">
                <a:latin typeface="Times New Roman"/>
                <a:cs typeface="Times New Roman"/>
              </a:rPr>
              <a:t>eficiencia </a:t>
            </a:r>
            <a:r>
              <a:rPr sz="1000" spc="-4" dirty="0">
                <a:latin typeface="Times New Roman"/>
                <a:cs typeface="Times New Roman"/>
              </a:rPr>
              <a:t>para </a:t>
            </a:r>
            <a:r>
              <a:rPr sz="1000" dirty="0">
                <a:latin typeface="Times New Roman"/>
                <a:cs typeface="Times New Roman"/>
              </a:rPr>
              <a:t>minimizar </a:t>
            </a:r>
            <a:r>
              <a:rPr sz="1000" spc="-4" dirty="0">
                <a:latin typeface="Times New Roman"/>
                <a:cs typeface="Times New Roman"/>
              </a:rPr>
              <a:t>el daño en </a:t>
            </a:r>
            <a:r>
              <a:rPr sz="1000" dirty="0">
                <a:latin typeface="Times New Roman"/>
                <a:cs typeface="Times New Roman"/>
              </a:rPr>
              <a:t>un </a:t>
            </a:r>
            <a:r>
              <a:rPr sz="1000" spc="-4" dirty="0">
                <a:latin typeface="Times New Roman"/>
                <a:cs typeface="Times New Roman"/>
              </a:rPr>
              <a:t>circuito </a:t>
            </a:r>
            <a:r>
              <a:rPr sz="1000" dirty="0">
                <a:latin typeface="Times New Roman"/>
                <a:cs typeface="Times New Roman"/>
              </a:rPr>
              <a:t> y equipo </a:t>
            </a:r>
            <a:r>
              <a:rPr sz="1000" spc="-4" dirty="0">
                <a:latin typeface="Times New Roman"/>
                <a:cs typeface="Times New Roman"/>
              </a:rPr>
              <a:t>eléctrico, el accionar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las </a:t>
            </a:r>
            <a:r>
              <a:rPr sz="1000" dirty="0">
                <a:latin typeface="Times New Roman"/>
                <a:cs typeface="Times New Roman"/>
              </a:rPr>
              <a:t>protecciones </a:t>
            </a:r>
            <a:r>
              <a:rPr sz="1000" spc="-4" dirty="0">
                <a:latin typeface="Times New Roman"/>
                <a:cs typeface="Times New Roman"/>
              </a:rPr>
              <a:t>eléctricas debe </a:t>
            </a:r>
            <a:r>
              <a:rPr sz="1000" dirty="0">
                <a:latin typeface="Times New Roman"/>
                <a:cs typeface="Times New Roman"/>
              </a:rPr>
              <a:t>de ser </a:t>
            </a:r>
            <a:r>
              <a:rPr sz="1000" spc="-4" dirty="0">
                <a:latin typeface="Times New Roman"/>
                <a:cs typeface="Times New Roman"/>
              </a:rPr>
              <a:t>en el </a:t>
            </a:r>
            <a:r>
              <a:rPr sz="1000" dirty="0">
                <a:latin typeface="Times New Roman"/>
                <a:cs typeface="Times New Roman"/>
              </a:rPr>
              <a:t>menor </a:t>
            </a:r>
            <a:r>
              <a:rPr sz="1000" spc="-4" dirty="0">
                <a:latin typeface="Times New Roman"/>
                <a:cs typeface="Times New Roman"/>
              </a:rPr>
              <a:t>tiempo </a:t>
            </a:r>
            <a:r>
              <a:rPr sz="1000" dirty="0">
                <a:latin typeface="Times New Roman"/>
                <a:cs typeface="Times New Roman"/>
              </a:rPr>
              <a:t> posible por </a:t>
            </a:r>
            <a:r>
              <a:rPr sz="1000" spc="-4" dirty="0">
                <a:latin typeface="Times New Roman"/>
                <a:cs typeface="Times New Roman"/>
              </a:rPr>
              <a:t>ello </a:t>
            </a:r>
            <a:r>
              <a:rPr sz="1000" dirty="0">
                <a:latin typeface="Times New Roman"/>
                <a:cs typeface="Times New Roman"/>
              </a:rPr>
              <a:t>un </a:t>
            </a:r>
            <a:r>
              <a:rPr sz="1000" spc="-4" dirty="0">
                <a:latin typeface="Times New Roman"/>
                <a:cs typeface="Times New Roman"/>
              </a:rPr>
              <a:t>estudio analítico </a:t>
            </a:r>
            <a:r>
              <a:rPr sz="1000" dirty="0">
                <a:latin typeface="Times New Roman"/>
                <a:cs typeface="Times New Roman"/>
              </a:rPr>
              <a:t>de la operación óptima y adecuada de </a:t>
            </a:r>
            <a:r>
              <a:rPr sz="1000" spc="-4" dirty="0">
                <a:latin typeface="Times New Roman"/>
                <a:cs typeface="Times New Roman"/>
              </a:rPr>
              <a:t>las protecciones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eléctricas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</a:t>
            </a:r>
            <a:r>
              <a:rPr sz="1000" dirty="0">
                <a:latin typeface="Times New Roman"/>
                <a:cs typeface="Times New Roman"/>
              </a:rPr>
              <a:t> de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vital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importancia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para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lograr</a:t>
            </a:r>
            <a:r>
              <a:rPr sz="1000" dirty="0">
                <a:latin typeface="Times New Roman"/>
                <a:cs typeface="Times New Roman"/>
              </a:rPr>
              <a:t> un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funcionamiento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adecuado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del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sistema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eléctrico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y</a:t>
            </a:r>
            <a:r>
              <a:rPr sz="1000" spc="-6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sobre</a:t>
            </a:r>
            <a:r>
              <a:rPr sz="1000" spc="-4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todo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protección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spc="4" dirty="0">
                <a:latin typeface="Times New Roman"/>
                <a:cs typeface="Times New Roman"/>
              </a:rPr>
              <a:t>de</a:t>
            </a:r>
            <a:r>
              <a:rPr sz="1000" spc="-4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los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equipos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eléctricos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dado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que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algunos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4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ellos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suelen </a:t>
            </a:r>
            <a:r>
              <a:rPr sz="1000" spc="-23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ser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4" dirty="0">
                <a:latin typeface="Times New Roman"/>
                <a:cs typeface="Times New Roman"/>
              </a:rPr>
              <a:t>muy </a:t>
            </a:r>
            <a:r>
              <a:rPr sz="1000" spc="-4" dirty="0">
                <a:latin typeface="Times New Roman"/>
                <a:cs typeface="Times New Roman"/>
              </a:rPr>
              <a:t>costosos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como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los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generadores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4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energía</a:t>
            </a:r>
            <a:r>
              <a:rPr sz="1000" dirty="0">
                <a:latin typeface="Times New Roman"/>
                <a:cs typeface="Times New Roman"/>
              </a:rPr>
              <a:t> eléctrica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y </a:t>
            </a:r>
            <a:r>
              <a:rPr sz="1000" spc="-4" dirty="0">
                <a:latin typeface="Times New Roman"/>
                <a:cs typeface="Times New Roman"/>
              </a:rPr>
              <a:t>los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transformadores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4" dirty="0">
                <a:latin typeface="Times New Roman"/>
                <a:cs typeface="Times New Roman"/>
              </a:rPr>
              <a:t>de 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potencia, </a:t>
            </a:r>
            <a:r>
              <a:rPr sz="1000" dirty="0">
                <a:latin typeface="Times New Roman"/>
                <a:cs typeface="Times New Roman"/>
              </a:rPr>
              <a:t>por </a:t>
            </a:r>
            <a:r>
              <a:rPr sz="1000" spc="-4" dirty="0">
                <a:latin typeface="Times New Roman"/>
                <a:cs typeface="Times New Roman"/>
              </a:rPr>
              <a:t>ello </a:t>
            </a:r>
            <a:r>
              <a:rPr sz="1000" dirty="0">
                <a:latin typeface="Times New Roman"/>
                <a:cs typeface="Times New Roman"/>
              </a:rPr>
              <a:t>la </a:t>
            </a:r>
            <a:r>
              <a:rPr sz="1000" spc="-4" dirty="0">
                <a:latin typeface="Times New Roman"/>
                <a:cs typeface="Times New Roman"/>
              </a:rPr>
              <a:t>adecuada protección </a:t>
            </a:r>
            <a:r>
              <a:rPr sz="1000" spc="4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los </a:t>
            </a:r>
            <a:r>
              <a:rPr sz="1000" dirty="0">
                <a:latin typeface="Times New Roman"/>
                <a:cs typeface="Times New Roman"/>
              </a:rPr>
              <a:t>equipos </a:t>
            </a:r>
            <a:r>
              <a:rPr sz="1000" spc="-4" dirty="0">
                <a:latin typeface="Times New Roman"/>
                <a:cs typeface="Times New Roman"/>
              </a:rPr>
              <a:t>es crucial </a:t>
            </a:r>
            <a:r>
              <a:rPr sz="1000" dirty="0">
                <a:latin typeface="Times New Roman"/>
                <a:cs typeface="Times New Roman"/>
              </a:rPr>
              <a:t>para evitar un </a:t>
            </a:r>
            <a:r>
              <a:rPr sz="1000" spc="-4" dirty="0">
                <a:latin typeface="Times New Roman"/>
                <a:cs typeface="Times New Roman"/>
              </a:rPr>
              <a:t>daño </a:t>
            </a:r>
            <a:r>
              <a:rPr sz="1000" dirty="0">
                <a:latin typeface="Times New Roman"/>
                <a:cs typeface="Times New Roman"/>
              </a:rPr>
              <a:t>que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pueda dejar inoperable </a:t>
            </a:r>
            <a:r>
              <a:rPr sz="1000" dirty="0">
                <a:latin typeface="Times New Roman"/>
                <a:cs typeface="Times New Roman"/>
              </a:rPr>
              <a:t>el </a:t>
            </a:r>
            <a:r>
              <a:rPr sz="1000" spc="-4" dirty="0">
                <a:latin typeface="Times New Roman"/>
                <a:cs typeface="Times New Roman"/>
              </a:rPr>
              <a:t>equipo. Asimismo, los ajustes deben garantizar </a:t>
            </a:r>
            <a:r>
              <a:rPr sz="1000" dirty="0">
                <a:latin typeface="Times New Roman"/>
                <a:cs typeface="Times New Roman"/>
              </a:rPr>
              <a:t>que </a:t>
            </a:r>
            <a:r>
              <a:rPr sz="1000" spc="-4" dirty="0">
                <a:latin typeface="Times New Roman"/>
                <a:cs typeface="Times New Roman"/>
              </a:rPr>
              <a:t>las plantas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generadoras </a:t>
            </a:r>
            <a:r>
              <a:rPr sz="1000" dirty="0">
                <a:latin typeface="Times New Roman"/>
                <a:cs typeface="Times New Roman"/>
              </a:rPr>
              <a:t>operen </a:t>
            </a:r>
            <a:r>
              <a:rPr sz="1000" spc="-4" dirty="0">
                <a:latin typeface="Times New Roman"/>
                <a:cs typeface="Times New Roman"/>
              </a:rPr>
              <a:t>en </a:t>
            </a:r>
            <a:r>
              <a:rPr sz="1000" dirty="0">
                <a:latin typeface="Times New Roman"/>
                <a:cs typeface="Times New Roman"/>
              </a:rPr>
              <a:t>forma </a:t>
            </a:r>
            <a:r>
              <a:rPr sz="1000" spc="-4" dirty="0">
                <a:latin typeface="Times New Roman"/>
                <a:cs typeface="Times New Roman"/>
              </a:rPr>
              <a:t>continua en </a:t>
            </a:r>
            <a:r>
              <a:rPr sz="1000" dirty="0">
                <a:latin typeface="Times New Roman"/>
                <a:cs typeface="Times New Roman"/>
              </a:rPr>
              <a:t>perturbaciones </a:t>
            </a:r>
            <a:r>
              <a:rPr sz="1000" spc="-4" dirty="0">
                <a:latin typeface="Times New Roman"/>
                <a:cs typeface="Times New Roman"/>
              </a:rPr>
              <a:t>graves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4" dirty="0">
                <a:latin typeface="Times New Roman"/>
                <a:cs typeface="Times New Roman"/>
              </a:rPr>
              <a:t>la </a:t>
            </a:r>
            <a:r>
              <a:rPr sz="1000" dirty="0">
                <a:latin typeface="Times New Roman"/>
                <a:cs typeface="Times New Roman"/>
              </a:rPr>
              <a:t>red y </a:t>
            </a:r>
            <a:r>
              <a:rPr sz="1000" spc="-4" dirty="0">
                <a:latin typeface="Times New Roman"/>
                <a:cs typeface="Times New Roman"/>
              </a:rPr>
              <a:t>dentro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los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márgenes operativos </a:t>
            </a:r>
            <a:r>
              <a:rPr sz="1000" dirty="0">
                <a:latin typeface="Times New Roman"/>
                <a:cs typeface="Times New Roman"/>
              </a:rPr>
              <a:t>requeridos y </a:t>
            </a:r>
            <a:r>
              <a:rPr sz="1000" spc="-4" dirty="0">
                <a:latin typeface="Times New Roman"/>
                <a:cs typeface="Times New Roman"/>
              </a:rPr>
              <a:t>establecidos </a:t>
            </a:r>
            <a:r>
              <a:rPr sz="1000" dirty="0">
                <a:latin typeface="Times New Roman"/>
                <a:cs typeface="Times New Roman"/>
              </a:rPr>
              <a:t>en </a:t>
            </a:r>
            <a:r>
              <a:rPr sz="1000" spc="-4" dirty="0">
                <a:latin typeface="Times New Roman"/>
                <a:cs typeface="Times New Roman"/>
              </a:rPr>
              <a:t>el Reglamento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Operación </a:t>
            </a:r>
            <a:r>
              <a:rPr sz="1000" dirty="0">
                <a:latin typeface="Times New Roman"/>
                <a:cs typeface="Times New Roman"/>
              </a:rPr>
              <a:t>de la </a:t>
            </a:r>
            <a:r>
              <a:rPr sz="1000" spc="-4" dirty="0">
                <a:latin typeface="Times New Roman"/>
                <a:cs typeface="Times New Roman"/>
              </a:rPr>
              <a:t>Unidad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Transacciones, </a:t>
            </a:r>
            <a:r>
              <a:rPr sz="1000" dirty="0">
                <a:latin typeface="Times New Roman"/>
                <a:cs typeface="Times New Roman"/>
              </a:rPr>
              <a:t>de lo </a:t>
            </a:r>
            <a:r>
              <a:rPr sz="1000" spc="-4" dirty="0">
                <a:latin typeface="Times New Roman"/>
                <a:cs typeface="Times New Roman"/>
              </a:rPr>
              <a:t>contrario se agravarán las consecuencias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este </a:t>
            </a:r>
            <a:r>
              <a:rPr sz="1000" dirty="0">
                <a:latin typeface="Times New Roman"/>
                <a:cs typeface="Times New Roman"/>
              </a:rPr>
              <a:t>tipo de </a:t>
            </a:r>
            <a:r>
              <a:rPr sz="1000" spc="-4" dirty="0">
                <a:latin typeface="Times New Roman"/>
                <a:cs typeface="Times New Roman"/>
              </a:rPr>
              <a:t>eventos </a:t>
            </a:r>
            <a:r>
              <a:rPr sz="1000" dirty="0">
                <a:latin typeface="Times New Roman"/>
                <a:cs typeface="Times New Roman"/>
              </a:rPr>
              <a:t>y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ocasionarán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penalizaciones.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40"/>
              </a:spcBef>
            </a:pPr>
            <a:endParaRPr sz="1000">
              <a:latin typeface="Times New Roman"/>
              <a:cs typeface="Times New Roman"/>
            </a:endParaRPr>
          </a:p>
          <a:p>
            <a:pPr marL="10259" marR="5130" algn="just">
              <a:lnSpc>
                <a:spcPct val="103299"/>
              </a:lnSpc>
            </a:pPr>
            <a:r>
              <a:rPr sz="1000" spc="-4" dirty="0">
                <a:latin typeface="Times New Roman"/>
                <a:cs typeface="Times New Roman"/>
              </a:rPr>
              <a:t>Por </a:t>
            </a:r>
            <a:r>
              <a:rPr sz="1000" dirty="0">
                <a:latin typeface="Times New Roman"/>
                <a:cs typeface="Times New Roman"/>
              </a:rPr>
              <a:t>lo </a:t>
            </a:r>
            <a:r>
              <a:rPr sz="1000" spc="-4" dirty="0">
                <a:latin typeface="Times New Roman"/>
                <a:cs typeface="Times New Roman"/>
              </a:rPr>
              <a:t>anterior, </a:t>
            </a:r>
            <a:r>
              <a:rPr sz="1000" dirty="0">
                <a:latin typeface="Times New Roman"/>
                <a:cs typeface="Times New Roman"/>
              </a:rPr>
              <a:t>y para un </a:t>
            </a:r>
            <a:r>
              <a:rPr sz="1000" spc="-4" dirty="0">
                <a:latin typeface="Times New Roman"/>
                <a:cs typeface="Times New Roman"/>
              </a:rPr>
              <a:t>funcionamiento </a:t>
            </a:r>
            <a:r>
              <a:rPr sz="1000" dirty="0">
                <a:latin typeface="Times New Roman"/>
                <a:cs typeface="Times New Roman"/>
              </a:rPr>
              <a:t>seguro y </a:t>
            </a:r>
            <a:r>
              <a:rPr sz="1000" spc="-4" dirty="0">
                <a:latin typeface="Times New Roman"/>
                <a:cs typeface="Times New Roman"/>
              </a:rPr>
              <a:t>confiable, es </a:t>
            </a:r>
            <a:r>
              <a:rPr sz="1000" dirty="0">
                <a:latin typeface="Times New Roman"/>
                <a:cs typeface="Times New Roman"/>
              </a:rPr>
              <a:t>pertinente </a:t>
            </a:r>
            <a:r>
              <a:rPr sz="1000" spc="-4" dirty="0">
                <a:latin typeface="Times New Roman"/>
                <a:cs typeface="Times New Roman"/>
              </a:rPr>
              <a:t>implementar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sistemas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protección </a:t>
            </a:r>
            <a:r>
              <a:rPr sz="1000" spc="4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alta seguridad </a:t>
            </a:r>
            <a:r>
              <a:rPr sz="1000" dirty="0">
                <a:latin typeface="Times New Roman"/>
                <a:cs typeface="Times New Roman"/>
              </a:rPr>
              <a:t>y dependibilidad </a:t>
            </a:r>
            <a:r>
              <a:rPr sz="1000" spc="-4" dirty="0">
                <a:latin typeface="Times New Roman"/>
                <a:cs typeface="Times New Roman"/>
              </a:rPr>
              <a:t>para los generadores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plantas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hidroeléctricas.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8"/>
              </a:spcBef>
            </a:pPr>
            <a:endParaRPr sz="1200">
              <a:latin typeface="Times New Roman"/>
              <a:cs typeface="Times New Roman"/>
            </a:endParaRPr>
          </a:p>
          <a:p>
            <a:pPr marL="229290"/>
            <a:r>
              <a:rPr sz="1100" b="1" spc="-4" dirty="0">
                <a:latin typeface="Times New Roman"/>
                <a:cs typeface="Times New Roman"/>
              </a:rPr>
              <a:t>JUSTIFICACIÓN.</a:t>
            </a:r>
            <a:endParaRPr sz="1100">
              <a:latin typeface="Times New Roman"/>
              <a:cs typeface="Times New Roman"/>
            </a:endParaRPr>
          </a:p>
          <a:p>
            <a:pPr>
              <a:spcBef>
                <a:spcPts val="12"/>
              </a:spcBef>
            </a:pPr>
            <a:endParaRPr sz="1100">
              <a:latin typeface="Times New Roman"/>
              <a:cs typeface="Times New Roman"/>
            </a:endParaRPr>
          </a:p>
          <a:p>
            <a:pPr marL="10259" marR="4104" algn="just">
              <a:lnSpc>
                <a:spcPct val="103299"/>
              </a:lnSpc>
            </a:pPr>
            <a:r>
              <a:rPr sz="1000" dirty="0">
                <a:latin typeface="Times New Roman"/>
                <a:cs typeface="Times New Roman"/>
              </a:rPr>
              <a:t>El tema </a:t>
            </a:r>
            <a:r>
              <a:rPr sz="1000" spc="-4" dirty="0">
                <a:latin typeface="Times New Roman"/>
                <a:cs typeface="Times New Roman"/>
              </a:rPr>
              <a:t>tiene </a:t>
            </a:r>
            <a:r>
              <a:rPr sz="1000" dirty="0">
                <a:latin typeface="Times New Roman"/>
                <a:cs typeface="Times New Roman"/>
              </a:rPr>
              <a:t>un </a:t>
            </a:r>
            <a:r>
              <a:rPr sz="1000" spc="-4" dirty="0">
                <a:latin typeface="Times New Roman"/>
                <a:cs typeface="Times New Roman"/>
              </a:rPr>
              <a:t>enfoque académico </a:t>
            </a:r>
            <a:r>
              <a:rPr sz="1000" dirty="0">
                <a:latin typeface="Times New Roman"/>
                <a:cs typeface="Times New Roman"/>
              </a:rPr>
              <a:t>para </a:t>
            </a:r>
            <a:r>
              <a:rPr sz="1000" spc="-4" dirty="0">
                <a:latin typeface="Times New Roman"/>
                <a:cs typeface="Times New Roman"/>
              </a:rPr>
              <a:t>conocer </a:t>
            </a:r>
            <a:r>
              <a:rPr sz="1000" dirty="0">
                <a:latin typeface="Times New Roman"/>
                <a:cs typeface="Times New Roman"/>
              </a:rPr>
              <a:t>la </a:t>
            </a:r>
            <a:r>
              <a:rPr sz="1000" spc="-4" dirty="0">
                <a:latin typeface="Times New Roman"/>
                <a:cs typeface="Times New Roman"/>
              </a:rPr>
              <a:t>teoría </a:t>
            </a:r>
            <a:r>
              <a:rPr sz="1000" dirty="0">
                <a:latin typeface="Times New Roman"/>
                <a:cs typeface="Times New Roman"/>
              </a:rPr>
              <a:t>y la </a:t>
            </a:r>
            <a:r>
              <a:rPr sz="1000" spc="-4" dirty="0">
                <a:latin typeface="Times New Roman"/>
                <a:cs typeface="Times New Roman"/>
              </a:rPr>
              <a:t>práctica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protecciones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aplicadas al elemento </a:t>
            </a:r>
            <a:r>
              <a:rPr sz="1000" dirty="0">
                <a:latin typeface="Times New Roman"/>
                <a:cs typeface="Times New Roman"/>
              </a:rPr>
              <a:t>más </a:t>
            </a:r>
            <a:r>
              <a:rPr sz="1000" spc="-4" dirty="0">
                <a:latin typeface="Times New Roman"/>
                <a:cs typeface="Times New Roman"/>
              </a:rPr>
              <a:t>importante en </a:t>
            </a:r>
            <a:r>
              <a:rPr sz="1000" dirty="0">
                <a:latin typeface="Times New Roman"/>
                <a:cs typeface="Times New Roman"/>
              </a:rPr>
              <a:t>la operación de </a:t>
            </a:r>
            <a:r>
              <a:rPr sz="1000" spc="-4" dirty="0">
                <a:latin typeface="Times New Roman"/>
                <a:cs typeface="Times New Roman"/>
              </a:rPr>
              <a:t>los sistemas </a:t>
            </a:r>
            <a:r>
              <a:rPr sz="1000" dirty="0">
                <a:latin typeface="Times New Roman"/>
                <a:cs typeface="Times New Roman"/>
              </a:rPr>
              <a:t>de potencia, que </a:t>
            </a:r>
            <a:r>
              <a:rPr sz="1000" spc="-4" dirty="0">
                <a:latin typeface="Times New Roman"/>
                <a:cs typeface="Times New Roman"/>
              </a:rPr>
              <a:t>es el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generador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hidráulico.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Para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garantizar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un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sistema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spc="4" dirty="0">
                <a:latin typeface="Times New Roman"/>
                <a:cs typeface="Times New Roman"/>
              </a:rPr>
              <a:t>de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protección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4" dirty="0">
                <a:latin typeface="Times New Roman"/>
                <a:cs typeface="Times New Roman"/>
              </a:rPr>
              <a:t>de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un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generador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que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opere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 </a:t>
            </a:r>
            <a:r>
              <a:rPr sz="1000" spc="-23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forma confiable, este </a:t>
            </a:r>
            <a:r>
              <a:rPr sz="1000" dirty="0">
                <a:latin typeface="Times New Roman"/>
                <a:cs typeface="Times New Roman"/>
              </a:rPr>
              <a:t>debe de </a:t>
            </a:r>
            <a:r>
              <a:rPr sz="1000" spc="-4" dirty="0">
                <a:latin typeface="Times New Roman"/>
                <a:cs typeface="Times New Roman"/>
              </a:rPr>
              <a:t>operar en forma </a:t>
            </a:r>
            <a:r>
              <a:rPr sz="1000" dirty="0">
                <a:latin typeface="Times New Roman"/>
                <a:cs typeface="Times New Roman"/>
              </a:rPr>
              <a:t>rápida y </a:t>
            </a:r>
            <a:r>
              <a:rPr sz="1000" spc="-4" dirty="0">
                <a:latin typeface="Times New Roman"/>
                <a:cs typeface="Times New Roman"/>
              </a:rPr>
              <a:t>segura, </a:t>
            </a:r>
            <a:r>
              <a:rPr sz="1000" dirty="0">
                <a:latin typeface="Times New Roman"/>
                <a:cs typeface="Times New Roman"/>
              </a:rPr>
              <a:t>por lo cual </a:t>
            </a:r>
            <a:r>
              <a:rPr sz="1000" spc="8" dirty="0">
                <a:latin typeface="Times New Roman"/>
                <a:cs typeface="Times New Roman"/>
              </a:rPr>
              <a:t>es </a:t>
            </a:r>
            <a:r>
              <a:rPr sz="1000" spc="-4" dirty="0">
                <a:latin typeface="Times New Roman"/>
                <a:cs typeface="Times New Roman"/>
              </a:rPr>
              <a:t>conveniente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evaluar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dirty="0">
                <a:latin typeface="Times New Roman"/>
                <a:cs typeface="Times New Roman"/>
              </a:rPr>
              <a:t> esquema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y ajuste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mediante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software</a:t>
            </a:r>
            <a:r>
              <a:rPr sz="1000" dirty="0">
                <a:latin typeface="Times New Roman"/>
                <a:cs typeface="Times New Roman"/>
              </a:rPr>
              <a:t> de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simulación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como</a:t>
            </a:r>
            <a:r>
              <a:rPr sz="1000" dirty="0">
                <a:latin typeface="Times New Roman"/>
                <a:cs typeface="Times New Roman"/>
              </a:rPr>
              <a:t> el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programa</a:t>
            </a:r>
            <a:r>
              <a:rPr sz="1000" dirty="0">
                <a:latin typeface="Times New Roman"/>
                <a:cs typeface="Times New Roman"/>
              </a:rPr>
              <a:t> para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simulaciones eléctricas ETAP, con </a:t>
            </a:r>
            <a:r>
              <a:rPr sz="1000" dirty="0">
                <a:latin typeface="Times New Roman"/>
                <a:cs typeface="Times New Roman"/>
              </a:rPr>
              <a:t>la </a:t>
            </a:r>
            <a:r>
              <a:rPr sz="1000" spc="-4" dirty="0">
                <a:latin typeface="Times New Roman"/>
                <a:cs typeface="Times New Roman"/>
              </a:rPr>
              <a:t>cual se </a:t>
            </a:r>
            <a:r>
              <a:rPr sz="1000" dirty="0">
                <a:latin typeface="Times New Roman"/>
                <a:cs typeface="Times New Roman"/>
              </a:rPr>
              <a:t>observará la sobre </a:t>
            </a:r>
            <a:r>
              <a:rPr sz="1000" spc="-4" dirty="0">
                <a:latin typeface="Times New Roman"/>
                <a:cs typeface="Times New Roman"/>
              </a:rPr>
              <a:t>corriente </a:t>
            </a:r>
            <a:r>
              <a:rPr sz="1000" dirty="0">
                <a:latin typeface="Times New Roman"/>
                <a:cs typeface="Times New Roman"/>
              </a:rPr>
              <a:t>en </a:t>
            </a:r>
            <a:r>
              <a:rPr sz="1000" spc="-4" dirty="0">
                <a:latin typeface="Times New Roman"/>
                <a:cs typeface="Times New Roman"/>
              </a:rPr>
              <a:t>cada </a:t>
            </a:r>
            <a:r>
              <a:rPr sz="1000" dirty="0">
                <a:latin typeface="Times New Roman"/>
                <a:cs typeface="Times New Roman"/>
              </a:rPr>
              <a:t>punto de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falla </a:t>
            </a:r>
            <a:r>
              <a:rPr sz="1000" dirty="0">
                <a:latin typeface="Times New Roman"/>
                <a:cs typeface="Times New Roman"/>
              </a:rPr>
              <a:t>y </a:t>
            </a:r>
            <a:r>
              <a:rPr sz="1000" spc="-4" dirty="0">
                <a:latin typeface="Times New Roman"/>
                <a:cs typeface="Times New Roman"/>
              </a:rPr>
              <a:t>así analizar cómo reaccionan dichas </a:t>
            </a:r>
            <a:r>
              <a:rPr sz="1000" dirty="0">
                <a:latin typeface="Times New Roman"/>
                <a:cs typeface="Times New Roman"/>
              </a:rPr>
              <a:t>protecciones </a:t>
            </a:r>
            <a:r>
              <a:rPr sz="1000" spc="-4" dirty="0">
                <a:latin typeface="Times New Roman"/>
                <a:cs typeface="Times New Roman"/>
              </a:rPr>
              <a:t>eléctricas </a:t>
            </a:r>
            <a:r>
              <a:rPr sz="1000" spc="4" dirty="0">
                <a:latin typeface="Times New Roman"/>
                <a:cs typeface="Times New Roman"/>
              </a:rPr>
              <a:t>cuando </a:t>
            </a:r>
            <a:r>
              <a:rPr sz="1000" spc="-4" dirty="0">
                <a:latin typeface="Times New Roman"/>
                <a:cs typeface="Times New Roman"/>
              </a:rPr>
              <a:t>se </a:t>
            </a:r>
            <a:r>
              <a:rPr sz="1000" dirty="0">
                <a:latin typeface="Times New Roman"/>
                <a:cs typeface="Times New Roman"/>
              </a:rPr>
              <a:t>da una sobre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corriente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sistema</a:t>
            </a:r>
            <a:r>
              <a:rPr sz="1000" spc="12" dirty="0">
                <a:latin typeface="Times New Roman"/>
                <a:cs typeface="Times New Roman"/>
              </a:rPr>
              <a:t> </a:t>
            </a:r>
            <a:r>
              <a:rPr sz="1000" spc="-12" dirty="0">
                <a:latin typeface="Times New Roman"/>
                <a:cs typeface="Times New Roman"/>
              </a:rPr>
              <a:t>ya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sea interna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o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externa.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4"/>
              </a:spcBef>
            </a:pPr>
            <a:endParaRPr sz="1100">
              <a:latin typeface="Times New Roman"/>
              <a:cs typeface="Times New Roman"/>
            </a:endParaRPr>
          </a:p>
          <a:p>
            <a:pPr marL="10259" marR="4104" algn="just">
              <a:lnSpc>
                <a:spcPct val="103400"/>
              </a:lnSpc>
            </a:pPr>
            <a:r>
              <a:rPr sz="1000" dirty="0">
                <a:latin typeface="Times New Roman"/>
                <a:cs typeface="Times New Roman"/>
              </a:rPr>
              <a:t>El </a:t>
            </a:r>
            <a:r>
              <a:rPr sz="1000" spc="-4" dirty="0">
                <a:latin typeface="Times New Roman"/>
                <a:cs typeface="Times New Roman"/>
              </a:rPr>
              <a:t>análisis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las protecciones eléctricas con las </a:t>
            </a:r>
            <a:r>
              <a:rPr sz="1000" dirty="0">
                <a:latin typeface="Times New Roman"/>
                <a:cs typeface="Times New Roman"/>
              </a:rPr>
              <a:t>que </a:t>
            </a:r>
            <a:r>
              <a:rPr sz="1000" spc="-4" dirty="0">
                <a:latin typeface="Times New Roman"/>
                <a:cs typeface="Times New Roman"/>
              </a:rPr>
              <a:t>cuenta el generador </a:t>
            </a:r>
            <a:r>
              <a:rPr sz="1000" dirty="0">
                <a:latin typeface="Times New Roman"/>
                <a:cs typeface="Times New Roman"/>
              </a:rPr>
              <a:t>de la </a:t>
            </a:r>
            <a:r>
              <a:rPr sz="1000" spc="-4" dirty="0">
                <a:latin typeface="Times New Roman"/>
                <a:cs typeface="Times New Roman"/>
              </a:rPr>
              <a:t>central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hidroeléctrica </a:t>
            </a:r>
            <a:r>
              <a:rPr sz="1000" dirty="0">
                <a:latin typeface="Times New Roman"/>
                <a:cs typeface="Times New Roman"/>
              </a:rPr>
              <a:t>15 de septiembre </a:t>
            </a:r>
            <a:r>
              <a:rPr sz="1000" spc="-4" dirty="0">
                <a:latin typeface="Times New Roman"/>
                <a:cs typeface="Times New Roman"/>
              </a:rPr>
              <a:t>es </a:t>
            </a:r>
            <a:r>
              <a:rPr sz="1000" dirty="0">
                <a:latin typeface="Times New Roman"/>
                <a:cs typeface="Times New Roman"/>
              </a:rPr>
              <a:t>un </a:t>
            </a:r>
            <a:r>
              <a:rPr sz="1000" spc="-8" dirty="0">
                <a:latin typeface="Times New Roman"/>
                <a:cs typeface="Times New Roman"/>
              </a:rPr>
              <a:t>gran </a:t>
            </a:r>
            <a:r>
              <a:rPr sz="1000" spc="-4" dirty="0">
                <a:latin typeface="Times New Roman"/>
                <a:cs typeface="Times New Roman"/>
              </a:rPr>
              <a:t>aporte para el </a:t>
            </a:r>
            <a:r>
              <a:rPr sz="1000" dirty="0">
                <a:latin typeface="Times New Roman"/>
                <a:cs typeface="Times New Roman"/>
              </a:rPr>
              <a:t>conocimiento técnico, </a:t>
            </a:r>
            <a:r>
              <a:rPr sz="1000" spc="-12" dirty="0">
                <a:latin typeface="Times New Roman"/>
                <a:cs typeface="Times New Roman"/>
              </a:rPr>
              <a:t>ya </a:t>
            </a:r>
            <a:r>
              <a:rPr sz="1000" dirty="0">
                <a:latin typeface="Times New Roman"/>
                <a:cs typeface="Times New Roman"/>
              </a:rPr>
              <a:t>que </a:t>
            </a:r>
            <a:r>
              <a:rPr sz="1000" spc="-4" dirty="0">
                <a:latin typeface="Times New Roman"/>
                <a:cs typeface="Times New Roman"/>
              </a:rPr>
              <a:t>se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podrá realizar </a:t>
            </a:r>
            <a:r>
              <a:rPr sz="1000" dirty="0">
                <a:latin typeface="Times New Roman"/>
                <a:cs typeface="Times New Roman"/>
              </a:rPr>
              <a:t>un </a:t>
            </a:r>
            <a:r>
              <a:rPr sz="1000" spc="-4" dirty="0">
                <a:latin typeface="Times New Roman"/>
                <a:cs typeface="Times New Roman"/>
              </a:rPr>
              <a:t>estudio </a:t>
            </a:r>
            <a:r>
              <a:rPr sz="1000" dirty="0">
                <a:latin typeface="Times New Roman"/>
                <a:cs typeface="Times New Roman"/>
              </a:rPr>
              <a:t>y </a:t>
            </a:r>
            <a:r>
              <a:rPr sz="1000" spc="-4" dirty="0">
                <a:latin typeface="Times New Roman"/>
                <a:cs typeface="Times New Roman"/>
              </a:rPr>
              <a:t>análisis </a:t>
            </a:r>
            <a:r>
              <a:rPr sz="1000" dirty="0">
                <a:latin typeface="Times New Roman"/>
                <a:cs typeface="Times New Roman"/>
              </a:rPr>
              <a:t>de un </a:t>
            </a:r>
            <a:r>
              <a:rPr sz="1000" spc="-4" dirty="0">
                <a:latin typeface="Times New Roman"/>
                <a:cs typeface="Times New Roman"/>
              </a:rPr>
              <a:t>sistema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protecciones funcional, con el cual se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adquirirán mayores </a:t>
            </a:r>
            <a:r>
              <a:rPr sz="1000" dirty="0">
                <a:latin typeface="Times New Roman"/>
                <a:cs typeface="Times New Roman"/>
              </a:rPr>
              <a:t>conocimientos de </a:t>
            </a:r>
            <a:r>
              <a:rPr sz="1000" spc="-4" dirty="0">
                <a:latin typeface="Times New Roman"/>
                <a:cs typeface="Times New Roman"/>
              </a:rPr>
              <a:t>cómo se </a:t>
            </a:r>
            <a:r>
              <a:rPr sz="1000" dirty="0">
                <a:latin typeface="Times New Roman"/>
                <a:cs typeface="Times New Roman"/>
              </a:rPr>
              <a:t>diseña y </a:t>
            </a:r>
            <a:r>
              <a:rPr sz="1000" spc="-4" dirty="0">
                <a:latin typeface="Times New Roman"/>
                <a:cs typeface="Times New Roman"/>
              </a:rPr>
              <a:t>operan protecciones eléctricas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manera correcta, considerando el avance </a:t>
            </a:r>
            <a:r>
              <a:rPr sz="1000" dirty="0">
                <a:latin typeface="Times New Roman"/>
                <a:cs typeface="Times New Roman"/>
              </a:rPr>
              <a:t>de la </a:t>
            </a:r>
            <a:r>
              <a:rPr sz="1000" spc="-4" dirty="0">
                <a:latin typeface="Times New Roman"/>
                <a:cs typeface="Times New Roman"/>
              </a:rPr>
              <a:t>tecnología en el campo </a:t>
            </a:r>
            <a:r>
              <a:rPr sz="1000" spc="4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las </a:t>
            </a:r>
            <a:r>
              <a:rPr sz="1000" dirty="0">
                <a:latin typeface="Times New Roman"/>
                <a:cs typeface="Times New Roman"/>
              </a:rPr>
              <a:t>protecciones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eléctricas</a:t>
            </a:r>
            <a:r>
              <a:rPr sz="1000" dirty="0">
                <a:latin typeface="Times New Roman"/>
                <a:cs typeface="Times New Roman"/>
              </a:rPr>
              <a:t> y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dinámica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inserción</a:t>
            </a:r>
            <a:r>
              <a:rPr sz="1000" dirty="0">
                <a:latin typeface="Times New Roman"/>
                <a:cs typeface="Times New Roman"/>
              </a:rPr>
              <a:t> de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generación</a:t>
            </a:r>
            <a:r>
              <a:rPr sz="1000" dirty="0">
                <a:latin typeface="Times New Roman"/>
                <a:cs typeface="Times New Roman"/>
              </a:rPr>
              <a:t> solar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que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impone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nuevos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requerimientos</a:t>
            </a:r>
            <a:r>
              <a:rPr sz="1000" dirty="0">
                <a:latin typeface="Times New Roman"/>
                <a:cs typeface="Times New Roman"/>
              </a:rPr>
              <a:t> de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estabilidad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del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sistema.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xfrm>
            <a:off x="6329082" y="5931133"/>
            <a:ext cx="300182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r>
              <a:rPr dirty="0"/>
              <a:t>4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68695" y="1065404"/>
            <a:ext cx="204825" cy="80582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051937" y="556947"/>
            <a:ext cx="5552738" cy="5971606"/>
          </a:xfrm>
          <a:prstGeom prst="rect">
            <a:avLst/>
          </a:prstGeom>
        </p:spPr>
        <p:txBody>
          <a:bodyPr vert="horz" wrap="square" lIns="0" tIns="10259" rIns="0" bIns="0" rtlCol="0">
            <a:spAutoFit/>
          </a:bodyPr>
          <a:lstStyle/>
          <a:p>
            <a:pPr algn="ctr">
              <a:spcBef>
                <a:spcPts val="81"/>
              </a:spcBef>
            </a:pPr>
            <a:r>
              <a:rPr sz="1600" b="1" dirty="0">
                <a:latin typeface="Times New Roman"/>
                <a:cs typeface="Times New Roman"/>
              </a:rPr>
              <a:t>CAPÍTULO</a:t>
            </a:r>
            <a:r>
              <a:rPr sz="1600" b="1" spc="371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2:</a:t>
            </a:r>
            <a:r>
              <a:rPr sz="1600" b="1" spc="24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MARCO</a:t>
            </a:r>
            <a:r>
              <a:rPr sz="1600" b="1" spc="-4" dirty="0">
                <a:latin typeface="Times New Roman"/>
                <a:cs typeface="Times New Roman"/>
              </a:rPr>
              <a:t> TEÓRICO.</a:t>
            </a:r>
            <a:endParaRPr sz="1600">
              <a:latin typeface="Times New Roman"/>
              <a:cs typeface="Times New Roman"/>
            </a:endParaRPr>
          </a:p>
          <a:p>
            <a:pPr>
              <a:spcBef>
                <a:spcPts val="8"/>
              </a:spcBef>
            </a:pPr>
            <a:endParaRPr sz="2300">
              <a:latin typeface="Times New Roman"/>
              <a:cs typeface="Times New Roman"/>
            </a:endParaRPr>
          </a:p>
          <a:p>
            <a:pPr marL="229290">
              <a:spcBef>
                <a:spcPts val="4"/>
              </a:spcBef>
            </a:pPr>
            <a:r>
              <a:rPr sz="1100" b="1" spc="-4" dirty="0">
                <a:latin typeface="Times New Roman"/>
                <a:cs typeface="Times New Roman"/>
              </a:rPr>
              <a:t>GENERADORES</a:t>
            </a:r>
            <a:r>
              <a:rPr sz="1100" b="1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ELÉCTRICOS</a:t>
            </a:r>
            <a:r>
              <a:rPr sz="1100" b="1" spc="4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DE</a:t>
            </a:r>
            <a:r>
              <a:rPr sz="1100" b="1" spc="4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CORRIENTE</a:t>
            </a:r>
            <a:r>
              <a:rPr sz="1100" b="1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ALTERNA.</a:t>
            </a:r>
            <a:endParaRPr sz="1100">
              <a:latin typeface="Times New Roman"/>
              <a:cs typeface="Times New Roman"/>
            </a:endParaRPr>
          </a:p>
          <a:p>
            <a:pPr>
              <a:spcBef>
                <a:spcPts val="8"/>
              </a:spcBef>
            </a:pPr>
            <a:endParaRPr sz="1100">
              <a:latin typeface="Times New Roman"/>
              <a:cs typeface="Times New Roman"/>
            </a:endParaRPr>
          </a:p>
          <a:p>
            <a:pPr marL="10259" marR="4104" algn="just">
              <a:lnSpc>
                <a:spcPct val="103299"/>
              </a:lnSpc>
            </a:pPr>
            <a:r>
              <a:rPr sz="1000" dirty="0">
                <a:latin typeface="Times New Roman"/>
                <a:cs typeface="Times New Roman"/>
              </a:rPr>
              <a:t>El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generador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eléctrico</a:t>
            </a:r>
            <a:r>
              <a:rPr sz="1000" dirty="0">
                <a:latin typeface="Times New Roman"/>
                <a:cs typeface="Times New Roman"/>
              </a:rPr>
              <a:t> es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una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maquina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eléctrica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rotativa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capaz</a:t>
            </a:r>
            <a:r>
              <a:rPr sz="1000" dirty="0">
                <a:latin typeface="Times New Roman"/>
                <a:cs typeface="Times New Roman"/>
              </a:rPr>
              <a:t> de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convertir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energía </a:t>
            </a:r>
            <a:r>
              <a:rPr sz="1000" spc="-23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mecánica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energía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eléctrica</a:t>
            </a:r>
            <a:r>
              <a:rPr sz="1000" dirty="0">
                <a:latin typeface="Times New Roman"/>
                <a:cs typeface="Times New Roman"/>
              </a:rPr>
              <a:t> 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través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del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fenómeno</a:t>
            </a:r>
            <a:r>
              <a:rPr sz="1000" dirty="0">
                <a:latin typeface="Times New Roman"/>
                <a:cs typeface="Times New Roman"/>
              </a:rPr>
              <a:t> conocido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como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inducción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electromagnética, esta transformación </a:t>
            </a:r>
            <a:r>
              <a:rPr sz="1000" dirty="0">
                <a:latin typeface="Times New Roman"/>
                <a:cs typeface="Times New Roman"/>
              </a:rPr>
              <a:t>se consigue por la </a:t>
            </a:r>
            <a:r>
              <a:rPr sz="1000" spc="-4" dirty="0">
                <a:latin typeface="Times New Roman"/>
                <a:cs typeface="Times New Roman"/>
              </a:rPr>
              <a:t>acción </a:t>
            </a:r>
            <a:r>
              <a:rPr sz="1000" dirty="0">
                <a:latin typeface="Times New Roman"/>
                <a:cs typeface="Times New Roman"/>
              </a:rPr>
              <a:t>de un campo </a:t>
            </a:r>
            <a:r>
              <a:rPr sz="1000" spc="-4" dirty="0">
                <a:latin typeface="Times New Roman"/>
                <a:cs typeface="Times New Roman"/>
              </a:rPr>
              <a:t>magnético </a:t>
            </a:r>
            <a:r>
              <a:rPr sz="1000" dirty="0">
                <a:latin typeface="Times New Roman"/>
                <a:cs typeface="Times New Roman"/>
              </a:rPr>
              <a:t> sobre </a:t>
            </a:r>
            <a:r>
              <a:rPr sz="1000" spc="-4" dirty="0">
                <a:latin typeface="Times New Roman"/>
                <a:cs typeface="Times New Roman"/>
              </a:rPr>
              <a:t>los conductores eléctricos dispuestos </a:t>
            </a:r>
            <a:r>
              <a:rPr sz="1000" dirty="0">
                <a:latin typeface="Times New Roman"/>
                <a:cs typeface="Times New Roman"/>
              </a:rPr>
              <a:t>sobre una </a:t>
            </a:r>
            <a:r>
              <a:rPr sz="1000" spc="-4" dirty="0">
                <a:latin typeface="Times New Roman"/>
                <a:cs typeface="Times New Roman"/>
              </a:rPr>
              <a:t>armadura </a:t>
            </a:r>
            <a:r>
              <a:rPr sz="1000" dirty="0">
                <a:latin typeface="Times New Roman"/>
                <a:cs typeface="Times New Roman"/>
              </a:rPr>
              <a:t>o estator, </a:t>
            </a:r>
            <a:r>
              <a:rPr sz="1000" spc="-4" dirty="0">
                <a:latin typeface="Times New Roman"/>
                <a:cs typeface="Times New Roman"/>
              </a:rPr>
              <a:t>al producirse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mecánicamente </a:t>
            </a:r>
            <a:r>
              <a:rPr sz="1000" dirty="0">
                <a:latin typeface="Times New Roman"/>
                <a:cs typeface="Times New Roman"/>
              </a:rPr>
              <a:t>un </a:t>
            </a:r>
            <a:r>
              <a:rPr sz="1000" spc="-4" dirty="0">
                <a:latin typeface="Times New Roman"/>
                <a:cs typeface="Times New Roman"/>
              </a:rPr>
              <a:t>movimiento relativo entre los conductores </a:t>
            </a:r>
            <a:r>
              <a:rPr sz="1000" dirty="0">
                <a:latin typeface="Times New Roman"/>
                <a:cs typeface="Times New Roman"/>
              </a:rPr>
              <a:t>y </a:t>
            </a:r>
            <a:r>
              <a:rPr sz="1000" spc="-4" dirty="0">
                <a:latin typeface="Times New Roman"/>
                <a:cs typeface="Times New Roman"/>
              </a:rPr>
              <a:t>el </a:t>
            </a:r>
            <a:r>
              <a:rPr sz="1000" dirty="0">
                <a:latin typeface="Times New Roman"/>
                <a:cs typeface="Times New Roman"/>
              </a:rPr>
              <a:t>campo </a:t>
            </a:r>
            <a:r>
              <a:rPr sz="1000" spc="-4" dirty="0">
                <a:latin typeface="Times New Roman"/>
                <a:cs typeface="Times New Roman"/>
              </a:rPr>
              <a:t>magnético, se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genera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una</a:t>
            </a:r>
            <a:r>
              <a:rPr sz="1000" spc="-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fuerza</a:t>
            </a:r>
            <a:r>
              <a:rPr sz="1000" spc="-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electromotriz.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8"/>
              </a:spcBef>
            </a:pPr>
            <a:endParaRPr sz="1100">
              <a:latin typeface="Times New Roman"/>
              <a:cs typeface="Times New Roman"/>
            </a:endParaRPr>
          </a:p>
          <a:p>
            <a:pPr marL="10259" marR="4617" algn="just">
              <a:lnSpc>
                <a:spcPct val="103299"/>
              </a:lnSpc>
            </a:pPr>
            <a:r>
              <a:rPr sz="1000" spc="-8" dirty="0">
                <a:latin typeface="Times New Roman"/>
                <a:cs typeface="Times New Roman"/>
              </a:rPr>
              <a:t>Los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generadores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eléctricos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corriente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alterna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dividen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generador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síncrono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y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generador </a:t>
            </a:r>
            <a:r>
              <a:rPr sz="1000" spc="-23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asíncrono. </a:t>
            </a:r>
            <a:r>
              <a:rPr sz="1000" spc="-8" dirty="0">
                <a:latin typeface="Times New Roman"/>
                <a:cs typeface="Times New Roman"/>
              </a:rPr>
              <a:t>Los </a:t>
            </a:r>
            <a:r>
              <a:rPr sz="1000" spc="-4" dirty="0">
                <a:latin typeface="Times New Roman"/>
                <a:cs typeface="Times New Roman"/>
              </a:rPr>
              <a:t>generadores </a:t>
            </a:r>
            <a:r>
              <a:rPr sz="1000" dirty="0">
                <a:latin typeface="Times New Roman"/>
                <a:cs typeface="Times New Roman"/>
              </a:rPr>
              <a:t>síncronos </a:t>
            </a:r>
            <a:r>
              <a:rPr sz="1000" spc="-4" dirty="0">
                <a:latin typeface="Times New Roman"/>
                <a:cs typeface="Times New Roman"/>
              </a:rPr>
              <a:t>son los </a:t>
            </a:r>
            <a:r>
              <a:rPr sz="1000" dirty="0">
                <a:latin typeface="Times New Roman"/>
                <a:cs typeface="Times New Roman"/>
              </a:rPr>
              <a:t>que </a:t>
            </a:r>
            <a:r>
              <a:rPr sz="1000" spc="-4" dirty="0">
                <a:latin typeface="Times New Roman"/>
                <a:cs typeface="Times New Roman"/>
              </a:rPr>
              <a:t>giran </a:t>
            </a:r>
            <a:r>
              <a:rPr sz="1000" dirty="0">
                <a:latin typeface="Times New Roman"/>
                <a:cs typeface="Times New Roman"/>
              </a:rPr>
              <a:t>a la velocidad </a:t>
            </a:r>
            <a:r>
              <a:rPr sz="1000" spc="4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sincronismo, el </a:t>
            </a:r>
            <a:r>
              <a:rPr sz="1000" dirty="0">
                <a:latin typeface="Times New Roman"/>
                <a:cs typeface="Times New Roman"/>
              </a:rPr>
              <a:t> rotor </a:t>
            </a:r>
            <a:r>
              <a:rPr sz="1000" spc="-4" dirty="0">
                <a:latin typeface="Times New Roman"/>
                <a:cs typeface="Times New Roman"/>
              </a:rPr>
              <a:t>gira </a:t>
            </a:r>
            <a:r>
              <a:rPr sz="1000" dirty="0">
                <a:latin typeface="Times New Roman"/>
                <a:cs typeface="Times New Roman"/>
              </a:rPr>
              <a:t>a la misma velocidad que </a:t>
            </a:r>
            <a:r>
              <a:rPr sz="1000" spc="-4" dirty="0">
                <a:latin typeface="Times New Roman"/>
                <a:cs typeface="Times New Roman"/>
              </a:rPr>
              <a:t>el campo magnético, </a:t>
            </a:r>
            <a:r>
              <a:rPr sz="1000" dirty="0">
                <a:latin typeface="Times New Roman"/>
                <a:cs typeface="Times New Roman"/>
              </a:rPr>
              <a:t>por </a:t>
            </a:r>
            <a:r>
              <a:rPr sz="1000" spc="-4" dirty="0">
                <a:latin typeface="Times New Roman"/>
                <a:cs typeface="Times New Roman"/>
              </a:rPr>
              <a:t>ende, </a:t>
            </a:r>
            <a:r>
              <a:rPr sz="1000" dirty="0">
                <a:latin typeface="Times New Roman"/>
                <a:cs typeface="Times New Roman"/>
              </a:rPr>
              <a:t>la </a:t>
            </a:r>
            <a:r>
              <a:rPr sz="1000" spc="-4" dirty="0">
                <a:latin typeface="Times New Roman"/>
                <a:cs typeface="Times New Roman"/>
              </a:rPr>
              <a:t>frecuencia </a:t>
            </a:r>
            <a:r>
              <a:rPr sz="1000" dirty="0">
                <a:latin typeface="Times New Roman"/>
                <a:cs typeface="Times New Roman"/>
              </a:rPr>
              <a:t>de un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generador síncrono es </a:t>
            </a:r>
            <a:r>
              <a:rPr sz="1000" dirty="0">
                <a:latin typeface="Times New Roman"/>
                <a:cs typeface="Times New Roman"/>
              </a:rPr>
              <a:t>igual a la </a:t>
            </a:r>
            <a:r>
              <a:rPr sz="1000" spc="-4" dirty="0">
                <a:latin typeface="Times New Roman"/>
                <a:cs typeface="Times New Roman"/>
              </a:rPr>
              <a:t>frecuencia </a:t>
            </a:r>
            <a:r>
              <a:rPr sz="1000" spc="4" dirty="0">
                <a:latin typeface="Times New Roman"/>
                <a:cs typeface="Times New Roman"/>
              </a:rPr>
              <a:t>de </a:t>
            </a:r>
            <a:r>
              <a:rPr sz="1000" dirty="0">
                <a:latin typeface="Times New Roman"/>
                <a:cs typeface="Times New Roman"/>
              </a:rPr>
              <a:t>la red. </a:t>
            </a:r>
            <a:r>
              <a:rPr sz="1000" spc="-4" dirty="0">
                <a:latin typeface="Times New Roman"/>
                <a:cs typeface="Times New Roman"/>
              </a:rPr>
              <a:t>los generadores </a:t>
            </a:r>
            <a:r>
              <a:rPr sz="1000" dirty="0">
                <a:latin typeface="Times New Roman"/>
                <a:cs typeface="Times New Roman"/>
              </a:rPr>
              <a:t>asíncronos no </a:t>
            </a:r>
            <a:r>
              <a:rPr sz="1000" spc="-4" dirty="0">
                <a:latin typeface="Times New Roman"/>
                <a:cs typeface="Times New Roman"/>
              </a:rPr>
              <a:t>llegan </a:t>
            </a:r>
            <a:r>
              <a:rPr sz="1000" dirty="0">
                <a:latin typeface="Times New Roman"/>
                <a:cs typeface="Times New Roman"/>
              </a:rPr>
              <a:t>a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girar </a:t>
            </a:r>
            <a:r>
              <a:rPr sz="1000" dirty="0">
                <a:latin typeface="Times New Roman"/>
                <a:cs typeface="Times New Roman"/>
              </a:rPr>
              <a:t>a la velocidad </a:t>
            </a:r>
            <a:r>
              <a:rPr sz="1000" spc="4" dirty="0">
                <a:latin typeface="Times New Roman"/>
                <a:cs typeface="Times New Roman"/>
              </a:rPr>
              <a:t>de </a:t>
            </a:r>
            <a:r>
              <a:rPr sz="1000" dirty="0">
                <a:latin typeface="Times New Roman"/>
                <a:cs typeface="Times New Roman"/>
              </a:rPr>
              <a:t>sincronismo, </a:t>
            </a:r>
            <a:r>
              <a:rPr sz="1000" spc="-4" dirty="0">
                <a:latin typeface="Times New Roman"/>
                <a:cs typeface="Times New Roman"/>
              </a:rPr>
              <a:t>el </a:t>
            </a:r>
            <a:r>
              <a:rPr sz="1000" dirty="0">
                <a:latin typeface="Times New Roman"/>
                <a:cs typeface="Times New Roman"/>
              </a:rPr>
              <a:t>rotor </a:t>
            </a:r>
            <a:r>
              <a:rPr sz="1000" spc="-4" dirty="0">
                <a:latin typeface="Times New Roman"/>
                <a:cs typeface="Times New Roman"/>
              </a:rPr>
              <a:t>gira </a:t>
            </a:r>
            <a:r>
              <a:rPr sz="1000" dirty="0">
                <a:latin typeface="Times New Roman"/>
                <a:cs typeface="Times New Roman"/>
              </a:rPr>
              <a:t>a una velocidad ligeramente </a:t>
            </a:r>
            <a:r>
              <a:rPr sz="1000" spc="-4" dirty="0">
                <a:latin typeface="Times New Roman"/>
                <a:cs typeface="Times New Roman"/>
              </a:rPr>
              <a:t>inferior al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campo magnético, </a:t>
            </a:r>
            <a:r>
              <a:rPr sz="1000" dirty="0">
                <a:latin typeface="Times New Roman"/>
                <a:cs typeface="Times New Roman"/>
              </a:rPr>
              <a:t>por </a:t>
            </a:r>
            <a:r>
              <a:rPr sz="1000" spc="-4" dirty="0">
                <a:latin typeface="Times New Roman"/>
                <a:cs typeface="Times New Roman"/>
              </a:rPr>
              <a:t>ello </a:t>
            </a:r>
            <a:r>
              <a:rPr sz="1000" dirty="0">
                <a:latin typeface="Times New Roman"/>
                <a:cs typeface="Times New Roman"/>
              </a:rPr>
              <a:t>la </a:t>
            </a:r>
            <a:r>
              <a:rPr sz="1000" spc="-4" dirty="0">
                <a:latin typeface="Times New Roman"/>
                <a:cs typeface="Times New Roman"/>
              </a:rPr>
              <a:t>frecuencia </a:t>
            </a:r>
            <a:r>
              <a:rPr sz="1000" dirty="0">
                <a:latin typeface="Times New Roman"/>
                <a:cs typeface="Times New Roman"/>
              </a:rPr>
              <a:t>de un </a:t>
            </a:r>
            <a:r>
              <a:rPr sz="1000" spc="-4" dirty="0">
                <a:latin typeface="Times New Roman"/>
                <a:cs typeface="Times New Roman"/>
              </a:rPr>
              <a:t>generador asíncrono es ligeramente inferior </a:t>
            </a:r>
            <a:r>
              <a:rPr sz="1000" dirty="0">
                <a:latin typeface="Times New Roman"/>
                <a:cs typeface="Times New Roman"/>
              </a:rPr>
              <a:t>a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-4" dirty="0">
                <a:latin typeface="Times New Roman"/>
                <a:cs typeface="Times New Roman"/>
              </a:rPr>
              <a:t> frecuencia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 </a:t>
            </a:r>
            <a:r>
              <a:rPr sz="1000" spc="-4" dirty="0">
                <a:latin typeface="Times New Roman"/>
                <a:cs typeface="Times New Roman"/>
              </a:rPr>
              <a:t>red.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36"/>
              </a:spcBef>
            </a:pPr>
            <a:endParaRPr sz="1000">
              <a:latin typeface="Times New Roman"/>
              <a:cs typeface="Times New Roman"/>
            </a:endParaRPr>
          </a:p>
          <a:p>
            <a:pPr marL="10259" marR="4617" algn="just">
              <a:lnSpc>
                <a:spcPct val="103800"/>
              </a:lnSpc>
            </a:pPr>
            <a:r>
              <a:rPr sz="1000" dirty="0">
                <a:latin typeface="Times New Roman"/>
                <a:cs typeface="Times New Roman"/>
              </a:rPr>
              <a:t>En </a:t>
            </a:r>
            <a:r>
              <a:rPr sz="1000" spc="-4" dirty="0">
                <a:latin typeface="Times New Roman"/>
                <a:cs typeface="Times New Roman"/>
              </a:rPr>
              <a:t>las centrales hidroeléctrica los generadores </a:t>
            </a:r>
            <a:r>
              <a:rPr sz="1000" dirty="0">
                <a:latin typeface="Times New Roman"/>
                <a:cs typeface="Times New Roman"/>
              </a:rPr>
              <a:t>eléctricos </a:t>
            </a:r>
            <a:r>
              <a:rPr sz="1000" spc="-4" dirty="0">
                <a:latin typeface="Times New Roman"/>
                <a:cs typeface="Times New Roman"/>
              </a:rPr>
              <a:t>principalmente empleados son los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generadores eléctricos </a:t>
            </a:r>
            <a:r>
              <a:rPr sz="1000" dirty="0">
                <a:latin typeface="Times New Roman"/>
                <a:cs typeface="Times New Roman"/>
              </a:rPr>
              <a:t>síncronos </a:t>
            </a:r>
            <a:r>
              <a:rPr sz="1000" spc="-4" dirty="0">
                <a:latin typeface="Times New Roman"/>
                <a:cs typeface="Times New Roman"/>
              </a:rPr>
              <a:t>trifásicos, </a:t>
            </a:r>
            <a:r>
              <a:rPr sz="1000" dirty="0">
                <a:latin typeface="Times New Roman"/>
                <a:cs typeface="Times New Roman"/>
              </a:rPr>
              <a:t>por ello </a:t>
            </a:r>
            <a:r>
              <a:rPr sz="1000" spc="-4" dirty="0">
                <a:latin typeface="Times New Roman"/>
                <a:cs typeface="Times New Roman"/>
              </a:rPr>
              <a:t>en este documento </a:t>
            </a:r>
            <a:r>
              <a:rPr sz="1000" dirty="0">
                <a:latin typeface="Times New Roman"/>
                <a:cs typeface="Times New Roman"/>
              </a:rPr>
              <a:t>se </a:t>
            </a:r>
            <a:r>
              <a:rPr sz="1000" spc="-4" dirty="0">
                <a:latin typeface="Times New Roman"/>
                <a:cs typeface="Times New Roman"/>
              </a:rPr>
              <a:t>centrará en este </a:t>
            </a:r>
            <a:r>
              <a:rPr sz="1000" dirty="0">
                <a:latin typeface="Times New Roman"/>
                <a:cs typeface="Times New Roman"/>
              </a:rPr>
              <a:t> tipo</a:t>
            </a:r>
            <a:r>
              <a:rPr sz="1000" spc="-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4" dirty="0">
                <a:latin typeface="Times New Roman"/>
                <a:cs typeface="Times New Roman"/>
              </a:rPr>
              <a:t> generadores.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4"/>
              </a:spcBef>
            </a:pPr>
            <a:endParaRPr sz="1200">
              <a:latin typeface="Times New Roman"/>
              <a:cs typeface="Times New Roman"/>
            </a:endParaRPr>
          </a:p>
          <a:p>
            <a:pPr marL="337523" lvl="2" indent="-327777">
              <a:buFont typeface="Times New Roman"/>
              <a:buAutoNum type="arabicPeriod"/>
              <a:tabLst>
                <a:tab pos="338036" algn="l"/>
              </a:tabLst>
            </a:pPr>
            <a:r>
              <a:rPr sz="1100" b="1" spc="-4" dirty="0">
                <a:latin typeface="Times New Roman"/>
                <a:cs typeface="Times New Roman"/>
              </a:rPr>
              <a:t>GENERADOR</a:t>
            </a:r>
            <a:r>
              <a:rPr sz="1100" b="1" spc="-8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ELÉCTRICO</a:t>
            </a:r>
            <a:r>
              <a:rPr sz="1100" b="1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SÍNCRONO.</a:t>
            </a:r>
            <a:endParaRPr sz="1100">
              <a:latin typeface="Times New Roman"/>
              <a:cs typeface="Times New Roman"/>
            </a:endParaRPr>
          </a:p>
          <a:p>
            <a:pPr lvl="2">
              <a:lnSpc>
                <a:spcPct val="100000"/>
              </a:lnSpc>
              <a:buFont typeface="Times New Roman"/>
              <a:buAutoNum type="arabicPeriod"/>
            </a:pPr>
            <a:endParaRPr sz="1100">
              <a:latin typeface="Times New Roman"/>
              <a:cs typeface="Times New Roman"/>
            </a:endParaRPr>
          </a:p>
          <a:p>
            <a:pPr marL="10259" marR="4617" algn="just">
              <a:lnSpc>
                <a:spcPct val="103499"/>
              </a:lnSpc>
            </a:pPr>
            <a:r>
              <a:rPr sz="1000" dirty="0">
                <a:latin typeface="Times New Roman"/>
                <a:cs typeface="Times New Roman"/>
              </a:rPr>
              <a:t>El </a:t>
            </a:r>
            <a:r>
              <a:rPr sz="1000" spc="-4" dirty="0">
                <a:latin typeface="Times New Roman"/>
                <a:cs typeface="Times New Roman"/>
              </a:rPr>
              <a:t>generador eléctrico </a:t>
            </a:r>
            <a:r>
              <a:rPr sz="1000" dirty="0">
                <a:latin typeface="Times New Roman"/>
                <a:cs typeface="Times New Roman"/>
              </a:rPr>
              <a:t>síncrono </a:t>
            </a:r>
            <a:r>
              <a:rPr sz="1000" spc="-4" dirty="0">
                <a:latin typeface="Times New Roman"/>
                <a:cs typeface="Times New Roman"/>
              </a:rPr>
              <a:t>es </a:t>
            </a:r>
            <a:r>
              <a:rPr sz="1000" dirty="0">
                <a:latin typeface="Times New Roman"/>
                <a:cs typeface="Times New Roman"/>
              </a:rPr>
              <a:t>una maquina </a:t>
            </a:r>
            <a:r>
              <a:rPr sz="1000" spc="-4" dirty="0">
                <a:latin typeface="Times New Roman"/>
                <a:cs typeface="Times New Roman"/>
              </a:rPr>
              <a:t>eléctrica rotativa </a:t>
            </a:r>
            <a:r>
              <a:rPr sz="1000" dirty="0">
                <a:latin typeface="Times New Roman"/>
                <a:cs typeface="Times New Roman"/>
              </a:rPr>
              <a:t>que transforma la </a:t>
            </a:r>
            <a:r>
              <a:rPr sz="1000" spc="-4" dirty="0">
                <a:latin typeface="Times New Roman"/>
                <a:cs typeface="Times New Roman"/>
              </a:rPr>
              <a:t>energía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mecánica </a:t>
            </a:r>
            <a:r>
              <a:rPr sz="1000" dirty="0">
                <a:latin typeface="Times New Roman"/>
                <a:cs typeface="Times New Roman"/>
              </a:rPr>
              <a:t>por </a:t>
            </a:r>
            <a:r>
              <a:rPr sz="1000" spc="-4" dirty="0">
                <a:latin typeface="Times New Roman"/>
                <a:cs typeface="Times New Roman"/>
              </a:rPr>
              <a:t>acción </a:t>
            </a:r>
            <a:r>
              <a:rPr sz="1000" spc="4" dirty="0">
                <a:latin typeface="Times New Roman"/>
                <a:cs typeface="Times New Roman"/>
              </a:rPr>
              <a:t>de un </a:t>
            </a:r>
            <a:r>
              <a:rPr sz="1000" spc="-4" dirty="0">
                <a:latin typeface="Times New Roman"/>
                <a:cs typeface="Times New Roman"/>
              </a:rPr>
              <a:t>campo magnético en energía eléctrica </a:t>
            </a:r>
            <a:r>
              <a:rPr sz="1000" spc="4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corriente alterna, al ser </a:t>
            </a:r>
            <a:r>
              <a:rPr sz="1000" dirty="0">
                <a:latin typeface="Times New Roman"/>
                <a:cs typeface="Times New Roman"/>
              </a:rPr>
              <a:t> una maquina </a:t>
            </a:r>
            <a:r>
              <a:rPr sz="1000" spc="-4" dirty="0">
                <a:latin typeface="Times New Roman"/>
                <a:cs typeface="Times New Roman"/>
              </a:rPr>
              <a:t>síncrona </a:t>
            </a:r>
            <a:r>
              <a:rPr sz="1000" dirty="0">
                <a:latin typeface="Times New Roman"/>
                <a:cs typeface="Times New Roman"/>
              </a:rPr>
              <a:t>es </a:t>
            </a:r>
            <a:r>
              <a:rPr sz="1000" spc="-4" dirty="0">
                <a:latin typeface="Times New Roman"/>
                <a:cs typeface="Times New Roman"/>
              </a:rPr>
              <a:t>decir </a:t>
            </a:r>
            <a:r>
              <a:rPr sz="1000" dirty="0">
                <a:latin typeface="Times New Roman"/>
                <a:cs typeface="Times New Roman"/>
              </a:rPr>
              <a:t>que </a:t>
            </a:r>
            <a:r>
              <a:rPr sz="1000" spc="-4" dirty="0">
                <a:latin typeface="Times New Roman"/>
                <a:cs typeface="Times New Roman"/>
              </a:rPr>
              <a:t>el </a:t>
            </a:r>
            <a:r>
              <a:rPr sz="1000" dirty="0">
                <a:latin typeface="Times New Roman"/>
                <a:cs typeface="Times New Roman"/>
              </a:rPr>
              <a:t>rotor </a:t>
            </a:r>
            <a:r>
              <a:rPr sz="1000" spc="-4" dirty="0">
                <a:latin typeface="Times New Roman"/>
                <a:cs typeface="Times New Roman"/>
              </a:rPr>
              <a:t>gira </a:t>
            </a:r>
            <a:r>
              <a:rPr sz="1000" dirty="0">
                <a:latin typeface="Times New Roman"/>
                <a:cs typeface="Times New Roman"/>
              </a:rPr>
              <a:t>a la </a:t>
            </a:r>
            <a:r>
              <a:rPr sz="1000" spc="-4" dirty="0">
                <a:latin typeface="Times New Roman"/>
                <a:cs typeface="Times New Roman"/>
              </a:rPr>
              <a:t>velocidad del </a:t>
            </a:r>
            <a:r>
              <a:rPr sz="1000" dirty="0">
                <a:latin typeface="Times New Roman"/>
                <a:cs typeface="Times New Roman"/>
              </a:rPr>
              <a:t>campo </a:t>
            </a:r>
            <a:r>
              <a:rPr sz="1000" spc="-4" dirty="0">
                <a:latin typeface="Times New Roman"/>
                <a:cs typeface="Times New Roman"/>
              </a:rPr>
              <a:t>magnético, </a:t>
            </a:r>
            <a:r>
              <a:rPr sz="1000" dirty="0">
                <a:latin typeface="Times New Roman"/>
                <a:cs typeface="Times New Roman"/>
              </a:rPr>
              <a:t>la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frecuencia</a:t>
            </a:r>
            <a:r>
              <a:rPr sz="1000" spc="-4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del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generador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</a:t>
            </a:r>
            <a:r>
              <a:rPr sz="1000" spc="-57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igual</a:t>
            </a:r>
            <a:r>
              <a:rPr sz="1000" spc="-4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</a:t>
            </a:r>
            <a:r>
              <a:rPr sz="1000" spc="-53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-4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frecuencia</a:t>
            </a:r>
            <a:r>
              <a:rPr sz="1000" spc="-57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53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-53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red,</a:t>
            </a:r>
            <a:r>
              <a:rPr sz="1000" spc="-57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que</a:t>
            </a:r>
            <a:r>
              <a:rPr sz="1000" spc="-53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spc="-53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caso</a:t>
            </a:r>
            <a:r>
              <a:rPr sz="1000" spc="-57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del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país</a:t>
            </a:r>
            <a:r>
              <a:rPr sz="1000" spc="-53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-53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frecuencia </a:t>
            </a:r>
            <a:r>
              <a:rPr sz="1000" spc="-23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60Hz.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40"/>
              </a:spcBef>
            </a:pPr>
            <a:endParaRPr sz="1000">
              <a:latin typeface="Times New Roman"/>
              <a:cs typeface="Times New Roman"/>
            </a:endParaRPr>
          </a:p>
          <a:p>
            <a:pPr marL="10259" marR="5642" algn="just">
              <a:lnSpc>
                <a:spcPct val="103400"/>
              </a:lnSpc>
            </a:pPr>
            <a:r>
              <a:rPr sz="1000" spc="-8" dirty="0">
                <a:latin typeface="Times New Roman"/>
                <a:cs typeface="Times New Roman"/>
              </a:rPr>
              <a:t>Los </a:t>
            </a:r>
            <a:r>
              <a:rPr sz="1000" spc="-4" dirty="0">
                <a:latin typeface="Times New Roman"/>
                <a:cs typeface="Times New Roman"/>
              </a:rPr>
              <a:t>generadores eléctricos síncronos están </a:t>
            </a:r>
            <a:r>
              <a:rPr sz="1000" dirty="0">
                <a:latin typeface="Times New Roman"/>
                <a:cs typeface="Times New Roman"/>
              </a:rPr>
              <a:t>constituidos por </a:t>
            </a:r>
            <a:r>
              <a:rPr sz="1000" spc="-4" dirty="0">
                <a:latin typeface="Times New Roman"/>
                <a:cs typeface="Times New Roman"/>
              </a:rPr>
              <a:t>dos elementos principales, el </a:t>
            </a:r>
            <a:r>
              <a:rPr sz="1000" dirty="0">
                <a:latin typeface="Times New Roman"/>
                <a:cs typeface="Times New Roman"/>
              </a:rPr>
              <a:t> rotor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cual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parte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móvil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que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posee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generador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eléctrico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y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spc="4" dirty="0">
                <a:latin typeface="Times New Roman"/>
                <a:cs typeface="Times New Roman"/>
              </a:rPr>
              <a:t>la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parte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fija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que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denomina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estator. El espacio </a:t>
            </a:r>
            <a:r>
              <a:rPr sz="1000" dirty="0">
                <a:latin typeface="Times New Roman"/>
                <a:cs typeface="Times New Roman"/>
              </a:rPr>
              <a:t>de aire que separa </a:t>
            </a:r>
            <a:r>
              <a:rPr sz="1000" spc="-4" dirty="0">
                <a:latin typeface="Times New Roman"/>
                <a:cs typeface="Times New Roman"/>
              </a:rPr>
              <a:t>el </a:t>
            </a:r>
            <a:r>
              <a:rPr sz="1000" dirty="0">
                <a:latin typeface="Times New Roman"/>
                <a:cs typeface="Times New Roman"/>
              </a:rPr>
              <a:t>rotor </a:t>
            </a:r>
            <a:r>
              <a:rPr sz="1000" spc="-4" dirty="0">
                <a:latin typeface="Times New Roman"/>
                <a:cs typeface="Times New Roman"/>
              </a:rPr>
              <a:t>con el estator se denomina </a:t>
            </a:r>
            <a:r>
              <a:rPr sz="1000" dirty="0">
                <a:latin typeface="Times New Roman"/>
                <a:cs typeface="Times New Roman"/>
              </a:rPr>
              <a:t>entre </a:t>
            </a:r>
            <a:r>
              <a:rPr sz="1000" spc="-4" dirty="0">
                <a:latin typeface="Times New Roman"/>
                <a:cs typeface="Times New Roman"/>
              </a:rPr>
              <a:t>hierro, el </a:t>
            </a:r>
            <a:r>
              <a:rPr sz="1000" dirty="0">
                <a:latin typeface="Times New Roman"/>
                <a:cs typeface="Times New Roman"/>
              </a:rPr>
              <a:t>cual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permite el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giro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del</a:t>
            </a:r>
            <a:r>
              <a:rPr sz="1000" dirty="0">
                <a:latin typeface="Times New Roman"/>
                <a:cs typeface="Times New Roman"/>
              </a:rPr>
              <a:t> rotor.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16"/>
              </a:spcBef>
            </a:pPr>
            <a:endParaRPr sz="1100">
              <a:latin typeface="Times New Roman"/>
              <a:cs typeface="Times New Roman"/>
            </a:endParaRPr>
          </a:p>
          <a:p>
            <a:pPr marL="379072" marR="4104" lvl="3" indent="-184663" algn="just">
              <a:lnSpc>
                <a:spcPct val="102499"/>
              </a:lnSpc>
              <a:buFont typeface="Symbol"/>
              <a:buChar char=""/>
              <a:tabLst>
                <a:tab pos="379585" algn="l"/>
              </a:tabLst>
            </a:pPr>
            <a:r>
              <a:rPr sz="1000" b="1" spc="-4" dirty="0">
                <a:latin typeface="Times New Roman"/>
                <a:cs typeface="Times New Roman"/>
              </a:rPr>
              <a:t>Estator:</a:t>
            </a:r>
            <a:r>
              <a:rPr sz="1000" b="1" spc="-4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parte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fija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exterior,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cual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está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formado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por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una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carcasa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metálica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cual </a:t>
            </a:r>
            <a:r>
              <a:rPr sz="1000" spc="-23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le brinda soporte y protección </a:t>
            </a:r>
            <a:r>
              <a:rPr sz="1000" spc="-4" dirty="0">
                <a:latin typeface="Times New Roman"/>
                <a:cs typeface="Times New Roman"/>
              </a:rPr>
              <a:t>al generador, en el </a:t>
            </a:r>
            <a:r>
              <a:rPr sz="1000" dirty="0">
                <a:latin typeface="Times New Roman"/>
                <a:cs typeface="Times New Roman"/>
              </a:rPr>
              <a:t>interior de </a:t>
            </a:r>
            <a:r>
              <a:rPr sz="1000" spc="-4" dirty="0">
                <a:latin typeface="Times New Roman"/>
                <a:cs typeface="Times New Roman"/>
              </a:rPr>
              <a:t>este se encuentran las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ranuras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las</a:t>
            </a:r>
            <a:r>
              <a:rPr sz="1000" dirty="0">
                <a:latin typeface="Times New Roman"/>
                <a:cs typeface="Times New Roman"/>
              </a:rPr>
              <a:t> que </a:t>
            </a:r>
            <a:r>
              <a:rPr sz="1000" spc="-4" dirty="0">
                <a:latin typeface="Times New Roman"/>
                <a:cs typeface="Times New Roman"/>
              </a:rPr>
              <a:t>están formadas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las</a:t>
            </a:r>
            <a:r>
              <a:rPr sz="1000" dirty="0">
                <a:latin typeface="Times New Roman"/>
                <a:cs typeface="Times New Roman"/>
              </a:rPr>
              <a:t> bobinas.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xfrm>
            <a:off x="6329082" y="5931133"/>
            <a:ext cx="300182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r>
              <a:rPr dirty="0"/>
              <a:t>5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51937" y="565745"/>
            <a:ext cx="5551488" cy="1572157"/>
          </a:xfrm>
          <a:prstGeom prst="rect">
            <a:avLst/>
          </a:prstGeom>
        </p:spPr>
        <p:txBody>
          <a:bodyPr vert="horz" wrap="square" lIns="0" tIns="6155" rIns="0" bIns="0" rtlCol="0">
            <a:spAutoFit/>
          </a:bodyPr>
          <a:lstStyle/>
          <a:p>
            <a:pPr marL="379072" marR="5130" indent="-184663">
              <a:lnSpc>
                <a:spcPct val="102499"/>
              </a:lnSpc>
              <a:spcBef>
                <a:spcPts val="48"/>
              </a:spcBef>
              <a:buFont typeface="Symbol"/>
              <a:buChar char=""/>
              <a:tabLst>
                <a:tab pos="379072" algn="l"/>
                <a:tab pos="379585" algn="l"/>
              </a:tabLst>
            </a:pPr>
            <a:r>
              <a:rPr sz="1000" b="1" spc="-4" dirty="0">
                <a:latin typeface="Times New Roman"/>
                <a:cs typeface="Times New Roman"/>
              </a:rPr>
              <a:t>Rotor:</a:t>
            </a:r>
            <a:r>
              <a:rPr sz="1000" b="1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</a:t>
            </a:r>
            <a:r>
              <a:rPr sz="1000" spc="1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parte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móvil,</a:t>
            </a:r>
            <a:r>
              <a:rPr sz="1000" spc="1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que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gira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adentro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del</a:t>
            </a:r>
            <a:r>
              <a:rPr sz="1000" spc="1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estator,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contiene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spc="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sistema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inductor</a:t>
            </a:r>
            <a:r>
              <a:rPr sz="1000" spc="1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y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los</a:t>
            </a:r>
            <a:r>
              <a:rPr sz="1000" dirty="0">
                <a:latin typeface="Times New Roman"/>
                <a:cs typeface="Times New Roman"/>
              </a:rPr>
              <a:t> anillos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rozamiento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mediante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los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cuales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alimenta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sistema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inductor.</a:t>
            </a:r>
            <a:endParaRPr sz="1000">
              <a:latin typeface="Times New Roman"/>
              <a:cs typeface="Times New Roman"/>
            </a:endParaRPr>
          </a:p>
          <a:p>
            <a:pPr marL="10259" marR="4104" algn="just">
              <a:lnSpc>
                <a:spcPct val="103299"/>
              </a:lnSpc>
              <a:spcBef>
                <a:spcPts val="650"/>
              </a:spcBef>
            </a:pPr>
            <a:r>
              <a:rPr sz="1000" dirty="0">
                <a:latin typeface="Times New Roman"/>
                <a:cs typeface="Times New Roman"/>
              </a:rPr>
              <a:t>El </a:t>
            </a:r>
            <a:r>
              <a:rPr sz="1000" spc="-4" dirty="0">
                <a:latin typeface="Times New Roman"/>
                <a:cs typeface="Times New Roman"/>
              </a:rPr>
              <a:t>estator </a:t>
            </a:r>
            <a:r>
              <a:rPr sz="1000" dirty="0">
                <a:latin typeface="Times New Roman"/>
                <a:cs typeface="Times New Roman"/>
              </a:rPr>
              <a:t>y </a:t>
            </a:r>
            <a:r>
              <a:rPr sz="1000" spc="-4" dirty="0">
                <a:latin typeface="Times New Roman"/>
                <a:cs typeface="Times New Roman"/>
              </a:rPr>
              <a:t>el </a:t>
            </a:r>
            <a:r>
              <a:rPr sz="1000" dirty="0">
                <a:latin typeface="Times New Roman"/>
                <a:cs typeface="Times New Roman"/>
              </a:rPr>
              <a:t>rotor </a:t>
            </a:r>
            <a:r>
              <a:rPr sz="1000" spc="-4" dirty="0">
                <a:latin typeface="Times New Roman"/>
                <a:cs typeface="Times New Roman"/>
              </a:rPr>
              <a:t>son </a:t>
            </a:r>
            <a:r>
              <a:rPr sz="1000" dirty="0">
                <a:latin typeface="Times New Roman"/>
                <a:cs typeface="Times New Roman"/>
              </a:rPr>
              <a:t>dos </a:t>
            </a:r>
            <a:r>
              <a:rPr sz="1000" spc="-4" dirty="0">
                <a:latin typeface="Times New Roman"/>
                <a:cs typeface="Times New Roman"/>
              </a:rPr>
              <a:t>devanados </a:t>
            </a:r>
            <a:r>
              <a:rPr sz="1000" dirty="0">
                <a:latin typeface="Times New Roman"/>
                <a:cs typeface="Times New Roman"/>
              </a:rPr>
              <a:t>independientes </a:t>
            </a:r>
            <a:r>
              <a:rPr sz="1000" spc="-4" dirty="0">
                <a:latin typeface="Times New Roman"/>
                <a:cs typeface="Times New Roman"/>
              </a:rPr>
              <a:t>hechos con conductores </a:t>
            </a:r>
            <a:r>
              <a:rPr sz="1000" dirty="0">
                <a:latin typeface="Times New Roman"/>
                <a:cs typeface="Times New Roman"/>
              </a:rPr>
              <a:t>de cobre por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los </a:t>
            </a:r>
            <a:r>
              <a:rPr sz="1000" dirty="0">
                <a:latin typeface="Times New Roman"/>
                <a:cs typeface="Times New Roman"/>
              </a:rPr>
              <a:t>que </a:t>
            </a:r>
            <a:r>
              <a:rPr sz="1000" spc="-4" dirty="0">
                <a:latin typeface="Times New Roman"/>
                <a:cs typeface="Times New Roman"/>
              </a:rPr>
              <a:t>circulan las corrientes eléctricas </a:t>
            </a:r>
            <a:r>
              <a:rPr sz="1000" dirty="0">
                <a:latin typeface="Times New Roman"/>
                <a:cs typeface="Times New Roman"/>
              </a:rPr>
              <a:t>que </a:t>
            </a:r>
            <a:r>
              <a:rPr sz="1000" spc="-4" dirty="0">
                <a:latin typeface="Times New Roman"/>
                <a:cs typeface="Times New Roman"/>
              </a:rPr>
              <a:t>van </a:t>
            </a:r>
            <a:r>
              <a:rPr sz="1000" dirty="0">
                <a:latin typeface="Times New Roman"/>
                <a:cs typeface="Times New Roman"/>
              </a:rPr>
              <a:t>a </a:t>
            </a:r>
            <a:r>
              <a:rPr sz="1000" spc="-4" dirty="0">
                <a:latin typeface="Times New Roman"/>
                <a:cs typeface="Times New Roman"/>
              </a:rPr>
              <a:t>ser cedidas </a:t>
            </a:r>
            <a:r>
              <a:rPr sz="1000" dirty="0">
                <a:latin typeface="Times New Roman"/>
                <a:cs typeface="Times New Roman"/>
              </a:rPr>
              <a:t>a la </a:t>
            </a:r>
            <a:r>
              <a:rPr sz="1000" spc="-4" dirty="0">
                <a:latin typeface="Times New Roman"/>
                <a:cs typeface="Times New Roman"/>
              </a:rPr>
              <a:t>red. </a:t>
            </a:r>
            <a:r>
              <a:rPr sz="1000" spc="-12" dirty="0">
                <a:latin typeface="Times New Roman"/>
                <a:cs typeface="Times New Roman"/>
              </a:rPr>
              <a:t>La </a:t>
            </a:r>
            <a:r>
              <a:rPr sz="1000" spc="-4" dirty="0">
                <a:latin typeface="Times New Roman"/>
                <a:cs typeface="Times New Roman"/>
              </a:rPr>
              <a:t>transformación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 </a:t>
            </a:r>
            <a:r>
              <a:rPr sz="1000" spc="-4" dirty="0">
                <a:latin typeface="Times New Roman"/>
                <a:cs typeface="Times New Roman"/>
              </a:rPr>
              <a:t>energía se </a:t>
            </a:r>
            <a:r>
              <a:rPr sz="1000" dirty="0">
                <a:latin typeface="Times New Roman"/>
                <a:cs typeface="Times New Roman"/>
              </a:rPr>
              <a:t>produce </a:t>
            </a:r>
            <a:r>
              <a:rPr sz="1000" spc="-4" dirty="0">
                <a:latin typeface="Times New Roman"/>
                <a:cs typeface="Times New Roman"/>
              </a:rPr>
              <a:t>gracias </a:t>
            </a:r>
            <a:r>
              <a:rPr sz="1000" dirty="0">
                <a:latin typeface="Times New Roman"/>
                <a:cs typeface="Times New Roman"/>
              </a:rPr>
              <a:t>a la </a:t>
            </a:r>
            <a:r>
              <a:rPr sz="1000" spc="-4" dirty="0">
                <a:latin typeface="Times New Roman"/>
                <a:cs typeface="Times New Roman"/>
              </a:rPr>
              <a:t>interacción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estos dos elementos, </a:t>
            </a:r>
            <a:r>
              <a:rPr sz="1000" spc="-12" dirty="0">
                <a:latin typeface="Times New Roman"/>
                <a:cs typeface="Times New Roman"/>
              </a:rPr>
              <a:t>ya </a:t>
            </a:r>
            <a:r>
              <a:rPr sz="1000" dirty="0">
                <a:latin typeface="Times New Roman"/>
                <a:cs typeface="Times New Roman"/>
              </a:rPr>
              <a:t>que uno </a:t>
            </a:r>
            <a:r>
              <a:rPr sz="1000" spc="-4" dirty="0">
                <a:latin typeface="Times New Roman"/>
                <a:cs typeface="Times New Roman"/>
              </a:rPr>
              <a:t>actúa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inductor </a:t>
            </a:r>
            <a:r>
              <a:rPr sz="1000" spc="-4" dirty="0">
                <a:latin typeface="Times New Roman"/>
                <a:cs typeface="Times New Roman"/>
              </a:rPr>
              <a:t>generando</a:t>
            </a:r>
            <a:r>
              <a:rPr sz="1000" dirty="0">
                <a:latin typeface="Times New Roman"/>
                <a:cs typeface="Times New Roman"/>
              </a:rPr>
              <a:t> un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flujo </a:t>
            </a:r>
            <a:r>
              <a:rPr sz="1000" spc="-4" dirty="0">
                <a:latin typeface="Times New Roman"/>
                <a:cs typeface="Times New Roman"/>
              </a:rPr>
              <a:t>magnético</a:t>
            </a:r>
            <a:r>
              <a:rPr sz="1000" dirty="0">
                <a:latin typeface="Times New Roman"/>
                <a:cs typeface="Times New Roman"/>
              </a:rPr>
              <a:t> y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dirty="0">
                <a:latin typeface="Times New Roman"/>
                <a:cs typeface="Times New Roman"/>
              </a:rPr>
              <a:t> otro de inducido, </a:t>
            </a:r>
            <a:r>
              <a:rPr sz="1000" spc="-4" dirty="0">
                <a:latin typeface="Times New Roman"/>
                <a:cs typeface="Times New Roman"/>
              </a:rPr>
              <a:t>transformando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ese</a:t>
            </a:r>
            <a:r>
              <a:rPr sz="1000" dirty="0">
                <a:latin typeface="Times New Roman"/>
                <a:cs typeface="Times New Roman"/>
              </a:rPr>
              <a:t> flujo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magnético en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electricidad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4" dirty="0">
                <a:latin typeface="Times New Roman"/>
                <a:cs typeface="Times New Roman"/>
              </a:rPr>
              <a:t>[2].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40"/>
              </a:spcBef>
            </a:pPr>
            <a:endParaRPr sz="1000">
              <a:latin typeface="Times New Roman"/>
              <a:cs typeface="Times New Roman"/>
            </a:endParaRPr>
          </a:p>
          <a:p>
            <a:pPr marL="10259" marR="7181" algn="just">
              <a:lnSpc>
                <a:spcPct val="103299"/>
              </a:lnSpc>
              <a:spcBef>
                <a:spcPts val="4"/>
              </a:spcBef>
            </a:pPr>
            <a:r>
              <a:rPr sz="1000" spc="-8" dirty="0">
                <a:latin typeface="Times New Roman"/>
                <a:cs typeface="Times New Roman"/>
              </a:rPr>
              <a:t>Las </a:t>
            </a:r>
            <a:r>
              <a:rPr sz="1000" spc="-4" dirty="0">
                <a:latin typeface="Times New Roman"/>
                <a:cs typeface="Times New Roman"/>
              </a:rPr>
              <a:t>maquinas síncronas son clasificadas en dos diseños principales: </a:t>
            </a:r>
            <a:r>
              <a:rPr sz="1000" dirty="0">
                <a:latin typeface="Times New Roman"/>
                <a:cs typeface="Times New Roman"/>
              </a:rPr>
              <a:t>Máquinas de rotor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cilíndrico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y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máquinas de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polos </a:t>
            </a:r>
            <a:r>
              <a:rPr sz="1000" spc="-4" dirty="0">
                <a:latin typeface="Times New Roman"/>
                <a:cs typeface="Times New Roman"/>
              </a:rPr>
              <a:t>salientes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[1].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51937" y="3241097"/>
            <a:ext cx="5554614" cy="3105565"/>
          </a:xfrm>
          <a:prstGeom prst="rect">
            <a:avLst/>
          </a:prstGeom>
        </p:spPr>
        <p:txBody>
          <a:bodyPr vert="horz" wrap="square" lIns="0" tIns="10259" rIns="0" bIns="0" rtlCol="0">
            <a:spAutoFit/>
          </a:bodyPr>
          <a:lstStyle/>
          <a:p>
            <a:pPr algn="ctr">
              <a:spcBef>
                <a:spcPts val="81"/>
              </a:spcBef>
            </a:pPr>
            <a:r>
              <a:rPr sz="700" b="1" i="1" dirty="0">
                <a:latin typeface="Times New Roman"/>
                <a:cs typeface="Times New Roman"/>
              </a:rPr>
              <a:t>Figura</a:t>
            </a:r>
            <a:r>
              <a:rPr sz="700" b="1" i="1" spc="-4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2.1: Tipos</a:t>
            </a:r>
            <a:r>
              <a:rPr sz="700" b="1" i="1" spc="-8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de</a:t>
            </a:r>
            <a:r>
              <a:rPr sz="700" b="1" i="1" spc="-4" dirty="0">
                <a:latin typeface="Times New Roman"/>
                <a:cs typeface="Times New Roman"/>
              </a:rPr>
              <a:t> rotores</a:t>
            </a:r>
            <a:r>
              <a:rPr sz="700" b="1" i="1" dirty="0">
                <a:latin typeface="Times New Roman"/>
                <a:cs typeface="Times New Roman"/>
              </a:rPr>
              <a:t> de </a:t>
            </a:r>
            <a:r>
              <a:rPr sz="700" b="1" i="1" spc="-4" dirty="0">
                <a:latin typeface="Times New Roman"/>
                <a:cs typeface="Times New Roman"/>
              </a:rPr>
              <a:t>generadores</a:t>
            </a:r>
            <a:r>
              <a:rPr sz="700" b="1" i="1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sincrónicos.</a:t>
            </a:r>
            <a:endParaRPr sz="700">
              <a:latin typeface="Times New Roman"/>
              <a:cs typeface="Times New Roman"/>
            </a:endParaRPr>
          </a:p>
          <a:p>
            <a:pPr marL="10259" marR="6155" algn="just">
              <a:lnSpc>
                <a:spcPct val="103299"/>
              </a:lnSpc>
              <a:spcBef>
                <a:spcPts val="691"/>
              </a:spcBef>
            </a:pPr>
            <a:r>
              <a:rPr sz="1000" spc="-8" dirty="0">
                <a:latin typeface="Times New Roman"/>
                <a:cs typeface="Times New Roman"/>
              </a:rPr>
              <a:t>Los </a:t>
            </a:r>
            <a:r>
              <a:rPr sz="1000" spc="-4" dirty="0">
                <a:latin typeface="Times New Roman"/>
                <a:cs typeface="Times New Roman"/>
              </a:rPr>
              <a:t>generadores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impulsados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por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turbinas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vapor,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poseen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rotores </a:t>
            </a:r>
            <a:r>
              <a:rPr sz="1000" dirty="0">
                <a:latin typeface="Times New Roman"/>
                <a:cs typeface="Times New Roman"/>
              </a:rPr>
              <a:t>cilíndricos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con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ranuras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 </a:t>
            </a:r>
            <a:r>
              <a:rPr sz="1000" spc="-23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las cuales son colocados los devanados </a:t>
            </a:r>
            <a:r>
              <a:rPr sz="1000" dirty="0">
                <a:latin typeface="Times New Roman"/>
                <a:cs typeface="Times New Roman"/>
              </a:rPr>
              <a:t>de campo </a:t>
            </a:r>
            <a:r>
              <a:rPr sz="1000" spc="-4" dirty="0">
                <a:latin typeface="Times New Roman"/>
                <a:cs typeface="Times New Roman"/>
              </a:rPr>
              <a:t>distribuidos. </a:t>
            </a:r>
            <a:r>
              <a:rPr sz="1000" spc="-12" dirty="0">
                <a:latin typeface="Times New Roman"/>
                <a:cs typeface="Times New Roman"/>
              </a:rPr>
              <a:t>La </a:t>
            </a:r>
            <a:r>
              <a:rPr sz="1000" dirty="0">
                <a:latin typeface="Times New Roman"/>
                <a:cs typeface="Times New Roman"/>
              </a:rPr>
              <a:t>mayoría de </a:t>
            </a:r>
            <a:r>
              <a:rPr sz="1000" spc="-4" dirty="0">
                <a:latin typeface="Times New Roman"/>
                <a:cs typeface="Times New Roman"/>
              </a:rPr>
              <a:t>los rotores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cilíndricos están </a:t>
            </a:r>
            <a:r>
              <a:rPr sz="1000" dirty="0">
                <a:latin typeface="Times New Roman"/>
                <a:cs typeface="Times New Roman"/>
              </a:rPr>
              <a:t>hechos de </a:t>
            </a:r>
            <a:r>
              <a:rPr sz="1000" spc="-4" dirty="0">
                <a:latin typeface="Times New Roman"/>
                <a:cs typeface="Times New Roman"/>
              </a:rPr>
              <a:t>acero forjado </a:t>
            </a:r>
            <a:r>
              <a:rPr sz="1000" dirty="0">
                <a:latin typeface="Times New Roman"/>
                <a:cs typeface="Times New Roman"/>
              </a:rPr>
              <a:t>sólido. El </a:t>
            </a:r>
            <a:r>
              <a:rPr sz="1000" spc="-4" dirty="0">
                <a:latin typeface="Times New Roman"/>
                <a:cs typeface="Times New Roman"/>
              </a:rPr>
              <a:t>número </a:t>
            </a:r>
            <a:r>
              <a:rPr sz="1000" dirty="0">
                <a:latin typeface="Times New Roman"/>
                <a:cs typeface="Times New Roman"/>
              </a:rPr>
              <a:t>de polos </a:t>
            </a:r>
            <a:r>
              <a:rPr sz="1000" spc="-4" dirty="0">
                <a:latin typeface="Times New Roman"/>
                <a:cs typeface="Times New Roman"/>
              </a:rPr>
              <a:t>es típicamente dos </a:t>
            </a:r>
            <a:r>
              <a:rPr sz="1000" dirty="0">
                <a:latin typeface="Times New Roman"/>
                <a:cs typeface="Times New Roman"/>
              </a:rPr>
              <a:t>o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cuatro.</a:t>
            </a: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100">
              <a:latin typeface="Times New Roman"/>
              <a:cs typeface="Times New Roman"/>
            </a:endParaRPr>
          </a:p>
          <a:p>
            <a:pPr marL="10259" marR="4104" algn="just">
              <a:lnSpc>
                <a:spcPct val="103400"/>
              </a:lnSpc>
            </a:pPr>
            <a:r>
              <a:rPr sz="1000" spc="-8" dirty="0">
                <a:latin typeface="Times New Roman"/>
                <a:cs typeface="Times New Roman"/>
              </a:rPr>
              <a:t>Los</a:t>
            </a:r>
            <a:r>
              <a:rPr sz="1000" spc="-4" dirty="0">
                <a:latin typeface="Times New Roman"/>
                <a:cs typeface="Times New Roman"/>
              </a:rPr>
              <a:t> generadores</a:t>
            </a:r>
            <a:r>
              <a:rPr sz="1000" dirty="0">
                <a:latin typeface="Times New Roman"/>
                <a:cs typeface="Times New Roman"/>
              </a:rPr>
              <a:t> impulsados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por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turbinas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hidráulicas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tienen</a:t>
            </a:r>
            <a:r>
              <a:rPr sz="1000" dirty="0">
                <a:latin typeface="Times New Roman"/>
                <a:cs typeface="Times New Roman"/>
              </a:rPr>
              <a:t> rotores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polos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salientes </a:t>
            </a:r>
            <a:r>
              <a:rPr sz="1000" dirty="0">
                <a:latin typeface="Times New Roman"/>
                <a:cs typeface="Times New Roman"/>
              </a:rPr>
              <a:t> laminados </a:t>
            </a:r>
            <a:r>
              <a:rPr sz="1000" spc="-4" dirty="0">
                <a:latin typeface="Times New Roman"/>
                <a:cs typeface="Times New Roman"/>
              </a:rPr>
              <a:t>con </a:t>
            </a:r>
            <a:r>
              <a:rPr sz="1000" dirty="0">
                <a:latin typeface="Times New Roman"/>
                <a:cs typeface="Times New Roman"/>
              </a:rPr>
              <a:t>devanados de campo concentrados y un </a:t>
            </a:r>
            <a:r>
              <a:rPr sz="1000" spc="-4" dirty="0">
                <a:latin typeface="Times New Roman"/>
                <a:cs typeface="Times New Roman"/>
              </a:rPr>
              <a:t>gran número </a:t>
            </a:r>
            <a:r>
              <a:rPr sz="1000" spc="4" dirty="0">
                <a:latin typeface="Times New Roman"/>
                <a:cs typeface="Times New Roman"/>
              </a:rPr>
              <a:t>de </a:t>
            </a:r>
            <a:r>
              <a:rPr sz="1000" dirty="0">
                <a:latin typeface="Times New Roman"/>
                <a:cs typeface="Times New Roman"/>
              </a:rPr>
              <a:t>polos. </a:t>
            </a:r>
            <a:r>
              <a:rPr sz="1000" spc="-4" dirty="0">
                <a:latin typeface="Times New Roman"/>
                <a:cs typeface="Times New Roman"/>
              </a:rPr>
              <a:t>Cualquiera </a:t>
            </a:r>
            <a:r>
              <a:rPr sz="1000" dirty="0">
                <a:latin typeface="Times New Roman"/>
                <a:cs typeface="Times New Roman"/>
              </a:rPr>
              <a:t> que </a:t>
            </a:r>
            <a:r>
              <a:rPr sz="1000" spc="-4" dirty="0">
                <a:latin typeface="Times New Roman"/>
                <a:cs typeface="Times New Roman"/>
              </a:rPr>
              <a:t>sea el </a:t>
            </a:r>
            <a:r>
              <a:rPr sz="1000" dirty="0">
                <a:latin typeface="Times New Roman"/>
                <a:cs typeface="Times New Roman"/>
              </a:rPr>
              <a:t>tipo </a:t>
            </a:r>
            <a:r>
              <a:rPr sz="1000" spc="-4" dirty="0">
                <a:latin typeface="Times New Roman"/>
                <a:cs typeface="Times New Roman"/>
              </a:rPr>
              <a:t>del </a:t>
            </a:r>
            <a:r>
              <a:rPr sz="1000" dirty="0">
                <a:latin typeface="Times New Roman"/>
                <a:cs typeface="Times New Roman"/>
              </a:rPr>
              <a:t>impulsor o diseño de la máquina, la fuente de </a:t>
            </a:r>
            <a:r>
              <a:rPr sz="1000" spc="-4" dirty="0">
                <a:latin typeface="Times New Roman"/>
                <a:cs typeface="Times New Roman"/>
              </a:rPr>
              <a:t>energía </a:t>
            </a:r>
            <a:r>
              <a:rPr sz="1000" dirty="0">
                <a:latin typeface="Times New Roman"/>
                <a:cs typeface="Times New Roman"/>
              </a:rPr>
              <a:t>usada para </a:t>
            </a:r>
            <a:r>
              <a:rPr sz="1000" spc="-4" dirty="0">
                <a:latin typeface="Times New Roman"/>
                <a:cs typeface="Times New Roman"/>
              </a:rPr>
              <a:t>girar </a:t>
            </a:r>
            <a:r>
              <a:rPr sz="1000" dirty="0">
                <a:latin typeface="Times New Roman"/>
                <a:cs typeface="Times New Roman"/>
              </a:rPr>
              <a:t>la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flecha es mantenida en </a:t>
            </a:r>
            <a:r>
              <a:rPr sz="1000" spc="4" dirty="0">
                <a:latin typeface="Times New Roman"/>
                <a:cs typeface="Times New Roman"/>
              </a:rPr>
              <a:t>un </a:t>
            </a:r>
            <a:r>
              <a:rPr sz="1000" dirty="0">
                <a:latin typeface="Times New Roman"/>
                <a:cs typeface="Times New Roman"/>
              </a:rPr>
              <a:t>nivel </a:t>
            </a:r>
            <a:r>
              <a:rPr sz="1000" spc="-4" dirty="0">
                <a:latin typeface="Times New Roman"/>
                <a:cs typeface="Times New Roman"/>
              </a:rPr>
              <a:t>constante </a:t>
            </a:r>
            <a:r>
              <a:rPr sz="1000" dirty="0">
                <a:latin typeface="Times New Roman"/>
                <a:cs typeface="Times New Roman"/>
              </a:rPr>
              <a:t>a </a:t>
            </a:r>
            <a:r>
              <a:rPr sz="1000" spc="-4" dirty="0">
                <a:latin typeface="Times New Roman"/>
                <a:cs typeface="Times New Roman"/>
              </a:rPr>
              <a:t>través </a:t>
            </a:r>
            <a:r>
              <a:rPr sz="1000" dirty="0">
                <a:latin typeface="Times New Roman"/>
                <a:cs typeface="Times New Roman"/>
              </a:rPr>
              <a:t>de un </a:t>
            </a:r>
            <a:r>
              <a:rPr sz="1000" spc="-4" dirty="0">
                <a:latin typeface="Times New Roman"/>
                <a:cs typeface="Times New Roman"/>
              </a:rPr>
              <a:t>regulador </a:t>
            </a:r>
            <a:r>
              <a:rPr sz="1000" dirty="0">
                <a:latin typeface="Times New Roman"/>
                <a:cs typeface="Times New Roman"/>
              </a:rPr>
              <a:t>de velocidad </a:t>
            </a:r>
            <a:r>
              <a:rPr sz="1000" spc="-4" dirty="0">
                <a:latin typeface="Times New Roman"/>
                <a:cs typeface="Times New Roman"/>
              </a:rPr>
              <a:t>conocido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como gobernador. </a:t>
            </a:r>
            <a:r>
              <a:rPr sz="1000" spc="-8" dirty="0">
                <a:latin typeface="Times New Roman"/>
                <a:cs typeface="Times New Roman"/>
              </a:rPr>
              <a:t>La </a:t>
            </a:r>
            <a:r>
              <a:rPr sz="1000" spc="-4" dirty="0">
                <a:latin typeface="Times New Roman"/>
                <a:cs typeface="Times New Roman"/>
              </a:rPr>
              <a:t>rotación del </a:t>
            </a:r>
            <a:r>
              <a:rPr sz="1000" dirty="0">
                <a:latin typeface="Times New Roman"/>
                <a:cs typeface="Times New Roman"/>
              </a:rPr>
              <a:t>flujo de </a:t>
            </a:r>
            <a:r>
              <a:rPr sz="1000" spc="-4" dirty="0">
                <a:latin typeface="Times New Roman"/>
                <a:cs typeface="Times New Roman"/>
              </a:rPr>
              <a:t>DC en el campo del generador reacciona con los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devanados </a:t>
            </a:r>
            <a:r>
              <a:rPr sz="1000" dirty="0">
                <a:latin typeface="Times New Roman"/>
                <a:cs typeface="Times New Roman"/>
              </a:rPr>
              <a:t>del </a:t>
            </a:r>
            <a:r>
              <a:rPr sz="1000" spc="-4" dirty="0">
                <a:latin typeface="Times New Roman"/>
                <a:cs typeface="Times New Roman"/>
              </a:rPr>
              <a:t>estator </a:t>
            </a:r>
            <a:r>
              <a:rPr sz="1000" dirty="0">
                <a:latin typeface="Times New Roman"/>
                <a:cs typeface="Times New Roman"/>
              </a:rPr>
              <a:t>y </a:t>
            </a:r>
            <a:r>
              <a:rPr sz="1000" spc="-4" dirty="0">
                <a:latin typeface="Times New Roman"/>
                <a:cs typeface="Times New Roman"/>
              </a:rPr>
              <a:t>debido al principio </a:t>
            </a:r>
            <a:r>
              <a:rPr sz="1000" dirty="0">
                <a:latin typeface="Times New Roman"/>
                <a:cs typeface="Times New Roman"/>
              </a:rPr>
              <a:t>de inducción, </a:t>
            </a:r>
            <a:r>
              <a:rPr sz="1000" spc="-4" dirty="0">
                <a:latin typeface="Times New Roman"/>
                <a:cs typeface="Times New Roman"/>
              </a:rPr>
              <a:t>se genera </a:t>
            </a:r>
            <a:r>
              <a:rPr sz="1000" dirty="0">
                <a:latin typeface="Times New Roman"/>
                <a:cs typeface="Times New Roman"/>
              </a:rPr>
              <a:t>una </a:t>
            </a:r>
            <a:r>
              <a:rPr sz="1000" spc="-4" dirty="0">
                <a:latin typeface="Times New Roman"/>
                <a:cs typeface="Times New Roman"/>
              </a:rPr>
              <a:t>Tensión Trifásica </a:t>
            </a:r>
            <a:r>
              <a:rPr sz="1000" dirty="0">
                <a:latin typeface="Times New Roman"/>
                <a:cs typeface="Times New Roman"/>
              </a:rPr>
              <a:t> [1].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36"/>
              </a:spcBef>
            </a:pPr>
            <a:endParaRPr sz="1000">
              <a:latin typeface="Times New Roman"/>
              <a:cs typeface="Times New Roman"/>
            </a:endParaRPr>
          </a:p>
          <a:p>
            <a:pPr marL="10259" marR="8207" algn="just">
              <a:lnSpc>
                <a:spcPct val="103800"/>
              </a:lnSpc>
            </a:pPr>
            <a:r>
              <a:rPr sz="1000" spc="-8" dirty="0">
                <a:latin typeface="Times New Roman"/>
                <a:cs typeface="Times New Roman"/>
              </a:rPr>
              <a:t>Los </a:t>
            </a:r>
            <a:r>
              <a:rPr sz="1000" spc="-4" dirty="0">
                <a:latin typeface="Times New Roman"/>
                <a:cs typeface="Times New Roman"/>
              </a:rPr>
              <a:t>generadores </a:t>
            </a:r>
            <a:r>
              <a:rPr sz="1000" dirty="0">
                <a:latin typeface="Times New Roman"/>
                <a:cs typeface="Times New Roman"/>
              </a:rPr>
              <a:t>síncronos </a:t>
            </a:r>
            <a:r>
              <a:rPr sz="1000" spc="-4" dirty="0">
                <a:latin typeface="Times New Roman"/>
                <a:cs typeface="Times New Roman"/>
              </a:rPr>
              <a:t>están acoplados </a:t>
            </a:r>
            <a:r>
              <a:rPr sz="1000" dirty="0">
                <a:latin typeface="Times New Roman"/>
                <a:cs typeface="Times New Roman"/>
              </a:rPr>
              <a:t>a una máquina motriz que </a:t>
            </a:r>
            <a:r>
              <a:rPr sz="1000" spc="-4" dirty="0">
                <a:latin typeface="Times New Roman"/>
                <a:cs typeface="Times New Roman"/>
              </a:rPr>
              <a:t>les genera </a:t>
            </a:r>
            <a:r>
              <a:rPr sz="1000" dirty="0">
                <a:latin typeface="Times New Roman"/>
                <a:cs typeface="Times New Roman"/>
              </a:rPr>
              <a:t>la </a:t>
            </a:r>
            <a:r>
              <a:rPr sz="1000" spc="-4" dirty="0">
                <a:latin typeface="Times New Roman"/>
                <a:cs typeface="Times New Roman"/>
              </a:rPr>
              <a:t>energía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mecánica en forma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rotación. Según </a:t>
            </a:r>
            <a:r>
              <a:rPr sz="1000" dirty="0">
                <a:latin typeface="Times New Roman"/>
                <a:cs typeface="Times New Roman"/>
              </a:rPr>
              <a:t>la máquina motriz </a:t>
            </a:r>
            <a:r>
              <a:rPr sz="1000" spc="-4" dirty="0">
                <a:latin typeface="Times New Roman"/>
                <a:cs typeface="Times New Roman"/>
              </a:rPr>
              <a:t>se distinguen tres </a:t>
            </a:r>
            <a:r>
              <a:rPr sz="1000" dirty="0">
                <a:latin typeface="Times New Roman"/>
                <a:cs typeface="Times New Roman"/>
              </a:rPr>
              <a:t>tipos: </a:t>
            </a:r>
            <a:r>
              <a:rPr sz="1000" spc="-4" dirty="0">
                <a:latin typeface="Times New Roman"/>
                <a:cs typeface="Times New Roman"/>
              </a:rPr>
              <a:t>máquinas </a:t>
            </a:r>
            <a:r>
              <a:rPr sz="1000" dirty="0">
                <a:latin typeface="Times New Roman"/>
                <a:cs typeface="Times New Roman"/>
              </a:rPr>
              <a:t> de</a:t>
            </a:r>
            <a:r>
              <a:rPr sz="1000" spc="-4" dirty="0">
                <a:latin typeface="Times New Roman"/>
                <a:cs typeface="Times New Roman"/>
              </a:rPr>
              <a:t> vapor,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motores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4" dirty="0">
                <a:latin typeface="Times New Roman"/>
                <a:cs typeface="Times New Roman"/>
              </a:rPr>
              <a:t>de</a:t>
            </a:r>
            <a:r>
              <a:rPr sz="1000" spc="-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combustión </a:t>
            </a:r>
            <a:r>
              <a:rPr sz="1000" spc="-4" dirty="0">
                <a:latin typeface="Times New Roman"/>
                <a:cs typeface="Times New Roman"/>
              </a:rPr>
              <a:t>interna</a:t>
            </a:r>
            <a:r>
              <a:rPr sz="1000" dirty="0">
                <a:latin typeface="Times New Roman"/>
                <a:cs typeface="Times New Roman"/>
              </a:rPr>
              <a:t> y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turbinas </a:t>
            </a:r>
            <a:r>
              <a:rPr sz="1000" spc="-4" dirty="0">
                <a:latin typeface="Times New Roman"/>
                <a:cs typeface="Times New Roman"/>
              </a:rPr>
              <a:t>hidráulicas.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40"/>
              </a:spcBef>
            </a:pPr>
            <a:endParaRPr sz="1000">
              <a:latin typeface="Times New Roman"/>
              <a:cs typeface="Times New Roman"/>
            </a:endParaRPr>
          </a:p>
          <a:p>
            <a:pPr marL="10259" marR="6155" algn="just">
              <a:lnSpc>
                <a:spcPct val="103299"/>
              </a:lnSpc>
            </a:pPr>
            <a:r>
              <a:rPr sz="1000" spc="-4" dirty="0">
                <a:latin typeface="Times New Roman"/>
                <a:cs typeface="Times New Roman"/>
              </a:rPr>
              <a:t>Además, los generadores síncronos necesitan </a:t>
            </a:r>
            <a:r>
              <a:rPr sz="1000" dirty="0">
                <a:latin typeface="Times New Roman"/>
                <a:cs typeface="Times New Roman"/>
              </a:rPr>
              <a:t>una </a:t>
            </a:r>
            <a:r>
              <a:rPr sz="1000" spc="-4" dirty="0">
                <a:latin typeface="Times New Roman"/>
                <a:cs typeface="Times New Roman"/>
              </a:rPr>
              <a:t>fuente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corriente </a:t>
            </a:r>
            <a:r>
              <a:rPr sz="1000" dirty="0">
                <a:latin typeface="Times New Roman"/>
                <a:cs typeface="Times New Roman"/>
              </a:rPr>
              <a:t>continua que </a:t>
            </a:r>
            <a:r>
              <a:rPr sz="1000" spc="-4" dirty="0">
                <a:latin typeface="Times New Roman"/>
                <a:cs typeface="Times New Roman"/>
              </a:rPr>
              <a:t>alimente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al sistema </a:t>
            </a:r>
            <a:r>
              <a:rPr sz="1000" dirty="0">
                <a:latin typeface="Times New Roman"/>
                <a:cs typeface="Times New Roman"/>
              </a:rPr>
              <a:t>inductor. </a:t>
            </a:r>
            <a:r>
              <a:rPr sz="1000" spc="-4" dirty="0">
                <a:latin typeface="Times New Roman"/>
                <a:cs typeface="Times New Roman"/>
              </a:rPr>
              <a:t>Por eso en el </a:t>
            </a:r>
            <a:r>
              <a:rPr sz="1000" dirty="0">
                <a:latin typeface="Times New Roman"/>
                <a:cs typeface="Times New Roman"/>
              </a:rPr>
              <a:t>interior </a:t>
            </a:r>
            <a:r>
              <a:rPr sz="1000" spc="-4" dirty="0">
                <a:latin typeface="Times New Roman"/>
                <a:cs typeface="Times New Roman"/>
              </a:rPr>
              <a:t>del </a:t>
            </a:r>
            <a:r>
              <a:rPr sz="1000" dirty="0">
                <a:latin typeface="Times New Roman"/>
                <a:cs typeface="Times New Roman"/>
              </a:rPr>
              <a:t>rotor </a:t>
            </a:r>
            <a:r>
              <a:rPr sz="1000" spc="-4" dirty="0">
                <a:latin typeface="Times New Roman"/>
                <a:cs typeface="Times New Roman"/>
              </a:rPr>
              <a:t>se </a:t>
            </a:r>
            <a:r>
              <a:rPr sz="1000" dirty="0">
                <a:latin typeface="Times New Roman"/>
                <a:cs typeface="Times New Roman"/>
              </a:rPr>
              <a:t>encuentra la excitatriz, que </a:t>
            </a:r>
            <a:r>
              <a:rPr sz="1000" spc="-4" dirty="0">
                <a:latin typeface="Times New Roman"/>
                <a:cs typeface="Times New Roman"/>
              </a:rPr>
              <a:t>es </a:t>
            </a:r>
            <a:r>
              <a:rPr sz="1000" dirty="0">
                <a:latin typeface="Times New Roman"/>
                <a:cs typeface="Times New Roman"/>
              </a:rPr>
              <a:t>la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encargada </a:t>
            </a:r>
            <a:r>
              <a:rPr sz="1000" spc="4" dirty="0">
                <a:latin typeface="Times New Roman"/>
                <a:cs typeface="Times New Roman"/>
              </a:rPr>
              <a:t>de</a:t>
            </a:r>
            <a:r>
              <a:rPr sz="1000" spc="-4" dirty="0">
                <a:latin typeface="Times New Roman"/>
                <a:cs typeface="Times New Roman"/>
              </a:rPr>
              <a:t> suministrar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 </a:t>
            </a:r>
            <a:r>
              <a:rPr sz="1000" spc="-4" dirty="0">
                <a:latin typeface="Times New Roman"/>
                <a:cs typeface="Times New Roman"/>
              </a:rPr>
              <a:t>corriente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excitación.</a:t>
            </a:r>
            <a:endParaRPr sz="1000">
              <a:latin typeface="Times New Roman"/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32021" y="1859000"/>
            <a:ext cx="3056311" cy="1384940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xfrm>
            <a:off x="6329082" y="5931133"/>
            <a:ext cx="300182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r>
              <a:rPr dirty="0"/>
              <a:t>6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51937" y="559880"/>
            <a:ext cx="5551488" cy="666327"/>
          </a:xfrm>
          <a:prstGeom prst="rect">
            <a:avLst/>
          </a:prstGeom>
        </p:spPr>
        <p:txBody>
          <a:bodyPr vert="horz" wrap="square" lIns="0" tIns="5642" rIns="0" bIns="0" rtlCol="0">
            <a:spAutoFit/>
          </a:bodyPr>
          <a:lstStyle/>
          <a:p>
            <a:pPr marL="379072" marR="737113" indent="-369326">
              <a:lnSpc>
                <a:spcPct val="102899"/>
              </a:lnSpc>
              <a:spcBef>
                <a:spcPts val="44"/>
              </a:spcBef>
            </a:pPr>
            <a:r>
              <a:rPr sz="1100" b="1" spc="-4" dirty="0">
                <a:latin typeface="Times New Roman"/>
                <a:cs typeface="Times New Roman"/>
              </a:rPr>
              <a:t>2.1.2</a:t>
            </a:r>
            <a:r>
              <a:rPr sz="1100" b="1" spc="32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CONEXIÓN DE</a:t>
            </a:r>
            <a:r>
              <a:rPr sz="1100" b="1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GENERADORES</a:t>
            </a:r>
            <a:r>
              <a:rPr sz="1100" b="1" spc="4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A</a:t>
            </a:r>
            <a:r>
              <a:rPr sz="1100" b="1" spc="-4" dirty="0">
                <a:latin typeface="Times New Roman"/>
                <a:cs typeface="Times New Roman"/>
              </a:rPr>
              <a:t> UN </a:t>
            </a:r>
            <a:r>
              <a:rPr sz="1100" b="1" dirty="0">
                <a:latin typeface="Times New Roman"/>
                <a:cs typeface="Times New Roman"/>
              </a:rPr>
              <a:t>SISTEMA</a:t>
            </a:r>
            <a:r>
              <a:rPr sz="1100" b="1" spc="-4" dirty="0">
                <a:latin typeface="Times New Roman"/>
                <a:cs typeface="Times New Roman"/>
              </a:rPr>
              <a:t> DE </a:t>
            </a:r>
            <a:r>
              <a:rPr sz="1100" b="1" spc="-271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POTENCIA.</a:t>
            </a:r>
            <a:endParaRPr sz="1100">
              <a:latin typeface="Times New Roman"/>
              <a:cs typeface="Times New Roman"/>
            </a:endParaRPr>
          </a:p>
          <a:p>
            <a:pPr>
              <a:spcBef>
                <a:spcPts val="8"/>
              </a:spcBef>
            </a:pPr>
            <a:endParaRPr sz="1100">
              <a:latin typeface="Times New Roman"/>
              <a:cs typeface="Times New Roman"/>
            </a:endParaRPr>
          </a:p>
          <a:p>
            <a:pPr marL="10259" marR="4104">
              <a:lnSpc>
                <a:spcPct val="103299"/>
              </a:lnSpc>
            </a:pPr>
            <a:r>
              <a:rPr sz="1000" dirty="0">
                <a:latin typeface="Times New Roman"/>
                <a:cs typeface="Times New Roman"/>
              </a:rPr>
              <a:t>Existen</a:t>
            </a:r>
            <a:r>
              <a:rPr sz="1000" spc="9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dos</a:t>
            </a:r>
            <a:r>
              <a:rPr sz="1000" spc="101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métodos</a:t>
            </a:r>
            <a:r>
              <a:rPr sz="1000" spc="101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básicos</a:t>
            </a:r>
            <a:r>
              <a:rPr sz="1000" spc="97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principales</a:t>
            </a:r>
            <a:r>
              <a:rPr sz="1000" spc="109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usados</a:t>
            </a:r>
            <a:r>
              <a:rPr sz="1000" spc="109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en</a:t>
            </a:r>
            <a:r>
              <a:rPr sz="1000" spc="97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97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industria</a:t>
            </a:r>
            <a:r>
              <a:rPr sz="1000" spc="97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para</a:t>
            </a:r>
            <a:r>
              <a:rPr sz="1000" spc="121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conectar</a:t>
            </a:r>
            <a:r>
              <a:rPr sz="1000" spc="101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generadores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eléctricos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al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sistema</a:t>
            </a:r>
            <a:r>
              <a:rPr sz="1000" dirty="0">
                <a:latin typeface="Times New Roman"/>
                <a:cs typeface="Times New Roman"/>
              </a:rPr>
              <a:t> de</a:t>
            </a:r>
            <a:r>
              <a:rPr sz="1000" spc="-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potencia.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Estas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son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Conexión </a:t>
            </a:r>
            <a:r>
              <a:rPr sz="1000" spc="-4" dirty="0">
                <a:latin typeface="Times New Roman"/>
                <a:cs typeface="Times New Roman"/>
              </a:rPr>
              <a:t>Directa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y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Conexión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Unitaria</a:t>
            </a:r>
            <a:r>
              <a:rPr sz="1000" spc="1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[1].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51937" y="2957656"/>
            <a:ext cx="5551488" cy="2880632"/>
          </a:xfrm>
          <a:prstGeom prst="rect">
            <a:avLst/>
          </a:prstGeom>
        </p:spPr>
        <p:txBody>
          <a:bodyPr vert="horz" wrap="square" lIns="0" tIns="10259" rIns="0" bIns="0" rtlCol="0">
            <a:spAutoFit/>
          </a:bodyPr>
          <a:lstStyle/>
          <a:p>
            <a:pPr algn="ctr">
              <a:spcBef>
                <a:spcPts val="81"/>
              </a:spcBef>
            </a:pPr>
            <a:r>
              <a:rPr sz="700" b="1" i="1" dirty="0">
                <a:latin typeface="Times New Roman"/>
                <a:cs typeface="Times New Roman"/>
              </a:rPr>
              <a:t>Figura 2.2: </a:t>
            </a:r>
            <a:r>
              <a:rPr sz="700" b="1" i="1" spc="-4" dirty="0">
                <a:latin typeface="Times New Roman"/>
                <a:cs typeface="Times New Roman"/>
              </a:rPr>
              <a:t>Conexión</a:t>
            </a:r>
            <a:r>
              <a:rPr sz="700" b="1" i="1" spc="-8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de</a:t>
            </a:r>
            <a:r>
              <a:rPr sz="700" b="1" i="1" spc="-4" dirty="0">
                <a:latin typeface="Times New Roman"/>
                <a:cs typeface="Times New Roman"/>
              </a:rPr>
              <a:t> generadores</a:t>
            </a:r>
            <a:r>
              <a:rPr sz="700" b="1" i="1" spc="4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a</a:t>
            </a:r>
            <a:r>
              <a:rPr sz="700" b="1" i="1" spc="-4" dirty="0">
                <a:latin typeface="Times New Roman"/>
                <a:cs typeface="Times New Roman"/>
              </a:rPr>
              <a:t> un</a:t>
            </a:r>
            <a:r>
              <a:rPr sz="700" b="1" i="1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sistema </a:t>
            </a:r>
            <a:r>
              <a:rPr sz="700" b="1" i="1" dirty="0">
                <a:latin typeface="Times New Roman"/>
                <a:cs typeface="Times New Roman"/>
              </a:rPr>
              <a:t>de</a:t>
            </a:r>
            <a:r>
              <a:rPr sz="700" b="1" i="1" spc="-4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potencia.</a:t>
            </a:r>
            <a:endParaRPr sz="700">
              <a:latin typeface="Times New Roman"/>
              <a:cs typeface="Times New Roman"/>
            </a:endParaRPr>
          </a:p>
          <a:p>
            <a:pPr marL="10259" marR="4104" algn="just">
              <a:lnSpc>
                <a:spcPct val="103800"/>
              </a:lnSpc>
              <a:spcBef>
                <a:spcPts val="682"/>
              </a:spcBef>
            </a:pPr>
            <a:r>
              <a:rPr sz="1000" b="1" spc="-4" dirty="0">
                <a:latin typeface="Times New Roman"/>
                <a:cs typeface="Times New Roman"/>
              </a:rPr>
              <a:t>Conexión</a:t>
            </a:r>
            <a:r>
              <a:rPr sz="1000" b="1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Directa:</a:t>
            </a:r>
            <a:r>
              <a:rPr sz="1000" b="1" dirty="0">
                <a:latin typeface="Times New Roman"/>
                <a:cs typeface="Times New Roman"/>
              </a:rPr>
              <a:t> </a:t>
            </a:r>
            <a:r>
              <a:rPr sz="1000" spc="-8" dirty="0">
                <a:latin typeface="Times New Roman"/>
                <a:cs typeface="Times New Roman"/>
              </a:rPr>
              <a:t>Los</a:t>
            </a:r>
            <a:r>
              <a:rPr sz="1000" spc="-4" dirty="0">
                <a:latin typeface="Times New Roman"/>
                <a:cs typeface="Times New Roman"/>
              </a:rPr>
              <a:t> generadores</a:t>
            </a:r>
            <a:r>
              <a:rPr sz="1000" dirty="0">
                <a:latin typeface="Times New Roman"/>
                <a:cs typeface="Times New Roman"/>
              </a:rPr>
              <a:t> son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conectados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directamente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al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bus</a:t>
            </a:r>
            <a:r>
              <a:rPr sz="1000" dirty="0">
                <a:latin typeface="Times New Roman"/>
                <a:cs typeface="Times New Roman"/>
              </a:rPr>
              <a:t> de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carga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sin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transformador </a:t>
            </a:r>
            <a:r>
              <a:rPr sz="1000" dirty="0">
                <a:latin typeface="Times New Roman"/>
                <a:cs typeface="Times New Roman"/>
              </a:rPr>
              <a:t>de tensión de por medio. Este </a:t>
            </a:r>
            <a:r>
              <a:rPr sz="1000" spc="-4" dirty="0">
                <a:latin typeface="Times New Roman"/>
                <a:cs typeface="Times New Roman"/>
              </a:rPr>
              <a:t>tipo </a:t>
            </a:r>
            <a:r>
              <a:rPr sz="1000" dirty="0">
                <a:latin typeface="Times New Roman"/>
                <a:cs typeface="Times New Roman"/>
              </a:rPr>
              <a:t>de conexión </a:t>
            </a:r>
            <a:r>
              <a:rPr sz="1000" spc="-4" dirty="0">
                <a:latin typeface="Times New Roman"/>
                <a:cs typeface="Times New Roman"/>
              </a:rPr>
              <a:t>es </a:t>
            </a:r>
            <a:r>
              <a:rPr sz="1000" dirty="0">
                <a:latin typeface="Times New Roman"/>
                <a:cs typeface="Times New Roman"/>
              </a:rPr>
              <a:t>un método </a:t>
            </a:r>
            <a:r>
              <a:rPr sz="1000" spc="-4" dirty="0">
                <a:latin typeface="Times New Roman"/>
                <a:cs typeface="Times New Roman"/>
              </a:rPr>
              <a:t>recientemente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usado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dirty="0">
                <a:latin typeface="Times New Roman"/>
                <a:cs typeface="Times New Roman"/>
              </a:rPr>
              <a:t> la industria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para la </a:t>
            </a:r>
            <a:r>
              <a:rPr sz="1000" spc="-4" dirty="0">
                <a:latin typeface="Times New Roman"/>
                <a:cs typeface="Times New Roman"/>
              </a:rPr>
              <a:t>conexión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generadores</a:t>
            </a:r>
            <a:r>
              <a:rPr sz="1000" dirty="0">
                <a:latin typeface="Times New Roman"/>
                <a:cs typeface="Times New Roman"/>
              </a:rPr>
              <a:t> de</a:t>
            </a:r>
            <a:r>
              <a:rPr sz="1000" spc="-4" dirty="0">
                <a:latin typeface="Times New Roman"/>
                <a:cs typeface="Times New Roman"/>
              </a:rPr>
              <a:t> tamaño</a:t>
            </a:r>
            <a:r>
              <a:rPr sz="1000" dirty="0">
                <a:latin typeface="Times New Roman"/>
                <a:cs typeface="Times New Roman"/>
              </a:rPr>
              <a:t> pequeño.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40"/>
              </a:spcBef>
            </a:pPr>
            <a:endParaRPr sz="1000">
              <a:latin typeface="Times New Roman"/>
              <a:cs typeface="Times New Roman"/>
            </a:endParaRPr>
          </a:p>
          <a:p>
            <a:pPr marL="10259" marR="4617" algn="just">
              <a:lnSpc>
                <a:spcPct val="103299"/>
              </a:lnSpc>
            </a:pPr>
            <a:r>
              <a:rPr sz="1000" b="1" spc="-4" dirty="0">
                <a:latin typeface="Times New Roman"/>
                <a:cs typeface="Times New Roman"/>
              </a:rPr>
              <a:t>Conexión</a:t>
            </a:r>
            <a:r>
              <a:rPr sz="1000" b="1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Unitaria:</a:t>
            </a:r>
            <a:r>
              <a:rPr sz="1000" b="1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El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generador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</a:t>
            </a:r>
            <a:r>
              <a:rPr sz="1000" dirty="0">
                <a:latin typeface="Times New Roman"/>
                <a:cs typeface="Times New Roman"/>
              </a:rPr>
              <a:t> conectado </a:t>
            </a:r>
            <a:r>
              <a:rPr sz="1000" spc="-4" dirty="0">
                <a:latin typeface="Times New Roman"/>
                <a:cs typeface="Times New Roman"/>
              </a:rPr>
              <a:t>al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sistema</a:t>
            </a:r>
            <a:r>
              <a:rPr sz="1000" dirty="0">
                <a:latin typeface="Times New Roman"/>
                <a:cs typeface="Times New Roman"/>
              </a:rPr>
              <a:t> de </a:t>
            </a:r>
            <a:r>
              <a:rPr sz="1000" spc="-4" dirty="0">
                <a:latin typeface="Times New Roman"/>
                <a:cs typeface="Times New Roman"/>
              </a:rPr>
              <a:t>potencia</a:t>
            </a:r>
            <a:r>
              <a:rPr sz="1000" dirty="0">
                <a:latin typeface="Times New Roman"/>
                <a:cs typeface="Times New Roman"/>
              </a:rPr>
              <a:t> a </a:t>
            </a:r>
            <a:r>
              <a:rPr sz="1000" spc="-4" dirty="0">
                <a:latin typeface="Times New Roman"/>
                <a:cs typeface="Times New Roman"/>
              </a:rPr>
              <a:t>través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4" dirty="0">
                <a:latin typeface="Times New Roman"/>
                <a:cs typeface="Times New Roman"/>
              </a:rPr>
              <a:t>de </a:t>
            </a:r>
            <a:r>
              <a:rPr sz="1000" dirty="0">
                <a:latin typeface="Times New Roman"/>
                <a:cs typeface="Times New Roman"/>
              </a:rPr>
              <a:t>un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transformador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elevador.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12" dirty="0">
                <a:latin typeface="Times New Roman"/>
                <a:cs typeface="Times New Roman"/>
              </a:rPr>
              <a:t>La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carga</a:t>
            </a:r>
            <a:r>
              <a:rPr sz="1000" dirty="0">
                <a:latin typeface="Times New Roman"/>
                <a:cs typeface="Times New Roman"/>
              </a:rPr>
              <a:t> auxiliar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del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generador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suministrada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desde</a:t>
            </a:r>
            <a:r>
              <a:rPr sz="1000" dirty="0">
                <a:latin typeface="Times New Roman"/>
                <a:cs typeface="Times New Roman"/>
              </a:rPr>
              <a:t> un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transformador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reductor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conectado</a:t>
            </a:r>
            <a:r>
              <a:rPr sz="1000" dirty="0">
                <a:latin typeface="Times New Roman"/>
                <a:cs typeface="Times New Roman"/>
              </a:rPr>
              <a:t> 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las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terminales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del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generador.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8" dirty="0">
                <a:latin typeface="Times New Roman"/>
                <a:cs typeface="Times New Roman"/>
              </a:rPr>
              <a:t>La</a:t>
            </a:r>
            <a:r>
              <a:rPr sz="1000" spc="-4" dirty="0">
                <a:latin typeface="Times New Roman"/>
                <a:cs typeface="Times New Roman"/>
              </a:rPr>
              <a:t> mayoría</a:t>
            </a:r>
            <a:r>
              <a:rPr sz="1000" dirty="0">
                <a:latin typeface="Times New Roman"/>
                <a:cs typeface="Times New Roman"/>
              </a:rPr>
              <a:t> de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los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generadores grandes son conectados al sistema </a:t>
            </a:r>
            <a:r>
              <a:rPr sz="1000" dirty="0">
                <a:latin typeface="Times New Roman"/>
                <a:cs typeface="Times New Roman"/>
              </a:rPr>
              <a:t>de potencia de </a:t>
            </a:r>
            <a:r>
              <a:rPr sz="1000" spc="-4" dirty="0">
                <a:latin typeface="Times New Roman"/>
                <a:cs typeface="Times New Roman"/>
              </a:rPr>
              <a:t>esta manera, usando </a:t>
            </a:r>
            <a:r>
              <a:rPr sz="1000" dirty="0">
                <a:latin typeface="Times New Roman"/>
                <a:cs typeface="Times New Roman"/>
              </a:rPr>
              <a:t>un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transformador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elevador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principal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con</a:t>
            </a:r>
            <a:r>
              <a:rPr sz="1000" dirty="0">
                <a:latin typeface="Times New Roman"/>
                <a:cs typeface="Times New Roman"/>
              </a:rPr>
              <a:t> conexión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estrella-delta.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Al</a:t>
            </a:r>
            <a:r>
              <a:rPr sz="1000" dirty="0">
                <a:latin typeface="Times New Roman"/>
                <a:cs typeface="Times New Roman"/>
              </a:rPr>
              <a:t> tener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generación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conectada </a:t>
            </a:r>
            <a:r>
              <a:rPr sz="1000" dirty="0">
                <a:latin typeface="Times New Roman"/>
                <a:cs typeface="Times New Roman"/>
              </a:rPr>
              <a:t>a un </a:t>
            </a:r>
            <a:r>
              <a:rPr sz="1000" spc="-4" dirty="0">
                <a:latin typeface="Times New Roman"/>
                <a:cs typeface="Times New Roman"/>
              </a:rPr>
              <a:t>sistema delta, las corrientes </a:t>
            </a:r>
            <a:r>
              <a:rPr sz="1000" dirty="0">
                <a:latin typeface="Times New Roman"/>
                <a:cs typeface="Times New Roman"/>
              </a:rPr>
              <a:t>de falla a </a:t>
            </a:r>
            <a:r>
              <a:rPr sz="1000" spc="-4" dirty="0">
                <a:latin typeface="Times New Roman"/>
                <a:cs typeface="Times New Roman"/>
              </a:rPr>
              <a:t>tierra </a:t>
            </a:r>
            <a:r>
              <a:rPr sz="1000" dirty="0">
                <a:latin typeface="Times New Roman"/>
                <a:cs typeface="Times New Roman"/>
              </a:rPr>
              <a:t>pueden </a:t>
            </a:r>
            <a:r>
              <a:rPr sz="1000" spc="-4" dirty="0">
                <a:latin typeface="Times New Roman"/>
                <a:cs typeface="Times New Roman"/>
              </a:rPr>
              <a:t>ser dramáticamente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reducidas </a:t>
            </a:r>
            <a:r>
              <a:rPr sz="1000" dirty="0">
                <a:latin typeface="Times New Roman"/>
                <a:cs typeface="Times New Roman"/>
              </a:rPr>
              <a:t>usando </a:t>
            </a:r>
            <a:r>
              <a:rPr sz="1000" spc="-4" dirty="0">
                <a:latin typeface="Times New Roman"/>
                <a:cs typeface="Times New Roman"/>
              </a:rPr>
              <a:t>puesta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</a:t>
            </a:r>
            <a:r>
              <a:rPr sz="1000" spc="-4" dirty="0">
                <a:latin typeface="Times New Roman"/>
                <a:cs typeface="Times New Roman"/>
              </a:rPr>
              <a:t> tierra </a:t>
            </a:r>
            <a:r>
              <a:rPr sz="1000" spc="4" dirty="0">
                <a:latin typeface="Times New Roman"/>
                <a:cs typeface="Times New Roman"/>
              </a:rPr>
              <a:t>de</a:t>
            </a:r>
            <a:r>
              <a:rPr sz="1000" spc="-4" dirty="0">
                <a:latin typeface="Times New Roman"/>
                <a:cs typeface="Times New Roman"/>
              </a:rPr>
              <a:t> alta </a:t>
            </a:r>
            <a:r>
              <a:rPr sz="1000" dirty="0">
                <a:latin typeface="Times New Roman"/>
                <a:cs typeface="Times New Roman"/>
              </a:rPr>
              <a:t>impedancia.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4"/>
              </a:spcBef>
            </a:pPr>
            <a:endParaRPr sz="1200">
              <a:latin typeface="Times New Roman"/>
              <a:cs typeface="Times New Roman"/>
            </a:endParaRPr>
          </a:p>
          <a:p>
            <a:pPr marL="10259"/>
            <a:r>
              <a:rPr sz="1100" b="1" spc="-4" dirty="0">
                <a:latin typeface="Times New Roman"/>
                <a:cs typeface="Times New Roman"/>
              </a:rPr>
              <a:t>2.1.3</a:t>
            </a:r>
            <a:r>
              <a:rPr sz="1100" b="1" spc="40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TRANSITORIOS</a:t>
            </a:r>
            <a:r>
              <a:rPr sz="1100" b="1" spc="8" dirty="0">
                <a:latin typeface="Times New Roman"/>
                <a:cs typeface="Times New Roman"/>
              </a:rPr>
              <a:t> </a:t>
            </a:r>
            <a:r>
              <a:rPr sz="1100" b="1" spc="-8" dirty="0">
                <a:latin typeface="Times New Roman"/>
                <a:cs typeface="Times New Roman"/>
              </a:rPr>
              <a:t>DEL</a:t>
            </a:r>
            <a:r>
              <a:rPr sz="1100" b="1" spc="8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GENERADOR</a:t>
            </a:r>
            <a:r>
              <a:rPr sz="1100" b="1" spc="4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SÍNCRONO.</a:t>
            </a:r>
            <a:endParaRPr sz="1100">
              <a:latin typeface="Times New Roman"/>
              <a:cs typeface="Times New Roman"/>
            </a:endParaRPr>
          </a:p>
          <a:p>
            <a:pPr>
              <a:spcBef>
                <a:spcPts val="16"/>
              </a:spcBef>
            </a:pPr>
            <a:endParaRPr sz="1100">
              <a:latin typeface="Times New Roman"/>
              <a:cs typeface="Times New Roman"/>
            </a:endParaRPr>
          </a:p>
          <a:p>
            <a:pPr marL="10259" marR="5130" algn="just">
              <a:lnSpc>
                <a:spcPct val="103299"/>
              </a:lnSpc>
            </a:pPr>
            <a:r>
              <a:rPr sz="1000" dirty="0">
                <a:latin typeface="Times New Roman"/>
                <a:cs typeface="Times New Roman"/>
              </a:rPr>
              <a:t>En la </a:t>
            </a:r>
            <a:r>
              <a:rPr sz="1000" b="1" spc="-4" dirty="0">
                <a:latin typeface="Times New Roman"/>
                <a:cs typeface="Times New Roman"/>
              </a:rPr>
              <a:t>Figura </a:t>
            </a:r>
            <a:r>
              <a:rPr sz="1000" b="1" dirty="0">
                <a:latin typeface="Times New Roman"/>
                <a:cs typeface="Times New Roman"/>
              </a:rPr>
              <a:t>2.3 </a:t>
            </a:r>
            <a:r>
              <a:rPr sz="1000" spc="-4" dirty="0">
                <a:latin typeface="Times New Roman"/>
                <a:cs typeface="Times New Roman"/>
              </a:rPr>
              <a:t>se </a:t>
            </a:r>
            <a:r>
              <a:rPr sz="1000" dirty="0">
                <a:latin typeface="Times New Roman"/>
                <a:cs typeface="Times New Roman"/>
              </a:rPr>
              <a:t>muestra un </a:t>
            </a:r>
            <a:r>
              <a:rPr sz="1000" spc="-4" dirty="0">
                <a:latin typeface="Times New Roman"/>
                <a:cs typeface="Times New Roman"/>
              </a:rPr>
              <a:t>trazo simétrico monofásico </a:t>
            </a:r>
            <a:r>
              <a:rPr sz="1000" dirty="0">
                <a:latin typeface="Times New Roman"/>
                <a:cs typeface="Times New Roman"/>
              </a:rPr>
              <a:t>de una forma de onda de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cortocircuito </a:t>
            </a:r>
            <a:r>
              <a:rPr sz="1000" dirty="0">
                <a:latin typeface="Times New Roman"/>
                <a:cs typeface="Times New Roman"/>
              </a:rPr>
              <a:t>trifásico </a:t>
            </a:r>
            <a:r>
              <a:rPr sz="1000" spc="-4" dirty="0">
                <a:latin typeface="Times New Roman"/>
                <a:cs typeface="Times New Roman"/>
              </a:rPr>
              <a:t>(ausencia </a:t>
            </a:r>
            <a:r>
              <a:rPr sz="1000" spc="4" dirty="0">
                <a:latin typeface="Times New Roman"/>
                <a:cs typeface="Times New Roman"/>
              </a:rPr>
              <a:t>de </a:t>
            </a:r>
            <a:r>
              <a:rPr sz="1000" dirty="0">
                <a:latin typeface="Times New Roman"/>
                <a:cs typeface="Times New Roman"/>
              </a:rPr>
              <a:t>la componente D.C) tal como puede ser obtenido </a:t>
            </a:r>
            <a:r>
              <a:rPr sz="1000" spc="-4" dirty="0">
                <a:latin typeface="Times New Roman"/>
                <a:cs typeface="Times New Roman"/>
              </a:rPr>
              <a:t>con </a:t>
            </a:r>
            <a:r>
              <a:rPr sz="1000" dirty="0">
                <a:latin typeface="Times New Roman"/>
                <a:cs typeface="Times New Roman"/>
              </a:rPr>
              <a:t>la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ayuda </a:t>
            </a:r>
            <a:r>
              <a:rPr sz="1000" dirty="0">
                <a:latin typeface="Times New Roman"/>
                <a:cs typeface="Times New Roman"/>
              </a:rPr>
              <a:t>de un osciloscopio. </a:t>
            </a:r>
            <a:r>
              <a:rPr sz="1000" spc="-8" dirty="0">
                <a:latin typeface="Times New Roman"/>
                <a:cs typeface="Times New Roman"/>
              </a:rPr>
              <a:t>La </a:t>
            </a:r>
            <a:r>
              <a:rPr sz="1000" dirty="0">
                <a:latin typeface="Times New Roman"/>
                <a:cs typeface="Times New Roman"/>
              </a:rPr>
              <a:t>forma de onda mostrada puede ser dividida en </a:t>
            </a:r>
            <a:r>
              <a:rPr sz="1000" spc="-4" dirty="0">
                <a:latin typeface="Times New Roman"/>
                <a:cs typeface="Times New Roman"/>
              </a:rPr>
              <a:t>tres </a:t>
            </a:r>
            <a:r>
              <a:rPr sz="1000" dirty="0">
                <a:latin typeface="Times New Roman"/>
                <a:cs typeface="Times New Roman"/>
              </a:rPr>
              <a:t>periodos o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regiones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4" dirty="0">
                <a:latin typeface="Times New Roman"/>
                <a:cs typeface="Times New Roman"/>
              </a:rPr>
              <a:t> tiempo.</a:t>
            </a:r>
            <a:endParaRPr sz="1000">
              <a:latin typeface="Times New Roman"/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03081" y="1510875"/>
            <a:ext cx="4402725" cy="1392872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xfrm>
            <a:off x="6329082" y="5931133"/>
            <a:ext cx="300182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r>
              <a:rPr dirty="0"/>
              <a:t>7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51936" y="1726880"/>
            <a:ext cx="5552113" cy="2264310"/>
          </a:xfrm>
          <a:prstGeom prst="rect">
            <a:avLst/>
          </a:prstGeom>
        </p:spPr>
        <p:txBody>
          <a:bodyPr vert="horz" wrap="square" lIns="0" tIns="10259" rIns="0" bIns="0" rtlCol="0">
            <a:spAutoFit/>
          </a:bodyPr>
          <a:lstStyle/>
          <a:p>
            <a:pPr algn="ctr">
              <a:spcBef>
                <a:spcPts val="81"/>
              </a:spcBef>
            </a:pPr>
            <a:r>
              <a:rPr sz="700" b="1" i="1" dirty="0">
                <a:latin typeface="Times New Roman"/>
                <a:cs typeface="Times New Roman"/>
              </a:rPr>
              <a:t>Figura</a:t>
            </a:r>
            <a:r>
              <a:rPr sz="700" b="1" i="1" spc="4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2.3:</a:t>
            </a:r>
            <a:r>
              <a:rPr sz="700" b="1" i="1" spc="8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Trazo</a:t>
            </a:r>
            <a:r>
              <a:rPr sz="700" b="1" i="1" spc="12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simétrico</a:t>
            </a:r>
            <a:r>
              <a:rPr sz="700" b="1" i="1" spc="4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de</a:t>
            </a:r>
            <a:r>
              <a:rPr sz="700" b="1" i="1" spc="-4" dirty="0">
                <a:latin typeface="Times New Roman"/>
                <a:cs typeface="Times New Roman"/>
              </a:rPr>
              <a:t> una</a:t>
            </a:r>
            <a:r>
              <a:rPr sz="700" b="1" i="1" spc="12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corriente</a:t>
            </a:r>
            <a:r>
              <a:rPr sz="700" b="1" i="1" spc="-8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de</a:t>
            </a:r>
            <a:r>
              <a:rPr sz="700" b="1" i="1" spc="4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cortocircuito</a:t>
            </a:r>
            <a:r>
              <a:rPr sz="700" b="1" i="1" spc="4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del</a:t>
            </a:r>
            <a:r>
              <a:rPr sz="700" b="1" i="1" spc="-4" dirty="0">
                <a:latin typeface="Times New Roman"/>
                <a:cs typeface="Times New Roman"/>
              </a:rPr>
              <a:t> generador.</a:t>
            </a:r>
            <a:endParaRPr sz="700">
              <a:latin typeface="Times New Roman"/>
              <a:cs typeface="Times New Roman"/>
            </a:endParaRPr>
          </a:p>
          <a:p>
            <a:pPr>
              <a:spcBef>
                <a:spcPts val="20"/>
              </a:spcBef>
            </a:pPr>
            <a:endParaRPr sz="700">
              <a:latin typeface="Times New Roman"/>
              <a:cs typeface="Times New Roman"/>
            </a:endParaRPr>
          </a:p>
          <a:p>
            <a:pPr marL="379072" marR="4104" indent="-184663" algn="just">
              <a:lnSpc>
                <a:spcPct val="95500"/>
              </a:lnSpc>
              <a:buFont typeface="Symbol"/>
              <a:buChar char=""/>
              <a:tabLst>
                <a:tab pos="379585" algn="l"/>
              </a:tabLst>
            </a:pPr>
            <a:r>
              <a:rPr sz="1000" b="1" spc="-4" dirty="0">
                <a:latin typeface="Times New Roman"/>
                <a:cs typeface="Times New Roman"/>
              </a:rPr>
              <a:t>Periodo</a:t>
            </a:r>
            <a:r>
              <a:rPr sz="1000" b="1" spc="-40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subtransitorio:</a:t>
            </a:r>
            <a:r>
              <a:rPr sz="1000" b="1" spc="-3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Este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período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mantiene</a:t>
            </a:r>
            <a:r>
              <a:rPr sz="1000" spc="-4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por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pocos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ciclos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durante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los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cuales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magnitud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corriente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determinada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por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reactancia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subtransitoria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del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generador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(X”d)</a:t>
            </a:r>
            <a:r>
              <a:rPr sz="1000" spc="1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y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decremento</a:t>
            </a:r>
            <a:r>
              <a:rPr sz="1000" dirty="0">
                <a:latin typeface="Times New Roman"/>
                <a:cs typeface="Times New Roman"/>
              </a:rPr>
              <a:t> del tiempo por la </a:t>
            </a:r>
            <a:r>
              <a:rPr sz="1000" spc="-4" dirty="0">
                <a:latin typeface="Times New Roman"/>
                <a:cs typeface="Times New Roman"/>
              </a:rPr>
              <a:t>constante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4" dirty="0">
                <a:latin typeface="Times New Roman"/>
                <a:cs typeface="Times New Roman"/>
              </a:rPr>
              <a:t> tiempo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T”d.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36"/>
              </a:spcBef>
              <a:buFont typeface="Symbol"/>
              <a:buChar char=""/>
            </a:pPr>
            <a:endParaRPr sz="1000">
              <a:latin typeface="Times New Roman"/>
              <a:cs typeface="Times New Roman"/>
            </a:endParaRPr>
          </a:p>
          <a:p>
            <a:pPr marL="379072" marR="4104" indent="-184663" algn="just">
              <a:lnSpc>
                <a:spcPct val="95400"/>
              </a:lnSpc>
              <a:buFont typeface="Symbol"/>
              <a:buChar char=""/>
              <a:tabLst>
                <a:tab pos="379585" algn="l"/>
              </a:tabLst>
            </a:pPr>
            <a:r>
              <a:rPr sz="1000" b="1" spc="-4" dirty="0">
                <a:latin typeface="Times New Roman"/>
                <a:cs typeface="Times New Roman"/>
              </a:rPr>
              <a:t>Periodo</a:t>
            </a:r>
            <a:r>
              <a:rPr sz="1000" b="1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transitorio:</a:t>
            </a:r>
            <a:r>
              <a:rPr sz="1000" b="1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Cubre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un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tiempo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relativamente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largo</a:t>
            </a:r>
            <a:r>
              <a:rPr sz="1000" dirty="0">
                <a:latin typeface="Times New Roman"/>
                <a:cs typeface="Times New Roman"/>
              </a:rPr>
              <a:t> durante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el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cual</a:t>
            </a:r>
            <a:r>
              <a:rPr sz="1000" dirty="0">
                <a:latin typeface="Times New Roman"/>
                <a:cs typeface="Times New Roman"/>
              </a:rPr>
              <a:t> la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magnitud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corriente </a:t>
            </a:r>
            <a:r>
              <a:rPr sz="1000" dirty="0">
                <a:latin typeface="Times New Roman"/>
                <a:cs typeface="Times New Roman"/>
              </a:rPr>
              <a:t>está </a:t>
            </a:r>
            <a:r>
              <a:rPr sz="1000" spc="-4" dirty="0">
                <a:latin typeface="Times New Roman"/>
                <a:cs typeface="Times New Roman"/>
              </a:rPr>
              <a:t>determinada </a:t>
            </a:r>
            <a:r>
              <a:rPr sz="1000" dirty="0">
                <a:latin typeface="Times New Roman"/>
                <a:cs typeface="Times New Roman"/>
              </a:rPr>
              <a:t>por la reactancia </a:t>
            </a:r>
            <a:r>
              <a:rPr sz="1000" spc="-4" dirty="0">
                <a:latin typeface="Times New Roman"/>
                <a:cs typeface="Times New Roman"/>
              </a:rPr>
              <a:t>transitoria del generador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(X’d)</a:t>
            </a:r>
            <a:r>
              <a:rPr sz="1000" spc="1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y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decremento</a:t>
            </a:r>
            <a:r>
              <a:rPr sz="1000" dirty="0">
                <a:latin typeface="Times New Roman"/>
                <a:cs typeface="Times New Roman"/>
              </a:rPr>
              <a:t> del tiempo por</a:t>
            </a:r>
            <a:r>
              <a:rPr sz="1000" spc="-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 </a:t>
            </a:r>
            <a:r>
              <a:rPr sz="1000" spc="-4" dirty="0">
                <a:latin typeface="Times New Roman"/>
                <a:cs typeface="Times New Roman"/>
              </a:rPr>
              <a:t>constante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4" dirty="0">
                <a:latin typeface="Times New Roman"/>
                <a:cs typeface="Times New Roman"/>
              </a:rPr>
              <a:t> tiempo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T'd.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28"/>
              </a:spcBef>
              <a:buFont typeface="Symbol"/>
              <a:buChar char=""/>
            </a:pPr>
            <a:endParaRPr sz="1100">
              <a:latin typeface="Times New Roman"/>
              <a:cs typeface="Times New Roman"/>
            </a:endParaRPr>
          </a:p>
          <a:p>
            <a:pPr marL="379072" marR="5642" indent="-184663" algn="just">
              <a:lnSpc>
                <a:spcPct val="95400"/>
              </a:lnSpc>
              <a:buFont typeface="Symbol"/>
              <a:buChar char=""/>
              <a:tabLst>
                <a:tab pos="379585" algn="l"/>
              </a:tabLst>
            </a:pPr>
            <a:r>
              <a:rPr sz="1000" b="1" spc="-4" dirty="0">
                <a:latin typeface="Times New Roman"/>
                <a:cs typeface="Times New Roman"/>
              </a:rPr>
              <a:t>Periodo de </a:t>
            </a:r>
            <a:r>
              <a:rPr sz="1000" b="1" dirty="0">
                <a:latin typeface="Times New Roman"/>
                <a:cs typeface="Times New Roman"/>
              </a:rPr>
              <a:t>estado estable: </a:t>
            </a:r>
            <a:r>
              <a:rPr sz="1000" spc="-4" dirty="0">
                <a:latin typeface="Times New Roman"/>
                <a:cs typeface="Times New Roman"/>
              </a:rPr>
              <a:t>Es el </a:t>
            </a:r>
            <a:r>
              <a:rPr sz="1000" dirty="0">
                <a:latin typeface="Times New Roman"/>
                <a:cs typeface="Times New Roman"/>
              </a:rPr>
              <a:t>nivel de </a:t>
            </a:r>
            <a:r>
              <a:rPr sz="1000" spc="-4" dirty="0">
                <a:latin typeface="Times New Roman"/>
                <a:cs typeface="Times New Roman"/>
              </a:rPr>
              <a:t>tiempo </a:t>
            </a:r>
            <a:r>
              <a:rPr sz="1000" dirty="0">
                <a:latin typeface="Times New Roman"/>
                <a:cs typeface="Times New Roman"/>
              </a:rPr>
              <a:t>más </a:t>
            </a:r>
            <a:r>
              <a:rPr sz="1000" spc="-4" dirty="0">
                <a:latin typeface="Times New Roman"/>
                <a:cs typeface="Times New Roman"/>
              </a:rPr>
              <a:t>largo </a:t>
            </a:r>
            <a:r>
              <a:rPr sz="1000" spc="4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corriente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falla </a:t>
            </a:r>
            <a:r>
              <a:rPr sz="1000" dirty="0">
                <a:latin typeface="Times New Roman"/>
                <a:cs typeface="Times New Roman"/>
              </a:rPr>
              <a:t>del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generador,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cuya</a:t>
            </a:r>
            <a:r>
              <a:rPr sz="1000" dirty="0">
                <a:latin typeface="Times New Roman"/>
                <a:cs typeface="Times New Roman"/>
              </a:rPr>
              <a:t> magnitud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determinada</a:t>
            </a:r>
            <a:r>
              <a:rPr sz="1000" dirty="0">
                <a:latin typeface="Times New Roman"/>
                <a:cs typeface="Times New Roman"/>
              </a:rPr>
              <a:t> por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reactancia</a:t>
            </a:r>
            <a:r>
              <a:rPr sz="1000" dirty="0">
                <a:latin typeface="Times New Roman"/>
                <a:cs typeface="Times New Roman"/>
              </a:rPr>
              <a:t> de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eje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directo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del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generador (Xd).</a:t>
            </a: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100">
              <a:latin typeface="Times New Roman"/>
              <a:cs typeface="Times New Roman"/>
            </a:endParaRPr>
          </a:p>
          <a:p>
            <a:pPr marL="10259" marR="6155">
              <a:lnSpc>
                <a:spcPts val="1115"/>
              </a:lnSpc>
              <a:spcBef>
                <a:spcPts val="675"/>
              </a:spcBef>
            </a:pPr>
            <a:r>
              <a:rPr sz="1000" spc="-4" dirty="0">
                <a:latin typeface="Times New Roman"/>
                <a:cs typeface="Times New Roman"/>
              </a:rPr>
              <a:t>Cuando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los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desplazamientos</a:t>
            </a:r>
            <a:r>
              <a:rPr sz="1000" spc="1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D.C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son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considerados,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las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corrientes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del</a:t>
            </a:r>
            <a:r>
              <a:rPr sz="1000" spc="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generador</a:t>
            </a:r>
            <a:r>
              <a:rPr sz="1000" spc="1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para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una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falla trifásica serán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como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 </a:t>
            </a:r>
            <a:r>
              <a:rPr sz="1000" dirty="0">
                <a:latin typeface="Times New Roman"/>
                <a:cs typeface="Times New Roman"/>
              </a:rPr>
              <a:t>muestra</a:t>
            </a:r>
            <a:r>
              <a:rPr sz="1000" spc="-4" dirty="0">
                <a:latin typeface="Times New Roman"/>
                <a:cs typeface="Times New Roman"/>
              </a:rPr>
              <a:t> en</a:t>
            </a:r>
            <a:r>
              <a:rPr sz="1000" dirty="0">
                <a:latin typeface="Times New Roman"/>
                <a:cs typeface="Times New Roman"/>
              </a:rPr>
              <a:t> la ilustración </a:t>
            </a:r>
            <a:r>
              <a:rPr sz="1000" spc="-4" dirty="0">
                <a:latin typeface="Times New Roman"/>
                <a:cs typeface="Times New Roman"/>
              </a:rPr>
              <a:t>siguiente </a:t>
            </a:r>
            <a:r>
              <a:rPr sz="1000" dirty="0">
                <a:latin typeface="Times New Roman"/>
                <a:cs typeface="Times New Roman"/>
              </a:rPr>
              <a:t>[1].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385088" y="5725012"/>
            <a:ext cx="4883583" cy="118081"/>
          </a:xfrm>
          <a:prstGeom prst="rect">
            <a:avLst/>
          </a:prstGeom>
        </p:spPr>
        <p:txBody>
          <a:bodyPr vert="horz" wrap="square" lIns="0" tIns="10259" rIns="0" bIns="0" rtlCol="0">
            <a:spAutoFit/>
          </a:bodyPr>
          <a:lstStyle/>
          <a:p>
            <a:pPr marL="10259">
              <a:spcBef>
                <a:spcPts val="81"/>
              </a:spcBef>
            </a:pPr>
            <a:r>
              <a:rPr sz="700" b="1" i="1" dirty="0">
                <a:latin typeface="Times New Roman"/>
                <a:cs typeface="Times New Roman"/>
              </a:rPr>
              <a:t>Figura</a:t>
            </a:r>
            <a:r>
              <a:rPr sz="700" b="1" i="1" spc="4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2.4:Corrientes</a:t>
            </a:r>
            <a:r>
              <a:rPr sz="700" b="1" i="1" spc="8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de</a:t>
            </a:r>
            <a:r>
              <a:rPr sz="700" b="1" i="1" spc="16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cortocircuito</a:t>
            </a:r>
            <a:r>
              <a:rPr sz="700" b="1" i="1" spc="12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del</a:t>
            </a:r>
            <a:r>
              <a:rPr sz="700" b="1" i="1" spc="4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generador </a:t>
            </a:r>
            <a:r>
              <a:rPr sz="700" b="1" i="1" dirty="0">
                <a:latin typeface="Times New Roman"/>
                <a:cs typeface="Times New Roman"/>
              </a:rPr>
              <a:t>para </a:t>
            </a:r>
            <a:r>
              <a:rPr sz="700" b="1" i="1" spc="-4" dirty="0">
                <a:latin typeface="Times New Roman"/>
                <a:cs typeface="Times New Roman"/>
              </a:rPr>
              <a:t>una</a:t>
            </a:r>
            <a:r>
              <a:rPr sz="700" b="1" i="1" spc="16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falla</a:t>
            </a:r>
            <a:r>
              <a:rPr sz="700" b="1" i="1" spc="12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trifásica</a:t>
            </a:r>
            <a:r>
              <a:rPr sz="700" b="1" i="1" spc="16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con</a:t>
            </a:r>
            <a:r>
              <a:rPr sz="700" b="1" i="1" spc="8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desplazamiento</a:t>
            </a:r>
            <a:r>
              <a:rPr sz="700" b="1" i="1" spc="8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de</a:t>
            </a:r>
            <a:r>
              <a:rPr sz="700" b="1" i="1" spc="4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D.C.</a:t>
            </a:r>
            <a:endParaRPr sz="700">
              <a:latin typeface="Times New Roman"/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629929" y="611058"/>
            <a:ext cx="2441598" cy="1066384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724864" y="3806957"/>
            <a:ext cx="2199195" cy="1810436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xfrm>
            <a:off x="6329082" y="5931133"/>
            <a:ext cx="300182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r>
              <a:rPr dirty="0"/>
              <a:t>8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51937" y="558902"/>
            <a:ext cx="5551488" cy="1817905"/>
          </a:xfrm>
          <a:prstGeom prst="rect">
            <a:avLst/>
          </a:prstGeom>
        </p:spPr>
        <p:txBody>
          <a:bodyPr vert="horz" wrap="square" lIns="0" tIns="10259" rIns="0" bIns="0" rtlCol="0">
            <a:spAutoFit/>
          </a:bodyPr>
          <a:lstStyle/>
          <a:p>
            <a:pPr marL="10259">
              <a:spcBef>
                <a:spcPts val="81"/>
              </a:spcBef>
            </a:pPr>
            <a:r>
              <a:rPr sz="1100" b="1" spc="-4" dirty="0">
                <a:latin typeface="Times New Roman"/>
                <a:cs typeface="Times New Roman"/>
              </a:rPr>
              <a:t>2.1.4</a:t>
            </a:r>
            <a:r>
              <a:rPr sz="1100" b="1" spc="28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PRÁCTICAS DE</a:t>
            </a:r>
            <a:r>
              <a:rPr sz="1100" b="1" dirty="0">
                <a:latin typeface="Times New Roman"/>
                <a:cs typeface="Times New Roman"/>
              </a:rPr>
              <a:t> PUESTA</a:t>
            </a:r>
            <a:r>
              <a:rPr sz="1100" b="1" spc="-8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A</a:t>
            </a:r>
            <a:r>
              <a:rPr sz="1100" b="1" spc="-8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TIERRA</a:t>
            </a:r>
            <a:r>
              <a:rPr sz="1100" b="1" spc="-4" dirty="0">
                <a:latin typeface="Times New Roman"/>
                <a:cs typeface="Times New Roman"/>
              </a:rPr>
              <a:t> DEL</a:t>
            </a:r>
            <a:r>
              <a:rPr sz="1100" b="1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GENERADOR.</a:t>
            </a:r>
            <a:endParaRPr sz="1100">
              <a:latin typeface="Times New Roman"/>
              <a:cs typeface="Times New Roman"/>
            </a:endParaRPr>
          </a:p>
          <a:p>
            <a:pPr>
              <a:spcBef>
                <a:spcPts val="12"/>
              </a:spcBef>
            </a:pPr>
            <a:endParaRPr sz="1100">
              <a:latin typeface="Times New Roman"/>
              <a:cs typeface="Times New Roman"/>
            </a:endParaRPr>
          </a:p>
          <a:p>
            <a:pPr marL="10259" marR="4617" algn="just">
              <a:lnSpc>
                <a:spcPct val="103299"/>
              </a:lnSpc>
            </a:pPr>
            <a:r>
              <a:rPr sz="1000" spc="-4" dirty="0">
                <a:latin typeface="Times New Roman"/>
                <a:cs typeface="Times New Roman"/>
              </a:rPr>
              <a:t>Son dos </a:t>
            </a:r>
            <a:r>
              <a:rPr sz="1000" dirty="0">
                <a:latin typeface="Times New Roman"/>
                <a:cs typeface="Times New Roman"/>
              </a:rPr>
              <a:t>tipos de </a:t>
            </a:r>
            <a:r>
              <a:rPr sz="1000" spc="-4" dirty="0">
                <a:latin typeface="Times New Roman"/>
                <a:cs typeface="Times New Roman"/>
              </a:rPr>
              <a:t>prácticas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puesta </a:t>
            </a:r>
            <a:r>
              <a:rPr sz="1000" dirty="0">
                <a:latin typeface="Times New Roman"/>
                <a:cs typeface="Times New Roman"/>
              </a:rPr>
              <a:t>a </a:t>
            </a:r>
            <a:r>
              <a:rPr sz="1000" spc="-4" dirty="0">
                <a:latin typeface="Times New Roman"/>
                <a:cs typeface="Times New Roman"/>
              </a:rPr>
              <a:t>tierra los que representan los principales </a:t>
            </a:r>
            <a:r>
              <a:rPr sz="1000" dirty="0">
                <a:latin typeface="Times New Roman"/>
                <a:cs typeface="Times New Roman"/>
              </a:rPr>
              <a:t>métodos de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puesta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tierra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industria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para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aterrizar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los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devanados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del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estator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del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generador,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los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cuales </a:t>
            </a:r>
            <a:r>
              <a:rPr sz="1000" spc="-23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son: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Puesta</a:t>
            </a:r>
            <a:r>
              <a:rPr sz="1000" dirty="0">
                <a:latin typeface="Times New Roman"/>
                <a:cs typeface="Times New Roman"/>
              </a:rPr>
              <a:t> a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tierra </a:t>
            </a:r>
            <a:r>
              <a:rPr sz="1000" spc="4" dirty="0">
                <a:latin typeface="Times New Roman"/>
                <a:cs typeface="Times New Roman"/>
              </a:rPr>
              <a:t>de</a:t>
            </a:r>
            <a:r>
              <a:rPr sz="1000" spc="-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baja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y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alta impedancia</a:t>
            </a:r>
            <a:r>
              <a:rPr sz="1000" dirty="0">
                <a:latin typeface="Times New Roman"/>
                <a:cs typeface="Times New Roman"/>
              </a:rPr>
              <a:t> [1].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4"/>
              </a:spcBef>
            </a:pPr>
            <a:endParaRPr sz="1100">
              <a:latin typeface="Times New Roman"/>
              <a:cs typeface="Times New Roman"/>
            </a:endParaRPr>
          </a:p>
          <a:p>
            <a:pPr marL="10259" marR="4104" algn="just">
              <a:lnSpc>
                <a:spcPct val="103400"/>
              </a:lnSpc>
            </a:pPr>
            <a:r>
              <a:rPr sz="1000" b="1" spc="-4" dirty="0">
                <a:latin typeface="Times New Roman"/>
                <a:cs typeface="Times New Roman"/>
              </a:rPr>
              <a:t>Puesta </a:t>
            </a:r>
            <a:r>
              <a:rPr sz="1000" b="1" dirty="0">
                <a:latin typeface="Times New Roman"/>
                <a:cs typeface="Times New Roman"/>
              </a:rPr>
              <a:t>a </a:t>
            </a:r>
            <a:r>
              <a:rPr sz="1000" b="1" spc="-4" dirty="0">
                <a:latin typeface="Times New Roman"/>
                <a:cs typeface="Times New Roman"/>
              </a:rPr>
              <a:t>tierra de </a:t>
            </a:r>
            <a:r>
              <a:rPr sz="1000" b="1" dirty="0">
                <a:latin typeface="Times New Roman"/>
                <a:cs typeface="Times New Roman"/>
              </a:rPr>
              <a:t>baja </a:t>
            </a:r>
            <a:r>
              <a:rPr sz="1000" b="1" spc="-4" dirty="0">
                <a:latin typeface="Times New Roman"/>
                <a:cs typeface="Times New Roman"/>
              </a:rPr>
              <a:t>impedancia: </a:t>
            </a:r>
            <a:r>
              <a:rPr sz="1000" dirty="0">
                <a:latin typeface="Times New Roman"/>
                <a:cs typeface="Times New Roman"/>
              </a:rPr>
              <a:t>El </a:t>
            </a:r>
            <a:r>
              <a:rPr sz="1000" spc="-4" dirty="0">
                <a:latin typeface="Times New Roman"/>
                <a:cs typeface="Times New Roman"/>
              </a:rPr>
              <a:t>resistor </a:t>
            </a:r>
            <a:r>
              <a:rPr sz="1000" dirty="0">
                <a:latin typeface="Times New Roman"/>
                <a:cs typeface="Times New Roman"/>
              </a:rPr>
              <a:t>o </a:t>
            </a:r>
            <a:r>
              <a:rPr sz="1000" spc="-4" dirty="0">
                <a:latin typeface="Times New Roman"/>
                <a:cs typeface="Times New Roman"/>
              </a:rPr>
              <a:t>reactor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puesta </a:t>
            </a:r>
            <a:r>
              <a:rPr sz="1000" dirty="0">
                <a:latin typeface="Times New Roman"/>
                <a:cs typeface="Times New Roman"/>
              </a:rPr>
              <a:t>a tierra </a:t>
            </a:r>
            <a:r>
              <a:rPr sz="1000" spc="-4" dirty="0">
                <a:latin typeface="Times New Roman"/>
                <a:cs typeface="Times New Roman"/>
              </a:rPr>
              <a:t>es seleccionado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para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limitar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4" dirty="0">
                <a:latin typeface="Times New Roman"/>
                <a:cs typeface="Times New Roman"/>
              </a:rPr>
              <a:t>la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contribución</a:t>
            </a:r>
            <a:r>
              <a:rPr sz="1000" spc="-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-4" dirty="0">
                <a:latin typeface="Times New Roman"/>
                <a:cs typeface="Times New Roman"/>
              </a:rPr>
              <a:t> corriente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spc="4" dirty="0">
                <a:latin typeface="Times New Roman"/>
                <a:cs typeface="Times New Roman"/>
              </a:rPr>
              <a:t>de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falla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tierra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del </a:t>
            </a:r>
            <a:r>
              <a:rPr sz="1000" spc="-4" dirty="0">
                <a:latin typeface="Times New Roman"/>
                <a:cs typeface="Times New Roman"/>
              </a:rPr>
              <a:t>generador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entre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200</a:t>
            </a:r>
            <a:r>
              <a:rPr sz="1000" b="1" dirty="0">
                <a:latin typeface="Times New Roman"/>
                <a:cs typeface="Times New Roman"/>
              </a:rPr>
              <a:t>A</a:t>
            </a:r>
            <a:r>
              <a:rPr sz="1000" b="1" spc="1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y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150%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 la </a:t>
            </a:r>
            <a:r>
              <a:rPr sz="1000" spc="-4" dirty="0">
                <a:latin typeface="Times New Roman"/>
                <a:cs typeface="Times New Roman"/>
              </a:rPr>
              <a:t>corriente nominal </a:t>
            </a:r>
            <a:r>
              <a:rPr sz="1000" dirty="0">
                <a:latin typeface="Times New Roman"/>
                <a:cs typeface="Times New Roman"/>
              </a:rPr>
              <a:t>del </a:t>
            </a:r>
            <a:r>
              <a:rPr sz="1000" spc="-4" dirty="0">
                <a:latin typeface="Times New Roman"/>
                <a:cs typeface="Times New Roman"/>
              </a:rPr>
              <a:t>generador. </a:t>
            </a:r>
            <a:r>
              <a:rPr sz="1000" dirty="0">
                <a:latin typeface="Times New Roman"/>
                <a:cs typeface="Times New Roman"/>
              </a:rPr>
              <a:t>Generalmente </a:t>
            </a:r>
            <a:r>
              <a:rPr sz="1000" spc="-4" dirty="0">
                <a:latin typeface="Times New Roman"/>
                <a:cs typeface="Times New Roman"/>
              </a:rPr>
              <a:t>es usada cuando </a:t>
            </a:r>
            <a:r>
              <a:rPr sz="1000" dirty="0">
                <a:latin typeface="Times New Roman"/>
                <a:cs typeface="Times New Roman"/>
              </a:rPr>
              <a:t>unidades </a:t>
            </a:r>
            <a:r>
              <a:rPr sz="1000" spc="-4" dirty="0">
                <a:latin typeface="Times New Roman"/>
                <a:cs typeface="Times New Roman"/>
              </a:rPr>
              <a:t>generadoras </a:t>
            </a:r>
            <a:r>
              <a:rPr sz="1000" dirty="0">
                <a:latin typeface="Times New Roman"/>
                <a:cs typeface="Times New Roman"/>
              </a:rPr>
              <a:t> múltiples </a:t>
            </a:r>
            <a:r>
              <a:rPr sz="1000" spc="-4" dirty="0">
                <a:latin typeface="Times New Roman"/>
                <a:cs typeface="Times New Roman"/>
              </a:rPr>
              <a:t>son operadas </a:t>
            </a:r>
            <a:r>
              <a:rPr sz="1000" dirty="0">
                <a:latin typeface="Times New Roman"/>
                <a:cs typeface="Times New Roman"/>
              </a:rPr>
              <a:t>sobre un </a:t>
            </a:r>
            <a:r>
              <a:rPr sz="1000" spc="-4" dirty="0">
                <a:latin typeface="Times New Roman"/>
                <a:cs typeface="Times New Roman"/>
              </a:rPr>
              <a:t>bus común </a:t>
            </a:r>
            <a:r>
              <a:rPr sz="1000" dirty="0">
                <a:latin typeface="Times New Roman"/>
                <a:cs typeface="Times New Roman"/>
              </a:rPr>
              <a:t>o cuando </a:t>
            </a:r>
            <a:r>
              <a:rPr sz="1000" spc="-4" dirty="0">
                <a:latin typeface="Times New Roman"/>
                <a:cs typeface="Times New Roman"/>
              </a:rPr>
              <a:t>están directamente conectadas </a:t>
            </a:r>
            <a:r>
              <a:rPr sz="1000" dirty="0">
                <a:latin typeface="Times New Roman"/>
                <a:cs typeface="Times New Roman"/>
              </a:rPr>
              <a:t>a buses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carga sin </a:t>
            </a:r>
            <a:r>
              <a:rPr sz="1000" dirty="0">
                <a:latin typeface="Times New Roman"/>
                <a:cs typeface="Times New Roman"/>
              </a:rPr>
              <a:t>un </a:t>
            </a:r>
            <a:r>
              <a:rPr sz="1000" spc="-4" dirty="0">
                <a:latin typeface="Times New Roman"/>
                <a:cs typeface="Times New Roman"/>
              </a:rPr>
              <a:t>transformador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potencia, proporcionando así </a:t>
            </a:r>
            <a:r>
              <a:rPr sz="1000" dirty="0">
                <a:latin typeface="Times New Roman"/>
                <a:cs typeface="Times New Roman"/>
              </a:rPr>
              <a:t>la </a:t>
            </a:r>
            <a:r>
              <a:rPr sz="1000" spc="-4" dirty="0">
                <a:latin typeface="Times New Roman"/>
                <a:cs typeface="Times New Roman"/>
              </a:rPr>
              <a:t>fuente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tierra </a:t>
            </a:r>
            <a:r>
              <a:rPr sz="1000" dirty="0">
                <a:latin typeface="Times New Roman"/>
                <a:cs typeface="Times New Roman"/>
              </a:rPr>
              <a:t>para </a:t>
            </a:r>
            <a:r>
              <a:rPr sz="1000" spc="-4" dirty="0">
                <a:latin typeface="Times New Roman"/>
                <a:cs typeface="Times New Roman"/>
              </a:rPr>
              <a:t>el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sistema.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51936" y="3499291"/>
            <a:ext cx="5550862" cy="709012"/>
          </a:xfrm>
          <a:prstGeom prst="rect">
            <a:avLst/>
          </a:prstGeom>
        </p:spPr>
        <p:txBody>
          <a:bodyPr vert="horz" wrap="square" lIns="0" tIns="10259" rIns="0" bIns="0" rtlCol="0">
            <a:spAutoFit/>
          </a:bodyPr>
          <a:lstStyle/>
          <a:p>
            <a:pPr algn="ctr">
              <a:spcBef>
                <a:spcPts val="81"/>
              </a:spcBef>
            </a:pPr>
            <a:r>
              <a:rPr sz="700" b="1" i="1" dirty="0">
                <a:latin typeface="Times New Roman"/>
                <a:cs typeface="Times New Roman"/>
              </a:rPr>
              <a:t>Figura</a:t>
            </a:r>
            <a:r>
              <a:rPr sz="700" b="1" i="1" spc="-8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2.5: </a:t>
            </a:r>
            <a:r>
              <a:rPr sz="700" b="1" i="1" spc="-4" dirty="0">
                <a:latin typeface="Times New Roman"/>
                <a:cs typeface="Times New Roman"/>
              </a:rPr>
              <a:t>Puesta</a:t>
            </a:r>
            <a:r>
              <a:rPr sz="700" b="1" i="1" spc="4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a</a:t>
            </a:r>
            <a:r>
              <a:rPr sz="700" b="1" i="1" spc="-8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tierra </a:t>
            </a:r>
            <a:r>
              <a:rPr sz="700" b="1" i="1" dirty="0">
                <a:latin typeface="Times New Roman"/>
                <a:cs typeface="Times New Roman"/>
              </a:rPr>
              <a:t>de</a:t>
            </a:r>
            <a:r>
              <a:rPr sz="700" b="1" i="1" spc="-4" dirty="0">
                <a:latin typeface="Times New Roman"/>
                <a:cs typeface="Times New Roman"/>
              </a:rPr>
              <a:t> baja</a:t>
            </a:r>
            <a:r>
              <a:rPr sz="700" b="1" i="1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impedancia.</a:t>
            </a:r>
            <a:endParaRPr sz="700">
              <a:latin typeface="Times New Roman"/>
              <a:cs typeface="Times New Roman"/>
            </a:endParaRPr>
          </a:p>
          <a:p>
            <a:pPr marL="10259" marR="4104" algn="just">
              <a:lnSpc>
                <a:spcPct val="103299"/>
              </a:lnSpc>
              <a:spcBef>
                <a:spcPts val="699"/>
              </a:spcBef>
            </a:pPr>
            <a:r>
              <a:rPr sz="1000" b="1" spc="-4" dirty="0">
                <a:latin typeface="Times New Roman"/>
                <a:cs typeface="Times New Roman"/>
              </a:rPr>
              <a:t>Puesta</a:t>
            </a:r>
            <a:r>
              <a:rPr sz="1000" b="1" dirty="0">
                <a:latin typeface="Times New Roman"/>
                <a:cs typeface="Times New Roman"/>
              </a:rPr>
              <a:t> a</a:t>
            </a:r>
            <a:r>
              <a:rPr sz="1000" b="1" spc="4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tierra</a:t>
            </a:r>
            <a:r>
              <a:rPr sz="1000" b="1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de</a:t>
            </a:r>
            <a:r>
              <a:rPr sz="1000" b="1" dirty="0">
                <a:latin typeface="Times New Roman"/>
                <a:cs typeface="Times New Roman"/>
              </a:rPr>
              <a:t> alta</a:t>
            </a:r>
            <a:r>
              <a:rPr sz="1000" b="1" spc="4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impedancia:</a:t>
            </a:r>
            <a:r>
              <a:rPr sz="1000" b="1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En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este</a:t>
            </a:r>
            <a:r>
              <a:rPr sz="1000" dirty="0">
                <a:latin typeface="Times New Roman"/>
                <a:cs typeface="Times New Roman"/>
              </a:rPr>
              <a:t> método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</a:t>
            </a:r>
            <a:r>
              <a:rPr sz="1000" dirty="0">
                <a:latin typeface="Times New Roman"/>
                <a:cs typeface="Times New Roman"/>
              </a:rPr>
              <a:t> utiliza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un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transformador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4" dirty="0">
                <a:latin typeface="Times New Roman"/>
                <a:cs typeface="Times New Roman"/>
              </a:rPr>
              <a:t>de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distribución con </a:t>
            </a:r>
            <a:r>
              <a:rPr sz="1000" dirty="0">
                <a:latin typeface="Times New Roman"/>
                <a:cs typeface="Times New Roman"/>
              </a:rPr>
              <a:t>un resistor </a:t>
            </a:r>
            <a:r>
              <a:rPr sz="1000" spc="-4" dirty="0">
                <a:latin typeface="Times New Roman"/>
                <a:cs typeface="Times New Roman"/>
              </a:rPr>
              <a:t>secundario, este </a:t>
            </a:r>
            <a:r>
              <a:rPr sz="1000" dirty="0">
                <a:latin typeface="Times New Roman"/>
                <a:cs typeface="Times New Roman"/>
              </a:rPr>
              <a:t>método de </a:t>
            </a:r>
            <a:r>
              <a:rPr sz="1000" spc="-4" dirty="0">
                <a:latin typeface="Times New Roman"/>
                <a:cs typeface="Times New Roman"/>
              </a:rPr>
              <a:t>puesta </a:t>
            </a:r>
            <a:r>
              <a:rPr sz="1000" dirty="0">
                <a:latin typeface="Times New Roman"/>
                <a:cs typeface="Times New Roman"/>
              </a:rPr>
              <a:t>a </a:t>
            </a:r>
            <a:r>
              <a:rPr sz="1000" spc="-4" dirty="0">
                <a:latin typeface="Times New Roman"/>
                <a:cs typeface="Times New Roman"/>
              </a:rPr>
              <a:t>tierra permite </a:t>
            </a:r>
            <a:r>
              <a:rPr sz="1000" dirty="0">
                <a:latin typeface="Times New Roman"/>
                <a:cs typeface="Times New Roman"/>
              </a:rPr>
              <a:t>que </a:t>
            </a:r>
            <a:r>
              <a:rPr sz="1000" spc="-4" dirty="0">
                <a:latin typeface="Times New Roman"/>
                <a:cs typeface="Times New Roman"/>
              </a:rPr>
              <a:t>las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corrientes </a:t>
            </a:r>
            <a:r>
              <a:rPr sz="1000" spc="4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falla </a:t>
            </a:r>
            <a:r>
              <a:rPr sz="1000" dirty="0">
                <a:latin typeface="Times New Roman"/>
                <a:cs typeface="Times New Roman"/>
              </a:rPr>
              <a:t>a tierra </a:t>
            </a:r>
            <a:r>
              <a:rPr sz="1000" spc="-4" dirty="0">
                <a:latin typeface="Times New Roman"/>
                <a:cs typeface="Times New Roman"/>
              </a:rPr>
              <a:t>sean reducidas </a:t>
            </a:r>
            <a:r>
              <a:rPr sz="1000" dirty="0">
                <a:latin typeface="Times New Roman"/>
                <a:cs typeface="Times New Roman"/>
              </a:rPr>
              <a:t>a </a:t>
            </a:r>
            <a:r>
              <a:rPr sz="1000" spc="-4" dirty="0">
                <a:latin typeface="Times New Roman"/>
                <a:cs typeface="Times New Roman"/>
              </a:rPr>
              <a:t>bajos niveles, típicamente </a:t>
            </a:r>
            <a:r>
              <a:rPr sz="1000" dirty="0">
                <a:latin typeface="Times New Roman"/>
                <a:cs typeface="Times New Roman"/>
              </a:rPr>
              <a:t>de 5-25</a:t>
            </a:r>
            <a:r>
              <a:rPr sz="1000" b="1" dirty="0">
                <a:latin typeface="Times New Roman"/>
                <a:cs typeface="Times New Roman"/>
              </a:rPr>
              <a:t>A</a:t>
            </a:r>
            <a:r>
              <a:rPr sz="1000" dirty="0">
                <a:latin typeface="Times New Roman"/>
                <a:cs typeface="Times New Roman"/>
              </a:rPr>
              <a:t>. </a:t>
            </a:r>
            <a:r>
              <a:rPr sz="1000" spc="-4" dirty="0">
                <a:latin typeface="Times New Roman"/>
                <a:cs typeface="Times New Roman"/>
              </a:rPr>
              <a:t>Es usada en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generadores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conectados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en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forma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unitaria.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728777" y="5665392"/>
            <a:ext cx="2197581" cy="118081"/>
          </a:xfrm>
          <a:prstGeom prst="rect">
            <a:avLst/>
          </a:prstGeom>
        </p:spPr>
        <p:txBody>
          <a:bodyPr vert="horz" wrap="square" lIns="0" tIns="10259" rIns="0" bIns="0" rtlCol="0">
            <a:spAutoFit/>
          </a:bodyPr>
          <a:lstStyle/>
          <a:p>
            <a:pPr marL="10259">
              <a:spcBef>
                <a:spcPts val="81"/>
              </a:spcBef>
            </a:pPr>
            <a:r>
              <a:rPr sz="700" b="1" i="1" dirty="0">
                <a:latin typeface="Times New Roman"/>
                <a:cs typeface="Times New Roman"/>
              </a:rPr>
              <a:t>Figura</a:t>
            </a:r>
            <a:r>
              <a:rPr sz="700" b="1" i="1" spc="-8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2.6: </a:t>
            </a:r>
            <a:r>
              <a:rPr sz="700" b="1" i="1" spc="-4" dirty="0">
                <a:latin typeface="Times New Roman"/>
                <a:cs typeface="Times New Roman"/>
              </a:rPr>
              <a:t>Puesta</a:t>
            </a:r>
            <a:r>
              <a:rPr sz="700" b="1" i="1" spc="4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a</a:t>
            </a:r>
            <a:r>
              <a:rPr sz="700" b="1" i="1" spc="-8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tierra </a:t>
            </a:r>
            <a:r>
              <a:rPr sz="700" b="1" i="1" dirty="0">
                <a:latin typeface="Times New Roman"/>
                <a:cs typeface="Times New Roman"/>
              </a:rPr>
              <a:t>de</a:t>
            </a:r>
            <a:r>
              <a:rPr sz="700" b="1" i="1" spc="-4" dirty="0">
                <a:latin typeface="Times New Roman"/>
                <a:cs typeface="Times New Roman"/>
              </a:rPr>
              <a:t> alta</a:t>
            </a:r>
            <a:r>
              <a:rPr sz="700" b="1" i="1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impedancia.</a:t>
            </a:r>
            <a:endParaRPr sz="700">
              <a:latin typeface="Times New Roman"/>
              <a:cs typeface="Times New Roman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656331" y="2083520"/>
            <a:ext cx="2326150" cy="1328112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596280" y="4326284"/>
            <a:ext cx="2365327" cy="1304875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xfrm>
            <a:off x="6329082" y="5931133"/>
            <a:ext cx="300182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r>
              <a:rPr dirty="0"/>
              <a:t>9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68695" y="604077"/>
            <a:ext cx="209329" cy="80582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051937" y="558902"/>
            <a:ext cx="5552738" cy="6326960"/>
          </a:xfrm>
          <a:prstGeom prst="rect">
            <a:avLst/>
          </a:prstGeom>
        </p:spPr>
        <p:txBody>
          <a:bodyPr vert="horz" wrap="square" lIns="0" tIns="10259" rIns="0" bIns="0" rtlCol="0">
            <a:spAutoFit/>
          </a:bodyPr>
          <a:lstStyle/>
          <a:p>
            <a:pPr marL="229290">
              <a:spcBef>
                <a:spcPts val="81"/>
              </a:spcBef>
            </a:pPr>
            <a:r>
              <a:rPr sz="1100" b="1" spc="-4" dirty="0">
                <a:latin typeface="Times New Roman"/>
                <a:cs typeface="Times New Roman"/>
              </a:rPr>
              <a:t>FALLAS</a:t>
            </a:r>
            <a:r>
              <a:rPr sz="1100" b="1" dirty="0">
                <a:latin typeface="Times New Roman"/>
                <a:cs typeface="Times New Roman"/>
              </a:rPr>
              <a:t> EN</a:t>
            </a:r>
            <a:r>
              <a:rPr sz="1100" b="1" spc="-4" dirty="0">
                <a:latin typeface="Times New Roman"/>
                <a:cs typeface="Times New Roman"/>
              </a:rPr>
              <a:t> UN GENERADOR</a:t>
            </a:r>
            <a:r>
              <a:rPr sz="1100" b="1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ELÉCTRICO.</a:t>
            </a:r>
            <a:endParaRPr sz="1100">
              <a:latin typeface="Times New Roman"/>
              <a:cs typeface="Times New Roman"/>
            </a:endParaRPr>
          </a:p>
          <a:p>
            <a:pPr>
              <a:spcBef>
                <a:spcPts val="8"/>
              </a:spcBef>
            </a:pPr>
            <a:endParaRPr sz="1100">
              <a:latin typeface="Times New Roman"/>
              <a:cs typeface="Times New Roman"/>
            </a:endParaRPr>
          </a:p>
          <a:p>
            <a:pPr marL="10259" marR="4104" algn="just">
              <a:lnSpc>
                <a:spcPct val="103600"/>
              </a:lnSpc>
            </a:pPr>
            <a:r>
              <a:rPr sz="1000" spc="-4" dirty="0">
                <a:latin typeface="Times New Roman"/>
                <a:cs typeface="Times New Roman"/>
              </a:rPr>
              <a:t>Es importante destacar </a:t>
            </a:r>
            <a:r>
              <a:rPr sz="1000" dirty="0">
                <a:latin typeface="Times New Roman"/>
                <a:cs typeface="Times New Roman"/>
              </a:rPr>
              <a:t>que </a:t>
            </a:r>
            <a:r>
              <a:rPr sz="1000" spc="-4" dirty="0">
                <a:latin typeface="Times New Roman"/>
                <a:cs typeface="Times New Roman"/>
              </a:rPr>
              <a:t>los generadores son </a:t>
            </a:r>
            <a:r>
              <a:rPr sz="1000" dirty="0">
                <a:latin typeface="Times New Roman"/>
                <a:cs typeface="Times New Roman"/>
              </a:rPr>
              <a:t>los </a:t>
            </a:r>
            <a:r>
              <a:rPr sz="1000" spc="-4" dirty="0">
                <a:latin typeface="Times New Roman"/>
                <a:cs typeface="Times New Roman"/>
              </a:rPr>
              <a:t>elementos </a:t>
            </a:r>
            <a:r>
              <a:rPr sz="1000" dirty="0">
                <a:latin typeface="Times New Roman"/>
                <a:cs typeface="Times New Roman"/>
              </a:rPr>
              <a:t>más </a:t>
            </a:r>
            <a:r>
              <a:rPr sz="1000" spc="-4" dirty="0">
                <a:latin typeface="Times New Roman"/>
                <a:cs typeface="Times New Roman"/>
              </a:rPr>
              <a:t>caro económicamente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dentro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los </a:t>
            </a:r>
            <a:r>
              <a:rPr sz="1000" dirty="0">
                <a:latin typeface="Times New Roman"/>
                <a:cs typeface="Times New Roman"/>
              </a:rPr>
              <a:t>componentes de un </a:t>
            </a:r>
            <a:r>
              <a:rPr sz="1000" spc="-4" dirty="0">
                <a:latin typeface="Times New Roman"/>
                <a:cs typeface="Times New Roman"/>
              </a:rPr>
              <a:t>sistema </a:t>
            </a:r>
            <a:r>
              <a:rPr sz="1000" dirty="0">
                <a:latin typeface="Times New Roman"/>
                <a:cs typeface="Times New Roman"/>
              </a:rPr>
              <a:t>de potencia. </a:t>
            </a:r>
            <a:r>
              <a:rPr sz="1000" spc="-4" dirty="0">
                <a:latin typeface="Times New Roman"/>
                <a:cs typeface="Times New Roman"/>
              </a:rPr>
              <a:t>Por ello es </a:t>
            </a:r>
            <a:r>
              <a:rPr sz="1000" dirty="0">
                <a:latin typeface="Times New Roman"/>
                <a:cs typeface="Times New Roman"/>
              </a:rPr>
              <a:t>necesario establecer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esquemas confiables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protecciones eléctricas, </a:t>
            </a:r>
            <a:r>
              <a:rPr sz="1000" dirty="0">
                <a:latin typeface="Times New Roman"/>
                <a:cs typeface="Times New Roman"/>
              </a:rPr>
              <a:t>así </a:t>
            </a:r>
            <a:r>
              <a:rPr sz="1000" spc="-4" dirty="0">
                <a:latin typeface="Times New Roman"/>
                <a:cs typeface="Times New Roman"/>
              </a:rPr>
              <a:t>se logran reducir los </a:t>
            </a:r>
            <a:r>
              <a:rPr sz="1000" dirty="0">
                <a:latin typeface="Times New Roman"/>
                <a:cs typeface="Times New Roman"/>
              </a:rPr>
              <a:t>daños y </a:t>
            </a:r>
            <a:r>
              <a:rPr sz="1000" spc="-4" dirty="0">
                <a:latin typeface="Times New Roman"/>
                <a:cs typeface="Times New Roman"/>
              </a:rPr>
              <a:t>tiempo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reparación</a:t>
            </a:r>
            <a:r>
              <a:rPr sz="1000" dirty="0">
                <a:latin typeface="Times New Roman"/>
                <a:cs typeface="Times New Roman"/>
              </a:rPr>
              <a:t> que se</a:t>
            </a:r>
            <a:r>
              <a:rPr sz="1000" spc="-4" dirty="0">
                <a:latin typeface="Times New Roman"/>
                <a:cs typeface="Times New Roman"/>
              </a:rPr>
              <a:t> puedan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dar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debido</a:t>
            </a:r>
            <a:r>
              <a:rPr sz="1000" dirty="0">
                <a:latin typeface="Times New Roman"/>
                <a:cs typeface="Times New Roman"/>
              </a:rPr>
              <a:t> a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condiciones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4" dirty="0">
                <a:latin typeface="Times New Roman"/>
                <a:cs typeface="Times New Roman"/>
              </a:rPr>
              <a:t> falla.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40"/>
              </a:spcBef>
            </a:pPr>
            <a:endParaRPr sz="1000">
              <a:latin typeface="Times New Roman"/>
              <a:cs typeface="Times New Roman"/>
            </a:endParaRPr>
          </a:p>
          <a:p>
            <a:pPr marL="10259" marR="5642" algn="just">
              <a:lnSpc>
                <a:spcPct val="103299"/>
              </a:lnSpc>
              <a:spcBef>
                <a:spcPts val="4"/>
              </a:spcBef>
            </a:pPr>
            <a:r>
              <a:rPr sz="1000" spc="-8" dirty="0">
                <a:latin typeface="Times New Roman"/>
                <a:cs typeface="Times New Roman"/>
              </a:rPr>
              <a:t>Las</a:t>
            </a:r>
            <a:r>
              <a:rPr sz="1000" spc="-4" dirty="0">
                <a:latin typeface="Times New Roman"/>
                <a:cs typeface="Times New Roman"/>
              </a:rPr>
              <a:t> fallas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los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generadores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pueden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dividir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 tres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importantes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categorías,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las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cuales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son: </a:t>
            </a:r>
            <a:r>
              <a:rPr sz="1000" spc="-23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fallas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del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estator,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fallas</a:t>
            </a:r>
            <a:r>
              <a:rPr sz="1000" dirty="0">
                <a:latin typeface="Times New Roman"/>
                <a:cs typeface="Times New Roman"/>
              </a:rPr>
              <a:t> del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rotor</a:t>
            </a:r>
            <a:r>
              <a:rPr sz="1000" spc="1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y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condiciones</a:t>
            </a:r>
            <a:r>
              <a:rPr sz="1000" spc="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anormales</a:t>
            </a:r>
            <a:r>
              <a:rPr sz="1000" dirty="0">
                <a:latin typeface="Times New Roman"/>
                <a:cs typeface="Times New Roman"/>
              </a:rPr>
              <a:t> de</a:t>
            </a:r>
            <a:r>
              <a:rPr sz="1000" spc="-4" dirty="0">
                <a:latin typeface="Times New Roman"/>
                <a:cs typeface="Times New Roman"/>
              </a:rPr>
              <a:t> trabajo.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12"/>
              </a:spcBef>
            </a:pPr>
            <a:endParaRPr sz="1100">
              <a:latin typeface="Times New Roman"/>
              <a:cs typeface="Times New Roman"/>
            </a:endParaRPr>
          </a:p>
          <a:p>
            <a:pPr marL="379072" marR="6668" indent="-184663" algn="just">
              <a:lnSpc>
                <a:spcPct val="102699"/>
              </a:lnSpc>
              <a:buFont typeface="Symbol"/>
              <a:buChar char=""/>
              <a:tabLst>
                <a:tab pos="379585" algn="l"/>
              </a:tabLst>
            </a:pPr>
            <a:r>
              <a:rPr sz="1000" b="1" spc="-4" dirty="0">
                <a:latin typeface="Times New Roman"/>
                <a:cs typeface="Times New Roman"/>
              </a:rPr>
              <a:t>Fallas del estator: </a:t>
            </a:r>
            <a:r>
              <a:rPr sz="1000" dirty="0">
                <a:latin typeface="Times New Roman"/>
                <a:cs typeface="Times New Roman"/>
              </a:rPr>
              <a:t>En </a:t>
            </a:r>
            <a:r>
              <a:rPr sz="1000" spc="-4" dirty="0">
                <a:latin typeface="Times New Roman"/>
                <a:cs typeface="Times New Roman"/>
              </a:rPr>
              <a:t>esta categoría se encuentran comprendidas </a:t>
            </a:r>
            <a:r>
              <a:rPr sz="1000" dirty="0">
                <a:latin typeface="Times New Roman"/>
                <a:cs typeface="Times New Roman"/>
              </a:rPr>
              <a:t>las </a:t>
            </a:r>
            <a:r>
              <a:rPr sz="1000" spc="-4" dirty="0">
                <a:latin typeface="Times New Roman"/>
                <a:cs typeface="Times New Roman"/>
              </a:rPr>
              <a:t>siguientes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fallas: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fallas</a:t>
            </a:r>
            <a:r>
              <a:rPr sz="1000" dirty="0">
                <a:latin typeface="Times New Roman"/>
                <a:cs typeface="Times New Roman"/>
              </a:rPr>
              <a:t> de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fase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</a:t>
            </a:r>
            <a:r>
              <a:rPr sz="1000" spc="-4" dirty="0">
                <a:latin typeface="Times New Roman"/>
                <a:cs typeface="Times New Roman"/>
              </a:rPr>
              <a:t> tierra,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fallas</a:t>
            </a:r>
            <a:r>
              <a:rPr sz="1000" spc="16" dirty="0">
                <a:latin typeface="Times New Roman"/>
                <a:cs typeface="Times New Roman"/>
              </a:rPr>
              <a:t> </a:t>
            </a:r>
            <a:r>
              <a:rPr sz="1000" spc="4" dirty="0">
                <a:latin typeface="Times New Roman"/>
                <a:cs typeface="Times New Roman"/>
              </a:rPr>
              <a:t>de</a:t>
            </a:r>
            <a:r>
              <a:rPr sz="1000" spc="-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fase</a:t>
            </a:r>
            <a:r>
              <a:rPr sz="1000" spc="-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</a:t>
            </a:r>
            <a:r>
              <a:rPr sz="1000" spc="-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fase</a:t>
            </a:r>
            <a:r>
              <a:rPr sz="1000" spc="1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y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fallas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entre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espiras.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20"/>
              </a:spcBef>
              <a:buFont typeface="Symbol"/>
              <a:buChar char=""/>
            </a:pPr>
            <a:endParaRPr sz="1100">
              <a:latin typeface="Times New Roman"/>
              <a:cs typeface="Times New Roman"/>
            </a:endParaRPr>
          </a:p>
          <a:p>
            <a:pPr marL="379072" marR="6155" indent="-184663" algn="just">
              <a:lnSpc>
                <a:spcPct val="102099"/>
              </a:lnSpc>
              <a:buFont typeface="Symbol"/>
              <a:buChar char=""/>
              <a:tabLst>
                <a:tab pos="379585" algn="l"/>
              </a:tabLst>
            </a:pPr>
            <a:r>
              <a:rPr sz="1000" b="1" spc="-4" dirty="0">
                <a:latin typeface="Times New Roman"/>
                <a:cs typeface="Times New Roman"/>
              </a:rPr>
              <a:t>Fallas del rotor: </a:t>
            </a:r>
            <a:r>
              <a:rPr sz="1000" dirty="0">
                <a:latin typeface="Times New Roman"/>
                <a:cs typeface="Times New Roman"/>
              </a:rPr>
              <a:t>Estas </a:t>
            </a:r>
            <a:r>
              <a:rPr sz="1000" spc="-4" dirty="0">
                <a:latin typeface="Times New Roman"/>
                <a:cs typeface="Times New Roman"/>
              </a:rPr>
              <a:t>fallas son las </a:t>
            </a:r>
            <a:r>
              <a:rPr sz="1000" dirty="0">
                <a:latin typeface="Times New Roman"/>
                <a:cs typeface="Times New Roman"/>
              </a:rPr>
              <a:t>que </a:t>
            </a:r>
            <a:r>
              <a:rPr sz="1000" spc="-4" dirty="0">
                <a:latin typeface="Times New Roman"/>
                <a:cs typeface="Times New Roman"/>
              </a:rPr>
              <a:t>se originan en el circuito del </a:t>
            </a:r>
            <a:r>
              <a:rPr sz="1000" dirty="0">
                <a:latin typeface="Times New Roman"/>
                <a:cs typeface="Times New Roman"/>
              </a:rPr>
              <a:t>rotor, </a:t>
            </a:r>
            <a:r>
              <a:rPr sz="1000" spc="-4" dirty="0">
                <a:latin typeface="Times New Roman"/>
                <a:cs typeface="Times New Roman"/>
              </a:rPr>
              <a:t>pueden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ser fallas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tierra </a:t>
            </a:r>
            <a:r>
              <a:rPr sz="1000" dirty="0">
                <a:latin typeface="Times New Roman"/>
                <a:cs typeface="Times New Roman"/>
              </a:rPr>
              <a:t>o </a:t>
            </a:r>
            <a:r>
              <a:rPr sz="1000" spc="-4" dirty="0">
                <a:latin typeface="Times New Roman"/>
                <a:cs typeface="Times New Roman"/>
              </a:rPr>
              <a:t>fallas entre espiras </a:t>
            </a:r>
            <a:r>
              <a:rPr sz="1000" dirty="0">
                <a:latin typeface="Times New Roman"/>
                <a:cs typeface="Times New Roman"/>
              </a:rPr>
              <a:t>y </a:t>
            </a:r>
            <a:r>
              <a:rPr sz="1000" spc="-4" dirty="0">
                <a:latin typeface="Times New Roman"/>
                <a:cs typeface="Times New Roman"/>
              </a:rPr>
              <a:t>son el resultado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severos esfuerzos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mecánicos</a:t>
            </a:r>
            <a:r>
              <a:rPr sz="1000" spc="1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y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térmicos sobre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aislamiento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4" dirty="0">
                <a:latin typeface="Times New Roman"/>
                <a:cs typeface="Times New Roman"/>
              </a:rPr>
              <a:t>de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los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devanados.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20"/>
              </a:spcBef>
              <a:buFont typeface="Symbol"/>
              <a:buChar char=""/>
            </a:pPr>
            <a:endParaRPr sz="1100">
              <a:latin typeface="Times New Roman"/>
              <a:cs typeface="Times New Roman"/>
            </a:endParaRPr>
          </a:p>
          <a:p>
            <a:pPr marL="379072" marR="5130" indent="-184663" algn="just">
              <a:lnSpc>
                <a:spcPct val="102099"/>
              </a:lnSpc>
              <a:buFont typeface="Symbol"/>
              <a:buChar char=""/>
              <a:tabLst>
                <a:tab pos="379585" algn="l"/>
              </a:tabLst>
            </a:pPr>
            <a:r>
              <a:rPr sz="1000" b="1" spc="-4" dirty="0">
                <a:latin typeface="Times New Roman"/>
                <a:cs typeface="Times New Roman"/>
              </a:rPr>
              <a:t>Condiciones anormales del trabajo: </a:t>
            </a:r>
            <a:r>
              <a:rPr sz="1000" spc="-8" dirty="0">
                <a:latin typeface="Times New Roman"/>
                <a:cs typeface="Times New Roman"/>
              </a:rPr>
              <a:t>Las </a:t>
            </a:r>
            <a:r>
              <a:rPr sz="1000" dirty="0">
                <a:latin typeface="Times New Roman"/>
                <a:cs typeface="Times New Roman"/>
              </a:rPr>
              <a:t>condiciones que </a:t>
            </a:r>
            <a:r>
              <a:rPr sz="1000" spc="-4" dirty="0">
                <a:latin typeface="Times New Roman"/>
                <a:cs typeface="Times New Roman"/>
              </a:rPr>
              <a:t>pueden </a:t>
            </a:r>
            <a:r>
              <a:rPr sz="1000" dirty="0">
                <a:latin typeface="Times New Roman"/>
                <a:cs typeface="Times New Roman"/>
              </a:rPr>
              <a:t>presentarse </a:t>
            </a:r>
            <a:r>
              <a:rPr sz="1000" spc="-4" dirty="0">
                <a:latin typeface="Times New Roman"/>
                <a:cs typeface="Times New Roman"/>
              </a:rPr>
              <a:t>en </a:t>
            </a:r>
            <a:r>
              <a:rPr sz="1000" dirty="0">
                <a:latin typeface="Times New Roman"/>
                <a:cs typeface="Times New Roman"/>
              </a:rPr>
              <a:t>un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generador </a:t>
            </a:r>
            <a:r>
              <a:rPr sz="1000" dirty="0">
                <a:latin typeface="Times New Roman"/>
                <a:cs typeface="Times New Roman"/>
              </a:rPr>
              <a:t>son: </a:t>
            </a:r>
            <a:r>
              <a:rPr sz="1000" spc="-4" dirty="0">
                <a:latin typeface="Times New Roman"/>
                <a:cs typeface="Times New Roman"/>
              </a:rPr>
              <a:t>perdidas </a:t>
            </a:r>
            <a:r>
              <a:rPr sz="1000" dirty="0">
                <a:latin typeface="Times New Roman"/>
                <a:cs typeface="Times New Roman"/>
              </a:rPr>
              <a:t>de la </a:t>
            </a:r>
            <a:r>
              <a:rPr sz="1000" spc="-4" dirty="0">
                <a:latin typeface="Times New Roman"/>
                <a:cs typeface="Times New Roman"/>
              </a:rPr>
              <a:t>excitación, carga desbalanceada, sobrecarga, falla </a:t>
            </a:r>
            <a:r>
              <a:rPr sz="1000" dirty="0">
                <a:latin typeface="Times New Roman"/>
                <a:cs typeface="Times New Roman"/>
              </a:rPr>
              <a:t>de la </a:t>
            </a:r>
            <a:r>
              <a:rPr sz="1000" spc="-23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máquina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impulsión, </a:t>
            </a:r>
            <a:r>
              <a:rPr sz="1000" spc="-4" dirty="0">
                <a:latin typeface="Times New Roman"/>
                <a:cs typeface="Times New Roman"/>
              </a:rPr>
              <a:t>desboque </a:t>
            </a:r>
            <a:r>
              <a:rPr sz="1000" dirty="0">
                <a:latin typeface="Times New Roman"/>
                <a:cs typeface="Times New Roman"/>
              </a:rPr>
              <a:t>o </a:t>
            </a:r>
            <a:r>
              <a:rPr sz="1000" spc="-4" dirty="0">
                <a:latin typeface="Times New Roman"/>
                <a:cs typeface="Times New Roman"/>
              </a:rPr>
              <a:t>marcha </a:t>
            </a:r>
            <a:r>
              <a:rPr sz="1000" dirty="0">
                <a:latin typeface="Times New Roman"/>
                <a:cs typeface="Times New Roman"/>
              </a:rPr>
              <a:t>a</a:t>
            </a:r>
            <a:r>
              <a:rPr sz="1000" spc="-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sobrevelocidad</a:t>
            </a:r>
            <a:r>
              <a:rPr sz="1000" spc="1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y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sobretensión.</a:t>
            </a:r>
            <a:endParaRPr sz="1000">
              <a:latin typeface="Times New Roman"/>
              <a:cs typeface="Times New Roman"/>
            </a:endParaRPr>
          </a:p>
          <a:p>
            <a:pPr marL="10259" marR="6155">
              <a:lnSpc>
                <a:spcPct val="103299"/>
              </a:lnSpc>
              <a:spcBef>
                <a:spcPts val="650"/>
              </a:spcBef>
            </a:pPr>
            <a:r>
              <a:rPr sz="1000" spc="-8" dirty="0">
                <a:latin typeface="Times New Roman"/>
                <a:cs typeface="Times New Roman"/>
              </a:rPr>
              <a:t>Los</a:t>
            </a:r>
            <a:r>
              <a:rPr sz="1000" spc="53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tipos</a:t>
            </a:r>
            <a:r>
              <a:rPr sz="1000" spc="53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4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fallas</a:t>
            </a:r>
            <a:r>
              <a:rPr sz="1000" spc="53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que</a:t>
            </a:r>
            <a:r>
              <a:rPr sz="1000" spc="4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pueden</a:t>
            </a:r>
            <a:r>
              <a:rPr sz="1000" spc="4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ocurrir</a:t>
            </a:r>
            <a:r>
              <a:rPr sz="1000" spc="4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spc="4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spc="53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sistema</a:t>
            </a:r>
            <a:r>
              <a:rPr sz="1000" spc="4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4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aislamiento</a:t>
            </a:r>
            <a:r>
              <a:rPr sz="1000" spc="53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4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los</a:t>
            </a:r>
            <a:r>
              <a:rPr sz="1000" spc="4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devanados</a:t>
            </a:r>
            <a:r>
              <a:rPr sz="1000" spc="57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4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un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generador </a:t>
            </a:r>
            <a:r>
              <a:rPr sz="1000" dirty="0">
                <a:latin typeface="Times New Roman"/>
                <a:cs typeface="Times New Roman"/>
              </a:rPr>
              <a:t>son:</a:t>
            </a:r>
            <a:endParaRPr sz="1000">
              <a:latin typeface="Times New Roman"/>
              <a:cs typeface="Times New Roman"/>
            </a:endParaRPr>
          </a:p>
          <a:p>
            <a:pPr marL="379072" indent="-185176">
              <a:spcBef>
                <a:spcPts val="32"/>
              </a:spcBef>
              <a:buFont typeface="Times New Roman"/>
              <a:buAutoNum type="arabicPeriod"/>
              <a:tabLst>
                <a:tab pos="379585" algn="l"/>
              </a:tabLst>
            </a:pPr>
            <a:r>
              <a:rPr sz="1000" spc="-4" dirty="0">
                <a:latin typeface="Times New Roman"/>
                <a:cs typeface="Times New Roman"/>
              </a:rPr>
              <a:t>Cortocircuito entre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fases.</a:t>
            </a:r>
            <a:endParaRPr sz="1000">
              <a:latin typeface="Times New Roman"/>
              <a:cs typeface="Times New Roman"/>
            </a:endParaRPr>
          </a:p>
          <a:p>
            <a:pPr marL="379072" indent="-185176">
              <a:spcBef>
                <a:spcPts val="28"/>
              </a:spcBef>
              <a:buFont typeface="Times New Roman"/>
              <a:buAutoNum type="arabicPeriod"/>
              <a:tabLst>
                <a:tab pos="379585" algn="l"/>
              </a:tabLst>
            </a:pPr>
            <a:r>
              <a:rPr sz="1000" spc="-4" dirty="0">
                <a:latin typeface="Times New Roman"/>
                <a:cs typeface="Times New Roman"/>
              </a:rPr>
              <a:t>Cortocircuito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entre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espiras.</a:t>
            </a:r>
            <a:endParaRPr sz="1000">
              <a:latin typeface="Times New Roman"/>
              <a:cs typeface="Times New Roman"/>
            </a:endParaRPr>
          </a:p>
          <a:p>
            <a:pPr marL="379072" indent="-185176">
              <a:spcBef>
                <a:spcPts val="20"/>
              </a:spcBef>
              <a:buFont typeface="Times New Roman"/>
              <a:buAutoNum type="arabicPeriod"/>
              <a:tabLst>
                <a:tab pos="379585" algn="l"/>
              </a:tabLst>
            </a:pPr>
            <a:r>
              <a:rPr sz="1000" spc="-4" dirty="0">
                <a:latin typeface="Times New Roman"/>
                <a:cs typeface="Times New Roman"/>
              </a:rPr>
              <a:t>Fallas </a:t>
            </a:r>
            <a:r>
              <a:rPr sz="1000" dirty="0">
                <a:latin typeface="Times New Roman"/>
                <a:cs typeface="Times New Roman"/>
              </a:rPr>
              <a:t>a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tierra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del</a:t>
            </a:r>
            <a:r>
              <a:rPr sz="1000" spc="-4" dirty="0">
                <a:latin typeface="Times New Roman"/>
                <a:cs typeface="Times New Roman"/>
              </a:rPr>
              <a:t> estator.</a:t>
            </a:r>
            <a:endParaRPr sz="1000">
              <a:latin typeface="Times New Roman"/>
              <a:cs typeface="Times New Roman"/>
            </a:endParaRPr>
          </a:p>
          <a:p>
            <a:pPr marL="379072" indent="-185176">
              <a:spcBef>
                <a:spcPts val="28"/>
              </a:spcBef>
              <a:buFont typeface="Times New Roman"/>
              <a:buAutoNum type="arabicPeriod"/>
              <a:tabLst>
                <a:tab pos="379585" algn="l"/>
              </a:tabLst>
            </a:pPr>
            <a:r>
              <a:rPr sz="1000" spc="-4" dirty="0">
                <a:latin typeface="Times New Roman"/>
                <a:cs typeface="Times New Roman"/>
              </a:rPr>
              <a:t>Fallas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tierra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del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rotor.</a:t>
            </a:r>
            <a:endParaRPr sz="1000">
              <a:latin typeface="Times New Roman"/>
              <a:cs typeface="Times New Roman"/>
            </a:endParaRPr>
          </a:p>
          <a:p>
            <a:pPr marL="379072" indent="-185176">
              <a:spcBef>
                <a:spcPts val="20"/>
              </a:spcBef>
              <a:buFont typeface="Times New Roman"/>
              <a:buAutoNum type="arabicPeriod"/>
              <a:tabLst>
                <a:tab pos="379585" algn="l"/>
              </a:tabLst>
            </a:pPr>
            <a:r>
              <a:rPr sz="1000" spc="-4" dirty="0">
                <a:latin typeface="Times New Roman"/>
                <a:cs typeface="Times New Roman"/>
              </a:rPr>
              <a:t>Cortocircuito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entre </a:t>
            </a:r>
            <a:r>
              <a:rPr sz="1000" dirty="0">
                <a:latin typeface="Times New Roman"/>
                <a:cs typeface="Times New Roman"/>
              </a:rPr>
              <a:t>espiras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rotor.</a:t>
            </a:r>
            <a:endParaRPr sz="1000">
              <a:latin typeface="Times New Roman"/>
              <a:cs typeface="Times New Roman"/>
            </a:endParaRPr>
          </a:p>
          <a:p>
            <a:pPr marL="10259" marR="4104" algn="just">
              <a:lnSpc>
                <a:spcPct val="103299"/>
              </a:lnSpc>
              <a:spcBef>
                <a:spcPts val="646"/>
              </a:spcBef>
            </a:pPr>
            <a:r>
              <a:rPr sz="1000" spc="-8" dirty="0">
                <a:latin typeface="Times New Roman"/>
                <a:cs typeface="Times New Roman"/>
              </a:rPr>
              <a:t>Las </a:t>
            </a:r>
            <a:r>
              <a:rPr sz="1000" spc="-4" dirty="0">
                <a:latin typeface="Times New Roman"/>
                <a:cs typeface="Times New Roman"/>
              </a:rPr>
              <a:t>fallas </a:t>
            </a:r>
            <a:r>
              <a:rPr sz="1000" dirty="0">
                <a:latin typeface="Times New Roman"/>
                <a:cs typeface="Times New Roman"/>
              </a:rPr>
              <a:t>1 y 2 </a:t>
            </a:r>
            <a:r>
              <a:rPr sz="1000" spc="-4" dirty="0">
                <a:latin typeface="Times New Roman"/>
                <a:cs typeface="Times New Roman"/>
              </a:rPr>
              <a:t>resultan en </a:t>
            </a:r>
            <a:r>
              <a:rPr sz="1000" dirty="0">
                <a:latin typeface="Times New Roman"/>
                <a:cs typeface="Times New Roman"/>
              </a:rPr>
              <a:t>una </a:t>
            </a:r>
            <a:r>
              <a:rPr sz="1000" spc="-4" dirty="0">
                <a:latin typeface="Times New Roman"/>
                <a:cs typeface="Times New Roman"/>
              </a:rPr>
              <a:t>severa </a:t>
            </a:r>
            <a:r>
              <a:rPr sz="1000" dirty="0">
                <a:latin typeface="Times New Roman"/>
                <a:cs typeface="Times New Roman"/>
              </a:rPr>
              <a:t>corriente </a:t>
            </a:r>
            <a:r>
              <a:rPr sz="1000" spc="-4" dirty="0">
                <a:latin typeface="Times New Roman"/>
                <a:cs typeface="Times New Roman"/>
              </a:rPr>
              <a:t>dentro del generador, suelen ser </a:t>
            </a:r>
            <a:r>
              <a:rPr sz="1000" dirty="0">
                <a:latin typeface="Times New Roman"/>
                <a:cs typeface="Times New Roman"/>
              </a:rPr>
              <a:t>muy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destructivas </a:t>
            </a:r>
            <a:r>
              <a:rPr sz="1000" spc="-12" dirty="0">
                <a:latin typeface="Times New Roman"/>
                <a:cs typeface="Times New Roman"/>
              </a:rPr>
              <a:t>ya </a:t>
            </a:r>
            <a:r>
              <a:rPr sz="1000" dirty="0">
                <a:latin typeface="Times New Roman"/>
                <a:cs typeface="Times New Roman"/>
              </a:rPr>
              <a:t>que </a:t>
            </a:r>
            <a:r>
              <a:rPr sz="1000" spc="-4" dirty="0">
                <a:latin typeface="Times New Roman"/>
                <a:cs typeface="Times New Roman"/>
              </a:rPr>
              <a:t>se presentan graves daños. Una consecuencia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esto es </a:t>
            </a:r>
            <a:r>
              <a:rPr sz="1000" dirty="0">
                <a:latin typeface="Times New Roman"/>
                <a:cs typeface="Times New Roman"/>
              </a:rPr>
              <a:t>una </a:t>
            </a:r>
            <a:r>
              <a:rPr sz="1000" spc="-4" dirty="0">
                <a:latin typeface="Times New Roman"/>
                <a:cs typeface="Times New Roman"/>
              </a:rPr>
              <a:t>diferencia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entre las corrientes al </a:t>
            </a:r>
            <a:r>
              <a:rPr sz="1000" dirty="0">
                <a:latin typeface="Times New Roman"/>
                <a:cs typeface="Times New Roman"/>
              </a:rPr>
              <a:t>neutro y </a:t>
            </a:r>
            <a:r>
              <a:rPr sz="1000" spc="-4" dirty="0">
                <a:latin typeface="Times New Roman"/>
                <a:cs typeface="Times New Roman"/>
              </a:rPr>
              <a:t>los terminales </a:t>
            </a:r>
            <a:r>
              <a:rPr sz="1000" dirty="0">
                <a:latin typeface="Times New Roman"/>
                <a:cs typeface="Times New Roman"/>
              </a:rPr>
              <a:t>de un </a:t>
            </a:r>
            <a:r>
              <a:rPr sz="1000" spc="-4" dirty="0">
                <a:latin typeface="Times New Roman"/>
                <a:cs typeface="Times New Roman"/>
              </a:rPr>
              <a:t>devanado </a:t>
            </a:r>
            <a:r>
              <a:rPr sz="1000" dirty="0">
                <a:latin typeface="Times New Roman"/>
                <a:cs typeface="Times New Roman"/>
              </a:rPr>
              <a:t>particular, lo </a:t>
            </a:r>
            <a:r>
              <a:rPr sz="1000" spc="-4" dirty="0">
                <a:latin typeface="Times New Roman"/>
                <a:cs typeface="Times New Roman"/>
              </a:rPr>
              <a:t>cual es detectado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por un </a:t>
            </a:r>
            <a:r>
              <a:rPr sz="1000" spc="-4" dirty="0">
                <a:latin typeface="Times New Roman"/>
                <a:cs typeface="Times New Roman"/>
              </a:rPr>
              <a:t>sistema </a:t>
            </a:r>
            <a:r>
              <a:rPr sz="1000" spc="4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protección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diferencial,</a:t>
            </a:r>
            <a:r>
              <a:rPr sz="1000" dirty="0">
                <a:latin typeface="Times New Roman"/>
                <a:cs typeface="Times New Roman"/>
              </a:rPr>
              <a:t> donde </a:t>
            </a:r>
            <a:r>
              <a:rPr sz="1000" spc="-4" dirty="0">
                <a:latin typeface="Times New Roman"/>
                <a:cs typeface="Times New Roman"/>
              </a:rPr>
              <a:t>las corrientes</a:t>
            </a:r>
            <a:r>
              <a:rPr sz="1000" dirty="0">
                <a:latin typeface="Times New Roman"/>
                <a:cs typeface="Times New Roman"/>
              </a:rPr>
              <a:t> a cada lado </a:t>
            </a:r>
            <a:r>
              <a:rPr sz="1000" spc="-4" dirty="0">
                <a:latin typeface="Times New Roman"/>
                <a:cs typeface="Times New Roman"/>
              </a:rPr>
              <a:t>del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aparato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protegido</a:t>
            </a:r>
            <a:r>
              <a:rPr sz="1000" spc="-4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por</a:t>
            </a:r>
            <a:r>
              <a:rPr sz="1000" spc="-53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cada</a:t>
            </a:r>
            <a:r>
              <a:rPr sz="1000" spc="-4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fase</a:t>
            </a:r>
            <a:r>
              <a:rPr sz="1000" spc="-53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son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comparadas</a:t>
            </a:r>
            <a:r>
              <a:rPr sz="1000" spc="-4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un</a:t>
            </a:r>
            <a:r>
              <a:rPr sz="1000" spc="-4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circuito</a:t>
            </a:r>
            <a:r>
              <a:rPr sz="1000" spc="-4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diferencial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y</a:t>
            </a:r>
            <a:r>
              <a:rPr sz="1000" spc="-69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cualquier</a:t>
            </a:r>
            <a:r>
              <a:rPr sz="1000" spc="-4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diferencia</a:t>
            </a:r>
            <a:r>
              <a:rPr sz="1000" spc="-53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entre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las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corrientes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entrantes</a:t>
            </a:r>
            <a:r>
              <a:rPr sz="1000" spc="1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y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salientes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hará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operar el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relevador </a:t>
            </a:r>
            <a:r>
              <a:rPr sz="1000" spc="-4" dirty="0">
                <a:latin typeface="Times New Roman"/>
                <a:cs typeface="Times New Roman"/>
              </a:rPr>
              <a:t>de </a:t>
            </a:r>
            <a:r>
              <a:rPr sz="1000" dirty="0">
                <a:latin typeface="Times New Roman"/>
                <a:cs typeface="Times New Roman"/>
              </a:rPr>
              <a:t>sobrecorriente.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32"/>
              </a:spcBef>
            </a:pPr>
            <a:endParaRPr sz="1100">
              <a:latin typeface="Times New Roman"/>
              <a:cs typeface="Times New Roman"/>
            </a:endParaRPr>
          </a:p>
          <a:p>
            <a:pPr marL="10259"/>
            <a:r>
              <a:rPr sz="1100" b="1" spc="-4" dirty="0">
                <a:latin typeface="Times New Roman"/>
                <a:cs typeface="Times New Roman"/>
              </a:rPr>
              <a:t>CLASES</a:t>
            </a:r>
            <a:r>
              <a:rPr sz="1100" b="1" spc="-16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DE</a:t>
            </a:r>
            <a:r>
              <a:rPr sz="1100" b="1" spc="-12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FALLAS.</a:t>
            </a:r>
            <a:endParaRPr sz="1100">
              <a:latin typeface="Times New Roman"/>
              <a:cs typeface="Times New Roman"/>
            </a:endParaRPr>
          </a:p>
          <a:p>
            <a:pPr>
              <a:spcBef>
                <a:spcPts val="24"/>
              </a:spcBef>
            </a:pPr>
            <a:endParaRPr sz="1100">
              <a:latin typeface="Times New Roman"/>
              <a:cs typeface="Times New Roman"/>
            </a:endParaRPr>
          </a:p>
          <a:p>
            <a:pPr marL="10259" marR="6668" algn="just">
              <a:lnSpc>
                <a:spcPts val="1115"/>
              </a:lnSpc>
            </a:pPr>
            <a:r>
              <a:rPr sz="1000" b="1" spc="-4" dirty="0">
                <a:latin typeface="Times New Roman"/>
                <a:cs typeface="Times New Roman"/>
              </a:rPr>
              <a:t>Fallas temporales</a:t>
            </a:r>
            <a:r>
              <a:rPr sz="1000" spc="-4" dirty="0">
                <a:latin typeface="Times New Roman"/>
                <a:cs typeface="Times New Roman"/>
              </a:rPr>
              <a:t>: Son las fallas </a:t>
            </a:r>
            <a:r>
              <a:rPr sz="1000" dirty="0">
                <a:latin typeface="Times New Roman"/>
                <a:cs typeface="Times New Roman"/>
              </a:rPr>
              <a:t>que </a:t>
            </a:r>
            <a:r>
              <a:rPr sz="1000" spc="-4" dirty="0">
                <a:latin typeface="Times New Roman"/>
                <a:cs typeface="Times New Roman"/>
              </a:rPr>
              <a:t>pueden </a:t>
            </a:r>
            <a:r>
              <a:rPr sz="1000" dirty="0">
                <a:latin typeface="Times New Roman"/>
                <a:cs typeface="Times New Roman"/>
              </a:rPr>
              <a:t>ser </a:t>
            </a:r>
            <a:r>
              <a:rPr sz="1000" spc="-4" dirty="0">
                <a:latin typeface="Times New Roman"/>
                <a:cs typeface="Times New Roman"/>
              </a:rPr>
              <a:t>despejadas </a:t>
            </a:r>
            <a:r>
              <a:rPr sz="1000" dirty="0">
                <a:latin typeface="Times New Roman"/>
                <a:cs typeface="Times New Roman"/>
              </a:rPr>
              <a:t>antes de que </a:t>
            </a:r>
            <a:r>
              <a:rPr sz="1000" spc="-4" dirty="0">
                <a:latin typeface="Times New Roman"/>
                <a:cs typeface="Times New Roman"/>
              </a:rPr>
              <a:t>ocurran serios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daños, porque se autodespejan </a:t>
            </a:r>
            <a:r>
              <a:rPr sz="1000" dirty="0">
                <a:latin typeface="Times New Roman"/>
                <a:cs typeface="Times New Roman"/>
              </a:rPr>
              <a:t>o por la operación de dispositivos de despeje de </a:t>
            </a:r>
            <a:r>
              <a:rPr sz="1000" spc="-4" dirty="0">
                <a:latin typeface="Times New Roman"/>
                <a:cs typeface="Times New Roman"/>
              </a:rPr>
              <a:t>falla </a:t>
            </a:r>
            <a:r>
              <a:rPr sz="1000" dirty="0">
                <a:latin typeface="Times New Roman"/>
                <a:cs typeface="Times New Roman"/>
              </a:rPr>
              <a:t>que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operan </a:t>
            </a:r>
            <a:r>
              <a:rPr sz="1000" dirty="0">
                <a:latin typeface="Times New Roman"/>
                <a:cs typeface="Times New Roman"/>
              </a:rPr>
              <a:t>lo suficientemente </a:t>
            </a:r>
            <a:r>
              <a:rPr sz="1000" spc="-4" dirty="0">
                <a:latin typeface="Times New Roman"/>
                <a:cs typeface="Times New Roman"/>
              </a:rPr>
              <a:t>rápido </a:t>
            </a:r>
            <a:r>
              <a:rPr sz="1000" dirty="0">
                <a:latin typeface="Times New Roman"/>
                <a:cs typeface="Times New Roman"/>
              </a:rPr>
              <a:t>para </a:t>
            </a:r>
            <a:r>
              <a:rPr sz="1000" spc="-4" dirty="0">
                <a:latin typeface="Times New Roman"/>
                <a:cs typeface="Times New Roman"/>
              </a:rPr>
              <a:t>prevenir los daños. Algunos ejemplos </a:t>
            </a:r>
            <a:r>
              <a:rPr sz="1000" dirty="0">
                <a:latin typeface="Times New Roman"/>
                <a:cs typeface="Times New Roman"/>
              </a:rPr>
              <a:t>son: </a:t>
            </a:r>
            <a:r>
              <a:rPr sz="1000" spc="-4" dirty="0">
                <a:latin typeface="Times New Roman"/>
                <a:cs typeface="Times New Roman"/>
              </a:rPr>
              <a:t>arqueos en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superficie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4" dirty="0">
                <a:latin typeface="Times New Roman"/>
                <a:cs typeface="Times New Roman"/>
              </a:rPr>
              <a:t>de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los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aisladores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iniciados</a:t>
            </a:r>
            <a:r>
              <a:rPr sz="1000" dirty="0">
                <a:latin typeface="Times New Roman"/>
                <a:cs typeface="Times New Roman"/>
              </a:rPr>
              <a:t> por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las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descargas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atmosféricas,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balanceo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4" dirty="0">
                <a:latin typeface="Times New Roman"/>
                <a:cs typeface="Times New Roman"/>
              </a:rPr>
              <a:t>de 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conductores</a:t>
            </a:r>
            <a:r>
              <a:rPr sz="1000" spc="1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y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contactos</a:t>
            </a:r>
            <a:r>
              <a:rPr sz="1000" spc="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momentáneos</a:t>
            </a:r>
            <a:r>
              <a:rPr sz="1000" dirty="0">
                <a:latin typeface="Times New Roman"/>
                <a:cs typeface="Times New Roman"/>
              </a:rPr>
              <a:t> de ramas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4" dirty="0">
                <a:latin typeface="Times New Roman"/>
                <a:cs typeface="Times New Roman"/>
              </a:rPr>
              <a:t> árboles</a:t>
            </a:r>
            <a:r>
              <a:rPr sz="1000" spc="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con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los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conductores.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xfrm>
            <a:off x="6329082" y="5931133"/>
            <a:ext cx="300182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r>
              <a:rPr dirty="0"/>
              <a:t>10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68664" y="1641085"/>
            <a:ext cx="207859" cy="80582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051937" y="558902"/>
            <a:ext cx="5552738" cy="6226258"/>
          </a:xfrm>
          <a:prstGeom prst="rect">
            <a:avLst/>
          </a:prstGeom>
        </p:spPr>
        <p:txBody>
          <a:bodyPr vert="horz" wrap="square" lIns="0" tIns="20005" rIns="0" bIns="0" rtlCol="0">
            <a:spAutoFit/>
          </a:bodyPr>
          <a:lstStyle/>
          <a:p>
            <a:pPr marL="10259" marR="7181" algn="just">
              <a:lnSpc>
                <a:spcPts val="1115"/>
              </a:lnSpc>
              <a:spcBef>
                <a:spcPts val="158"/>
              </a:spcBef>
            </a:pPr>
            <a:r>
              <a:rPr sz="1000" spc="-8" dirty="0">
                <a:latin typeface="Times New Roman"/>
                <a:cs typeface="Times New Roman"/>
              </a:rPr>
              <a:t>La </a:t>
            </a:r>
            <a:r>
              <a:rPr sz="1000" spc="-4" dirty="0">
                <a:latin typeface="Times New Roman"/>
                <a:cs typeface="Times New Roman"/>
              </a:rPr>
              <a:t>mayoría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las fallas en </a:t>
            </a:r>
            <a:r>
              <a:rPr sz="1000" dirty="0">
                <a:latin typeface="Times New Roman"/>
                <a:cs typeface="Times New Roman"/>
              </a:rPr>
              <a:t>líneas </a:t>
            </a:r>
            <a:r>
              <a:rPr sz="1000" spc="-4" dirty="0">
                <a:latin typeface="Times New Roman"/>
                <a:cs typeface="Times New Roman"/>
              </a:rPr>
              <a:t>aéreas son </a:t>
            </a:r>
            <a:r>
              <a:rPr sz="1000" spc="4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carácter </a:t>
            </a:r>
            <a:r>
              <a:rPr sz="1000" dirty="0">
                <a:latin typeface="Times New Roman"/>
                <a:cs typeface="Times New Roman"/>
              </a:rPr>
              <a:t>temporal, pero pueden convertirse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permanentes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si</a:t>
            </a:r>
            <a:r>
              <a:rPr sz="1000" dirty="0">
                <a:latin typeface="Times New Roman"/>
                <a:cs typeface="Times New Roman"/>
              </a:rPr>
              <a:t> no </a:t>
            </a:r>
            <a:r>
              <a:rPr sz="1000" spc="-4" dirty="0">
                <a:latin typeface="Times New Roman"/>
                <a:cs typeface="Times New Roman"/>
              </a:rPr>
              <a:t>se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despejan.</a:t>
            </a: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000">
              <a:latin typeface="Times New Roman"/>
              <a:cs typeface="Times New Roman"/>
            </a:endParaRPr>
          </a:p>
          <a:p>
            <a:pPr marL="10259" marR="4104" algn="just">
              <a:lnSpc>
                <a:spcPts val="1115"/>
              </a:lnSpc>
            </a:pPr>
            <a:r>
              <a:rPr sz="1000" b="1" spc="-4" dirty="0">
                <a:latin typeface="Times New Roman"/>
                <a:cs typeface="Times New Roman"/>
              </a:rPr>
              <a:t>Fallas permanentes</a:t>
            </a:r>
            <a:r>
              <a:rPr sz="1000" spc="-4" dirty="0">
                <a:latin typeface="Times New Roman"/>
                <a:cs typeface="Times New Roman"/>
              </a:rPr>
              <a:t>: </a:t>
            </a:r>
            <a:r>
              <a:rPr sz="1000" dirty="0">
                <a:latin typeface="Times New Roman"/>
                <a:cs typeface="Times New Roman"/>
              </a:rPr>
              <a:t>Son </a:t>
            </a:r>
            <a:r>
              <a:rPr sz="1000" spc="-4" dirty="0">
                <a:latin typeface="Times New Roman"/>
                <a:cs typeface="Times New Roman"/>
              </a:rPr>
              <a:t>aquellas </a:t>
            </a:r>
            <a:r>
              <a:rPr sz="1000" dirty="0">
                <a:latin typeface="Times New Roman"/>
                <a:cs typeface="Times New Roman"/>
              </a:rPr>
              <a:t>que persisten a pesar de la velocidad a la </a:t>
            </a:r>
            <a:r>
              <a:rPr sz="1000" spc="-4" dirty="0">
                <a:latin typeface="Times New Roman"/>
                <a:cs typeface="Times New Roman"/>
              </a:rPr>
              <a:t>cual el circuito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 desenergizado </a:t>
            </a:r>
            <a:r>
              <a:rPr sz="1000" dirty="0">
                <a:latin typeface="Times New Roman"/>
                <a:cs typeface="Times New Roman"/>
              </a:rPr>
              <a:t>o </a:t>
            </a:r>
            <a:r>
              <a:rPr sz="1000" spc="-4" dirty="0">
                <a:latin typeface="Times New Roman"/>
                <a:cs typeface="Times New Roman"/>
              </a:rPr>
              <a:t>el </a:t>
            </a:r>
            <a:r>
              <a:rPr sz="1000" dirty="0">
                <a:latin typeface="Times New Roman"/>
                <a:cs typeface="Times New Roman"/>
              </a:rPr>
              <a:t>número de </a:t>
            </a:r>
            <a:r>
              <a:rPr sz="1000" spc="-4" dirty="0">
                <a:latin typeface="Times New Roman"/>
                <a:cs typeface="Times New Roman"/>
              </a:rPr>
              <a:t>veces </a:t>
            </a:r>
            <a:r>
              <a:rPr sz="1000" dirty="0">
                <a:latin typeface="Times New Roman"/>
                <a:cs typeface="Times New Roman"/>
              </a:rPr>
              <a:t>que </a:t>
            </a:r>
            <a:r>
              <a:rPr sz="1000" spc="-4" dirty="0">
                <a:latin typeface="Times New Roman"/>
                <a:cs typeface="Times New Roman"/>
              </a:rPr>
              <a:t>el circuito es </a:t>
            </a:r>
            <a:r>
              <a:rPr sz="1000" dirty="0">
                <a:latin typeface="Times New Roman"/>
                <a:cs typeface="Times New Roman"/>
              </a:rPr>
              <a:t>desenergizado. </a:t>
            </a:r>
            <a:r>
              <a:rPr sz="1000" spc="-4" dirty="0">
                <a:latin typeface="Times New Roman"/>
                <a:cs typeface="Times New Roman"/>
              </a:rPr>
              <a:t>Algunos ejemplos: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cuando dos </a:t>
            </a:r>
            <a:r>
              <a:rPr sz="1000" dirty="0">
                <a:latin typeface="Times New Roman"/>
                <a:cs typeface="Times New Roman"/>
              </a:rPr>
              <a:t>o más </a:t>
            </a:r>
            <a:r>
              <a:rPr sz="1000" spc="-4" dirty="0">
                <a:latin typeface="Times New Roman"/>
                <a:cs typeface="Times New Roman"/>
              </a:rPr>
              <a:t>conductores desnudos en </a:t>
            </a:r>
            <a:r>
              <a:rPr sz="1000" dirty="0">
                <a:latin typeface="Times New Roman"/>
                <a:cs typeface="Times New Roman"/>
              </a:rPr>
              <a:t>un sistema </a:t>
            </a:r>
            <a:r>
              <a:rPr sz="1000" spc="-4" dirty="0">
                <a:latin typeface="Times New Roman"/>
                <a:cs typeface="Times New Roman"/>
              </a:rPr>
              <a:t>aéreo entran en contacto debido </a:t>
            </a:r>
            <a:r>
              <a:rPr sz="1000" dirty="0">
                <a:latin typeface="Times New Roman"/>
                <a:cs typeface="Times New Roman"/>
              </a:rPr>
              <a:t>a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rotura</a:t>
            </a:r>
            <a:r>
              <a:rPr sz="1000" dirty="0">
                <a:latin typeface="Times New Roman"/>
                <a:cs typeface="Times New Roman"/>
              </a:rPr>
              <a:t> de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conductores,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crucetas</a:t>
            </a:r>
            <a:r>
              <a:rPr sz="1000" dirty="0">
                <a:latin typeface="Times New Roman"/>
                <a:cs typeface="Times New Roman"/>
              </a:rPr>
              <a:t> o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postes;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los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arcos</a:t>
            </a:r>
            <a:r>
              <a:rPr sz="1000" dirty="0">
                <a:latin typeface="Times New Roman"/>
                <a:cs typeface="Times New Roman"/>
              </a:rPr>
              <a:t> entre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fases</a:t>
            </a:r>
            <a:r>
              <a:rPr sz="1000" dirty="0">
                <a:latin typeface="Times New Roman"/>
                <a:cs typeface="Times New Roman"/>
              </a:rPr>
              <a:t> pueden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originar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fallas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permanentes,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ramas</a:t>
            </a:r>
            <a:r>
              <a:rPr sz="1000" dirty="0">
                <a:latin typeface="Times New Roman"/>
                <a:cs typeface="Times New Roman"/>
              </a:rPr>
              <a:t> de</a:t>
            </a:r>
            <a:r>
              <a:rPr sz="1000" spc="-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árboles </a:t>
            </a:r>
            <a:r>
              <a:rPr sz="1000" spc="-4" dirty="0">
                <a:latin typeface="Times New Roman"/>
                <a:cs typeface="Times New Roman"/>
              </a:rPr>
              <a:t>sobre </a:t>
            </a:r>
            <a:r>
              <a:rPr sz="1000" dirty="0">
                <a:latin typeface="Times New Roman"/>
                <a:cs typeface="Times New Roman"/>
              </a:rPr>
              <a:t>la </a:t>
            </a:r>
            <a:r>
              <a:rPr sz="1000" spc="-4" dirty="0">
                <a:latin typeface="Times New Roman"/>
                <a:cs typeface="Times New Roman"/>
              </a:rPr>
              <a:t>línea,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etc.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36"/>
              </a:spcBef>
            </a:pPr>
            <a:endParaRPr sz="1100">
              <a:latin typeface="Times New Roman"/>
              <a:cs typeface="Times New Roman"/>
            </a:endParaRPr>
          </a:p>
          <a:p>
            <a:pPr marL="202103" marR="827393" indent="26674">
              <a:lnSpc>
                <a:spcPct val="103600"/>
              </a:lnSpc>
            </a:pPr>
            <a:r>
              <a:rPr sz="1100" b="1" spc="-4" dirty="0">
                <a:latin typeface="Times New Roman"/>
                <a:cs typeface="Times New Roman"/>
              </a:rPr>
              <a:t>CONDICIONES DE FALLA </a:t>
            </a:r>
            <a:r>
              <a:rPr sz="1100" b="1" dirty="0">
                <a:latin typeface="Times New Roman"/>
                <a:cs typeface="Times New Roman"/>
              </a:rPr>
              <a:t>EN LOS </a:t>
            </a:r>
            <a:r>
              <a:rPr sz="1100" b="1" spc="-4" dirty="0">
                <a:latin typeface="Times New Roman"/>
                <a:cs typeface="Times New Roman"/>
              </a:rPr>
              <a:t>GENERADORES </a:t>
            </a:r>
            <a:r>
              <a:rPr sz="1100" b="1" spc="-271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ELÉCTRICOS.</a:t>
            </a:r>
            <a:endParaRPr sz="1100">
              <a:latin typeface="Times New Roman"/>
              <a:cs typeface="Times New Roman"/>
            </a:endParaRPr>
          </a:p>
          <a:p>
            <a:pPr>
              <a:spcBef>
                <a:spcPts val="4"/>
              </a:spcBef>
            </a:pPr>
            <a:endParaRPr sz="1100">
              <a:latin typeface="Times New Roman"/>
              <a:cs typeface="Times New Roman"/>
            </a:endParaRPr>
          </a:p>
          <a:p>
            <a:pPr marL="10259"/>
            <a:r>
              <a:rPr sz="1000" dirty="0">
                <a:latin typeface="Times New Roman"/>
                <a:cs typeface="Times New Roman"/>
              </a:rPr>
              <a:t>Existen </a:t>
            </a:r>
            <a:r>
              <a:rPr sz="1000" spc="-4" dirty="0">
                <a:latin typeface="Times New Roman"/>
                <a:cs typeface="Times New Roman"/>
              </a:rPr>
              <a:t>tres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grandes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condiciones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fallas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los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generadores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eléctricos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las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cuales</a:t>
            </a:r>
            <a:r>
              <a:rPr sz="1000" dirty="0">
                <a:latin typeface="Times New Roman"/>
                <a:cs typeface="Times New Roman"/>
              </a:rPr>
              <a:t> son:</a:t>
            </a:r>
            <a:endParaRPr sz="1000">
              <a:latin typeface="Times New Roman"/>
              <a:cs typeface="Times New Roman"/>
            </a:endParaRPr>
          </a:p>
          <a:p>
            <a:pPr marL="379072" indent="-185176">
              <a:spcBef>
                <a:spcPts val="40"/>
              </a:spcBef>
              <a:buAutoNum type="arabicPeriod"/>
              <a:tabLst>
                <a:tab pos="379585" algn="l"/>
              </a:tabLst>
            </a:pPr>
            <a:r>
              <a:rPr sz="1000" spc="-4" dirty="0">
                <a:latin typeface="Times New Roman"/>
                <a:cs typeface="Times New Roman"/>
              </a:rPr>
              <a:t>Fallas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internas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dentro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 la zona </a:t>
            </a:r>
            <a:r>
              <a:rPr sz="1000" spc="-4" dirty="0">
                <a:latin typeface="Times New Roman"/>
                <a:cs typeface="Times New Roman"/>
              </a:rPr>
              <a:t>del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generador</a:t>
            </a:r>
            <a:endParaRPr sz="1000">
              <a:latin typeface="Times New Roman"/>
              <a:cs typeface="Times New Roman"/>
            </a:endParaRPr>
          </a:p>
          <a:p>
            <a:pPr marL="379072" indent="-185176">
              <a:spcBef>
                <a:spcPts val="36"/>
              </a:spcBef>
              <a:buAutoNum type="arabicPeriod"/>
              <a:tabLst>
                <a:tab pos="379585" algn="l"/>
              </a:tabLst>
            </a:pPr>
            <a:r>
              <a:rPr sz="1000" spc="-4" dirty="0">
                <a:latin typeface="Times New Roman"/>
                <a:cs typeface="Times New Roman"/>
              </a:rPr>
              <a:t>Fallas externas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del </a:t>
            </a:r>
            <a:r>
              <a:rPr sz="1000" dirty="0">
                <a:latin typeface="Times New Roman"/>
                <a:cs typeface="Times New Roman"/>
              </a:rPr>
              <a:t>sistema de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potencia.</a:t>
            </a:r>
            <a:endParaRPr sz="1000">
              <a:latin typeface="Times New Roman"/>
              <a:cs typeface="Times New Roman"/>
            </a:endParaRPr>
          </a:p>
          <a:p>
            <a:pPr marL="379072" indent="-185176">
              <a:spcBef>
                <a:spcPts val="40"/>
              </a:spcBef>
              <a:buAutoNum type="arabicPeriod"/>
              <a:tabLst>
                <a:tab pos="379585" algn="l"/>
              </a:tabLst>
            </a:pPr>
            <a:r>
              <a:rPr sz="1000" spc="-4" dirty="0">
                <a:latin typeface="Times New Roman"/>
                <a:cs typeface="Times New Roman"/>
              </a:rPr>
              <a:t>Condiciones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anormales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operación.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24"/>
              </a:spcBef>
            </a:pPr>
            <a:endParaRPr sz="1400">
              <a:latin typeface="Times New Roman"/>
              <a:cs typeface="Times New Roman"/>
            </a:endParaRPr>
          </a:p>
          <a:p>
            <a:pPr marL="337523" lvl="2" indent="-327777">
              <a:buFont typeface="Times New Roman"/>
              <a:buAutoNum type="arabicPeriod"/>
              <a:tabLst>
                <a:tab pos="338036" algn="l"/>
              </a:tabLst>
            </a:pPr>
            <a:r>
              <a:rPr sz="1100" b="1" spc="-4" dirty="0">
                <a:latin typeface="Times New Roman"/>
                <a:cs typeface="Times New Roman"/>
              </a:rPr>
              <a:t>FALLAS</a:t>
            </a:r>
            <a:r>
              <a:rPr sz="1100" b="1" spc="-53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INTERNAS</a:t>
            </a:r>
            <a:r>
              <a:rPr sz="1100" b="1" spc="-53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DENTRO</a:t>
            </a:r>
            <a:r>
              <a:rPr sz="1100" b="1" spc="-53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DE</a:t>
            </a:r>
            <a:r>
              <a:rPr sz="1100" b="1" spc="-53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LA</a:t>
            </a:r>
            <a:r>
              <a:rPr sz="1100" b="1" spc="-61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ZONA</a:t>
            </a:r>
            <a:r>
              <a:rPr sz="1100" b="1" spc="-57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DEL</a:t>
            </a:r>
            <a:r>
              <a:rPr sz="1100" b="1" spc="-53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GENERADOR.</a:t>
            </a:r>
            <a:endParaRPr sz="1100">
              <a:latin typeface="Times New Roman"/>
              <a:cs typeface="Times New Roman"/>
            </a:endParaRPr>
          </a:p>
          <a:p>
            <a:pPr lvl="2">
              <a:spcBef>
                <a:spcPts val="36"/>
              </a:spcBef>
              <a:buFont typeface="Times New Roman"/>
              <a:buAutoNum type="arabicPeriod"/>
            </a:pPr>
            <a:endParaRPr sz="1100">
              <a:latin typeface="Times New Roman"/>
              <a:cs typeface="Times New Roman"/>
            </a:endParaRPr>
          </a:p>
          <a:p>
            <a:pPr marL="10259">
              <a:spcBef>
                <a:spcPts val="4"/>
              </a:spcBef>
            </a:pPr>
            <a:r>
              <a:rPr sz="1000" dirty="0">
                <a:latin typeface="Times New Roman"/>
                <a:cs typeface="Times New Roman"/>
              </a:rPr>
              <a:t>En </a:t>
            </a:r>
            <a:r>
              <a:rPr sz="1000" spc="-4" dirty="0">
                <a:latin typeface="Times New Roman"/>
                <a:cs typeface="Times New Roman"/>
              </a:rPr>
              <a:t>esta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condición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falla </a:t>
            </a:r>
            <a:r>
              <a:rPr sz="1000" spc="-4" dirty="0">
                <a:latin typeface="Times New Roman"/>
                <a:cs typeface="Times New Roman"/>
              </a:rPr>
              <a:t>se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encuentran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las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siguientes:</a:t>
            </a:r>
            <a:endParaRPr sz="1000">
              <a:latin typeface="Times New Roman"/>
              <a:cs typeface="Times New Roman"/>
            </a:endParaRPr>
          </a:p>
          <a:p>
            <a:pPr marL="379072" lvl="3" indent="-185176">
              <a:spcBef>
                <a:spcPts val="105"/>
              </a:spcBef>
              <a:buFont typeface="Symbol"/>
              <a:buChar char=""/>
              <a:tabLst>
                <a:tab pos="379072" algn="l"/>
                <a:tab pos="379585" algn="l"/>
              </a:tabLst>
            </a:pPr>
            <a:r>
              <a:rPr sz="1000" spc="-4" dirty="0">
                <a:latin typeface="Times New Roman"/>
                <a:cs typeface="Times New Roman"/>
              </a:rPr>
              <a:t>Fallas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bifásicas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(fase </a:t>
            </a:r>
            <a:r>
              <a:rPr sz="1000" dirty="0">
                <a:latin typeface="Times New Roman"/>
                <a:cs typeface="Times New Roman"/>
              </a:rPr>
              <a:t>a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fase)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devanado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del estator.</a:t>
            </a:r>
            <a:endParaRPr sz="1000">
              <a:latin typeface="Times New Roman"/>
              <a:cs typeface="Times New Roman"/>
            </a:endParaRPr>
          </a:p>
          <a:p>
            <a:pPr marL="379072" lvl="3" indent="-185176">
              <a:spcBef>
                <a:spcPts val="89"/>
              </a:spcBef>
              <a:buFont typeface="Symbol"/>
              <a:buChar char=""/>
              <a:tabLst>
                <a:tab pos="379072" algn="l"/>
                <a:tab pos="379585" algn="l"/>
              </a:tabLst>
            </a:pPr>
            <a:r>
              <a:rPr sz="1000" spc="-4" dirty="0">
                <a:latin typeface="Times New Roman"/>
                <a:cs typeface="Times New Roman"/>
              </a:rPr>
              <a:t>Fallas</a:t>
            </a:r>
            <a:r>
              <a:rPr sz="1000" dirty="0">
                <a:latin typeface="Times New Roman"/>
                <a:cs typeface="Times New Roman"/>
              </a:rPr>
              <a:t> fase</a:t>
            </a:r>
            <a:r>
              <a:rPr sz="1000" spc="-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 </a:t>
            </a:r>
            <a:r>
              <a:rPr sz="1000" spc="-4" dirty="0">
                <a:latin typeface="Times New Roman"/>
                <a:cs typeface="Times New Roman"/>
              </a:rPr>
              <a:t>tierra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devanado</a:t>
            </a:r>
            <a:r>
              <a:rPr sz="1000" dirty="0">
                <a:latin typeface="Times New Roman"/>
                <a:cs typeface="Times New Roman"/>
              </a:rPr>
              <a:t> del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estator.</a:t>
            </a:r>
            <a:endParaRPr sz="1000">
              <a:latin typeface="Times New Roman"/>
              <a:cs typeface="Times New Roman"/>
            </a:endParaRPr>
          </a:p>
          <a:p>
            <a:pPr marL="379072" lvl="3" indent="-185176">
              <a:spcBef>
                <a:spcPts val="97"/>
              </a:spcBef>
              <a:buFont typeface="Symbol"/>
              <a:buChar char=""/>
              <a:tabLst>
                <a:tab pos="379072" algn="l"/>
                <a:tab pos="379585" algn="l"/>
              </a:tabLst>
            </a:pPr>
            <a:r>
              <a:rPr sz="1000" spc="-4" dirty="0">
                <a:latin typeface="Times New Roman"/>
                <a:cs typeface="Times New Roman"/>
              </a:rPr>
              <a:t>Fallas</a:t>
            </a:r>
            <a:r>
              <a:rPr sz="1000" dirty="0">
                <a:latin typeface="Times New Roman"/>
                <a:cs typeface="Times New Roman"/>
              </a:rPr>
              <a:t> entre</a:t>
            </a:r>
            <a:r>
              <a:rPr sz="1000" spc="-4" dirty="0">
                <a:latin typeface="Times New Roman"/>
                <a:cs typeface="Times New Roman"/>
              </a:rPr>
              <a:t> espiras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spc="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devanado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del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estator.</a:t>
            </a:r>
            <a:endParaRPr sz="1000">
              <a:latin typeface="Times New Roman"/>
              <a:cs typeface="Times New Roman"/>
            </a:endParaRPr>
          </a:p>
          <a:p>
            <a:pPr marL="379072" lvl="3" indent="-185176">
              <a:spcBef>
                <a:spcPts val="97"/>
              </a:spcBef>
              <a:buFont typeface="Symbol"/>
              <a:buChar char=""/>
              <a:tabLst>
                <a:tab pos="379072" algn="l"/>
                <a:tab pos="379585" algn="l"/>
              </a:tabLst>
            </a:pPr>
            <a:r>
              <a:rPr sz="1000" spc="-4" dirty="0">
                <a:latin typeface="Times New Roman"/>
                <a:cs typeface="Times New Roman"/>
              </a:rPr>
              <a:t>Fallas </a:t>
            </a:r>
            <a:r>
              <a:rPr sz="1000" dirty="0">
                <a:latin typeface="Times New Roman"/>
                <a:cs typeface="Times New Roman"/>
              </a:rPr>
              <a:t>a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tierra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 </a:t>
            </a:r>
            <a:r>
              <a:rPr sz="1000" dirty="0">
                <a:latin typeface="Times New Roman"/>
                <a:cs typeface="Times New Roman"/>
              </a:rPr>
              <a:t>rotor (o </a:t>
            </a:r>
            <a:r>
              <a:rPr sz="1000" spc="-4" dirty="0">
                <a:latin typeface="Times New Roman"/>
                <a:cs typeface="Times New Roman"/>
              </a:rPr>
              <a:t>devanado </a:t>
            </a:r>
            <a:r>
              <a:rPr sz="1000" spc="4" dirty="0">
                <a:latin typeface="Times New Roman"/>
                <a:cs typeface="Times New Roman"/>
              </a:rPr>
              <a:t>de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campo).</a:t>
            </a:r>
            <a:endParaRPr sz="1000">
              <a:latin typeface="Times New Roman"/>
              <a:cs typeface="Times New Roman"/>
            </a:endParaRPr>
          </a:p>
          <a:p>
            <a:pPr marL="10259" marR="5642" algn="just">
              <a:lnSpc>
                <a:spcPct val="103299"/>
              </a:lnSpc>
              <a:spcBef>
                <a:spcPts val="650"/>
              </a:spcBef>
            </a:pPr>
            <a:r>
              <a:rPr sz="1000" b="1" spc="-4" dirty="0">
                <a:latin typeface="Times New Roman"/>
                <a:cs typeface="Times New Roman"/>
              </a:rPr>
              <a:t>Fallas </a:t>
            </a:r>
            <a:r>
              <a:rPr sz="1000" b="1" dirty="0">
                <a:latin typeface="Times New Roman"/>
                <a:cs typeface="Times New Roman"/>
              </a:rPr>
              <a:t>bifásicas (fase a fase) </a:t>
            </a:r>
            <a:r>
              <a:rPr sz="1000" b="1" spc="-4" dirty="0">
                <a:latin typeface="Times New Roman"/>
                <a:cs typeface="Times New Roman"/>
              </a:rPr>
              <a:t>en el devanado </a:t>
            </a:r>
            <a:r>
              <a:rPr sz="1000" b="1" dirty="0">
                <a:latin typeface="Times New Roman"/>
                <a:cs typeface="Times New Roman"/>
              </a:rPr>
              <a:t>del </a:t>
            </a:r>
            <a:r>
              <a:rPr sz="1000" b="1" spc="-4" dirty="0">
                <a:latin typeface="Times New Roman"/>
                <a:cs typeface="Times New Roman"/>
              </a:rPr>
              <a:t>estator: </a:t>
            </a:r>
            <a:r>
              <a:rPr sz="1000" spc="-4" dirty="0">
                <a:latin typeface="Times New Roman"/>
                <a:cs typeface="Times New Roman"/>
              </a:rPr>
              <a:t>Las fallas en los devanados del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estator </a:t>
            </a:r>
            <a:r>
              <a:rPr sz="1000" dirty="0">
                <a:latin typeface="Times New Roman"/>
                <a:cs typeface="Times New Roman"/>
              </a:rPr>
              <a:t>o </a:t>
            </a:r>
            <a:r>
              <a:rPr sz="1000" spc="-4" dirty="0">
                <a:latin typeface="Times New Roman"/>
                <a:cs typeface="Times New Roman"/>
              </a:rPr>
              <a:t>perdidas del </a:t>
            </a:r>
            <a:r>
              <a:rPr sz="1000" dirty="0">
                <a:latin typeface="Times New Roman"/>
                <a:cs typeface="Times New Roman"/>
              </a:rPr>
              <a:t>aislamiento de la conexión </a:t>
            </a:r>
            <a:r>
              <a:rPr sz="1000" spc="-4" dirty="0">
                <a:latin typeface="Times New Roman"/>
                <a:cs typeface="Times New Roman"/>
              </a:rPr>
              <a:t>son las </a:t>
            </a:r>
            <a:r>
              <a:rPr sz="1000" dirty="0">
                <a:latin typeface="Times New Roman"/>
                <a:cs typeface="Times New Roman"/>
              </a:rPr>
              <a:t>menos </a:t>
            </a:r>
            <a:r>
              <a:rPr sz="1000" spc="-4" dirty="0">
                <a:latin typeface="Times New Roman"/>
                <a:cs typeface="Times New Roman"/>
              </a:rPr>
              <a:t>comunes, pero </a:t>
            </a:r>
            <a:r>
              <a:rPr sz="1000" dirty="0">
                <a:latin typeface="Times New Roman"/>
                <a:cs typeface="Times New Roman"/>
              </a:rPr>
              <a:t>pueden dar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resultado </a:t>
            </a:r>
            <a:r>
              <a:rPr sz="1000" dirty="0">
                <a:latin typeface="Times New Roman"/>
                <a:cs typeface="Times New Roman"/>
              </a:rPr>
              <a:t>a daños severos de </a:t>
            </a:r>
            <a:r>
              <a:rPr sz="1000" spc="-4" dirty="0">
                <a:latin typeface="Times New Roman"/>
                <a:cs typeface="Times New Roman"/>
              </a:rPr>
              <a:t>los devanados </a:t>
            </a:r>
            <a:r>
              <a:rPr sz="1000" dirty="0">
                <a:latin typeface="Times New Roman"/>
                <a:cs typeface="Times New Roman"/>
              </a:rPr>
              <a:t>y núcleo </a:t>
            </a:r>
            <a:r>
              <a:rPr sz="1000" spc="-4" dirty="0">
                <a:latin typeface="Times New Roman"/>
                <a:cs typeface="Times New Roman"/>
              </a:rPr>
              <a:t>del </a:t>
            </a:r>
            <a:r>
              <a:rPr sz="1000" dirty="0">
                <a:latin typeface="Times New Roman"/>
                <a:cs typeface="Times New Roman"/>
              </a:rPr>
              <a:t>estator. El alcance de </a:t>
            </a:r>
            <a:r>
              <a:rPr sz="1000" spc="-4" dirty="0">
                <a:latin typeface="Times New Roman"/>
                <a:cs typeface="Times New Roman"/>
              </a:rPr>
              <a:t>los </a:t>
            </a:r>
            <a:r>
              <a:rPr sz="1000" dirty="0">
                <a:latin typeface="Times New Roman"/>
                <a:cs typeface="Times New Roman"/>
              </a:rPr>
              <a:t>daños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depende </a:t>
            </a:r>
            <a:r>
              <a:rPr sz="1000" spc="4" dirty="0">
                <a:latin typeface="Times New Roman"/>
                <a:cs typeface="Times New Roman"/>
              </a:rPr>
              <a:t>de</a:t>
            </a:r>
            <a:r>
              <a:rPr sz="1000" spc="-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 </a:t>
            </a:r>
            <a:r>
              <a:rPr sz="1000" spc="-4" dirty="0">
                <a:latin typeface="Times New Roman"/>
                <a:cs typeface="Times New Roman"/>
              </a:rPr>
              <a:t>magnitud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y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 </a:t>
            </a:r>
            <a:r>
              <a:rPr sz="1000" spc="-4" dirty="0">
                <a:latin typeface="Times New Roman"/>
                <a:cs typeface="Times New Roman"/>
              </a:rPr>
              <a:t>duración</a:t>
            </a:r>
            <a:r>
              <a:rPr sz="1000" dirty="0">
                <a:latin typeface="Times New Roman"/>
                <a:cs typeface="Times New Roman"/>
              </a:rPr>
              <a:t> de </a:t>
            </a:r>
            <a:r>
              <a:rPr sz="1000" spc="4" dirty="0">
                <a:latin typeface="Times New Roman"/>
                <a:cs typeface="Times New Roman"/>
              </a:rPr>
              <a:t>la</a:t>
            </a:r>
            <a:r>
              <a:rPr sz="1000" spc="-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corriente de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falla.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40"/>
              </a:spcBef>
            </a:pPr>
            <a:endParaRPr sz="1000">
              <a:latin typeface="Times New Roman"/>
              <a:cs typeface="Times New Roman"/>
            </a:endParaRPr>
          </a:p>
          <a:p>
            <a:pPr marL="10259" marR="4617" algn="just">
              <a:lnSpc>
                <a:spcPct val="103400"/>
              </a:lnSpc>
            </a:pPr>
            <a:r>
              <a:rPr sz="1000" spc="-4" dirty="0">
                <a:latin typeface="Times New Roman"/>
                <a:cs typeface="Times New Roman"/>
              </a:rPr>
              <a:t>Estas fallas provocan </a:t>
            </a:r>
            <a:r>
              <a:rPr sz="1000" dirty="0">
                <a:latin typeface="Times New Roman"/>
                <a:cs typeface="Times New Roman"/>
              </a:rPr>
              <a:t>corrientes de </a:t>
            </a:r>
            <a:r>
              <a:rPr sz="1000" spc="-4" dirty="0">
                <a:latin typeface="Times New Roman"/>
                <a:cs typeface="Times New Roman"/>
              </a:rPr>
              <a:t>gran magnitud en el estator, el </a:t>
            </a:r>
            <a:r>
              <a:rPr sz="1000" dirty="0">
                <a:latin typeface="Times New Roman"/>
                <a:cs typeface="Times New Roman"/>
              </a:rPr>
              <a:t>inconveniente de </a:t>
            </a:r>
            <a:r>
              <a:rPr sz="1000" spc="-4" dirty="0">
                <a:latin typeface="Times New Roman"/>
                <a:cs typeface="Times New Roman"/>
              </a:rPr>
              <a:t>este </a:t>
            </a:r>
            <a:r>
              <a:rPr sz="1000" dirty="0">
                <a:latin typeface="Times New Roman"/>
                <a:cs typeface="Times New Roman"/>
              </a:rPr>
              <a:t>tipo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fallas es </a:t>
            </a:r>
            <a:r>
              <a:rPr sz="1000" dirty="0">
                <a:latin typeface="Times New Roman"/>
                <a:cs typeface="Times New Roman"/>
              </a:rPr>
              <a:t>que no </a:t>
            </a:r>
            <a:r>
              <a:rPr sz="1000" spc="-4" dirty="0">
                <a:latin typeface="Times New Roman"/>
                <a:cs typeface="Times New Roman"/>
              </a:rPr>
              <a:t>disminuyen al instante </a:t>
            </a:r>
            <a:r>
              <a:rPr sz="1000" dirty="0">
                <a:latin typeface="Times New Roman"/>
                <a:cs typeface="Times New Roman"/>
              </a:rPr>
              <a:t>una </a:t>
            </a:r>
            <a:r>
              <a:rPr sz="1000" spc="-4" dirty="0">
                <a:latin typeface="Times New Roman"/>
                <a:cs typeface="Times New Roman"/>
              </a:rPr>
              <a:t>vez </a:t>
            </a:r>
            <a:r>
              <a:rPr sz="1000" dirty="0">
                <a:latin typeface="Times New Roman"/>
                <a:cs typeface="Times New Roman"/>
              </a:rPr>
              <a:t>que </a:t>
            </a:r>
            <a:r>
              <a:rPr sz="1000" spc="-4" dirty="0">
                <a:latin typeface="Times New Roman"/>
                <a:cs typeface="Times New Roman"/>
              </a:rPr>
              <a:t>el generador </a:t>
            </a:r>
            <a:r>
              <a:rPr sz="1000" dirty="0">
                <a:latin typeface="Times New Roman"/>
                <a:cs typeface="Times New Roman"/>
              </a:rPr>
              <a:t>es </a:t>
            </a:r>
            <a:r>
              <a:rPr sz="1000" spc="-4" dirty="0">
                <a:latin typeface="Times New Roman"/>
                <a:cs typeface="Times New Roman"/>
              </a:rPr>
              <a:t>desconectado </a:t>
            </a:r>
            <a:r>
              <a:rPr sz="1000" dirty="0">
                <a:latin typeface="Times New Roman"/>
                <a:cs typeface="Times New Roman"/>
              </a:rPr>
              <a:t>y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deshabilitado del </a:t>
            </a:r>
            <a:r>
              <a:rPr sz="1000" dirty="0">
                <a:latin typeface="Times New Roman"/>
                <a:cs typeface="Times New Roman"/>
              </a:rPr>
              <a:t>sistema, </a:t>
            </a:r>
            <a:r>
              <a:rPr sz="1000" spc="-4" dirty="0">
                <a:latin typeface="Times New Roman"/>
                <a:cs typeface="Times New Roman"/>
              </a:rPr>
              <a:t>si </a:t>
            </a:r>
            <a:r>
              <a:rPr sz="1000" dirty="0">
                <a:latin typeface="Times New Roman"/>
                <a:cs typeface="Times New Roman"/>
              </a:rPr>
              <a:t>no que </a:t>
            </a:r>
            <a:r>
              <a:rPr sz="1000" spc="-4" dirty="0">
                <a:latin typeface="Times New Roman"/>
                <a:cs typeface="Times New Roman"/>
              </a:rPr>
              <a:t>debido </a:t>
            </a:r>
            <a:r>
              <a:rPr sz="1000" dirty="0">
                <a:latin typeface="Times New Roman"/>
                <a:cs typeface="Times New Roman"/>
              </a:rPr>
              <a:t>a la </a:t>
            </a:r>
            <a:r>
              <a:rPr sz="1000" spc="-4" dirty="0">
                <a:latin typeface="Times New Roman"/>
                <a:cs typeface="Times New Roman"/>
              </a:rPr>
              <a:t>corriente </a:t>
            </a:r>
            <a:r>
              <a:rPr sz="1000" dirty="0">
                <a:latin typeface="Times New Roman"/>
                <a:cs typeface="Times New Roman"/>
              </a:rPr>
              <a:t>que </a:t>
            </a:r>
            <a:r>
              <a:rPr sz="1000" spc="-4" dirty="0">
                <a:latin typeface="Times New Roman"/>
                <a:cs typeface="Times New Roman"/>
              </a:rPr>
              <a:t>se encuentra almacenada en el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campo </a:t>
            </a:r>
            <a:r>
              <a:rPr sz="1000" dirty="0">
                <a:latin typeface="Times New Roman"/>
                <a:cs typeface="Times New Roman"/>
              </a:rPr>
              <a:t>aumenta y </a:t>
            </a:r>
            <a:r>
              <a:rPr sz="1000" spc="-4" dirty="0">
                <a:latin typeface="Times New Roman"/>
                <a:cs typeface="Times New Roman"/>
              </a:rPr>
              <a:t>continúa alimentando </a:t>
            </a:r>
            <a:r>
              <a:rPr sz="1000" spc="4" dirty="0">
                <a:latin typeface="Times New Roman"/>
                <a:cs typeface="Times New Roman"/>
              </a:rPr>
              <a:t>la </a:t>
            </a:r>
            <a:r>
              <a:rPr sz="1000" dirty="0">
                <a:latin typeface="Times New Roman"/>
                <a:cs typeface="Times New Roman"/>
              </a:rPr>
              <a:t>corriente de </a:t>
            </a:r>
            <a:r>
              <a:rPr sz="1000" spc="-4" dirty="0">
                <a:latin typeface="Times New Roman"/>
                <a:cs typeface="Times New Roman"/>
              </a:rPr>
              <a:t>falla </a:t>
            </a:r>
            <a:r>
              <a:rPr sz="1000" dirty="0">
                <a:latin typeface="Times New Roman"/>
                <a:cs typeface="Times New Roman"/>
              </a:rPr>
              <a:t>unos pocos </a:t>
            </a:r>
            <a:r>
              <a:rPr sz="1000" spc="-4" dirty="0">
                <a:latin typeface="Times New Roman"/>
                <a:cs typeface="Times New Roman"/>
              </a:rPr>
              <a:t>segundos </a:t>
            </a:r>
            <a:r>
              <a:rPr sz="1000" dirty="0">
                <a:latin typeface="Times New Roman"/>
                <a:cs typeface="Times New Roman"/>
              </a:rPr>
              <a:t>más,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generando así </a:t>
            </a:r>
            <a:r>
              <a:rPr sz="1000" dirty="0">
                <a:latin typeface="Times New Roman"/>
                <a:cs typeface="Times New Roman"/>
              </a:rPr>
              <a:t>un </a:t>
            </a:r>
            <a:r>
              <a:rPr sz="1000" spc="-4" dirty="0">
                <a:latin typeface="Times New Roman"/>
                <a:cs typeface="Times New Roman"/>
              </a:rPr>
              <a:t>mayor daño en aislamientos, devanados </a:t>
            </a:r>
            <a:r>
              <a:rPr sz="1000" dirty="0">
                <a:latin typeface="Times New Roman"/>
                <a:cs typeface="Times New Roman"/>
              </a:rPr>
              <a:t>de la máquina, </a:t>
            </a:r>
            <a:r>
              <a:rPr sz="1000" spc="-4" dirty="0">
                <a:latin typeface="Times New Roman"/>
                <a:cs typeface="Times New Roman"/>
              </a:rPr>
              <a:t>chapa magnética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del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estator</a:t>
            </a:r>
            <a:r>
              <a:rPr sz="1000" spc="1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y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esfuerzos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mecánicos</a:t>
            </a:r>
            <a:r>
              <a:rPr sz="1000" dirty="0">
                <a:latin typeface="Times New Roman"/>
                <a:cs typeface="Times New Roman"/>
              </a:rPr>
              <a:t> de</a:t>
            </a:r>
            <a:r>
              <a:rPr sz="1000" spc="-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torsión en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spc="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rotor.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4"/>
              </a:spcBef>
            </a:pPr>
            <a:endParaRPr sz="1100">
              <a:latin typeface="Times New Roman"/>
              <a:cs typeface="Times New Roman"/>
            </a:endParaRPr>
          </a:p>
          <a:p>
            <a:pPr marL="10259" marR="5642" algn="just">
              <a:lnSpc>
                <a:spcPct val="103299"/>
              </a:lnSpc>
            </a:pPr>
            <a:r>
              <a:rPr sz="1000" b="1" spc="-4" dirty="0">
                <a:latin typeface="Times New Roman"/>
                <a:cs typeface="Times New Roman"/>
              </a:rPr>
              <a:t>Fallas </a:t>
            </a:r>
            <a:r>
              <a:rPr sz="1000" b="1" dirty="0">
                <a:latin typeface="Times New Roman"/>
                <a:cs typeface="Times New Roman"/>
              </a:rPr>
              <a:t>fase a </a:t>
            </a:r>
            <a:r>
              <a:rPr sz="1000" b="1" spc="-4" dirty="0">
                <a:latin typeface="Times New Roman"/>
                <a:cs typeface="Times New Roman"/>
              </a:rPr>
              <a:t>tierra en el devanado del estator: </a:t>
            </a:r>
            <a:r>
              <a:rPr sz="1000" spc="-8" dirty="0">
                <a:latin typeface="Times New Roman"/>
                <a:cs typeface="Times New Roman"/>
              </a:rPr>
              <a:t>La </a:t>
            </a:r>
            <a:r>
              <a:rPr sz="1000" dirty="0">
                <a:latin typeface="Times New Roman"/>
                <a:cs typeface="Times New Roman"/>
              </a:rPr>
              <a:t>manera más probable de </a:t>
            </a:r>
            <a:r>
              <a:rPr sz="1000" spc="-4" dirty="0">
                <a:latin typeface="Times New Roman"/>
                <a:cs typeface="Times New Roman"/>
              </a:rPr>
              <a:t>fallas </a:t>
            </a:r>
            <a:r>
              <a:rPr sz="1000" dirty="0">
                <a:latin typeface="Times New Roman"/>
                <a:cs typeface="Times New Roman"/>
              </a:rPr>
              <a:t>por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aislamiento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</a:t>
            </a:r>
            <a:r>
              <a:rPr sz="1000" dirty="0">
                <a:latin typeface="Times New Roman"/>
                <a:cs typeface="Times New Roman"/>
              </a:rPr>
              <a:t> la</a:t>
            </a:r>
            <a:r>
              <a:rPr sz="1000" spc="4" dirty="0">
                <a:latin typeface="Times New Roman"/>
                <a:cs typeface="Times New Roman"/>
              </a:rPr>
              <a:t> de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fase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tierra.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4" dirty="0">
                <a:latin typeface="Times New Roman"/>
                <a:cs typeface="Times New Roman"/>
              </a:rPr>
              <a:t>El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análisis</a:t>
            </a:r>
            <a:r>
              <a:rPr sz="1000" dirty="0">
                <a:latin typeface="Times New Roman"/>
                <a:cs typeface="Times New Roman"/>
              </a:rPr>
              <a:t> de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este</a:t>
            </a:r>
            <a:r>
              <a:rPr sz="1000" dirty="0">
                <a:latin typeface="Times New Roman"/>
                <a:cs typeface="Times New Roman"/>
              </a:rPr>
              <a:t> tipo</a:t>
            </a:r>
            <a:r>
              <a:rPr sz="1000" spc="4" dirty="0">
                <a:latin typeface="Times New Roman"/>
                <a:cs typeface="Times New Roman"/>
              </a:rPr>
              <a:t> de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fallas</a:t>
            </a:r>
            <a:r>
              <a:rPr sz="1000" dirty="0">
                <a:latin typeface="Times New Roman"/>
                <a:cs typeface="Times New Roman"/>
              </a:rPr>
              <a:t> está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directamente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relacionado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con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-4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puesta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tierra</a:t>
            </a:r>
            <a:r>
              <a:rPr sz="1000" spc="-4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del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neutro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del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estator</a:t>
            </a:r>
            <a:r>
              <a:rPr sz="1000" spc="-4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spc="4" dirty="0">
                <a:latin typeface="Times New Roman"/>
                <a:cs typeface="Times New Roman"/>
              </a:rPr>
              <a:t>la</a:t>
            </a:r>
            <a:r>
              <a:rPr sz="1000" spc="-4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máquina,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uso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4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impedancia </a:t>
            </a:r>
            <a:r>
              <a:rPr sz="1000" spc="-23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4" dirty="0">
                <a:latin typeface="Times New Roman"/>
                <a:cs typeface="Times New Roman"/>
              </a:rPr>
              <a:t> puesta</a:t>
            </a:r>
            <a:r>
              <a:rPr sz="1000" dirty="0">
                <a:latin typeface="Times New Roman"/>
                <a:cs typeface="Times New Roman"/>
              </a:rPr>
              <a:t> a</a:t>
            </a:r>
            <a:r>
              <a:rPr sz="1000" spc="-4" dirty="0">
                <a:latin typeface="Times New Roman"/>
                <a:cs typeface="Times New Roman"/>
              </a:rPr>
              <a:t> tierra </a:t>
            </a:r>
            <a:r>
              <a:rPr sz="1000" dirty="0">
                <a:latin typeface="Times New Roman"/>
                <a:cs typeface="Times New Roman"/>
              </a:rPr>
              <a:t>limita la </a:t>
            </a:r>
            <a:r>
              <a:rPr sz="1000" spc="-4" dirty="0">
                <a:latin typeface="Times New Roman"/>
                <a:cs typeface="Times New Roman"/>
              </a:rPr>
              <a:t>corriente</a:t>
            </a:r>
            <a:r>
              <a:rPr sz="1000" dirty="0">
                <a:latin typeface="Times New Roman"/>
                <a:cs typeface="Times New Roman"/>
              </a:rPr>
              <a:t> de</a:t>
            </a:r>
            <a:r>
              <a:rPr sz="1000" spc="-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falla</a:t>
            </a:r>
            <a:r>
              <a:rPr sz="1000" spc="-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</a:t>
            </a:r>
            <a:r>
              <a:rPr sz="1000" spc="-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tierra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y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por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lo </a:t>
            </a:r>
            <a:r>
              <a:rPr sz="1000" spc="-4" dirty="0">
                <a:latin typeface="Times New Roman"/>
                <a:cs typeface="Times New Roman"/>
              </a:rPr>
              <a:t>tanto</a:t>
            </a:r>
            <a:r>
              <a:rPr sz="1000" dirty="0">
                <a:latin typeface="Times New Roman"/>
                <a:cs typeface="Times New Roman"/>
              </a:rPr>
              <a:t> daños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estator.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xfrm>
            <a:off x="6329082" y="5931133"/>
            <a:ext cx="300182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r>
              <a:rPr dirty="0"/>
              <a:t>11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xfrm>
            <a:off x="6329082" y="5931133"/>
            <a:ext cx="300182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r>
              <a:rPr dirty="0"/>
              <a:t>12</a:t>
            </a:r>
          </a:p>
        </p:txBody>
      </p:sp>
      <p:sp>
        <p:nvSpPr>
          <p:cNvPr id="2" name="object 2"/>
          <p:cNvSpPr txBox="1"/>
          <p:nvPr/>
        </p:nvSpPr>
        <p:spPr>
          <a:xfrm>
            <a:off x="1051936" y="559879"/>
            <a:ext cx="5553364" cy="6116463"/>
          </a:xfrm>
          <a:prstGeom prst="rect">
            <a:avLst/>
          </a:prstGeom>
        </p:spPr>
        <p:txBody>
          <a:bodyPr vert="horz" wrap="square" lIns="0" tIns="4617" rIns="0" bIns="0" rtlCol="0">
            <a:spAutoFit/>
          </a:bodyPr>
          <a:lstStyle/>
          <a:p>
            <a:pPr marL="10259" marR="6155" algn="just">
              <a:lnSpc>
                <a:spcPct val="103800"/>
              </a:lnSpc>
              <a:spcBef>
                <a:spcPts val="36"/>
              </a:spcBef>
            </a:pPr>
            <a:r>
              <a:rPr sz="1000" spc="-4" dirty="0">
                <a:latin typeface="Times New Roman"/>
                <a:cs typeface="Times New Roman"/>
              </a:rPr>
              <a:t>Es </a:t>
            </a:r>
            <a:r>
              <a:rPr sz="1000" dirty="0">
                <a:latin typeface="Times New Roman"/>
                <a:cs typeface="Times New Roman"/>
              </a:rPr>
              <a:t>por </a:t>
            </a:r>
            <a:r>
              <a:rPr sz="1000" spc="-4" dirty="0">
                <a:latin typeface="Times New Roman"/>
                <a:cs typeface="Times New Roman"/>
              </a:rPr>
              <a:t>eso </a:t>
            </a:r>
            <a:r>
              <a:rPr sz="1000" dirty="0">
                <a:latin typeface="Times New Roman"/>
                <a:cs typeface="Times New Roman"/>
              </a:rPr>
              <a:t>que para </a:t>
            </a:r>
            <a:r>
              <a:rPr sz="1000" spc="-4" dirty="0">
                <a:latin typeface="Times New Roman"/>
                <a:cs typeface="Times New Roman"/>
              </a:rPr>
              <a:t>los generadores </a:t>
            </a:r>
            <a:r>
              <a:rPr sz="1000" dirty="0">
                <a:latin typeface="Times New Roman"/>
                <a:cs typeface="Times New Roman"/>
              </a:rPr>
              <a:t>esta corriente de </a:t>
            </a:r>
            <a:r>
              <a:rPr sz="1000" spc="-4" dirty="0">
                <a:latin typeface="Times New Roman"/>
                <a:cs typeface="Times New Roman"/>
              </a:rPr>
              <a:t>falla </a:t>
            </a:r>
            <a:r>
              <a:rPr sz="1000" dirty="0">
                <a:latin typeface="Times New Roman"/>
                <a:cs typeface="Times New Roman"/>
              </a:rPr>
              <a:t>produce </a:t>
            </a:r>
            <a:r>
              <a:rPr sz="1000" spc="-4" dirty="0">
                <a:latin typeface="Times New Roman"/>
                <a:cs typeface="Times New Roman"/>
              </a:rPr>
              <a:t>daños considerables, </a:t>
            </a:r>
            <a:r>
              <a:rPr sz="1000" dirty="0">
                <a:latin typeface="Times New Roman"/>
                <a:cs typeface="Times New Roman"/>
              </a:rPr>
              <a:t>a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pesar </a:t>
            </a:r>
            <a:r>
              <a:rPr sz="1000" dirty="0">
                <a:latin typeface="Times New Roman"/>
                <a:cs typeface="Times New Roman"/>
              </a:rPr>
              <a:t>de que </a:t>
            </a:r>
            <a:r>
              <a:rPr sz="1000" spc="-4" dirty="0">
                <a:latin typeface="Times New Roman"/>
                <a:cs typeface="Times New Roman"/>
              </a:rPr>
              <a:t>los generadores sean desconectados, </a:t>
            </a:r>
            <a:r>
              <a:rPr sz="1000" dirty="0">
                <a:latin typeface="Times New Roman"/>
                <a:cs typeface="Times New Roman"/>
              </a:rPr>
              <a:t>la </a:t>
            </a:r>
            <a:r>
              <a:rPr sz="1000" spc="-4" dirty="0">
                <a:latin typeface="Times New Roman"/>
                <a:cs typeface="Times New Roman"/>
              </a:rPr>
              <a:t>corriente </a:t>
            </a:r>
            <a:r>
              <a:rPr sz="1000" dirty="0">
                <a:latin typeface="Times New Roman"/>
                <a:cs typeface="Times New Roman"/>
              </a:rPr>
              <a:t>no </a:t>
            </a:r>
            <a:r>
              <a:rPr sz="1000" spc="-4" dirty="0">
                <a:latin typeface="Times New Roman"/>
                <a:cs typeface="Times New Roman"/>
              </a:rPr>
              <a:t>desaparece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manera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instantánea,</a:t>
            </a:r>
            <a:r>
              <a:rPr sz="1000" dirty="0">
                <a:latin typeface="Times New Roman"/>
                <a:cs typeface="Times New Roman"/>
              </a:rPr>
              <a:t> sino más bien de</a:t>
            </a:r>
            <a:r>
              <a:rPr sz="1000" spc="-4" dirty="0">
                <a:latin typeface="Times New Roman"/>
                <a:cs typeface="Times New Roman"/>
              </a:rPr>
              <a:t> manera </a:t>
            </a:r>
            <a:r>
              <a:rPr sz="1000" dirty="0">
                <a:latin typeface="Times New Roman"/>
                <a:cs typeface="Times New Roman"/>
              </a:rPr>
              <a:t>lenta</a:t>
            </a:r>
            <a:r>
              <a:rPr sz="1000" spc="-4" dirty="0">
                <a:latin typeface="Times New Roman"/>
                <a:cs typeface="Times New Roman"/>
              </a:rPr>
              <a:t> debido</a:t>
            </a:r>
            <a:r>
              <a:rPr sz="1000" spc="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al</a:t>
            </a:r>
            <a:r>
              <a:rPr sz="1000" dirty="0">
                <a:latin typeface="Times New Roman"/>
                <a:cs typeface="Times New Roman"/>
              </a:rPr>
              <a:t> flujo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campo.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40"/>
              </a:spcBef>
            </a:pPr>
            <a:endParaRPr sz="1000">
              <a:latin typeface="Times New Roman"/>
              <a:cs typeface="Times New Roman"/>
            </a:endParaRPr>
          </a:p>
          <a:p>
            <a:pPr marL="10259" marR="4617" algn="just">
              <a:lnSpc>
                <a:spcPct val="103299"/>
              </a:lnSpc>
            </a:pPr>
            <a:r>
              <a:rPr sz="1000" b="1" spc="-4" dirty="0">
                <a:latin typeface="Times New Roman"/>
                <a:cs typeface="Times New Roman"/>
              </a:rPr>
              <a:t>Fallas entre espiras en el devanado del estator: </a:t>
            </a:r>
            <a:r>
              <a:rPr sz="1000" spc="-4" dirty="0">
                <a:latin typeface="Times New Roman"/>
                <a:cs typeface="Times New Roman"/>
              </a:rPr>
              <a:t>Estas fallas se </a:t>
            </a:r>
            <a:r>
              <a:rPr sz="1000" dirty="0">
                <a:latin typeface="Times New Roman"/>
                <a:cs typeface="Times New Roman"/>
              </a:rPr>
              <a:t>producen </a:t>
            </a:r>
            <a:r>
              <a:rPr sz="1000" spc="-4" dirty="0">
                <a:latin typeface="Times New Roman"/>
                <a:cs typeface="Times New Roman"/>
              </a:rPr>
              <a:t>en generadores </a:t>
            </a:r>
            <a:r>
              <a:rPr sz="1000" dirty="0">
                <a:latin typeface="Times New Roman"/>
                <a:cs typeface="Times New Roman"/>
              </a:rPr>
              <a:t> que cuentan </a:t>
            </a:r>
            <a:r>
              <a:rPr sz="1000" spc="-4" dirty="0">
                <a:latin typeface="Times New Roman"/>
                <a:cs typeface="Times New Roman"/>
              </a:rPr>
              <a:t>con </a:t>
            </a:r>
            <a:r>
              <a:rPr sz="1000" dirty="0">
                <a:latin typeface="Times New Roman"/>
                <a:cs typeface="Times New Roman"/>
              </a:rPr>
              <a:t>multicircuito para una misma fase, </a:t>
            </a:r>
            <a:r>
              <a:rPr sz="1000" spc="-4" dirty="0">
                <a:latin typeface="Times New Roman"/>
                <a:cs typeface="Times New Roman"/>
              </a:rPr>
              <a:t>esta </a:t>
            </a:r>
            <a:r>
              <a:rPr sz="1000" dirty="0">
                <a:latin typeface="Times New Roman"/>
                <a:cs typeface="Times New Roman"/>
              </a:rPr>
              <a:t>falla produce un </a:t>
            </a:r>
            <a:r>
              <a:rPr sz="1000" spc="-4" dirty="0">
                <a:latin typeface="Times New Roman"/>
                <a:cs typeface="Times New Roman"/>
              </a:rPr>
              <a:t>cortocircuito </a:t>
            </a:r>
            <a:r>
              <a:rPr sz="1000" dirty="0">
                <a:latin typeface="Times New Roman"/>
                <a:cs typeface="Times New Roman"/>
              </a:rPr>
              <a:t>entre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espiras </a:t>
            </a:r>
            <a:r>
              <a:rPr sz="1000" dirty="0">
                <a:latin typeface="Times New Roman"/>
                <a:cs typeface="Times New Roman"/>
              </a:rPr>
              <a:t>de una misma </a:t>
            </a:r>
            <a:r>
              <a:rPr sz="1000" spc="-4" dirty="0">
                <a:latin typeface="Times New Roman"/>
                <a:cs typeface="Times New Roman"/>
              </a:rPr>
              <a:t>fase, debe </a:t>
            </a:r>
            <a:r>
              <a:rPr sz="1000" dirty="0">
                <a:latin typeface="Times New Roman"/>
                <a:cs typeface="Times New Roman"/>
              </a:rPr>
              <a:t>ser </a:t>
            </a:r>
            <a:r>
              <a:rPr sz="1000" spc="-4" dirty="0">
                <a:latin typeface="Times New Roman"/>
                <a:cs typeface="Times New Roman"/>
              </a:rPr>
              <a:t>localizada </a:t>
            </a:r>
            <a:r>
              <a:rPr sz="1000" dirty="0">
                <a:latin typeface="Times New Roman"/>
                <a:cs typeface="Times New Roman"/>
              </a:rPr>
              <a:t>y </a:t>
            </a:r>
            <a:r>
              <a:rPr sz="1000" spc="-4" dirty="0">
                <a:latin typeface="Times New Roman"/>
                <a:cs typeface="Times New Roman"/>
              </a:rPr>
              <a:t>el generador </a:t>
            </a:r>
            <a:r>
              <a:rPr sz="1000" dirty="0">
                <a:latin typeface="Times New Roman"/>
                <a:cs typeface="Times New Roman"/>
              </a:rPr>
              <a:t>desconectado </a:t>
            </a:r>
            <a:r>
              <a:rPr sz="1000" spc="-4" dirty="0">
                <a:latin typeface="Times New Roman"/>
                <a:cs typeface="Times New Roman"/>
              </a:rPr>
              <a:t>del sistema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debido </a:t>
            </a:r>
            <a:r>
              <a:rPr sz="1000" dirty="0">
                <a:latin typeface="Times New Roman"/>
                <a:cs typeface="Times New Roman"/>
              </a:rPr>
              <a:t>a que puede convertirse </a:t>
            </a:r>
            <a:r>
              <a:rPr sz="1000" spc="-4" dirty="0">
                <a:latin typeface="Times New Roman"/>
                <a:cs typeface="Times New Roman"/>
              </a:rPr>
              <a:t>con facilidad en </a:t>
            </a:r>
            <a:r>
              <a:rPr sz="1000" dirty="0">
                <a:latin typeface="Times New Roman"/>
                <a:cs typeface="Times New Roman"/>
              </a:rPr>
              <a:t>una </a:t>
            </a:r>
            <a:r>
              <a:rPr sz="1000" spc="-4" dirty="0">
                <a:latin typeface="Times New Roman"/>
                <a:cs typeface="Times New Roman"/>
              </a:rPr>
              <a:t>falla </a:t>
            </a:r>
            <a:r>
              <a:rPr sz="1000" dirty="0">
                <a:latin typeface="Times New Roman"/>
                <a:cs typeface="Times New Roman"/>
              </a:rPr>
              <a:t>fase a </a:t>
            </a:r>
            <a:r>
              <a:rPr sz="1000" spc="-4" dirty="0">
                <a:latin typeface="Times New Roman"/>
                <a:cs typeface="Times New Roman"/>
              </a:rPr>
              <a:t>tierra </a:t>
            </a:r>
            <a:r>
              <a:rPr sz="1000" dirty="0">
                <a:latin typeface="Times New Roman"/>
                <a:cs typeface="Times New Roman"/>
              </a:rPr>
              <a:t>comprometiendo </a:t>
            </a:r>
            <a:r>
              <a:rPr sz="1000" spc="-4" dirty="0">
                <a:latin typeface="Times New Roman"/>
                <a:cs typeface="Times New Roman"/>
              </a:rPr>
              <a:t>el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núcleo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del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estator,</a:t>
            </a:r>
            <a:r>
              <a:rPr sz="1000" dirty="0">
                <a:latin typeface="Times New Roman"/>
                <a:cs typeface="Times New Roman"/>
              </a:rPr>
              <a:t> dañando </a:t>
            </a:r>
            <a:r>
              <a:rPr sz="1000" spc="-4" dirty="0">
                <a:latin typeface="Times New Roman"/>
                <a:cs typeface="Times New Roman"/>
              </a:rPr>
              <a:t>gradualmente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dirty="0">
                <a:latin typeface="Times New Roman"/>
                <a:cs typeface="Times New Roman"/>
              </a:rPr>
              <a:t> aislante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y </a:t>
            </a:r>
            <a:r>
              <a:rPr sz="1000" spc="-4" dirty="0">
                <a:latin typeface="Times New Roman"/>
                <a:cs typeface="Times New Roman"/>
              </a:rPr>
              <a:t>las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laminaciones.</a:t>
            </a:r>
            <a:r>
              <a:rPr sz="1000" dirty="0">
                <a:latin typeface="Times New Roman"/>
                <a:cs typeface="Times New Roman"/>
              </a:rPr>
              <a:t> Esta </a:t>
            </a:r>
            <a:r>
              <a:rPr sz="1000" spc="-4" dirty="0">
                <a:latin typeface="Times New Roman"/>
                <a:cs typeface="Times New Roman"/>
              </a:rPr>
              <a:t>clase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cortocircuito </a:t>
            </a:r>
            <a:r>
              <a:rPr sz="1000" dirty="0">
                <a:latin typeface="Times New Roman"/>
                <a:cs typeface="Times New Roman"/>
              </a:rPr>
              <a:t>no </a:t>
            </a:r>
            <a:r>
              <a:rPr sz="1000" spc="-4" dirty="0">
                <a:latin typeface="Times New Roman"/>
                <a:cs typeface="Times New Roman"/>
              </a:rPr>
              <a:t>surge </a:t>
            </a:r>
            <a:r>
              <a:rPr sz="1000" dirty="0">
                <a:latin typeface="Times New Roman"/>
                <a:cs typeface="Times New Roman"/>
              </a:rPr>
              <a:t>en </a:t>
            </a:r>
            <a:r>
              <a:rPr sz="1000" spc="-4" dirty="0">
                <a:latin typeface="Times New Roman"/>
                <a:cs typeface="Times New Roman"/>
              </a:rPr>
              <a:t>grandes generadores </a:t>
            </a:r>
            <a:r>
              <a:rPr sz="1000" dirty="0">
                <a:latin typeface="Times New Roman"/>
                <a:cs typeface="Times New Roman"/>
              </a:rPr>
              <a:t>que </a:t>
            </a:r>
            <a:r>
              <a:rPr sz="1000" spc="-4" dirty="0">
                <a:latin typeface="Times New Roman"/>
                <a:cs typeface="Times New Roman"/>
              </a:rPr>
              <a:t>poseen </a:t>
            </a:r>
            <a:r>
              <a:rPr sz="1000" dirty="0">
                <a:latin typeface="Times New Roman"/>
                <a:cs typeface="Times New Roman"/>
              </a:rPr>
              <a:t>una </a:t>
            </a:r>
            <a:r>
              <a:rPr sz="1000" spc="-4" dirty="0">
                <a:latin typeface="Times New Roman"/>
                <a:cs typeface="Times New Roman"/>
              </a:rPr>
              <a:t>vuelta </a:t>
            </a:r>
            <a:r>
              <a:rPr sz="1000" dirty="0">
                <a:latin typeface="Times New Roman"/>
                <a:cs typeface="Times New Roman"/>
              </a:rPr>
              <a:t>por fase por </a:t>
            </a:r>
            <a:r>
              <a:rPr sz="1000" spc="4" dirty="0">
                <a:latin typeface="Times New Roman"/>
                <a:cs typeface="Times New Roman"/>
              </a:rPr>
              <a:t>ranura 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(barra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Roebel).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8"/>
              </a:spcBef>
            </a:pPr>
            <a:endParaRPr sz="1100">
              <a:latin typeface="Times New Roman"/>
              <a:cs typeface="Times New Roman"/>
            </a:endParaRPr>
          </a:p>
          <a:p>
            <a:pPr marL="10259" marR="4617" algn="just">
              <a:lnSpc>
                <a:spcPct val="103299"/>
              </a:lnSpc>
            </a:pPr>
            <a:r>
              <a:rPr sz="1000" b="1" spc="-4" dirty="0">
                <a:latin typeface="Times New Roman"/>
                <a:cs typeface="Times New Roman"/>
              </a:rPr>
              <a:t>Fallas </a:t>
            </a:r>
            <a:r>
              <a:rPr sz="1000" b="1" dirty="0">
                <a:latin typeface="Times New Roman"/>
                <a:cs typeface="Times New Roman"/>
              </a:rPr>
              <a:t>a </a:t>
            </a:r>
            <a:r>
              <a:rPr sz="1000" b="1" spc="-4" dirty="0">
                <a:latin typeface="Times New Roman"/>
                <a:cs typeface="Times New Roman"/>
              </a:rPr>
              <a:t>tierra en el </a:t>
            </a:r>
            <a:r>
              <a:rPr sz="1000" b="1" dirty="0">
                <a:latin typeface="Times New Roman"/>
                <a:cs typeface="Times New Roman"/>
              </a:rPr>
              <a:t>rotor (o </a:t>
            </a:r>
            <a:r>
              <a:rPr sz="1000" b="1" spc="-4" dirty="0">
                <a:latin typeface="Times New Roman"/>
                <a:cs typeface="Times New Roman"/>
              </a:rPr>
              <a:t>devanado de </a:t>
            </a:r>
            <a:r>
              <a:rPr sz="1000" b="1" dirty="0">
                <a:latin typeface="Times New Roman"/>
                <a:cs typeface="Times New Roman"/>
              </a:rPr>
              <a:t>campo): </a:t>
            </a:r>
            <a:r>
              <a:rPr sz="1000" dirty="0">
                <a:latin typeface="Times New Roman"/>
                <a:cs typeface="Times New Roman"/>
              </a:rPr>
              <a:t>En </a:t>
            </a:r>
            <a:r>
              <a:rPr sz="1000" spc="-4" dirty="0">
                <a:latin typeface="Times New Roman"/>
                <a:cs typeface="Times New Roman"/>
              </a:rPr>
              <a:t>el momento </a:t>
            </a:r>
            <a:r>
              <a:rPr sz="1000" dirty="0">
                <a:latin typeface="Times New Roman"/>
                <a:cs typeface="Times New Roman"/>
              </a:rPr>
              <a:t>que </a:t>
            </a:r>
            <a:r>
              <a:rPr sz="1000" spc="-4" dirty="0">
                <a:latin typeface="Times New Roman"/>
                <a:cs typeface="Times New Roman"/>
              </a:rPr>
              <a:t>se produce esta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falla, </a:t>
            </a:r>
            <a:r>
              <a:rPr sz="1000" dirty="0">
                <a:latin typeface="Times New Roman"/>
                <a:cs typeface="Times New Roman"/>
              </a:rPr>
              <a:t>no </a:t>
            </a:r>
            <a:r>
              <a:rPr sz="1000" spc="-4" dirty="0">
                <a:latin typeface="Times New Roman"/>
                <a:cs typeface="Times New Roman"/>
              </a:rPr>
              <a:t>se </a:t>
            </a:r>
            <a:r>
              <a:rPr sz="1000" dirty="0">
                <a:latin typeface="Times New Roman"/>
                <a:cs typeface="Times New Roman"/>
              </a:rPr>
              <a:t>ve </a:t>
            </a:r>
            <a:r>
              <a:rPr sz="1000" spc="-4" dirty="0">
                <a:latin typeface="Times New Roman"/>
                <a:cs typeface="Times New Roman"/>
              </a:rPr>
              <a:t>afectado el generador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manera inmediata, porque </a:t>
            </a:r>
            <a:r>
              <a:rPr sz="1000" dirty="0">
                <a:latin typeface="Times New Roman"/>
                <a:cs typeface="Times New Roman"/>
              </a:rPr>
              <a:t>no </a:t>
            </a:r>
            <a:r>
              <a:rPr sz="1000" spc="-4" dirty="0">
                <a:latin typeface="Times New Roman"/>
                <a:cs typeface="Times New Roman"/>
              </a:rPr>
              <a:t>se </a:t>
            </a:r>
            <a:r>
              <a:rPr sz="1000" dirty="0">
                <a:latin typeface="Times New Roman"/>
                <a:cs typeface="Times New Roman"/>
              </a:rPr>
              <a:t>da </a:t>
            </a:r>
            <a:r>
              <a:rPr sz="1000" spc="-4" dirty="0">
                <a:latin typeface="Times New Roman"/>
                <a:cs typeface="Times New Roman"/>
              </a:rPr>
              <a:t>circulación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corriente </a:t>
            </a:r>
            <a:r>
              <a:rPr sz="1000" dirty="0">
                <a:latin typeface="Times New Roman"/>
                <a:cs typeface="Times New Roman"/>
              </a:rPr>
              <a:t>a </a:t>
            </a:r>
            <a:r>
              <a:rPr sz="1000" spc="-4" dirty="0">
                <a:latin typeface="Times New Roman"/>
                <a:cs typeface="Times New Roman"/>
              </a:rPr>
              <a:t>tierra </a:t>
            </a:r>
            <a:r>
              <a:rPr sz="1000" dirty="0">
                <a:latin typeface="Times New Roman"/>
                <a:cs typeface="Times New Roman"/>
              </a:rPr>
              <a:t>debido a que no </a:t>
            </a:r>
            <a:r>
              <a:rPr sz="1000" spc="4" dirty="0">
                <a:latin typeface="Times New Roman"/>
                <a:cs typeface="Times New Roman"/>
              </a:rPr>
              <a:t>hay </a:t>
            </a:r>
            <a:r>
              <a:rPr sz="1000" dirty="0">
                <a:latin typeface="Times New Roman"/>
                <a:cs typeface="Times New Roman"/>
              </a:rPr>
              <a:t>una trayectoria de retorno hacia </a:t>
            </a:r>
            <a:r>
              <a:rPr sz="1000" spc="-4" dirty="0">
                <a:latin typeface="Times New Roman"/>
                <a:cs typeface="Times New Roman"/>
              </a:rPr>
              <a:t>el circuito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campo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12" dirty="0">
                <a:latin typeface="Times New Roman"/>
                <a:cs typeface="Times New Roman"/>
              </a:rPr>
              <a:t>ya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que </a:t>
            </a:r>
            <a:r>
              <a:rPr sz="1000" spc="-4" dirty="0">
                <a:latin typeface="Times New Roman"/>
                <a:cs typeface="Times New Roman"/>
              </a:rPr>
              <a:t>este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circuito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alimentado por </a:t>
            </a:r>
            <a:r>
              <a:rPr sz="1000" spc="-4" dirty="0">
                <a:latin typeface="Times New Roman"/>
                <a:cs typeface="Times New Roman"/>
              </a:rPr>
              <a:t>corriente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continua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y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devanado</a:t>
            </a:r>
            <a:r>
              <a:rPr sz="1000" spc="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está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aislado.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40"/>
              </a:spcBef>
            </a:pPr>
            <a:endParaRPr sz="1000">
              <a:latin typeface="Times New Roman"/>
              <a:cs typeface="Times New Roman"/>
            </a:endParaRPr>
          </a:p>
          <a:p>
            <a:pPr marL="10259" marR="5642" algn="just">
              <a:lnSpc>
                <a:spcPct val="103299"/>
              </a:lnSpc>
            </a:pPr>
            <a:r>
              <a:rPr sz="1000" dirty="0">
                <a:latin typeface="Times New Roman"/>
                <a:cs typeface="Times New Roman"/>
              </a:rPr>
              <a:t>El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problema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surge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si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4" dirty="0">
                <a:latin typeface="Times New Roman"/>
                <a:cs typeface="Times New Roman"/>
              </a:rPr>
              <a:t>la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falla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permanece,</a:t>
            </a:r>
            <a:r>
              <a:rPr sz="1000" dirty="0">
                <a:latin typeface="Times New Roman"/>
                <a:cs typeface="Times New Roman"/>
              </a:rPr>
              <a:t> porque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esto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conllevaría</a:t>
            </a:r>
            <a:r>
              <a:rPr sz="1000" dirty="0">
                <a:latin typeface="Times New Roman"/>
                <a:cs typeface="Times New Roman"/>
              </a:rPr>
              <a:t> 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que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aumente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4" dirty="0">
                <a:latin typeface="Times New Roman"/>
                <a:cs typeface="Times New Roman"/>
              </a:rPr>
              <a:t>la 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probabilidad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ocurrencia </a:t>
            </a:r>
            <a:r>
              <a:rPr sz="1000" dirty="0">
                <a:latin typeface="Times New Roman"/>
                <a:cs typeface="Times New Roman"/>
              </a:rPr>
              <a:t>de un </a:t>
            </a:r>
            <a:r>
              <a:rPr sz="1000" spc="-4" dirty="0">
                <a:latin typeface="Times New Roman"/>
                <a:cs typeface="Times New Roman"/>
              </a:rPr>
              <a:t>segundo cortocircuito,</a:t>
            </a:r>
            <a:r>
              <a:rPr sz="1000" spc="23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porque con el primer cortocircuito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 devanado cambia </a:t>
            </a:r>
            <a:r>
              <a:rPr sz="1000" spc="4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referencia </a:t>
            </a:r>
            <a:r>
              <a:rPr sz="1000" dirty="0">
                <a:latin typeface="Times New Roman"/>
                <a:cs typeface="Times New Roman"/>
              </a:rPr>
              <a:t>y </a:t>
            </a:r>
            <a:r>
              <a:rPr sz="1000" spc="-4" dirty="0">
                <a:latin typeface="Times New Roman"/>
                <a:cs typeface="Times New Roman"/>
              </a:rPr>
              <a:t>al </a:t>
            </a:r>
            <a:r>
              <a:rPr sz="1000" dirty="0">
                <a:latin typeface="Times New Roman"/>
                <a:cs typeface="Times New Roman"/>
              </a:rPr>
              <a:t>producirse fenómenos </a:t>
            </a:r>
            <a:r>
              <a:rPr sz="1000" spc="-4" dirty="0">
                <a:latin typeface="Times New Roman"/>
                <a:cs typeface="Times New Roman"/>
              </a:rPr>
              <a:t>transitorios en el devanado del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estator, se </a:t>
            </a:r>
            <a:r>
              <a:rPr sz="1000" dirty="0">
                <a:latin typeface="Times New Roman"/>
                <a:cs typeface="Times New Roman"/>
              </a:rPr>
              <a:t>inducen tensiones </a:t>
            </a:r>
            <a:r>
              <a:rPr sz="1000" spc="-4" dirty="0">
                <a:latin typeface="Times New Roman"/>
                <a:cs typeface="Times New Roman"/>
              </a:rPr>
              <a:t>en el circuito </a:t>
            </a:r>
            <a:r>
              <a:rPr sz="1000" dirty="0">
                <a:latin typeface="Times New Roman"/>
                <a:cs typeface="Times New Roman"/>
              </a:rPr>
              <a:t>de campo, </a:t>
            </a:r>
            <a:r>
              <a:rPr sz="1000" spc="-4" dirty="0">
                <a:latin typeface="Times New Roman"/>
                <a:cs typeface="Times New Roman"/>
              </a:rPr>
              <a:t>provocando </a:t>
            </a:r>
            <a:r>
              <a:rPr sz="1000" dirty="0">
                <a:latin typeface="Times New Roman"/>
                <a:cs typeface="Times New Roman"/>
              </a:rPr>
              <a:t>que </a:t>
            </a:r>
            <a:r>
              <a:rPr sz="1000" spc="-4" dirty="0">
                <a:latin typeface="Times New Roman"/>
                <a:cs typeface="Times New Roman"/>
              </a:rPr>
              <a:t>en algunos sectores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del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devanado</a:t>
            </a:r>
            <a:r>
              <a:rPr sz="1000" dirty="0">
                <a:latin typeface="Times New Roman"/>
                <a:cs typeface="Times New Roman"/>
              </a:rPr>
              <a:t> la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tensión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con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respecto</a:t>
            </a:r>
            <a:r>
              <a:rPr sz="1000" dirty="0">
                <a:latin typeface="Times New Roman"/>
                <a:cs typeface="Times New Roman"/>
              </a:rPr>
              <a:t> 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tierra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incremente</a:t>
            </a:r>
            <a:r>
              <a:rPr sz="1000" dirty="0">
                <a:latin typeface="Times New Roman"/>
                <a:cs typeface="Times New Roman"/>
              </a:rPr>
              <a:t> y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se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genere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perdidas</a:t>
            </a:r>
            <a:r>
              <a:rPr sz="1000" dirty="0">
                <a:latin typeface="Times New Roman"/>
                <a:cs typeface="Times New Roman"/>
              </a:rPr>
              <a:t> de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aislamiento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y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falla</a:t>
            </a:r>
            <a:r>
              <a:rPr sz="1000" spc="-4" dirty="0">
                <a:latin typeface="Times New Roman"/>
                <a:cs typeface="Times New Roman"/>
              </a:rPr>
              <a:t> con</a:t>
            </a:r>
            <a:r>
              <a:rPr sz="1000" dirty="0">
                <a:latin typeface="Times New Roman"/>
                <a:cs typeface="Times New Roman"/>
              </a:rPr>
              <a:t> otro </a:t>
            </a:r>
            <a:r>
              <a:rPr sz="1000" spc="-4" dirty="0">
                <a:latin typeface="Times New Roman"/>
                <a:cs typeface="Times New Roman"/>
              </a:rPr>
              <a:t>sector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del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devanado.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4"/>
              </a:spcBef>
            </a:pPr>
            <a:endParaRPr sz="1100">
              <a:latin typeface="Times New Roman"/>
              <a:cs typeface="Times New Roman"/>
            </a:endParaRPr>
          </a:p>
          <a:p>
            <a:pPr marL="10259" marR="4617" algn="just">
              <a:lnSpc>
                <a:spcPct val="103299"/>
              </a:lnSpc>
            </a:pPr>
            <a:r>
              <a:rPr sz="1000" spc="-4" dirty="0">
                <a:latin typeface="Times New Roman"/>
                <a:cs typeface="Times New Roman"/>
              </a:rPr>
              <a:t>Cuando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llega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producir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un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segundo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cortocircuito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devanado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del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campo,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esto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provoca </a:t>
            </a:r>
            <a:r>
              <a:rPr sz="1000" spc="-23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desbalance</a:t>
            </a:r>
            <a:r>
              <a:rPr sz="1000" dirty="0">
                <a:latin typeface="Times New Roman"/>
                <a:cs typeface="Times New Roman"/>
              </a:rPr>
              <a:t> de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flujo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magnético,</a:t>
            </a:r>
            <a:r>
              <a:rPr sz="1000" dirty="0">
                <a:latin typeface="Times New Roman"/>
                <a:cs typeface="Times New Roman"/>
              </a:rPr>
              <a:t> incluido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calentamiento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hierro</a:t>
            </a:r>
            <a:r>
              <a:rPr sz="1000" dirty="0">
                <a:latin typeface="Times New Roman"/>
                <a:cs typeface="Times New Roman"/>
              </a:rPr>
              <a:t> del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rotor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y </a:t>
            </a:r>
            <a:r>
              <a:rPr sz="1000" spc="-4" dirty="0">
                <a:latin typeface="Times New Roman"/>
                <a:cs typeface="Times New Roman"/>
              </a:rPr>
              <a:t>así</a:t>
            </a:r>
            <a:r>
              <a:rPr sz="1000" dirty="0">
                <a:latin typeface="Times New Roman"/>
                <a:cs typeface="Times New Roman"/>
              </a:rPr>
              <a:t> un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incremento</a:t>
            </a:r>
            <a:r>
              <a:rPr sz="1000" dirty="0">
                <a:latin typeface="Times New Roman"/>
                <a:cs typeface="Times New Roman"/>
              </a:rPr>
              <a:t> de la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vibración,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llegando</a:t>
            </a:r>
            <a:r>
              <a:rPr sz="1000" spc="1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generar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deterioro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importante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dicha </a:t>
            </a:r>
            <a:r>
              <a:rPr sz="1000" spc="-4" dirty="0">
                <a:latin typeface="Times New Roman"/>
                <a:cs typeface="Times New Roman"/>
              </a:rPr>
              <a:t>máquina.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8"/>
              </a:spcBef>
            </a:pPr>
            <a:endParaRPr sz="1200">
              <a:latin typeface="Times New Roman"/>
              <a:cs typeface="Times New Roman"/>
            </a:endParaRPr>
          </a:p>
          <a:p>
            <a:pPr marL="337523" lvl="2" indent="-327777">
              <a:buFont typeface="Times New Roman"/>
              <a:buAutoNum type="arabicPeriod" startAt="2"/>
              <a:tabLst>
                <a:tab pos="338036" algn="l"/>
              </a:tabLst>
            </a:pPr>
            <a:r>
              <a:rPr sz="1100" b="1" spc="-4" dirty="0">
                <a:latin typeface="Times New Roman"/>
                <a:cs typeface="Times New Roman"/>
              </a:rPr>
              <a:t>FALLAS EXTERNAS</a:t>
            </a:r>
            <a:r>
              <a:rPr sz="1100" b="1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DEL</a:t>
            </a:r>
            <a:r>
              <a:rPr sz="1100" b="1" dirty="0">
                <a:latin typeface="Times New Roman"/>
                <a:cs typeface="Times New Roman"/>
              </a:rPr>
              <a:t> SISTEMA</a:t>
            </a:r>
            <a:r>
              <a:rPr sz="1100" b="1" spc="-8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DE</a:t>
            </a:r>
            <a:r>
              <a:rPr sz="1100" b="1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POTENCIA.</a:t>
            </a:r>
            <a:endParaRPr sz="1100">
              <a:latin typeface="Times New Roman"/>
              <a:cs typeface="Times New Roman"/>
            </a:endParaRPr>
          </a:p>
          <a:p>
            <a:pPr lvl="2">
              <a:lnSpc>
                <a:spcPct val="100000"/>
              </a:lnSpc>
              <a:buFont typeface="Times New Roman"/>
              <a:buAutoNum type="arabicPeriod" startAt="2"/>
            </a:pPr>
            <a:endParaRPr sz="1100">
              <a:latin typeface="Times New Roman"/>
              <a:cs typeface="Times New Roman"/>
            </a:endParaRPr>
          </a:p>
          <a:p>
            <a:pPr marL="10259">
              <a:spcBef>
                <a:spcPts val="4"/>
              </a:spcBef>
            </a:pPr>
            <a:r>
              <a:rPr sz="1000" dirty="0">
                <a:latin typeface="Times New Roman"/>
                <a:cs typeface="Times New Roman"/>
              </a:rPr>
              <a:t>En </a:t>
            </a:r>
            <a:r>
              <a:rPr sz="1000" spc="-4" dirty="0">
                <a:latin typeface="Times New Roman"/>
                <a:cs typeface="Times New Roman"/>
              </a:rPr>
              <a:t>esta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condición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falla </a:t>
            </a:r>
            <a:r>
              <a:rPr sz="1000" spc="-4" dirty="0">
                <a:latin typeface="Times New Roman"/>
                <a:cs typeface="Times New Roman"/>
              </a:rPr>
              <a:t>se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encuentran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las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siguientes:</a:t>
            </a:r>
            <a:endParaRPr sz="1000">
              <a:latin typeface="Times New Roman"/>
              <a:cs typeface="Times New Roman"/>
            </a:endParaRPr>
          </a:p>
          <a:p>
            <a:pPr marL="379072" lvl="3" indent="-185176">
              <a:spcBef>
                <a:spcPts val="97"/>
              </a:spcBef>
              <a:buFont typeface="Symbol"/>
              <a:buChar char=""/>
              <a:tabLst>
                <a:tab pos="379072" algn="l"/>
                <a:tab pos="379585" algn="l"/>
              </a:tabLst>
            </a:pPr>
            <a:r>
              <a:rPr sz="1000" spc="-4" dirty="0">
                <a:latin typeface="Times New Roman"/>
                <a:cs typeface="Times New Roman"/>
              </a:rPr>
              <a:t>Desequilibrio</a:t>
            </a:r>
            <a:r>
              <a:rPr sz="1000" dirty="0">
                <a:latin typeface="Times New Roman"/>
                <a:cs typeface="Times New Roman"/>
              </a:rPr>
              <a:t> de</a:t>
            </a:r>
            <a:r>
              <a:rPr sz="1000" spc="-4" dirty="0">
                <a:latin typeface="Times New Roman"/>
                <a:cs typeface="Times New Roman"/>
              </a:rPr>
              <a:t> las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fases </a:t>
            </a:r>
            <a:r>
              <a:rPr sz="1000" spc="-4" dirty="0">
                <a:latin typeface="Times New Roman"/>
                <a:cs typeface="Times New Roman"/>
              </a:rPr>
              <a:t>(secuencia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fase</a:t>
            </a:r>
            <a:r>
              <a:rPr sz="1000" dirty="0">
                <a:latin typeface="Times New Roman"/>
                <a:cs typeface="Times New Roman"/>
              </a:rPr>
              <a:t> negativa).</a:t>
            </a:r>
            <a:endParaRPr sz="1000">
              <a:latin typeface="Times New Roman"/>
              <a:cs typeface="Times New Roman"/>
            </a:endParaRPr>
          </a:p>
          <a:p>
            <a:pPr marL="379072" lvl="3" indent="-185176">
              <a:spcBef>
                <a:spcPts val="97"/>
              </a:spcBef>
              <a:buFont typeface="Symbol"/>
              <a:buChar char=""/>
              <a:tabLst>
                <a:tab pos="379072" algn="l"/>
                <a:tab pos="379585" algn="l"/>
              </a:tabLst>
            </a:pPr>
            <a:r>
              <a:rPr sz="1000" spc="-4" dirty="0">
                <a:latin typeface="Times New Roman"/>
                <a:cs typeface="Times New Roman"/>
              </a:rPr>
              <a:t>Cortocircuito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-4" dirty="0">
                <a:latin typeface="Times New Roman"/>
                <a:cs typeface="Times New Roman"/>
              </a:rPr>
              <a:t> red.</a:t>
            </a:r>
            <a:endParaRPr sz="1000">
              <a:latin typeface="Times New Roman"/>
              <a:cs typeface="Times New Roman"/>
            </a:endParaRPr>
          </a:p>
          <a:p>
            <a:pPr marL="10259" marR="4104" algn="just">
              <a:lnSpc>
                <a:spcPct val="103299"/>
              </a:lnSpc>
              <a:spcBef>
                <a:spcPts val="642"/>
              </a:spcBef>
            </a:pPr>
            <a:r>
              <a:rPr sz="1000" b="1" spc="-4" dirty="0">
                <a:latin typeface="Times New Roman"/>
                <a:cs typeface="Times New Roman"/>
              </a:rPr>
              <a:t>Desequilibrio de las fases (secuencia de </a:t>
            </a:r>
            <a:r>
              <a:rPr sz="1000" b="1" dirty="0">
                <a:latin typeface="Times New Roman"/>
                <a:cs typeface="Times New Roman"/>
              </a:rPr>
              <a:t>fase </a:t>
            </a:r>
            <a:r>
              <a:rPr sz="1000" b="1" spc="-4" dirty="0">
                <a:latin typeface="Times New Roman"/>
                <a:cs typeface="Times New Roman"/>
              </a:rPr>
              <a:t>negativa): </a:t>
            </a:r>
            <a:r>
              <a:rPr sz="1000" spc="-4" dirty="0">
                <a:latin typeface="Times New Roman"/>
                <a:cs typeface="Times New Roman"/>
              </a:rPr>
              <a:t>Varias </a:t>
            </a:r>
            <a:r>
              <a:rPr sz="1000" dirty="0">
                <a:latin typeface="Times New Roman"/>
                <a:cs typeface="Times New Roman"/>
              </a:rPr>
              <a:t>condiciones </a:t>
            </a:r>
            <a:r>
              <a:rPr sz="1000" spc="-4" dirty="0">
                <a:latin typeface="Times New Roman"/>
                <a:cs typeface="Times New Roman"/>
              </a:rPr>
              <a:t>del sistema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pueden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llegar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producir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componentes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corriente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secuencia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negativa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o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inversa,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misma </a:t>
            </a:r>
            <a:r>
              <a:rPr sz="1000" spc="-23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que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induce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corrientes</a:t>
            </a:r>
            <a:r>
              <a:rPr sz="1000" dirty="0">
                <a:latin typeface="Times New Roman"/>
                <a:cs typeface="Times New Roman"/>
              </a:rPr>
              <a:t> de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doble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frecuencia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dirty="0">
                <a:latin typeface="Times New Roman"/>
                <a:cs typeface="Times New Roman"/>
              </a:rPr>
              <a:t> la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superficie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rotórica.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Causando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altas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temperaturas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tiempos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cortos.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4"/>
              </a:spcBef>
            </a:pPr>
            <a:endParaRPr sz="1100">
              <a:latin typeface="Times New Roman"/>
              <a:cs typeface="Times New Roman"/>
            </a:endParaRPr>
          </a:p>
          <a:p>
            <a:pPr marL="10259" marR="8720" algn="just">
              <a:lnSpc>
                <a:spcPct val="103299"/>
              </a:lnSpc>
            </a:pPr>
            <a:r>
              <a:rPr sz="1000" dirty="0">
                <a:latin typeface="Times New Roman"/>
                <a:cs typeface="Times New Roman"/>
              </a:rPr>
              <a:t>Entre </a:t>
            </a:r>
            <a:r>
              <a:rPr sz="1000" spc="-4" dirty="0">
                <a:latin typeface="Times New Roman"/>
                <a:cs typeface="Times New Roman"/>
              </a:rPr>
              <a:t>las condiciones </a:t>
            </a:r>
            <a:r>
              <a:rPr sz="1000" dirty="0">
                <a:latin typeface="Times New Roman"/>
                <a:cs typeface="Times New Roman"/>
              </a:rPr>
              <a:t>que pueden llevar a la presencia de </a:t>
            </a:r>
            <a:r>
              <a:rPr sz="1000" spc="-4" dirty="0">
                <a:latin typeface="Times New Roman"/>
                <a:cs typeface="Times New Roman"/>
              </a:rPr>
              <a:t>estas </a:t>
            </a:r>
            <a:r>
              <a:rPr sz="1000" dirty="0">
                <a:latin typeface="Times New Roman"/>
                <a:cs typeface="Times New Roman"/>
              </a:rPr>
              <a:t>corrientes </a:t>
            </a:r>
            <a:r>
              <a:rPr sz="1000" spc="-4" dirty="0">
                <a:latin typeface="Times New Roman"/>
                <a:cs typeface="Times New Roman"/>
              </a:rPr>
              <a:t>están: fallas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asimétricas, cargas desbalanceadas, circuitos </a:t>
            </a:r>
            <a:r>
              <a:rPr sz="1000" dirty="0">
                <a:latin typeface="Times New Roman"/>
                <a:cs typeface="Times New Roman"/>
              </a:rPr>
              <a:t>abiertos y </a:t>
            </a:r>
            <a:r>
              <a:rPr sz="1000" spc="4" dirty="0">
                <a:latin typeface="Times New Roman"/>
                <a:cs typeface="Times New Roman"/>
              </a:rPr>
              <a:t>la </a:t>
            </a:r>
            <a:r>
              <a:rPr sz="1000" dirty="0">
                <a:latin typeface="Times New Roman"/>
                <a:cs typeface="Times New Roman"/>
              </a:rPr>
              <a:t>más </a:t>
            </a:r>
            <a:r>
              <a:rPr sz="1000" spc="-4" dirty="0">
                <a:latin typeface="Times New Roman"/>
                <a:cs typeface="Times New Roman"/>
              </a:rPr>
              <a:t>severa es </a:t>
            </a:r>
            <a:r>
              <a:rPr sz="1000" dirty="0">
                <a:latin typeface="Times New Roman"/>
                <a:cs typeface="Times New Roman"/>
              </a:rPr>
              <a:t>falla </a:t>
            </a:r>
            <a:r>
              <a:rPr sz="1000" spc="-4" dirty="0">
                <a:latin typeface="Times New Roman"/>
                <a:cs typeface="Times New Roman"/>
              </a:rPr>
              <a:t>fase </a:t>
            </a:r>
            <a:r>
              <a:rPr sz="1000" dirty="0">
                <a:latin typeface="Times New Roman"/>
                <a:cs typeface="Times New Roman"/>
              </a:rPr>
              <a:t>a fase </a:t>
            </a:r>
            <a:r>
              <a:rPr sz="1000" spc="-4" dirty="0">
                <a:latin typeface="Times New Roman"/>
                <a:cs typeface="Times New Roman"/>
              </a:rPr>
              <a:t>en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 generador.</a:t>
            </a:r>
            <a:endParaRPr sz="1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xfrm>
            <a:off x="6329082" y="5931133"/>
            <a:ext cx="300182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r>
              <a:rPr dirty="0"/>
              <a:t>13</a:t>
            </a:r>
          </a:p>
        </p:txBody>
      </p:sp>
      <p:sp>
        <p:nvSpPr>
          <p:cNvPr id="2" name="object 2"/>
          <p:cNvSpPr txBox="1"/>
          <p:nvPr/>
        </p:nvSpPr>
        <p:spPr>
          <a:xfrm>
            <a:off x="1051936" y="549128"/>
            <a:ext cx="5553364" cy="6160377"/>
          </a:xfrm>
          <a:prstGeom prst="rect">
            <a:avLst/>
          </a:prstGeom>
        </p:spPr>
        <p:txBody>
          <a:bodyPr vert="horz" wrap="square" lIns="0" tIns="23595" rIns="0" bIns="0" rtlCol="0">
            <a:spAutoFit/>
          </a:bodyPr>
          <a:lstStyle/>
          <a:p>
            <a:pPr marL="10259" algn="just">
              <a:spcBef>
                <a:spcPts val="185"/>
              </a:spcBef>
            </a:pPr>
            <a:r>
              <a:rPr sz="1000" spc="-8" dirty="0">
                <a:latin typeface="Times New Roman"/>
                <a:cs typeface="Times New Roman"/>
              </a:rPr>
              <a:t>Los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daños</a:t>
            </a:r>
            <a:r>
              <a:rPr sz="1000" spc="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spc="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generador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debido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 </a:t>
            </a:r>
            <a:r>
              <a:rPr sz="1000" spc="-4" dirty="0">
                <a:latin typeface="Times New Roman"/>
                <a:cs typeface="Times New Roman"/>
              </a:rPr>
              <a:t>corriente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4" dirty="0">
                <a:latin typeface="Times New Roman"/>
                <a:cs typeface="Times New Roman"/>
              </a:rPr>
              <a:t>de</a:t>
            </a:r>
            <a:r>
              <a:rPr sz="1000" spc="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secuencia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negativa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son:</a:t>
            </a:r>
            <a:endParaRPr sz="1000">
              <a:latin typeface="Times New Roman"/>
              <a:cs typeface="Times New Roman"/>
            </a:endParaRPr>
          </a:p>
          <a:p>
            <a:pPr marL="379072" marR="7694" indent="-184663" algn="just">
              <a:lnSpc>
                <a:spcPct val="101699"/>
              </a:lnSpc>
              <a:spcBef>
                <a:spcPts val="89"/>
              </a:spcBef>
              <a:buFont typeface="Symbol"/>
              <a:buChar char=""/>
              <a:tabLst>
                <a:tab pos="379585" algn="l"/>
              </a:tabLst>
            </a:pPr>
            <a:r>
              <a:rPr sz="1000" spc="-4" dirty="0">
                <a:latin typeface="Times New Roman"/>
                <a:cs typeface="Times New Roman"/>
              </a:rPr>
              <a:t>Esfuerzo en los </a:t>
            </a:r>
            <a:r>
              <a:rPr sz="1000" dirty="0">
                <a:latin typeface="Times New Roman"/>
                <a:cs typeface="Times New Roman"/>
              </a:rPr>
              <a:t>elementos </a:t>
            </a:r>
            <a:r>
              <a:rPr sz="1000" spc="-4" dirty="0">
                <a:latin typeface="Times New Roman"/>
                <a:cs typeface="Times New Roman"/>
              </a:rPr>
              <a:t>superficiales del </a:t>
            </a:r>
            <a:r>
              <a:rPr sz="1000" dirty="0">
                <a:latin typeface="Times New Roman"/>
                <a:cs typeface="Times New Roman"/>
              </a:rPr>
              <a:t>rotor, </a:t>
            </a:r>
            <a:r>
              <a:rPr sz="1000" spc="-4" dirty="0">
                <a:latin typeface="Times New Roman"/>
                <a:cs typeface="Times New Roman"/>
              </a:rPr>
              <a:t>como resultado del efecto </a:t>
            </a:r>
            <a:r>
              <a:rPr sz="1000" dirty="0">
                <a:latin typeface="Times New Roman"/>
                <a:cs typeface="Times New Roman"/>
              </a:rPr>
              <a:t>pie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provocado </a:t>
            </a:r>
            <a:r>
              <a:rPr sz="1000" dirty="0">
                <a:latin typeface="Times New Roman"/>
                <a:cs typeface="Times New Roman"/>
              </a:rPr>
              <a:t>por</a:t>
            </a:r>
            <a:r>
              <a:rPr sz="1000" spc="-4" dirty="0">
                <a:latin typeface="Times New Roman"/>
                <a:cs typeface="Times New Roman"/>
              </a:rPr>
              <a:t> </a:t>
            </a:r>
            <a:r>
              <a:rPr sz="1000" spc="4" dirty="0">
                <a:latin typeface="Times New Roman"/>
                <a:cs typeface="Times New Roman"/>
              </a:rPr>
              <a:t>la</a:t>
            </a:r>
            <a:r>
              <a:rPr sz="1000" spc="-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corriente</a:t>
            </a:r>
            <a:r>
              <a:rPr sz="1000" spc="-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doble </a:t>
            </a:r>
            <a:r>
              <a:rPr sz="1000" spc="-4" dirty="0">
                <a:latin typeface="Times New Roman"/>
                <a:cs typeface="Times New Roman"/>
              </a:rPr>
              <a:t>frecuencia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dirty="0">
                <a:latin typeface="Times New Roman"/>
                <a:cs typeface="Times New Roman"/>
              </a:rPr>
              <a:t> rotor.</a:t>
            </a:r>
            <a:endParaRPr sz="1000">
              <a:latin typeface="Times New Roman"/>
              <a:cs typeface="Times New Roman"/>
            </a:endParaRPr>
          </a:p>
          <a:p>
            <a:pPr marL="379072" indent="-185176" algn="just">
              <a:spcBef>
                <a:spcPts val="97"/>
              </a:spcBef>
              <a:buFont typeface="Symbol"/>
              <a:buChar char=""/>
              <a:tabLst>
                <a:tab pos="379585" algn="l"/>
              </a:tabLst>
            </a:pPr>
            <a:r>
              <a:rPr sz="1000" spc="-4" dirty="0">
                <a:latin typeface="Times New Roman"/>
                <a:cs typeface="Times New Roman"/>
              </a:rPr>
              <a:t>Calentamiento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superior</a:t>
            </a:r>
            <a:r>
              <a:rPr sz="1000" dirty="0">
                <a:latin typeface="Times New Roman"/>
                <a:cs typeface="Times New Roman"/>
              </a:rPr>
              <a:t> a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los</a:t>
            </a:r>
            <a:r>
              <a:rPr sz="1000" spc="1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límites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del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rotor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provoca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dos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modos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falla.</a:t>
            </a:r>
            <a:endParaRPr sz="1000">
              <a:latin typeface="Times New Roman"/>
              <a:cs typeface="Times New Roman"/>
            </a:endParaRPr>
          </a:p>
          <a:p>
            <a:pPr marL="748398" lvl="1" indent="-185176" algn="just">
              <a:spcBef>
                <a:spcPts val="28"/>
              </a:spcBef>
              <a:buFont typeface="Times New Roman"/>
              <a:buChar char="-"/>
              <a:tabLst>
                <a:tab pos="748911" algn="l"/>
              </a:tabLst>
            </a:pPr>
            <a:r>
              <a:rPr sz="1000" dirty="0">
                <a:latin typeface="Times New Roman"/>
                <a:cs typeface="Times New Roman"/>
              </a:rPr>
              <a:t>Sobre</a:t>
            </a:r>
            <a:r>
              <a:rPr sz="1000" spc="-4" dirty="0">
                <a:latin typeface="Times New Roman"/>
                <a:cs typeface="Times New Roman"/>
              </a:rPr>
              <a:t> calentamiento</a:t>
            </a:r>
            <a:r>
              <a:rPr sz="1000" spc="4" dirty="0">
                <a:latin typeface="Times New Roman"/>
                <a:cs typeface="Times New Roman"/>
              </a:rPr>
              <a:t> de </a:t>
            </a:r>
            <a:r>
              <a:rPr sz="1000" spc="-4" dirty="0">
                <a:latin typeface="Times New Roman"/>
                <a:cs typeface="Times New Roman"/>
              </a:rPr>
              <a:t>las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ranuras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hasta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llegarse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 </a:t>
            </a:r>
            <a:r>
              <a:rPr sz="1000" spc="-4" dirty="0">
                <a:latin typeface="Times New Roman"/>
                <a:cs typeface="Times New Roman"/>
              </a:rPr>
              <a:t>romperse.</a:t>
            </a:r>
            <a:endParaRPr sz="1000">
              <a:latin typeface="Times New Roman"/>
              <a:cs typeface="Times New Roman"/>
            </a:endParaRPr>
          </a:p>
          <a:p>
            <a:pPr marL="748398" marR="7694" lvl="1" indent="-184663" algn="just">
              <a:lnSpc>
                <a:spcPts val="1196"/>
              </a:lnSpc>
              <a:spcBef>
                <a:spcPts val="32"/>
              </a:spcBef>
              <a:buFont typeface="Times New Roman"/>
              <a:buChar char="-"/>
              <a:tabLst>
                <a:tab pos="748911" algn="l"/>
              </a:tabLst>
            </a:pPr>
            <a:r>
              <a:rPr sz="1000" dirty="0">
                <a:latin typeface="Times New Roman"/>
                <a:cs typeface="Times New Roman"/>
              </a:rPr>
              <a:t>El </a:t>
            </a:r>
            <a:r>
              <a:rPr sz="1000" spc="-4" dirty="0">
                <a:latin typeface="Times New Roman"/>
                <a:cs typeface="Times New Roman"/>
              </a:rPr>
              <a:t>calentamiento genera </a:t>
            </a:r>
            <a:r>
              <a:rPr sz="1000" dirty="0">
                <a:latin typeface="Times New Roman"/>
                <a:cs typeface="Times New Roman"/>
              </a:rPr>
              <a:t>que </a:t>
            </a:r>
            <a:r>
              <a:rPr sz="1000" spc="-4" dirty="0">
                <a:latin typeface="Times New Roman"/>
                <a:cs typeface="Times New Roman"/>
              </a:rPr>
              <a:t>los anillos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retención se expandan </a:t>
            </a:r>
            <a:r>
              <a:rPr sz="1000" dirty="0">
                <a:latin typeface="Times New Roman"/>
                <a:cs typeface="Times New Roman"/>
              </a:rPr>
              <a:t>y </a:t>
            </a:r>
            <a:r>
              <a:rPr sz="1000" spc="-4" dirty="0">
                <a:latin typeface="Times New Roman"/>
                <a:cs typeface="Times New Roman"/>
              </a:rPr>
              <a:t>floten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libres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del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cuerpo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del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rotor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dando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como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resultado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arqueos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los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soportes.</a:t>
            </a:r>
            <a:endParaRPr sz="1000">
              <a:latin typeface="Times New Roman"/>
              <a:cs typeface="Times New Roman"/>
            </a:endParaRPr>
          </a:p>
          <a:p>
            <a:pPr marL="10259" marR="5130" algn="just">
              <a:lnSpc>
                <a:spcPct val="103600"/>
              </a:lnSpc>
              <a:spcBef>
                <a:spcPts val="586"/>
              </a:spcBef>
            </a:pPr>
            <a:r>
              <a:rPr sz="1000" b="1" spc="-4" dirty="0">
                <a:latin typeface="Times New Roman"/>
                <a:cs typeface="Times New Roman"/>
              </a:rPr>
              <a:t>Cortocircuito en </a:t>
            </a:r>
            <a:r>
              <a:rPr sz="1000" b="1" dirty="0">
                <a:latin typeface="Times New Roman"/>
                <a:cs typeface="Times New Roman"/>
              </a:rPr>
              <a:t>la </a:t>
            </a:r>
            <a:r>
              <a:rPr sz="1000" b="1" spc="-4" dirty="0">
                <a:latin typeface="Times New Roman"/>
                <a:cs typeface="Times New Roman"/>
              </a:rPr>
              <a:t>red: </a:t>
            </a:r>
            <a:r>
              <a:rPr sz="1000" spc="-12" dirty="0">
                <a:latin typeface="Times New Roman"/>
                <a:cs typeface="Times New Roman"/>
              </a:rPr>
              <a:t>Las </a:t>
            </a:r>
            <a:r>
              <a:rPr sz="1000" spc="-4" dirty="0">
                <a:latin typeface="Times New Roman"/>
                <a:cs typeface="Times New Roman"/>
              </a:rPr>
              <a:t>fallas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cortocircuito en </a:t>
            </a:r>
            <a:r>
              <a:rPr sz="1000" dirty="0">
                <a:latin typeface="Times New Roman"/>
                <a:cs typeface="Times New Roman"/>
              </a:rPr>
              <a:t>la </a:t>
            </a:r>
            <a:r>
              <a:rPr sz="1000" spc="-4" dirty="0">
                <a:latin typeface="Times New Roman"/>
                <a:cs typeface="Times New Roman"/>
              </a:rPr>
              <a:t>red son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las fallas </a:t>
            </a:r>
            <a:r>
              <a:rPr sz="1000" dirty="0">
                <a:latin typeface="Times New Roman"/>
                <a:cs typeface="Times New Roman"/>
              </a:rPr>
              <a:t>más </a:t>
            </a:r>
            <a:r>
              <a:rPr sz="1000" spc="-4" dirty="0">
                <a:latin typeface="Times New Roman"/>
                <a:cs typeface="Times New Roman"/>
              </a:rPr>
              <a:t>comunes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presentadas en los </a:t>
            </a:r>
            <a:r>
              <a:rPr sz="1000" dirty="0">
                <a:latin typeface="Times New Roman"/>
                <a:cs typeface="Times New Roman"/>
              </a:rPr>
              <a:t>sistemas de </a:t>
            </a:r>
            <a:r>
              <a:rPr sz="1000" spc="-4" dirty="0">
                <a:latin typeface="Times New Roman"/>
                <a:cs typeface="Times New Roman"/>
              </a:rPr>
              <a:t>generación, las fallas monofásicas son </a:t>
            </a:r>
            <a:r>
              <a:rPr sz="1000" dirty="0">
                <a:latin typeface="Times New Roman"/>
                <a:cs typeface="Times New Roman"/>
              </a:rPr>
              <a:t>las más </a:t>
            </a:r>
            <a:r>
              <a:rPr sz="1000" spc="-4" dirty="0">
                <a:latin typeface="Times New Roman"/>
                <a:cs typeface="Times New Roman"/>
              </a:rPr>
              <a:t>comunes </a:t>
            </a:r>
            <a:r>
              <a:rPr sz="1000" spc="4" dirty="0">
                <a:latin typeface="Times New Roman"/>
                <a:cs typeface="Times New Roman"/>
              </a:rPr>
              <a:t>de 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estas con </a:t>
            </a:r>
            <a:r>
              <a:rPr sz="1000" dirty="0">
                <a:latin typeface="Times New Roman"/>
                <a:cs typeface="Times New Roman"/>
              </a:rPr>
              <a:t>un </a:t>
            </a:r>
            <a:r>
              <a:rPr sz="1000" spc="-4" dirty="0">
                <a:latin typeface="Times New Roman"/>
                <a:cs typeface="Times New Roman"/>
              </a:rPr>
              <a:t>porcentaje </a:t>
            </a:r>
            <a:r>
              <a:rPr sz="1000" dirty="0">
                <a:latin typeface="Times New Roman"/>
                <a:cs typeface="Times New Roman"/>
              </a:rPr>
              <a:t>de 80% de </a:t>
            </a:r>
            <a:r>
              <a:rPr sz="1000" spc="-4" dirty="0">
                <a:latin typeface="Times New Roman"/>
                <a:cs typeface="Times New Roman"/>
              </a:rPr>
              <a:t>ocurrencias con respecto </a:t>
            </a:r>
            <a:r>
              <a:rPr sz="1000" dirty="0">
                <a:latin typeface="Times New Roman"/>
                <a:cs typeface="Times New Roman"/>
              </a:rPr>
              <a:t>a </a:t>
            </a:r>
            <a:r>
              <a:rPr sz="1000" spc="-4" dirty="0">
                <a:latin typeface="Times New Roman"/>
                <a:cs typeface="Times New Roman"/>
              </a:rPr>
              <a:t>fallas </a:t>
            </a:r>
            <a:r>
              <a:rPr sz="1000" dirty="0">
                <a:latin typeface="Times New Roman"/>
                <a:cs typeface="Times New Roman"/>
              </a:rPr>
              <a:t>bifásicas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y </a:t>
            </a:r>
            <a:r>
              <a:rPr sz="1000" spc="-4" dirty="0">
                <a:latin typeface="Times New Roman"/>
                <a:cs typeface="Times New Roman"/>
              </a:rPr>
              <a:t>fallas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trifásicas. Las magnitudes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las variaciones eléctricas dependen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las características del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generador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eléctrico,</a:t>
            </a:r>
            <a:r>
              <a:rPr sz="1000" dirty="0">
                <a:latin typeface="Times New Roman"/>
                <a:cs typeface="Times New Roman"/>
              </a:rPr>
              <a:t> sistema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transmisión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y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del </a:t>
            </a:r>
            <a:r>
              <a:rPr sz="1000" spc="-4" dirty="0">
                <a:latin typeface="Times New Roman"/>
                <a:cs typeface="Times New Roman"/>
              </a:rPr>
              <a:t>método</a:t>
            </a:r>
            <a:r>
              <a:rPr sz="1000" dirty="0">
                <a:latin typeface="Times New Roman"/>
                <a:cs typeface="Times New Roman"/>
              </a:rPr>
              <a:t> de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puesta</a:t>
            </a:r>
            <a:r>
              <a:rPr sz="1000" dirty="0">
                <a:latin typeface="Times New Roman"/>
                <a:cs typeface="Times New Roman"/>
              </a:rPr>
              <a:t> a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tierra.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40"/>
              </a:spcBef>
            </a:pPr>
            <a:endParaRPr sz="1000">
              <a:latin typeface="Times New Roman"/>
              <a:cs typeface="Times New Roman"/>
            </a:endParaRPr>
          </a:p>
          <a:p>
            <a:pPr marL="10259" marR="4104" algn="just">
              <a:lnSpc>
                <a:spcPct val="103299"/>
              </a:lnSpc>
              <a:spcBef>
                <a:spcPts val="4"/>
              </a:spcBef>
            </a:pPr>
            <a:r>
              <a:rPr sz="1000" dirty="0">
                <a:latin typeface="Times New Roman"/>
                <a:cs typeface="Times New Roman"/>
              </a:rPr>
              <a:t>El método de </a:t>
            </a:r>
            <a:r>
              <a:rPr sz="1000" spc="-4" dirty="0">
                <a:latin typeface="Times New Roman"/>
                <a:cs typeface="Times New Roman"/>
              </a:rPr>
              <a:t>puesta </a:t>
            </a:r>
            <a:r>
              <a:rPr sz="1000" dirty="0">
                <a:latin typeface="Times New Roman"/>
                <a:cs typeface="Times New Roman"/>
              </a:rPr>
              <a:t>a tierra debe </a:t>
            </a:r>
            <a:r>
              <a:rPr sz="1000" spc="-4" dirty="0">
                <a:latin typeface="Times New Roman"/>
                <a:cs typeface="Times New Roman"/>
              </a:rPr>
              <a:t>ser </a:t>
            </a:r>
            <a:r>
              <a:rPr sz="1000" dirty="0">
                <a:latin typeface="Times New Roman"/>
                <a:cs typeface="Times New Roman"/>
              </a:rPr>
              <a:t>seleccionado de </a:t>
            </a:r>
            <a:r>
              <a:rPr sz="1000" spc="-4" dirty="0">
                <a:latin typeface="Times New Roman"/>
                <a:cs typeface="Times New Roman"/>
              </a:rPr>
              <a:t>acuerdo </a:t>
            </a:r>
            <a:r>
              <a:rPr sz="1000" dirty="0">
                <a:latin typeface="Times New Roman"/>
                <a:cs typeface="Times New Roman"/>
              </a:rPr>
              <a:t>a </a:t>
            </a:r>
            <a:r>
              <a:rPr sz="1000" spc="-4" dirty="0">
                <a:latin typeface="Times New Roman"/>
                <a:cs typeface="Times New Roman"/>
              </a:rPr>
              <a:t>los </a:t>
            </a:r>
            <a:r>
              <a:rPr sz="1000" dirty="0">
                <a:latin typeface="Times New Roman"/>
                <a:cs typeface="Times New Roman"/>
              </a:rPr>
              <a:t>requerimientos </a:t>
            </a:r>
            <a:r>
              <a:rPr sz="1000" spc="-4" dirty="0">
                <a:latin typeface="Times New Roman"/>
                <a:cs typeface="Times New Roman"/>
              </a:rPr>
              <a:t>del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sistema, considerando las capacitancias, corrientes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cortocircuito, tiempo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liberación </a:t>
            </a:r>
            <a:r>
              <a:rPr sz="1000" spc="4" dirty="0">
                <a:latin typeface="Times New Roman"/>
                <a:cs typeface="Times New Roman"/>
              </a:rPr>
              <a:t>de 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falla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y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protección,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para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tener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una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coordinación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apropiada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y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operación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oportuna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frente </a:t>
            </a:r>
            <a:r>
              <a:rPr sz="1000" spc="-23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 </a:t>
            </a:r>
            <a:r>
              <a:rPr sz="1000" spc="-4" dirty="0">
                <a:latin typeface="Times New Roman"/>
                <a:cs typeface="Times New Roman"/>
              </a:rPr>
              <a:t>ocurrencia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una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falla.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12"/>
              </a:spcBef>
            </a:pPr>
            <a:endParaRPr sz="1200">
              <a:latin typeface="Times New Roman"/>
              <a:cs typeface="Times New Roman"/>
            </a:endParaRPr>
          </a:p>
          <a:p>
            <a:pPr marL="337523" lvl="2" indent="-327777">
              <a:buFont typeface="Times New Roman"/>
              <a:buAutoNum type="arabicPeriod" startAt="3"/>
              <a:tabLst>
                <a:tab pos="338036" algn="l"/>
              </a:tabLst>
            </a:pPr>
            <a:r>
              <a:rPr sz="1100" b="1" spc="-4" dirty="0">
                <a:latin typeface="Times New Roman"/>
                <a:cs typeface="Times New Roman"/>
              </a:rPr>
              <a:t>CONDICIONES</a:t>
            </a:r>
            <a:r>
              <a:rPr sz="1100" b="1" spc="-8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ANORMALES</a:t>
            </a:r>
            <a:r>
              <a:rPr sz="1100" b="1" spc="-8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DE OPERACIÓN.</a:t>
            </a:r>
            <a:endParaRPr sz="1100">
              <a:latin typeface="Times New Roman"/>
              <a:cs typeface="Times New Roman"/>
            </a:endParaRPr>
          </a:p>
          <a:p>
            <a:pPr lvl="2">
              <a:spcBef>
                <a:spcPts val="12"/>
              </a:spcBef>
              <a:buFont typeface="Times New Roman"/>
              <a:buAutoNum type="arabicPeriod" startAt="3"/>
            </a:pPr>
            <a:endParaRPr sz="1100">
              <a:latin typeface="Times New Roman"/>
              <a:cs typeface="Times New Roman"/>
            </a:endParaRPr>
          </a:p>
          <a:p>
            <a:pPr marL="10259" marR="246217">
              <a:lnSpc>
                <a:spcPct val="102499"/>
              </a:lnSpc>
            </a:pPr>
            <a:r>
              <a:rPr sz="1000" spc="-8" dirty="0">
                <a:latin typeface="Times New Roman"/>
                <a:cs typeface="Times New Roman"/>
              </a:rPr>
              <a:t>Las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condiciones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anormales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que </a:t>
            </a:r>
            <a:r>
              <a:rPr sz="1000" spc="-4" dirty="0">
                <a:latin typeface="Times New Roman"/>
                <a:cs typeface="Times New Roman"/>
              </a:rPr>
              <a:t>se </a:t>
            </a:r>
            <a:r>
              <a:rPr sz="1000" dirty="0">
                <a:latin typeface="Times New Roman"/>
                <a:cs typeface="Times New Roman"/>
              </a:rPr>
              <a:t>pueden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presentar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un</a:t>
            </a:r>
            <a:r>
              <a:rPr sz="1000" spc="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generador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son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las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siguientes: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Fallas en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los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devanados.</a:t>
            </a:r>
            <a:endParaRPr sz="1000">
              <a:latin typeface="Times New Roman"/>
              <a:cs typeface="Times New Roman"/>
            </a:endParaRPr>
          </a:p>
          <a:p>
            <a:pPr marL="379072" lvl="3" indent="-185176">
              <a:spcBef>
                <a:spcPts val="739"/>
              </a:spcBef>
              <a:buFont typeface="Symbol"/>
              <a:buChar char=""/>
              <a:tabLst>
                <a:tab pos="379072" algn="l"/>
                <a:tab pos="379585" algn="l"/>
              </a:tabLst>
            </a:pPr>
            <a:r>
              <a:rPr sz="1000" spc="-4" dirty="0">
                <a:latin typeface="Times New Roman"/>
                <a:cs typeface="Times New Roman"/>
              </a:rPr>
              <a:t>Perdidas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excitación.</a:t>
            </a:r>
            <a:endParaRPr sz="1000">
              <a:latin typeface="Times New Roman"/>
              <a:cs typeface="Times New Roman"/>
            </a:endParaRPr>
          </a:p>
          <a:p>
            <a:pPr marL="379072" lvl="3" indent="-185176">
              <a:spcBef>
                <a:spcPts val="97"/>
              </a:spcBef>
              <a:buFont typeface="Symbol"/>
              <a:buChar char=""/>
              <a:tabLst>
                <a:tab pos="379072" algn="l"/>
                <a:tab pos="379585" algn="l"/>
              </a:tabLst>
            </a:pPr>
            <a:r>
              <a:rPr sz="1000" spc="-4" dirty="0">
                <a:latin typeface="Times New Roman"/>
                <a:cs typeface="Times New Roman"/>
              </a:rPr>
              <a:t>Efecto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motor</a:t>
            </a:r>
            <a:r>
              <a:rPr sz="1000" spc="-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los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generadores.</a:t>
            </a:r>
            <a:endParaRPr sz="1000">
              <a:latin typeface="Times New Roman"/>
              <a:cs typeface="Times New Roman"/>
            </a:endParaRPr>
          </a:p>
          <a:p>
            <a:pPr marL="379072" lvl="3" indent="-185176">
              <a:spcBef>
                <a:spcPts val="97"/>
              </a:spcBef>
              <a:buFont typeface="Symbol"/>
              <a:buChar char=""/>
              <a:tabLst>
                <a:tab pos="379072" algn="l"/>
                <a:tab pos="379585" algn="l"/>
              </a:tabLst>
            </a:pPr>
            <a:r>
              <a:rPr sz="1000" spc="-4" dirty="0">
                <a:latin typeface="Times New Roman"/>
                <a:cs typeface="Times New Roman"/>
              </a:rPr>
              <a:t>Sobrecarga.</a:t>
            </a:r>
            <a:endParaRPr sz="1000">
              <a:latin typeface="Times New Roman"/>
              <a:cs typeface="Times New Roman"/>
            </a:endParaRPr>
          </a:p>
          <a:p>
            <a:pPr marL="379072" lvl="3" indent="-185176">
              <a:spcBef>
                <a:spcPts val="97"/>
              </a:spcBef>
              <a:buFont typeface="Symbol"/>
              <a:buChar char=""/>
              <a:tabLst>
                <a:tab pos="379072" algn="l"/>
                <a:tab pos="379585" algn="l"/>
              </a:tabLst>
            </a:pPr>
            <a:r>
              <a:rPr sz="1000" spc="-4" dirty="0">
                <a:latin typeface="Times New Roman"/>
                <a:cs typeface="Times New Roman"/>
              </a:rPr>
              <a:t>Sobrecalentamiento.</a:t>
            </a:r>
            <a:endParaRPr sz="1000">
              <a:latin typeface="Times New Roman"/>
              <a:cs typeface="Times New Roman"/>
            </a:endParaRPr>
          </a:p>
          <a:p>
            <a:pPr marL="379072" lvl="3" indent="-185176">
              <a:spcBef>
                <a:spcPts val="97"/>
              </a:spcBef>
              <a:buFont typeface="Symbol"/>
              <a:buChar char=""/>
              <a:tabLst>
                <a:tab pos="379072" algn="l"/>
                <a:tab pos="379585" algn="l"/>
              </a:tabLst>
            </a:pPr>
            <a:r>
              <a:rPr sz="1000" spc="-4" dirty="0">
                <a:latin typeface="Times New Roman"/>
                <a:cs typeface="Times New Roman"/>
              </a:rPr>
              <a:t>Sobrevelocidad.</a:t>
            </a:r>
            <a:endParaRPr sz="1000">
              <a:latin typeface="Times New Roman"/>
              <a:cs typeface="Times New Roman"/>
            </a:endParaRPr>
          </a:p>
          <a:p>
            <a:pPr marL="379072" lvl="3" indent="-185176">
              <a:spcBef>
                <a:spcPts val="97"/>
              </a:spcBef>
              <a:buFont typeface="Symbol"/>
              <a:buChar char=""/>
              <a:tabLst>
                <a:tab pos="379072" algn="l"/>
                <a:tab pos="379585" algn="l"/>
              </a:tabLst>
            </a:pPr>
            <a:r>
              <a:rPr sz="1000" spc="-4" dirty="0">
                <a:latin typeface="Times New Roman"/>
                <a:cs typeface="Times New Roman"/>
              </a:rPr>
              <a:t>Operación desbalanceada.</a:t>
            </a:r>
            <a:endParaRPr sz="1000">
              <a:latin typeface="Times New Roman"/>
              <a:cs typeface="Times New Roman"/>
            </a:endParaRPr>
          </a:p>
          <a:p>
            <a:pPr marL="379072" lvl="3" indent="-185176">
              <a:spcBef>
                <a:spcPts val="89"/>
              </a:spcBef>
              <a:buFont typeface="Symbol"/>
              <a:buChar char=""/>
              <a:tabLst>
                <a:tab pos="379072" algn="l"/>
                <a:tab pos="379585" algn="l"/>
              </a:tabLst>
            </a:pPr>
            <a:r>
              <a:rPr sz="1000" spc="-4" dirty="0">
                <a:latin typeface="Times New Roman"/>
                <a:cs typeface="Times New Roman"/>
              </a:rPr>
              <a:t>Operación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fuera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sincronismo.</a:t>
            </a:r>
            <a:endParaRPr sz="1000">
              <a:latin typeface="Times New Roman"/>
              <a:cs typeface="Times New Roman"/>
            </a:endParaRPr>
          </a:p>
          <a:p>
            <a:pPr marL="10259" marR="6155" algn="just">
              <a:lnSpc>
                <a:spcPct val="103400"/>
              </a:lnSpc>
              <a:spcBef>
                <a:spcPts val="646"/>
              </a:spcBef>
            </a:pPr>
            <a:r>
              <a:rPr sz="1000" spc="-4" dirty="0">
                <a:latin typeface="Times New Roman"/>
                <a:cs typeface="Times New Roman"/>
              </a:rPr>
              <a:t>Muchas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estas </a:t>
            </a:r>
            <a:r>
              <a:rPr sz="1000" dirty="0">
                <a:latin typeface="Times New Roman"/>
                <a:cs typeface="Times New Roman"/>
              </a:rPr>
              <a:t>condiciones </a:t>
            </a:r>
            <a:r>
              <a:rPr sz="1000" spc="-4" dirty="0">
                <a:latin typeface="Times New Roman"/>
                <a:cs typeface="Times New Roman"/>
              </a:rPr>
              <a:t>pueden ser corregidas mientras el generador está en servicio,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deben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ser detectadas </a:t>
            </a:r>
            <a:r>
              <a:rPr sz="1000" dirty="0">
                <a:latin typeface="Times New Roman"/>
                <a:cs typeface="Times New Roman"/>
              </a:rPr>
              <a:t>y </a:t>
            </a:r>
            <a:r>
              <a:rPr sz="1000" spc="-4" dirty="0">
                <a:latin typeface="Times New Roman"/>
                <a:cs typeface="Times New Roman"/>
              </a:rPr>
              <a:t>señalizadas </a:t>
            </a:r>
            <a:r>
              <a:rPr sz="1000" dirty="0">
                <a:latin typeface="Times New Roman"/>
                <a:cs typeface="Times New Roman"/>
              </a:rPr>
              <a:t>por </a:t>
            </a:r>
            <a:r>
              <a:rPr sz="1000" spc="-4" dirty="0">
                <a:latin typeface="Times New Roman"/>
                <a:cs typeface="Times New Roman"/>
              </a:rPr>
              <a:t>alarmas. </a:t>
            </a:r>
            <a:r>
              <a:rPr sz="1000" spc="-12" dirty="0">
                <a:latin typeface="Times New Roman"/>
                <a:cs typeface="Times New Roman"/>
              </a:rPr>
              <a:t>Las </a:t>
            </a:r>
            <a:r>
              <a:rPr sz="1000" spc="-4" dirty="0">
                <a:latin typeface="Times New Roman"/>
                <a:cs typeface="Times New Roman"/>
              </a:rPr>
              <a:t>fallas requieren </a:t>
            </a:r>
            <a:r>
              <a:rPr sz="1000" dirty="0">
                <a:latin typeface="Times New Roman"/>
                <a:cs typeface="Times New Roman"/>
              </a:rPr>
              <a:t>de pronto </a:t>
            </a:r>
            <a:r>
              <a:rPr sz="1000" spc="-4" dirty="0">
                <a:latin typeface="Times New Roman"/>
                <a:cs typeface="Times New Roman"/>
              </a:rPr>
              <a:t>disparo </a:t>
            </a:r>
            <a:r>
              <a:rPr sz="1000" dirty="0">
                <a:latin typeface="Times New Roman"/>
                <a:cs typeface="Times New Roman"/>
              </a:rPr>
              <a:t>y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son el resultado </a:t>
            </a:r>
            <a:r>
              <a:rPr sz="1000" spc="4" dirty="0">
                <a:latin typeface="Times New Roman"/>
                <a:cs typeface="Times New Roman"/>
              </a:rPr>
              <a:t>de </a:t>
            </a:r>
            <a:r>
              <a:rPr sz="1000" dirty="0">
                <a:latin typeface="Times New Roman"/>
                <a:cs typeface="Times New Roman"/>
              </a:rPr>
              <a:t>la ruptura de </a:t>
            </a:r>
            <a:r>
              <a:rPr sz="1000" spc="-4" dirty="0">
                <a:latin typeface="Times New Roman"/>
                <a:cs typeface="Times New Roman"/>
              </a:rPr>
              <a:t>aislamiento </a:t>
            </a:r>
            <a:r>
              <a:rPr sz="1000" dirty="0">
                <a:latin typeface="Times New Roman"/>
                <a:cs typeface="Times New Roman"/>
              </a:rPr>
              <a:t>o de </a:t>
            </a:r>
            <a:r>
              <a:rPr sz="1000" spc="-4" dirty="0">
                <a:latin typeface="Times New Roman"/>
                <a:cs typeface="Times New Roman"/>
              </a:rPr>
              <a:t>arco </a:t>
            </a:r>
            <a:r>
              <a:rPr sz="1000" dirty="0">
                <a:latin typeface="Times New Roman"/>
                <a:cs typeface="Times New Roman"/>
              </a:rPr>
              <a:t>que </a:t>
            </a:r>
            <a:r>
              <a:rPr sz="1000" spc="-4" dirty="0">
                <a:latin typeface="Times New Roman"/>
                <a:cs typeface="Times New Roman"/>
              </a:rPr>
              <a:t>ocurren </a:t>
            </a:r>
            <a:r>
              <a:rPr sz="1000" dirty="0">
                <a:latin typeface="Times New Roman"/>
                <a:cs typeface="Times New Roman"/>
              </a:rPr>
              <a:t>alrededor </a:t>
            </a:r>
            <a:r>
              <a:rPr sz="1000" spc="-4" dirty="0">
                <a:latin typeface="Times New Roman"/>
                <a:cs typeface="Times New Roman"/>
              </a:rPr>
              <a:t>del aislamiento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 algún</a:t>
            </a:r>
            <a:r>
              <a:rPr sz="1000" dirty="0">
                <a:latin typeface="Times New Roman"/>
                <a:cs typeface="Times New Roman"/>
              </a:rPr>
              <a:t> punto [4].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8"/>
              </a:spcBef>
            </a:pPr>
            <a:endParaRPr sz="1100">
              <a:latin typeface="Times New Roman"/>
              <a:cs typeface="Times New Roman"/>
            </a:endParaRPr>
          </a:p>
          <a:p>
            <a:pPr marL="10259" marR="4617" algn="just">
              <a:lnSpc>
                <a:spcPts val="1115"/>
              </a:lnSpc>
            </a:pPr>
            <a:r>
              <a:rPr sz="1000" dirty="0">
                <a:latin typeface="Times New Roman"/>
                <a:cs typeface="Times New Roman"/>
              </a:rPr>
              <a:t>El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resultado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4" dirty="0">
                <a:latin typeface="Times New Roman"/>
                <a:cs typeface="Times New Roman"/>
              </a:rPr>
              <a:t>de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una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falla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una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trayectoria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conductiva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entre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puntos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que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normalmente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están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una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diferencia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potencial.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Si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trayectoria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tiene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una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alta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resistencia,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falla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acompañada </a:t>
            </a:r>
            <a:r>
              <a:rPr sz="1000" spc="-23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por un notable </a:t>
            </a:r>
            <a:r>
              <a:rPr sz="1000" spc="-4" dirty="0">
                <a:latin typeface="Times New Roman"/>
                <a:cs typeface="Times New Roman"/>
              </a:rPr>
              <a:t>cambio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voltaje en el área afectada. Si </a:t>
            </a:r>
            <a:r>
              <a:rPr sz="1000" dirty="0">
                <a:latin typeface="Times New Roman"/>
                <a:cs typeface="Times New Roman"/>
              </a:rPr>
              <a:t>la </a:t>
            </a:r>
            <a:r>
              <a:rPr sz="1000" spc="-4" dirty="0">
                <a:latin typeface="Times New Roman"/>
                <a:cs typeface="Times New Roman"/>
              </a:rPr>
              <a:t>trayectoria es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baja resistencia,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resulta </a:t>
            </a:r>
            <a:r>
              <a:rPr sz="1000" dirty="0">
                <a:latin typeface="Times New Roman"/>
                <a:cs typeface="Times New Roman"/>
              </a:rPr>
              <a:t>una</a:t>
            </a:r>
            <a:r>
              <a:rPr sz="1000" spc="-4" dirty="0">
                <a:latin typeface="Times New Roman"/>
                <a:cs typeface="Times New Roman"/>
              </a:rPr>
              <a:t> corriente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grande,</a:t>
            </a:r>
            <a:r>
              <a:rPr sz="1000" dirty="0">
                <a:latin typeface="Times New Roman"/>
                <a:cs typeface="Times New Roman"/>
              </a:rPr>
              <a:t> la </a:t>
            </a:r>
            <a:r>
              <a:rPr sz="1000" spc="-4" dirty="0">
                <a:latin typeface="Times New Roman"/>
                <a:cs typeface="Times New Roman"/>
              </a:rPr>
              <a:t>cual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puede</a:t>
            </a:r>
            <a:r>
              <a:rPr sz="1000" spc="-4" dirty="0">
                <a:latin typeface="Times New Roman"/>
                <a:cs typeface="Times New Roman"/>
              </a:rPr>
              <a:t> causar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serios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daños</a:t>
            </a:r>
            <a:r>
              <a:rPr sz="1000" spc="1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[4].</a:t>
            </a:r>
            <a:endParaRPr sz="1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68727" y="605055"/>
            <a:ext cx="210797" cy="80582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051936" y="559880"/>
            <a:ext cx="5553364" cy="6283358"/>
          </a:xfrm>
          <a:prstGeom prst="rect">
            <a:avLst/>
          </a:prstGeom>
        </p:spPr>
        <p:txBody>
          <a:bodyPr vert="horz" wrap="square" lIns="0" tIns="10259" rIns="0" bIns="0" rtlCol="0">
            <a:spAutoFit/>
          </a:bodyPr>
          <a:lstStyle/>
          <a:p>
            <a:pPr marL="229290">
              <a:spcBef>
                <a:spcPts val="81"/>
              </a:spcBef>
            </a:pPr>
            <a:r>
              <a:rPr sz="1100" b="1" spc="-4" dirty="0">
                <a:latin typeface="Times New Roman"/>
                <a:cs typeface="Times New Roman"/>
              </a:rPr>
              <a:t>CONSECUENCIAS</a:t>
            </a:r>
            <a:r>
              <a:rPr sz="1100" b="1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DE</a:t>
            </a:r>
            <a:r>
              <a:rPr sz="1100" b="1" spc="4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LAS</a:t>
            </a:r>
            <a:r>
              <a:rPr sz="1100" b="1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FALLAS</a:t>
            </a:r>
            <a:r>
              <a:rPr sz="1100" b="1" spc="8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EN</a:t>
            </a:r>
            <a:r>
              <a:rPr sz="1100" b="1" spc="-4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LOS</a:t>
            </a:r>
            <a:r>
              <a:rPr sz="1100" b="1" spc="-4" dirty="0">
                <a:latin typeface="Times New Roman"/>
                <a:cs typeface="Times New Roman"/>
              </a:rPr>
              <a:t> GENERADORES.</a:t>
            </a:r>
            <a:endParaRPr sz="1100">
              <a:latin typeface="Times New Roman"/>
              <a:cs typeface="Times New Roman"/>
            </a:endParaRPr>
          </a:p>
          <a:p>
            <a:pPr>
              <a:spcBef>
                <a:spcPts val="40"/>
              </a:spcBef>
            </a:pPr>
            <a:endParaRPr sz="1100">
              <a:latin typeface="Times New Roman"/>
              <a:cs typeface="Times New Roman"/>
            </a:endParaRPr>
          </a:p>
          <a:p>
            <a:pPr marL="10259" algn="just"/>
            <a:r>
              <a:rPr sz="1000" dirty="0">
                <a:latin typeface="Times New Roman"/>
                <a:cs typeface="Times New Roman"/>
              </a:rPr>
              <a:t>El </a:t>
            </a:r>
            <a:r>
              <a:rPr sz="1000" spc="-4" dirty="0">
                <a:latin typeface="Times New Roman"/>
                <a:cs typeface="Times New Roman"/>
              </a:rPr>
              <a:t>efecto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4" dirty="0">
                <a:latin typeface="Times New Roman"/>
                <a:cs typeface="Times New Roman"/>
              </a:rPr>
              <a:t>de</a:t>
            </a:r>
            <a:r>
              <a:rPr sz="1000" spc="-4" dirty="0">
                <a:latin typeface="Times New Roman"/>
                <a:cs typeface="Times New Roman"/>
              </a:rPr>
              <a:t> las fallas</a:t>
            </a:r>
            <a:r>
              <a:rPr sz="1000" spc="4" dirty="0">
                <a:latin typeface="Times New Roman"/>
                <a:cs typeface="Times New Roman"/>
              </a:rPr>
              <a:t> de </a:t>
            </a:r>
            <a:r>
              <a:rPr sz="1000" spc="-4" dirty="0">
                <a:latin typeface="Times New Roman"/>
                <a:cs typeface="Times New Roman"/>
              </a:rPr>
              <a:t>tierra en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estator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8" dirty="0">
                <a:latin typeface="Times New Roman"/>
                <a:cs typeface="Times New Roman"/>
              </a:rPr>
              <a:t>es</a:t>
            </a:r>
            <a:r>
              <a:rPr sz="1000" dirty="0">
                <a:latin typeface="Times New Roman"/>
                <a:cs typeface="Times New Roman"/>
              </a:rPr>
              <a:t> doble:</a:t>
            </a:r>
            <a:endParaRPr sz="1000">
              <a:latin typeface="Times New Roman"/>
              <a:cs typeface="Times New Roman"/>
            </a:endParaRPr>
          </a:p>
          <a:p>
            <a:pPr marL="379072" marR="5642" indent="-184663" algn="just">
              <a:lnSpc>
                <a:spcPts val="1115"/>
              </a:lnSpc>
              <a:spcBef>
                <a:spcPts val="109"/>
              </a:spcBef>
              <a:buAutoNum type="arabicPeriod"/>
              <a:tabLst>
                <a:tab pos="379585" algn="l"/>
              </a:tabLst>
            </a:pPr>
            <a:r>
              <a:rPr sz="1000" spc="-4" dirty="0">
                <a:latin typeface="Times New Roman"/>
                <a:cs typeface="Times New Roman"/>
              </a:rPr>
              <a:t>Arqueo al </a:t>
            </a:r>
            <a:r>
              <a:rPr sz="1000" dirty="0">
                <a:latin typeface="Times New Roman"/>
                <a:cs typeface="Times New Roman"/>
              </a:rPr>
              <a:t>núcleo, lo que </a:t>
            </a:r>
            <a:r>
              <a:rPr sz="1000" spc="-4" dirty="0">
                <a:latin typeface="Times New Roman"/>
                <a:cs typeface="Times New Roman"/>
              </a:rPr>
              <a:t>ocasiona </a:t>
            </a:r>
            <a:r>
              <a:rPr sz="1000" dirty="0">
                <a:latin typeface="Times New Roman"/>
                <a:cs typeface="Times New Roman"/>
              </a:rPr>
              <a:t>que </a:t>
            </a:r>
            <a:r>
              <a:rPr sz="1000" spc="-4" dirty="0">
                <a:latin typeface="Times New Roman"/>
                <a:cs typeface="Times New Roman"/>
              </a:rPr>
              <a:t>los </a:t>
            </a:r>
            <a:r>
              <a:rPr sz="1000" dirty="0">
                <a:latin typeface="Times New Roman"/>
                <a:cs typeface="Times New Roman"/>
              </a:rPr>
              <a:t>elementos laminados </a:t>
            </a:r>
            <a:r>
              <a:rPr sz="1000" spc="-4" dirty="0">
                <a:latin typeface="Times New Roman"/>
                <a:cs typeface="Times New Roman"/>
              </a:rPr>
              <a:t>se suelden entre sí,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produciéndose manchas calientes debidas </a:t>
            </a:r>
            <a:r>
              <a:rPr sz="1000" dirty="0">
                <a:latin typeface="Times New Roman"/>
                <a:cs typeface="Times New Roman"/>
              </a:rPr>
              <a:t>a </a:t>
            </a:r>
            <a:r>
              <a:rPr sz="1000" spc="-4" dirty="0">
                <a:latin typeface="Times New Roman"/>
                <a:cs typeface="Times New Roman"/>
              </a:rPr>
              <a:t>las corrientes parásitas si se continúa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usando.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12" dirty="0">
                <a:latin typeface="Times New Roman"/>
                <a:cs typeface="Times New Roman"/>
              </a:rPr>
              <a:t>Las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reparaciones</a:t>
            </a:r>
            <a:r>
              <a:rPr sz="1000" dirty="0">
                <a:latin typeface="Times New Roman"/>
                <a:cs typeface="Times New Roman"/>
              </a:rPr>
              <a:t> de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esta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situación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representan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gastos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considerables</a:t>
            </a:r>
            <a:r>
              <a:rPr sz="1000" dirty="0">
                <a:latin typeface="Times New Roman"/>
                <a:cs typeface="Times New Roman"/>
              </a:rPr>
              <a:t> de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tiempo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y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dinero.</a:t>
            </a: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buFont typeface="Times New Roman"/>
              <a:buAutoNum type="arabicPeriod"/>
            </a:pPr>
            <a:endParaRPr sz="1000">
              <a:latin typeface="Times New Roman"/>
              <a:cs typeface="Times New Roman"/>
            </a:endParaRPr>
          </a:p>
          <a:p>
            <a:pPr marL="379072" marR="9233" indent="-184663" algn="just">
              <a:lnSpc>
                <a:spcPts val="1115"/>
              </a:lnSpc>
              <a:buAutoNum type="arabicPeriod"/>
              <a:tabLst>
                <a:tab pos="379585" algn="l"/>
              </a:tabLst>
            </a:pPr>
            <a:r>
              <a:rPr sz="1000" spc="-4" dirty="0">
                <a:latin typeface="Times New Roman"/>
                <a:cs typeface="Times New Roman"/>
              </a:rPr>
              <a:t>Calentamiento severo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los conductores, </a:t>
            </a:r>
            <a:r>
              <a:rPr sz="1000" dirty="0">
                <a:latin typeface="Times New Roman"/>
                <a:cs typeface="Times New Roman"/>
              </a:rPr>
              <a:t>lo que </a:t>
            </a:r>
            <a:r>
              <a:rPr sz="1000" spc="-4" dirty="0">
                <a:latin typeface="Times New Roman"/>
                <a:cs typeface="Times New Roman"/>
              </a:rPr>
              <a:t>ocasiona daños </a:t>
            </a:r>
            <a:r>
              <a:rPr sz="1000" dirty="0">
                <a:latin typeface="Times New Roman"/>
                <a:cs typeface="Times New Roman"/>
              </a:rPr>
              <a:t>a </a:t>
            </a:r>
            <a:r>
              <a:rPr sz="1000" spc="-4" dirty="0">
                <a:latin typeface="Times New Roman"/>
                <a:cs typeface="Times New Roman"/>
              </a:rPr>
              <a:t>los mismos </a:t>
            </a:r>
            <a:r>
              <a:rPr sz="1000" dirty="0">
                <a:latin typeface="Times New Roman"/>
                <a:cs typeface="Times New Roman"/>
              </a:rPr>
              <a:t>y a </a:t>
            </a:r>
            <a:r>
              <a:rPr sz="1000" spc="-4" dirty="0">
                <a:latin typeface="Times New Roman"/>
                <a:cs typeface="Times New Roman"/>
              </a:rPr>
              <a:t>su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aislamiento, </a:t>
            </a:r>
            <a:r>
              <a:rPr sz="1000" dirty="0">
                <a:latin typeface="Times New Roman"/>
                <a:cs typeface="Times New Roman"/>
              </a:rPr>
              <a:t>con </a:t>
            </a:r>
            <a:r>
              <a:rPr sz="1000" spc="-4" dirty="0">
                <a:latin typeface="Times New Roman"/>
                <a:cs typeface="Times New Roman"/>
              </a:rPr>
              <a:t>riesgo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4" dirty="0">
                <a:latin typeface="Times New Roman"/>
                <a:cs typeface="Times New Roman"/>
              </a:rPr>
              <a:t>de</a:t>
            </a:r>
            <a:r>
              <a:rPr sz="1000" spc="-4" dirty="0">
                <a:latin typeface="Times New Roman"/>
                <a:cs typeface="Times New Roman"/>
              </a:rPr>
              <a:t> incendio.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16"/>
              </a:spcBef>
            </a:pPr>
            <a:endParaRPr sz="900">
              <a:latin typeface="Times New Roman"/>
              <a:cs typeface="Times New Roman"/>
            </a:endParaRPr>
          </a:p>
          <a:p>
            <a:pPr marL="10259" marR="4104" algn="just">
              <a:lnSpc>
                <a:spcPct val="95900"/>
              </a:lnSpc>
            </a:pPr>
            <a:r>
              <a:rPr sz="1000" spc="-8" dirty="0">
                <a:latin typeface="Times New Roman"/>
                <a:cs typeface="Times New Roman"/>
              </a:rPr>
              <a:t>Las </a:t>
            </a:r>
            <a:r>
              <a:rPr sz="1000" spc="-4" dirty="0">
                <a:latin typeface="Times New Roman"/>
                <a:cs typeface="Times New Roman"/>
              </a:rPr>
              <a:t>fallas </a:t>
            </a:r>
            <a:r>
              <a:rPr sz="1000" dirty="0">
                <a:latin typeface="Times New Roman"/>
                <a:cs typeface="Times New Roman"/>
              </a:rPr>
              <a:t>que </a:t>
            </a:r>
            <a:r>
              <a:rPr sz="1000" spc="-4" dirty="0">
                <a:latin typeface="Times New Roman"/>
                <a:cs typeface="Times New Roman"/>
              </a:rPr>
              <a:t>se originan en el circuito del </a:t>
            </a:r>
            <a:r>
              <a:rPr sz="1000" dirty="0">
                <a:latin typeface="Times New Roman"/>
                <a:cs typeface="Times New Roman"/>
              </a:rPr>
              <a:t>rotor </a:t>
            </a:r>
            <a:r>
              <a:rPr sz="1000" spc="-4" dirty="0">
                <a:latin typeface="Times New Roman"/>
                <a:cs typeface="Times New Roman"/>
              </a:rPr>
              <a:t>pueden ocasionar </a:t>
            </a:r>
            <a:r>
              <a:rPr sz="1000" dirty="0">
                <a:latin typeface="Times New Roman"/>
                <a:cs typeface="Times New Roman"/>
              </a:rPr>
              <a:t>una severa vibración </a:t>
            </a:r>
            <a:r>
              <a:rPr sz="1000" spc="-4" dirty="0">
                <a:latin typeface="Times New Roman"/>
                <a:cs typeface="Times New Roman"/>
              </a:rPr>
              <a:t>del </a:t>
            </a:r>
            <a:r>
              <a:rPr sz="1000" dirty="0">
                <a:latin typeface="Times New Roman"/>
                <a:cs typeface="Times New Roman"/>
              </a:rPr>
              <a:t> rotor y posiblemente, hasta </a:t>
            </a:r>
            <a:r>
              <a:rPr sz="1000" spc="-4" dirty="0">
                <a:latin typeface="Times New Roman"/>
                <a:cs typeface="Times New Roman"/>
              </a:rPr>
              <a:t>dañar los cojinetes. </a:t>
            </a:r>
            <a:r>
              <a:rPr sz="1000" spc="-8" dirty="0">
                <a:latin typeface="Times New Roman"/>
                <a:cs typeface="Times New Roman"/>
              </a:rPr>
              <a:t>La </a:t>
            </a:r>
            <a:r>
              <a:rPr sz="1000" spc="-4" dirty="0">
                <a:latin typeface="Times New Roman"/>
                <a:cs typeface="Times New Roman"/>
              </a:rPr>
              <a:t>apertura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los circuitos del rotor, aunque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ocurre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raras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veces,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puede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producir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arqueo</a:t>
            </a:r>
            <a:r>
              <a:rPr sz="1000" spc="1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y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causar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desperfectos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graves.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28"/>
              </a:spcBef>
            </a:pPr>
            <a:endParaRPr sz="1000">
              <a:latin typeface="Times New Roman"/>
              <a:cs typeface="Times New Roman"/>
            </a:endParaRPr>
          </a:p>
          <a:p>
            <a:pPr marL="10259" marR="5642" algn="just">
              <a:lnSpc>
                <a:spcPts val="1115"/>
              </a:lnSpc>
            </a:pPr>
            <a:r>
              <a:rPr sz="1000" spc="-8" dirty="0">
                <a:latin typeface="Times New Roman"/>
                <a:cs typeface="Times New Roman"/>
              </a:rPr>
              <a:t>La </a:t>
            </a:r>
            <a:r>
              <a:rPr sz="1000" dirty="0">
                <a:latin typeface="Times New Roman"/>
                <a:cs typeface="Times New Roman"/>
              </a:rPr>
              <a:t>falla del campo puede </a:t>
            </a:r>
            <a:r>
              <a:rPr sz="1000" spc="-4" dirty="0">
                <a:latin typeface="Times New Roman"/>
                <a:cs typeface="Times New Roman"/>
              </a:rPr>
              <a:t>ocurrir </a:t>
            </a:r>
            <a:r>
              <a:rPr sz="1000" dirty="0">
                <a:latin typeface="Times New Roman"/>
                <a:cs typeface="Times New Roman"/>
              </a:rPr>
              <a:t>por </a:t>
            </a:r>
            <a:r>
              <a:rPr sz="1000" spc="-4" dirty="0">
                <a:latin typeface="Times New Roman"/>
                <a:cs typeface="Times New Roman"/>
              </a:rPr>
              <a:t>defectos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4" dirty="0">
                <a:latin typeface="Times New Roman"/>
                <a:cs typeface="Times New Roman"/>
              </a:rPr>
              <a:t>un </a:t>
            </a:r>
            <a:r>
              <a:rPr sz="1000" spc="-4" dirty="0">
                <a:latin typeface="Times New Roman"/>
                <a:cs typeface="Times New Roman"/>
              </a:rPr>
              <a:t>interruptor del campo </a:t>
            </a:r>
            <a:r>
              <a:rPr sz="1000" dirty="0">
                <a:latin typeface="Times New Roman"/>
                <a:cs typeface="Times New Roman"/>
              </a:rPr>
              <a:t>o por </a:t>
            </a:r>
            <a:r>
              <a:rPr sz="1000" spc="16" dirty="0">
                <a:latin typeface="Times New Roman"/>
                <a:cs typeface="Times New Roman"/>
              </a:rPr>
              <a:t>la </a:t>
            </a:r>
            <a:r>
              <a:rPr sz="1000" dirty="0">
                <a:latin typeface="Times New Roman"/>
                <a:cs typeface="Times New Roman"/>
              </a:rPr>
              <a:t>falla del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excitador. Cuando </a:t>
            </a:r>
            <a:r>
              <a:rPr sz="1000" dirty="0">
                <a:latin typeface="Times New Roman"/>
                <a:cs typeface="Times New Roman"/>
              </a:rPr>
              <a:t>un </a:t>
            </a:r>
            <a:r>
              <a:rPr sz="1000" spc="-4" dirty="0">
                <a:latin typeface="Times New Roman"/>
                <a:cs typeface="Times New Roman"/>
              </a:rPr>
              <a:t>generador </a:t>
            </a:r>
            <a:r>
              <a:rPr sz="1000" dirty="0">
                <a:latin typeface="Times New Roman"/>
                <a:cs typeface="Times New Roman"/>
              </a:rPr>
              <a:t>pierde </a:t>
            </a:r>
            <a:r>
              <a:rPr sz="1000" spc="-4" dirty="0">
                <a:latin typeface="Times New Roman"/>
                <a:cs typeface="Times New Roman"/>
              </a:rPr>
              <a:t>su excitación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campo, se acelera ligeramente </a:t>
            </a:r>
            <a:r>
              <a:rPr sz="1000" dirty="0">
                <a:latin typeface="Times New Roman"/>
                <a:cs typeface="Times New Roman"/>
              </a:rPr>
              <a:t>y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actúa como generador </a:t>
            </a:r>
            <a:r>
              <a:rPr sz="1000" spc="4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inducción, derivando </a:t>
            </a:r>
            <a:r>
              <a:rPr sz="1000" dirty="0">
                <a:latin typeface="Times New Roman"/>
                <a:cs typeface="Times New Roman"/>
              </a:rPr>
              <a:t>su </a:t>
            </a:r>
            <a:r>
              <a:rPr sz="1000" spc="-4" dirty="0">
                <a:latin typeface="Times New Roman"/>
                <a:cs typeface="Times New Roman"/>
              </a:rPr>
              <a:t>excitación del sistema </a:t>
            </a:r>
            <a:r>
              <a:rPr sz="1000" dirty="0">
                <a:latin typeface="Times New Roman"/>
                <a:cs typeface="Times New Roman"/>
              </a:rPr>
              <a:t>y </a:t>
            </a:r>
            <a:r>
              <a:rPr sz="1000" spc="-4" dirty="0">
                <a:latin typeface="Times New Roman"/>
                <a:cs typeface="Times New Roman"/>
              </a:rPr>
              <a:t>alimentando </a:t>
            </a:r>
            <a:r>
              <a:rPr sz="1000" dirty="0">
                <a:latin typeface="Times New Roman"/>
                <a:cs typeface="Times New Roman"/>
              </a:rPr>
              <a:t>la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energía </a:t>
            </a:r>
            <a:r>
              <a:rPr sz="1000" dirty="0">
                <a:latin typeface="Times New Roman"/>
                <a:cs typeface="Times New Roman"/>
              </a:rPr>
              <a:t>a un </a:t>
            </a:r>
            <a:r>
              <a:rPr sz="1000" spc="-4" dirty="0">
                <a:latin typeface="Times New Roman"/>
                <a:cs typeface="Times New Roman"/>
              </a:rPr>
              <a:t>factor </a:t>
            </a:r>
            <a:r>
              <a:rPr sz="1000" dirty="0">
                <a:latin typeface="Times New Roman"/>
                <a:cs typeface="Times New Roman"/>
              </a:rPr>
              <a:t>de potencia </a:t>
            </a:r>
            <a:r>
              <a:rPr sz="1000" spc="-4" dirty="0">
                <a:latin typeface="Times New Roman"/>
                <a:cs typeface="Times New Roman"/>
              </a:rPr>
              <a:t>adelantado. Ocurre </a:t>
            </a:r>
            <a:r>
              <a:rPr sz="1000" dirty="0">
                <a:latin typeface="Times New Roman"/>
                <a:cs typeface="Times New Roman"/>
              </a:rPr>
              <a:t>también una </a:t>
            </a:r>
            <a:r>
              <a:rPr sz="1000" spc="-4" dirty="0">
                <a:latin typeface="Times New Roman"/>
                <a:cs typeface="Times New Roman"/>
              </a:rPr>
              <a:t>caída del </a:t>
            </a:r>
            <a:r>
              <a:rPr sz="1000" dirty="0">
                <a:latin typeface="Times New Roman"/>
                <a:cs typeface="Times New Roman"/>
              </a:rPr>
              <a:t>voltaje </a:t>
            </a:r>
            <a:r>
              <a:rPr sz="1000" spc="-4" dirty="0">
                <a:latin typeface="Times New Roman"/>
                <a:cs typeface="Times New Roman"/>
              </a:rPr>
              <a:t>debida </a:t>
            </a:r>
            <a:r>
              <a:rPr sz="1000" dirty="0">
                <a:latin typeface="Times New Roman"/>
                <a:cs typeface="Times New Roman"/>
              </a:rPr>
              <a:t>a la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pérdida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excitación</a:t>
            </a:r>
            <a:r>
              <a:rPr sz="1000" dirty="0">
                <a:latin typeface="Times New Roman"/>
                <a:cs typeface="Times New Roman"/>
              </a:rPr>
              <a:t> y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que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puede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ocasionar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pérdida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del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sincronismo </a:t>
            </a:r>
            <a:r>
              <a:rPr sz="1000" dirty="0">
                <a:latin typeface="Times New Roman"/>
                <a:cs typeface="Times New Roman"/>
              </a:rPr>
              <a:t>y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spc="4" dirty="0">
                <a:latin typeface="Times New Roman"/>
                <a:cs typeface="Times New Roman"/>
              </a:rPr>
              <a:t>la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inestabilidad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del </a:t>
            </a:r>
            <a:r>
              <a:rPr sz="1000" spc="-23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sistema.</a:t>
            </a:r>
            <a:r>
              <a:rPr sz="1000" dirty="0">
                <a:latin typeface="Times New Roman"/>
                <a:cs typeface="Times New Roman"/>
              </a:rPr>
              <a:t> Existe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también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posibilidad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del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sobrecalentamiento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del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rotor,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debido</a:t>
            </a:r>
            <a:r>
              <a:rPr sz="1000" dirty="0">
                <a:latin typeface="Times New Roman"/>
                <a:cs typeface="Times New Roman"/>
              </a:rPr>
              <a:t> 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las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corrientes</a:t>
            </a:r>
            <a:r>
              <a:rPr sz="1000" dirty="0">
                <a:latin typeface="Times New Roman"/>
                <a:cs typeface="Times New Roman"/>
              </a:rPr>
              <a:t> inducidas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dirty="0">
                <a:latin typeface="Times New Roman"/>
                <a:cs typeface="Times New Roman"/>
              </a:rPr>
              <a:t> este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y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los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devanados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4" dirty="0">
                <a:latin typeface="Times New Roman"/>
                <a:cs typeface="Times New Roman"/>
              </a:rPr>
              <a:t>del</a:t>
            </a:r>
            <a:r>
              <a:rPr sz="1000" spc="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amortiguamiento.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16"/>
              </a:spcBef>
            </a:pPr>
            <a:endParaRPr sz="900">
              <a:latin typeface="Times New Roman"/>
              <a:cs typeface="Times New Roman"/>
            </a:endParaRPr>
          </a:p>
          <a:p>
            <a:pPr marL="10259" marR="5130" algn="just">
              <a:lnSpc>
                <a:spcPct val="95900"/>
              </a:lnSpc>
            </a:pPr>
            <a:r>
              <a:rPr sz="1000" spc="-4" dirty="0">
                <a:latin typeface="Times New Roman"/>
                <a:cs typeface="Times New Roman"/>
              </a:rPr>
              <a:t>Puede</a:t>
            </a:r>
            <a:r>
              <a:rPr sz="1000" dirty="0">
                <a:latin typeface="Times New Roman"/>
                <a:cs typeface="Times New Roman"/>
              </a:rPr>
              <a:t> ocurrir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desbalanceo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cuando</a:t>
            </a:r>
            <a:r>
              <a:rPr sz="1000" dirty="0">
                <a:latin typeface="Times New Roman"/>
                <a:cs typeface="Times New Roman"/>
              </a:rPr>
              <a:t> se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presentan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fallas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monofásicas,</a:t>
            </a:r>
            <a:r>
              <a:rPr sz="1000" dirty="0">
                <a:latin typeface="Times New Roman"/>
                <a:cs typeface="Times New Roman"/>
              </a:rPr>
              <a:t> cuando</a:t>
            </a:r>
            <a:r>
              <a:rPr sz="1000" spc="4" dirty="0">
                <a:latin typeface="Times New Roman"/>
                <a:cs typeface="Times New Roman"/>
              </a:rPr>
              <a:t> hay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carga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desbalanceada </a:t>
            </a:r>
            <a:r>
              <a:rPr sz="1000" dirty="0">
                <a:latin typeface="Times New Roman"/>
                <a:cs typeface="Times New Roman"/>
              </a:rPr>
              <a:t>o </a:t>
            </a:r>
            <a:r>
              <a:rPr sz="1000" spc="-4" dirty="0">
                <a:latin typeface="Times New Roman"/>
                <a:cs typeface="Times New Roman"/>
              </a:rPr>
              <a:t>cuando </a:t>
            </a:r>
            <a:r>
              <a:rPr sz="1000" dirty="0">
                <a:latin typeface="Times New Roman"/>
                <a:cs typeface="Times New Roman"/>
              </a:rPr>
              <a:t>hay </a:t>
            </a:r>
            <a:r>
              <a:rPr sz="1000" spc="-4" dirty="0">
                <a:latin typeface="Times New Roman"/>
                <a:cs typeface="Times New Roman"/>
              </a:rPr>
              <a:t>circuitos abiertos </a:t>
            </a:r>
            <a:r>
              <a:rPr sz="1000" dirty="0">
                <a:latin typeface="Times New Roman"/>
                <a:cs typeface="Times New Roman"/>
              </a:rPr>
              <a:t>debido a </a:t>
            </a:r>
            <a:r>
              <a:rPr sz="1000" spc="-4" dirty="0">
                <a:latin typeface="Times New Roman"/>
                <a:cs typeface="Times New Roman"/>
              </a:rPr>
              <a:t>líneas rotas </a:t>
            </a:r>
            <a:r>
              <a:rPr sz="1000" dirty="0">
                <a:latin typeface="Times New Roman"/>
                <a:cs typeface="Times New Roman"/>
              </a:rPr>
              <a:t>o a la </a:t>
            </a:r>
            <a:r>
              <a:rPr sz="1000" spc="-4" dirty="0">
                <a:latin typeface="Times New Roman"/>
                <a:cs typeface="Times New Roman"/>
              </a:rPr>
              <a:t>falla </a:t>
            </a:r>
            <a:r>
              <a:rPr sz="1000" dirty="0">
                <a:latin typeface="Times New Roman"/>
                <a:cs typeface="Times New Roman"/>
              </a:rPr>
              <a:t>de uno de </a:t>
            </a:r>
            <a:r>
              <a:rPr sz="1000" spc="-4" dirty="0">
                <a:latin typeface="Times New Roman"/>
                <a:cs typeface="Times New Roman"/>
              </a:rPr>
              <a:t>los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polos de un </a:t>
            </a:r>
            <a:r>
              <a:rPr sz="1000" spc="-4" dirty="0">
                <a:latin typeface="Times New Roman"/>
                <a:cs typeface="Times New Roman"/>
              </a:rPr>
              <a:t>disyuntor al cerrarse. </a:t>
            </a:r>
            <a:r>
              <a:rPr sz="1000" dirty="0">
                <a:latin typeface="Times New Roman"/>
                <a:cs typeface="Times New Roman"/>
              </a:rPr>
              <a:t>Aunque los </a:t>
            </a:r>
            <a:r>
              <a:rPr sz="1000" spc="-4" dirty="0">
                <a:latin typeface="Times New Roman"/>
                <a:cs typeface="Times New Roman"/>
              </a:rPr>
              <a:t>cortocircuitos se aíslan normalmente mediante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 </a:t>
            </a:r>
            <a:r>
              <a:rPr sz="1000" spc="-4" dirty="0">
                <a:latin typeface="Times New Roman"/>
                <a:cs typeface="Times New Roman"/>
              </a:rPr>
              <a:t>protección del circuito, las fallas </a:t>
            </a:r>
            <a:r>
              <a:rPr sz="1000" dirty="0">
                <a:latin typeface="Times New Roman"/>
                <a:cs typeface="Times New Roman"/>
              </a:rPr>
              <a:t>no </a:t>
            </a:r>
            <a:r>
              <a:rPr sz="1000" spc="-4" dirty="0">
                <a:latin typeface="Times New Roman"/>
                <a:cs typeface="Times New Roman"/>
              </a:rPr>
              <a:t>aisladas </a:t>
            </a:r>
            <a:r>
              <a:rPr sz="1000" dirty="0">
                <a:latin typeface="Times New Roman"/>
                <a:cs typeface="Times New Roman"/>
              </a:rPr>
              <a:t>y </a:t>
            </a:r>
            <a:r>
              <a:rPr sz="1000" spc="-4" dirty="0">
                <a:latin typeface="Times New Roman"/>
                <a:cs typeface="Times New Roman"/>
              </a:rPr>
              <a:t>los casos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carga desbalanceada </a:t>
            </a:r>
            <a:r>
              <a:rPr sz="1000" dirty="0">
                <a:latin typeface="Times New Roman"/>
                <a:cs typeface="Times New Roman"/>
              </a:rPr>
              <a:t>que </a:t>
            </a:r>
            <a:r>
              <a:rPr sz="1000" spc="-4" dirty="0">
                <a:latin typeface="Times New Roman"/>
                <a:cs typeface="Times New Roman"/>
              </a:rPr>
              <a:t>se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originan </a:t>
            </a:r>
            <a:r>
              <a:rPr sz="1000" dirty="0">
                <a:latin typeface="Times New Roman"/>
                <a:cs typeface="Times New Roman"/>
              </a:rPr>
              <a:t>por </a:t>
            </a:r>
            <a:r>
              <a:rPr sz="1000" spc="-4" dirty="0">
                <a:latin typeface="Times New Roman"/>
                <a:cs typeface="Times New Roman"/>
              </a:rPr>
              <a:t>cualquiera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las causas anteriores, ocasionalmente hacen </a:t>
            </a:r>
            <a:r>
              <a:rPr sz="1000" dirty="0">
                <a:latin typeface="Times New Roman"/>
                <a:cs typeface="Times New Roman"/>
              </a:rPr>
              <a:t>que </a:t>
            </a:r>
            <a:r>
              <a:rPr sz="1000" spc="-4" dirty="0">
                <a:latin typeface="Times New Roman"/>
                <a:cs typeface="Times New Roman"/>
              </a:rPr>
              <a:t>se mantenga </a:t>
            </a:r>
            <a:r>
              <a:rPr sz="1000" dirty="0">
                <a:latin typeface="Times New Roman"/>
                <a:cs typeface="Times New Roman"/>
              </a:rPr>
              <a:t>la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condición</a:t>
            </a:r>
            <a:r>
              <a:rPr sz="1000" dirty="0">
                <a:latin typeface="Times New Roman"/>
                <a:cs typeface="Times New Roman"/>
              </a:rPr>
              <a:t> de</a:t>
            </a:r>
            <a:r>
              <a:rPr sz="1000" spc="-4" dirty="0">
                <a:latin typeface="Times New Roman"/>
                <a:cs typeface="Times New Roman"/>
              </a:rPr>
              <a:t> corriente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desbalanceada en</a:t>
            </a:r>
            <a:r>
              <a:rPr sz="1000" spc="1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el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generador.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28"/>
              </a:spcBef>
            </a:pPr>
            <a:endParaRPr sz="1000">
              <a:latin typeface="Times New Roman"/>
              <a:cs typeface="Times New Roman"/>
            </a:endParaRPr>
          </a:p>
          <a:p>
            <a:pPr marL="10259" marR="7181" algn="just">
              <a:lnSpc>
                <a:spcPts val="1115"/>
              </a:lnSpc>
            </a:pPr>
            <a:r>
              <a:rPr sz="1000" dirty="0">
                <a:latin typeface="Times New Roman"/>
                <a:cs typeface="Times New Roman"/>
              </a:rPr>
              <a:t>El </a:t>
            </a:r>
            <a:r>
              <a:rPr sz="1000" spc="-4" dirty="0">
                <a:latin typeface="Times New Roman"/>
                <a:cs typeface="Times New Roman"/>
              </a:rPr>
              <a:t>desbalanceo </a:t>
            </a:r>
            <a:r>
              <a:rPr sz="1000" spc="4" dirty="0">
                <a:latin typeface="Times New Roman"/>
                <a:cs typeface="Times New Roman"/>
              </a:rPr>
              <a:t>da </a:t>
            </a:r>
            <a:r>
              <a:rPr sz="1000" dirty="0">
                <a:latin typeface="Times New Roman"/>
                <a:cs typeface="Times New Roman"/>
              </a:rPr>
              <a:t>origen a </a:t>
            </a:r>
            <a:r>
              <a:rPr sz="1000" spc="-4" dirty="0">
                <a:latin typeface="Times New Roman"/>
                <a:cs typeface="Times New Roman"/>
              </a:rPr>
              <a:t>corrientes </a:t>
            </a:r>
            <a:r>
              <a:rPr sz="1000" dirty="0">
                <a:latin typeface="Times New Roman"/>
                <a:cs typeface="Times New Roman"/>
              </a:rPr>
              <a:t>de secuencia </a:t>
            </a:r>
            <a:r>
              <a:rPr sz="1000" spc="-4" dirty="0">
                <a:latin typeface="Times New Roman"/>
                <a:cs typeface="Times New Roman"/>
              </a:rPr>
              <a:t>negativa </a:t>
            </a:r>
            <a:r>
              <a:rPr sz="1000" dirty="0">
                <a:latin typeface="Times New Roman"/>
                <a:cs typeface="Times New Roman"/>
              </a:rPr>
              <a:t>que producen un </a:t>
            </a:r>
            <a:r>
              <a:rPr sz="1000" spc="-4" dirty="0">
                <a:latin typeface="Times New Roman"/>
                <a:cs typeface="Times New Roman"/>
              </a:rPr>
              <a:t>campo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reacción en </a:t>
            </a:r>
            <a:r>
              <a:rPr sz="1000" spc="4" dirty="0">
                <a:latin typeface="Times New Roman"/>
                <a:cs typeface="Times New Roman"/>
              </a:rPr>
              <a:t>la </a:t>
            </a:r>
            <a:r>
              <a:rPr sz="1000" spc="-4" dirty="0">
                <a:latin typeface="Times New Roman"/>
                <a:cs typeface="Times New Roman"/>
              </a:rPr>
              <a:t>armadura, </a:t>
            </a:r>
            <a:r>
              <a:rPr sz="1000" dirty="0">
                <a:latin typeface="Times New Roman"/>
                <a:cs typeface="Times New Roman"/>
              </a:rPr>
              <a:t>que </a:t>
            </a:r>
            <a:r>
              <a:rPr sz="1000" spc="-4" dirty="0">
                <a:latin typeface="Times New Roman"/>
                <a:cs typeface="Times New Roman"/>
              </a:rPr>
              <a:t>gira en dirección contraria </a:t>
            </a:r>
            <a:r>
              <a:rPr sz="1000" dirty="0">
                <a:latin typeface="Times New Roman"/>
                <a:cs typeface="Times New Roman"/>
              </a:rPr>
              <a:t>a la del rotor y </a:t>
            </a:r>
            <a:r>
              <a:rPr sz="1000" spc="-4" dirty="0">
                <a:latin typeface="Times New Roman"/>
                <a:cs typeface="Times New Roman"/>
              </a:rPr>
              <a:t>que, </a:t>
            </a:r>
            <a:r>
              <a:rPr sz="1000" dirty="0">
                <a:latin typeface="Times New Roman"/>
                <a:cs typeface="Times New Roman"/>
              </a:rPr>
              <a:t>por lo tanto,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produce </a:t>
            </a:r>
            <a:r>
              <a:rPr sz="1000" dirty="0">
                <a:latin typeface="Times New Roman"/>
                <a:cs typeface="Times New Roman"/>
              </a:rPr>
              <a:t>un flujo que </a:t>
            </a:r>
            <a:r>
              <a:rPr sz="1000" spc="-4" dirty="0">
                <a:latin typeface="Times New Roman"/>
                <a:cs typeface="Times New Roman"/>
              </a:rPr>
              <a:t>se </a:t>
            </a:r>
            <a:r>
              <a:rPr sz="1000" dirty="0">
                <a:latin typeface="Times New Roman"/>
                <a:cs typeface="Times New Roman"/>
              </a:rPr>
              <a:t>desliza a </a:t>
            </a:r>
            <a:r>
              <a:rPr sz="1000" spc="-4" dirty="0">
                <a:latin typeface="Times New Roman"/>
                <a:cs typeface="Times New Roman"/>
              </a:rPr>
              <a:t>través del </a:t>
            </a:r>
            <a:r>
              <a:rPr sz="1000" dirty="0">
                <a:latin typeface="Times New Roman"/>
                <a:cs typeface="Times New Roman"/>
              </a:rPr>
              <a:t>rotor </a:t>
            </a:r>
            <a:r>
              <a:rPr sz="1000" spc="-4" dirty="0">
                <a:latin typeface="Times New Roman"/>
                <a:cs typeface="Times New Roman"/>
              </a:rPr>
              <a:t>con el </a:t>
            </a:r>
            <a:r>
              <a:rPr sz="1000" dirty="0">
                <a:latin typeface="Times New Roman"/>
                <a:cs typeface="Times New Roman"/>
              </a:rPr>
              <a:t>doble de </a:t>
            </a:r>
            <a:r>
              <a:rPr sz="1000" spc="-4" dirty="0">
                <a:latin typeface="Times New Roman"/>
                <a:cs typeface="Times New Roman"/>
              </a:rPr>
              <a:t>su </a:t>
            </a:r>
            <a:r>
              <a:rPr sz="1000" dirty="0">
                <a:latin typeface="Times New Roman"/>
                <a:cs typeface="Times New Roman"/>
              </a:rPr>
              <a:t>velocidad de </a:t>
            </a:r>
            <a:r>
              <a:rPr sz="1000" spc="-4" dirty="0">
                <a:latin typeface="Times New Roman"/>
                <a:cs typeface="Times New Roman"/>
              </a:rPr>
              <a:t>rotación.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Por </a:t>
            </a:r>
            <a:r>
              <a:rPr sz="1000" dirty="0">
                <a:latin typeface="Times New Roman"/>
                <a:cs typeface="Times New Roman"/>
              </a:rPr>
              <a:t>lo </a:t>
            </a:r>
            <a:r>
              <a:rPr sz="1000" spc="-4" dirty="0">
                <a:latin typeface="Times New Roman"/>
                <a:cs typeface="Times New Roman"/>
              </a:rPr>
              <a:t>anterior, se </a:t>
            </a:r>
            <a:r>
              <a:rPr sz="1000" dirty="0">
                <a:latin typeface="Times New Roman"/>
                <a:cs typeface="Times New Roman"/>
              </a:rPr>
              <a:t>inducen </a:t>
            </a:r>
            <a:r>
              <a:rPr sz="1000" spc="-4" dirty="0">
                <a:latin typeface="Times New Roman"/>
                <a:cs typeface="Times New Roman"/>
              </a:rPr>
              <a:t>falsas corrientes </a:t>
            </a:r>
            <a:r>
              <a:rPr sz="1000" dirty="0">
                <a:latin typeface="Times New Roman"/>
                <a:cs typeface="Times New Roman"/>
              </a:rPr>
              <a:t>de dos </a:t>
            </a:r>
            <a:r>
              <a:rPr sz="1000" spc="-4" dirty="0">
                <a:latin typeface="Times New Roman"/>
                <a:cs typeface="Times New Roman"/>
              </a:rPr>
              <a:t>veces </a:t>
            </a:r>
            <a:r>
              <a:rPr sz="1000" dirty="0">
                <a:latin typeface="Times New Roman"/>
                <a:cs typeface="Times New Roman"/>
              </a:rPr>
              <a:t>la </a:t>
            </a:r>
            <a:r>
              <a:rPr sz="1000" spc="-4" dirty="0">
                <a:latin typeface="Times New Roman"/>
                <a:cs typeface="Times New Roman"/>
              </a:rPr>
              <a:t>frecuencia </a:t>
            </a:r>
            <a:r>
              <a:rPr sz="1000" spc="4" dirty="0">
                <a:latin typeface="Times New Roman"/>
                <a:cs typeface="Times New Roman"/>
              </a:rPr>
              <a:t>de </a:t>
            </a:r>
            <a:r>
              <a:rPr sz="1000" dirty="0">
                <a:latin typeface="Times New Roman"/>
                <a:cs typeface="Times New Roman"/>
              </a:rPr>
              <a:t>la máquina </a:t>
            </a:r>
            <a:r>
              <a:rPr sz="1000" spc="-4" dirty="0">
                <a:latin typeface="Times New Roman"/>
                <a:cs typeface="Times New Roman"/>
              </a:rPr>
              <a:t>en el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cuerpo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del</a:t>
            </a:r>
            <a:r>
              <a:rPr sz="1000" spc="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rotor,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los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devanados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del</a:t>
            </a:r>
            <a:r>
              <a:rPr sz="1000" spc="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campo</a:t>
            </a:r>
            <a:r>
              <a:rPr sz="1000" spc="2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y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spc="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los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devanados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del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amortiguamiento.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4"/>
              </a:spcBef>
            </a:pPr>
            <a:endParaRPr sz="1000">
              <a:latin typeface="Times New Roman"/>
              <a:cs typeface="Times New Roman"/>
            </a:endParaRPr>
          </a:p>
          <a:p>
            <a:pPr marL="10259" marR="6155" algn="just">
              <a:lnSpc>
                <a:spcPts val="1115"/>
              </a:lnSpc>
            </a:pPr>
            <a:r>
              <a:rPr sz="1000" spc="-4" dirty="0">
                <a:latin typeface="Times New Roman"/>
                <a:cs typeface="Times New Roman"/>
              </a:rPr>
              <a:t>Si el grado </a:t>
            </a:r>
            <a:r>
              <a:rPr sz="1000" spc="4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desbalanceo es apreciable, estas corrientes </a:t>
            </a:r>
            <a:r>
              <a:rPr sz="1000" dirty="0">
                <a:latin typeface="Times New Roman"/>
                <a:cs typeface="Times New Roman"/>
              </a:rPr>
              <a:t>ocasionan </a:t>
            </a:r>
            <a:r>
              <a:rPr sz="1000" spc="-4" dirty="0">
                <a:latin typeface="Times New Roman"/>
                <a:cs typeface="Times New Roman"/>
              </a:rPr>
              <a:t>sobrecalentamiento. </a:t>
            </a:r>
            <a:r>
              <a:rPr sz="1000" spc="-8" dirty="0">
                <a:latin typeface="Times New Roman"/>
                <a:cs typeface="Times New Roman"/>
              </a:rPr>
              <a:t>La </a:t>
            </a:r>
            <a:r>
              <a:rPr sz="1000" spc="-4" dirty="0">
                <a:latin typeface="Times New Roman"/>
                <a:cs typeface="Times New Roman"/>
              </a:rPr>
              <a:t> magnitud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corriente</a:t>
            </a:r>
            <a:r>
              <a:rPr sz="1000" dirty="0">
                <a:latin typeface="Times New Roman"/>
                <a:cs typeface="Times New Roman"/>
              </a:rPr>
              <a:t> de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secuencia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negativa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 inferior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su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corriente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nominal.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Cuando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un </a:t>
            </a:r>
            <a:r>
              <a:rPr sz="1000" spc="-23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generador se </a:t>
            </a:r>
            <a:r>
              <a:rPr sz="1000" dirty="0">
                <a:latin typeface="Times New Roman"/>
                <a:cs typeface="Times New Roman"/>
              </a:rPr>
              <a:t>sobrecarga, </a:t>
            </a:r>
            <a:r>
              <a:rPr sz="1000" spc="-4" dirty="0">
                <a:latin typeface="Times New Roman"/>
                <a:cs typeface="Times New Roman"/>
              </a:rPr>
              <a:t>el estator </a:t>
            </a:r>
            <a:r>
              <a:rPr sz="1000" dirty="0">
                <a:latin typeface="Times New Roman"/>
                <a:cs typeface="Times New Roman"/>
              </a:rPr>
              <a:t>se </a:t>
            </a:r>
            <a:r>
              <a:rPr sz="1000" spc="-4" dirty="0">
                <a:latin typeface="Times New Roman"/>
                <a:cs typeface="Times New Roman"/>
              </a:rPr>
              <a:t>sobrecalienta </a:t>
            </a:r>
            <a:r>
              <a:rPr sz="1000" dirty="0">
                <a:latin typeface="Times New Roman"/>
                <a:cs typeface="Times New Roman"/>
              </a:rPr>
              <a:t>y </a:t>
            </a:r>
            <a:r>
              <a:rPr sz="1000" spc="-4" dirty="0">
                <a:latin typeface="Times New Roman"/>
                <a:cs typeface="Times New Roman"/>
              </a:rPr>
              <a:t>ese </a:t>
            </a:r>
            <a:r>
              <a:rPr sz="1000" dirty="0">
                <a:latin typeface="Times New Roman"/>
                <a:cs typeface="Times New Roman"/>
              </a:rPr>
              <a:t>sobrecalentamiento </a:t>
            </a:r>
            <a:r>
              <a:rPr sz="1000" spc="-4" dirty="0">
                <a:latin typeface="Times New Roman"/>
                <a:cs typeface="Times New Roman"/>
              </a:rPr>
              <a:t>puede </a:t>
            </a:r>
            <a:r>
              <a:rPr sz="1000" dirty="0">
                <a:latin typeface="Times New Roman"/>
                <a:cs typeface="Times New Roman"/>
              </a:rPr>
              <a:t>dañar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aún</a:t>
            </a:r>
            <a:r>
              <a:rPr sz="1000" dirty="0">
                <a:latin typeface="Times New Roman"/>
                <a:cs typeface="Times New Roman"/>
              </a:rPr>
              <a:t> más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aislamiento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y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complicar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así</a:t>
            </a:r>
            <a:r>
              <a:rPr sz="1000" dirty="0">
                <a:latin typeface="Times New Roman"/>
                <a:cs typeface="Times New Roman"/>
              </a:rPr>
              <a:t> el desperfecto.</a:t>
            </a: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000">
              <a:latin typeface="Times New Roman"/>
              <a:cs typeface="Times New Roman"/>
            </a:endParaRPr>
          </a:p>
          <a:p>
            <a:pPr marL="10259" marR="4617" algn="just">
              <a:lnSpc>
                <a:spcPts val="1115"/>
              </a:lnSpc>
            </a:pPr>
            <a:r>
              <a:rPr sz="1000" spc="-8" dirty="0">
                <a:latin typeface="Times New Roman"/>
                <a:cs typeface="Times New Roman"/>
              </a:rPr>
              <a:t>La </a:t>
            </a:r>
            <a:r>
              <a:rPr sz="1000" dirty="0">
                <a:latin typeface="Times New Roman"/>
                <a:cs typeface="Times New Roman"/>
              </a:rPr>
              <a:t>falla de la máquina </a:t>
            </a:r>
            <a:r>
              <a:rPr sz="1000" spc="4" dirty="0">
                <a:latin typeface="Times New Roman"/>
                <a:cs typeface="Times New Roman"/>
              </a:rPr>
              <a:t>de </a:t>
            </a:r>
            <a:r>
              <a:rPr sz="1000" dirty="0">
                <a:latin typeface="Times New Roman"/>
                <a:cs typeface="Times New Roman"/>
              </a:rPr>
              <a:t>impulsión </a:t>
            </a:r>
            <a:r>
              <a:rPr sz="1000" spc="-4" dirty="0">
                <a:latin typeface="Times New Roman"/>
                <a:cs typeface="Times New Roman"/>
              </a:rPr>
              <a:t>puede </a:t>
            </a:r>
            <a:r>
              <a:rPr sz="1000" dirty="0">
                <a:latin typeface="Times New Roman"/>
                <a:cs typeface="Times New Roman"/>
              </a:rPr>
              <a:t>hacer que </a:t>
            </a:r>
            <a:r>
              <a:rPr sz="1000" spc="-4" dirty="0">
                <a:latin typeface="Times New Roman"/>
                <a:cs typeface="Times New Roman"/>
              </a:rPr>
              <a:t>el generador se </a:t>
            </a:r>
            <a:r>
              <a:rPr sz="1000" dirty="0">
                <a:latin typeface="Times New Roman"/>
                <a:cs typeface="Times New Roman"/>
              </a:rPr>
              <a:t>transforme </a:t>
            </a:r>
            <a:r>
              <a:rPr sz="1000" spc="-4" dirty="0">
                <a:latin typeface="Times New Roman"/>
                <a:cs typeface="Times New Roman"/>
              </a:rPr>
              <a:t>en </a:t>
            </a:r>
            <a:r>
              <a:rPr sz="1000" dirty="0">
                <a:latin typeface="Times New Roman"/>
                <a:cs typeface="Times New Roman"/>
              </a:rPr>
              <a:t>motor y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tome </a:t>
            </a:r>
            <a:r>
              <a:rPr sz="1000" spc="-4" dirty="0">
                <a:latin typeface="Times New Roman"/>
                <a:cs typeface="Times New Roman"/>
              </a:rPr>
              <a:t>potencia del </a:t>
            </a:r>
            <a:r>
              <a:rPr sz="1000" dirty="0">
                <a:latin typeface="Times New Roman"/>
                <a:cs typeface="Times New Roman"/>
              </a:rPr>
              <a:t>sistema. </a:t>
            </a:r>
            <a:r>
              <a:rPr sz="1000" spc="-8" dirty="0">
                <a:latin typeface="Times New Roman"/>
                <a:cs typeface="Times New Roman"/>
              </a:rPr>
              <a:t>La </a:t>
            </a:r>
            <a:r>
              <a:rPr sz="1000" dirty="0">
                <a:latin typeface="Times New Roman"/>
                <a:cs typeface="Times New Roman"/>
              </a:rPr>
              <a:t>pérdida súbita de la </a:t>
            </a:r>
            <a:r>
              <a:rPr sz="1000" spc="-4" dirty="0">
                <a:latin typeface="Times New Roman"/>
                <a:cs typeface="Times New Roman"/>
              </a:rPr>
              <a:t>carga </a:t>
            </a:r>
            <a:r>
              <a:rPr sz="1000" dirty="0">
                <a:latin typeface="Times New Roman"/>
                <a:cs typeface="Times New Roman"/>
              </a:rPr>
              <a:t>puede </a:t>
            </a:r>
            <a:r>
              <a:rPr sz="1000" spc="-4" dirty="0">
                <a:latin typeface="Times New Roman"/>
                <a:cs typeface="Times New Roman"/>
              </a:rPr>
              <a:t>hacer </a:t>
            </a:r>
            <a:r>
              <a:rPr sz="1000" dirty="0">
                <a:latin typeface="Times New Roman"/>
                <a:cs typeface="Times New Roman"/>
              </a:rPr>
              <a:t>que la máquina </a:t>
            </a:r>
            <a:r>
              <a:rPr sz="1000" spc="-4" dirty="0">
                <a:latin typeface="Times New Roman"/>
                <a:cs typeface="Times New Roman"/>
              </a:rPr>
              <a:t>se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desboque </a:t>
            </a:r>
            <a:r>
              <a:rPr sz="1000" dirty="0">
                <a:latin typeface="Times New Roman"/>
                <a:cs typeface="Times New Roman"/>
              </a:rPr>
              <a:t>lo </a:t>
            </a:r>
            <a:r>
              <a:rPr sz="1000" spc="-4" dirty="0">
                <a:latin typeface="Times New Roman"/>
                <a:cs typeface="Times New Roman"/>
              </a:rPr>
              <a:t>cual es </a:t>
            </a:r>
            <a:r>
              <a:rPr sz="1000" dirty="0">
                <a:latin typeface="Times New Roman"/>
                <a:cs typeface="Times New Roman"/>
              </a:rPr>
              <a:t>más </a:t>
            </a:r>
            <a:r>
              <a:rPr sz="1000" spc="-4" dirty="0">
                <a:latin typeface="Times New Roman"/>
                <a:cs typeface="Times New Roman"/>
              </a:rPr>
              <a:t>probable </a:t>
            </a:r>
            <a:r>
              <a:rPr sz="1000" dirty="0">
                <a:latin typeface="Times New Roman"/>
                <a:cs typeface="Times New Roman"/>
              </a:rPr>
              <a:t>que </a:t>
            </a:r>
            <a:r>
              <a:rPr sz="1000" spc="-4" dirty="0">
                <a:latin typeface="Times New Roman"/>
                <a:cs typeface="Times New Roman"/>
              </a:rPr>
              <a:t>ocurra </a:t>
            </a:r>
            <a:r>
              <a:rPr sz="1000" dirty="0">
                <a:latin typeface="Times New Roman"/>
                <a:cs typeface="Times New Roman"/>
              </a:rPr>
              <a:t>tratándose de </a:t>
            </a:r>
            <a:r>
              <a:rPr sz="1000" spc="-4" dirty="0">
                <a:latin typeface="Times New Roman"/>
                <a:cs typeface="Times New Roman"/>
              </a:rPr>
              <a:t>generadores </a:t>
            </a:r>
            <a:r>
              <a:rPr sz="1000" dirty="0">
                <a:latin typeface="Times New Roman"/>
                <a:cs typeface="Times New Roman"/>
              </a:rPr>
              <a:t>impulsados por una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máquina </a:t>
            </a:r>
            <a:r>
              <a:rPr sz="1000" spc="-4" dirty="0">
                <a:latin typeface="Times New Roman"/>
                <a:cs typeface="Times New Roman"/>
              </a:rPr>
              <a:t>hidráulica, </a:t>
            </a:r>
            <a:r>
              <a:rPr sz="1000" dirty="0">
                <a:latin typeface="Times New Roman"/>
                <a:cs typeface="Times New Roman"/>
              </a:rPr>
              <a:t>por no </a:t>
            </a:r>
            <a:r>
              <a:rPr sz="1000" spc="-4" dirty="0">
                <a:latin typeface="Times New Roman"/>
                <a:cs typeface="Times New Roman"/>
              </a:rPr>
              <a:t>poderse detener rápidamente el paso </a:t>
            </a:r>
            <a:r>
              <a:rPr sz="1000" dirty="0">
                <a:latin typeface="Times New Roman"/>
                <a:cs typeface="Times New Roman"/>
              </a:rPr>
              <a:t>del </a:t>
            </a:r>
            <a:r>
              <a:rPr sz="1000" spc="-4" dirty="0">
                <a:latin typeface="Times New Roman"/>
                <a:cs typeface="Times New Roman"/>
              </a:rPr>
              <a:t>agua </a:t>
            </a:r>
            <a:r>
              <a:rPr sz="1000" dirty="0">
                <a:latin typeface="Times New Roman"/>
                <a:cs typeface="Times New Roman"/>
              </a:rPr>
              <a:t>por </a:t>
            </a:r>
            <a:r>
              <a:rPr sz="1000" spc="-4" dirty="0">
                <a:latin typeface="Times New Roman"/>
                <a:cs typeface="Times New Roman"/>
              </a:rPr>
              <a:t>razones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energía</a:t>
            </a:r>
            <a:r>
              <a:rPr sz="1000" spc="1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y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4" dirty="0">
                <a:latin typeface="Times New Roman"/>
                <a:cs typeface="Times New Roman"/>
              </a:rPr>
              <a:t>de</a:t>
            </a:r>
            <a:r>
              <a:rPr sz="1000" spc="-4" dirty="0">
                <a:latin typeface="Times New Roman"/>
                <a:cs typeface="Times New Roman"/>
              </a:rPr>
              <a:t> inercia</a:t>
            </a:r>
            <a:r>
              <a:rPr sz="1000" dirty="0">
                <a:latin typeface="Times New Roman"/>
                <a:cs typeface="Times New Roman"/>
              </a:rPr>
              <a:t> mecánica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e</a:t>
            </a:r>
            <a:r>
              <a:rPr sz="1000" spc="-4" dirty="0">
                <a:latin typeface="Times New Roman"/>
                <a:cs typeface="Times New Roman"/>
              </a:rPr>
              <a:t> hidráulica.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xfrm>
            <a:off x="6329082" y="5931133"/>
            <a:ext cx="300182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r>
              <a:rPr dirty="0"/>
              <a:t>14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68662" y="966688"/>
            <a:ext cx="212363" cy="80582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051936" y="558902"/>
            <a:ext cx="5553364" cy="5853720"/>
          </a:xfrm>
          <a:prstGeom prst="rect">
            <a:avLst/>
          </a:prstGeom>
        </p:spPr>
        <p:txBody>
          <a:bodyPr vert="horz" wrap="square" lIns="0" tIns="20005" rIns="0" bIns="0" rtlCol="0">
            <a:spAutoFit/>
          </a:bodyPr>
          <a:lstStyle/>
          <a:p>
            <a:pPr marL="10259" marR="9746" algn="just">
              <a:lnSpc>
                <a:spcPts val="1115"/>
              </a:lnSpc>
              <a:spcBef>
                <a:spcPts val="158"/>
              </a:spcBef>
            </a:pPr>
            <a:r>
              <a:rPr sz="1000" spc="-8" dirty="0">
                <a:latin typeface="Times New Roman"/>
                <a:cs typeface="Times New Roman"/>
              </a:rPr>
              <a:t>Los</a:t>
            </a:r>
            <a:r>
              <a:rPr sz="1000" spc="-4" dirty="0">
                <a:latin typeface="Times New Roman"/>
                <a:cs typeface="Times New Roman"/>
              </a:rPr>
              <a:t> sobrevoltajes</a:t>
            </a:r>
            <a:r>
              <a:rPr sz="1000" dirty="0">
                <a:latin typeface="Times New Roman"/>
                <a:cs typeface="Times New Roman"/>
              </a:rPr>
              <a:t> pueden </a:t>
            </a:r>
            <a:r>
              <a:rPr sz="1000" spc="-4" dirty="0">
                <a:latin typeface="Times New Roman"/>
                <a:cs typeface="Times New Roman"/>
              </a:rPr>
              <a:t>ocurrir </a:t>
            </a:r>
            <a:r>
              <a:rPr sz="1000" dirty="0">
                <a:latin typeface="Times New Roman"/>
                <a:cs typeface="Times New Roman"/>
              </a:rPr>
              <a:t>por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desboque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o </a:t>
            </a:r>
            <a:r>
              <a:rPr sz="1000" spc="-4" dirty="0">
                <a:latin typeface="Times New Roman"/>
                <a:cs typeface="Times New Roman"/>
              </a:rPr>
              <a:t>sobrevelocidad, </a:t>
            </a:r>
            <a:r>
              <a:rPr sz="1000" dirty="0">
                <a:latin typeface="Times New Roman"/>
                <a:cs typeface="Times New Roman"/>
              </a:rPr>
              <a:t>o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por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defectos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 el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regulador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spc="4" dirty="0">
                <a:latin typeface="Times New Roman"/>
                <a:cs typeface="Times New Roman"/>
              </a:rPr>
              <a:t>de</a:t>
            </a:r>
            <a:r>
              <a:rPr sz="1000" spc="-4" dirty="0">
                <a:latin typeface="Times New Roman"/>
                <a:cs typeface="Times New Roman"/>
              </a:rPr>
              <a:t> voltaje.</a:t>
            </a:r>
            <a:endParaRPr sz="1000">
              <a:latin typeface="Times New Roman"/>
              <a:cs typeface="Times New Roman"/>
            </a:endParaRPr>
          </a:p>
          <a:p>
            <a:pPr marL="10259" marR="756093" indent="219031">
              <a:lnSpc>
                <a:spcPct val="192100"/>
              </a:lnSpc>
              <a:spcBef>
                <a:spcPts val="40"/>
              </a:spcBef>
            </a:pPr>
            <a:r>
              <a:rPr sz="1100" b="1" spc="-4" dirty="0">
                <a:latin typeface="Times New Roman"/>
                <a:cs typeface="Times New Roman"/>
              </a:rPr>
              <a:t>SISTEMAS</a:t>
            </a:r>
            <a:r>
              <a:rPr sz="1100" b="1" spc="4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DE</a:t>
            </a:r>
            <a:r>
              <a:rPr sz="1100" b="1" spc="4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PROTECCIONES</a:t>
            </a:r>
            <a:r>
              <a:rPr sz="1100" b="1" spc="8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DE</a:t>
            </a:r>
            <a:r>
              <a:rPr sz="1100" b="1" spc="-8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GENERADORES. </a:t>
            </a:r>
            <a:r>
              <a:rPr sz="1100" b="1" spc="-271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FUNCIONES DE</a:t>
            </a:r>
            <a:r>
              <a:rPr sz="1100" b="1" dirty="0">
                <a:latin typeface="Times New Roman"/>
                <a:cs typeface="Times New Roman"/>
              </a:rPr>
              <a:t> UN</a:t>
            </a:r>
            <a:r>
              <a:rPr sz="1100" b="1" spc="-4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SISTEMA</a:t>
            </a:r>
            <a:r>
              <a:rPr sz="1100" b="1" spc="-4" dirty="0">
                <a:latin typeface="Times New Roman"/>
                <a:cs typeface="Times New Roman"/>
              </a:rPr>
              <a:t> DE</a:t>
            </a:r>
            <a:r>
              <a:rPr sz="1100" b="1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PROTECCIÓN.</a:t>
            </a:r>
            <a:endParaRPr sz="1100">
              <a:latin typeface="Times New Roman"/>
              <a:cs typeface="Times New Roman"/>
            </a:endParaRPr>
          </a:p>
          <a:p>
            <a:pPr>
              <a:spcBef>
                <a:spcPts val="40"/>
              </a:spcBef>
            </a:pPr>
            <a:endParaRPr sz="1100">
              <a:latin typeface="Times New Roman"/>
              <a:cs typeface="Times New Roman"/>
            </a:endParaRPr>
          </a:p>
          <a:p>
            <a:pPr marL="379072" indent="-185176">
              <a:lnSpc>
                <a:spcPts val="1139"/>
              </a:lnSpc>
              <a:buFont typeface="Times New Roman"/>
              <a:buAutoNum type="arabicPeriod"/>
              <a:tabLst>
                <a:tab pos="379585" algn="l"/>
              </a:tabLst>
            </a:pPr>
            <a:r>
              <a:rPr sz="1000" spc="-4" dirty="0">
                <a:latin typeface="Times New Roman"/>
                <a:cs typeface="Times New Roman"/>
              </a:rPr>
              <a:t>Aislar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las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fallas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permanentes.</a:t>
            </a:r>
            <a:endParaRPr sz="1000">
              <a:latin typeface="Times New Roman"/>
              <a:cs typeface="Times New Roman"/>
            </a:endParaRPr>
          </a:p>
          <a:p>
            <a:pPr marL="379072" indent="-185176">
              <a:lnSpc>
                <a:spcPts val="1115"/>
              </a:lnSpc>
              <a:buFont typeface="Times New Roman"/>
              <a:buAutoNum type="arabicPeriod"/>
              <a:tabLst>
                <a:tab pos="379585" algn="l"/>
              </a:tabLst>
            </a:pPr>
            <a:r>
              <a:rPr sz="1000" spc="-4" dirty="0">
                <a:latin typeface="Times New Roman"/>
                <a:cs typeface="Times New Roman"/>
              </a:rPr>
              <a:t>Minimizar el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número</a:t>
            </a:r>
            <a:r>
              <a:rPr sz="1000" dirty="0">
                <a:latin typeface="Times New Roman"/>
                <a:cs typeface="Times New Roman"/>
              </a:rPr>
              <a:t> de </a:t>
            </a:r>
            <a:r>
              <a:rPr sz="1000" spc="-4" dirty="0">
                <a:latin typeface="Times New Roman"/>
                <a:cs typeface="Times New Roman"/>
              </a:rPr>
              <a:t>salidas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y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4" dirty="0">
                <a:latin typeface="Times New Roman"/>
                <a:cs typeface="Times New Roman"/>
              </a:rPr>
              <a:t>de</a:t>
            </a:r>
            <a:r>
              <a:rPr sz="1000" spc="-4" dirty="0">
                <a:latin typeface="Times New Roman"/>
                <a:cs typeface="Times New Roman"/>
              </a:rPr>
              <a:t> fallas</a:t>
            </a:r>
            <a:r>
              <a:rPr sz="1000" dirty="0">
                <a:latin typeface="Times New Roman"/>
                <a:cs typeface="Times New Roman"/>
              </a:rPr>
              <a:t> permanentes.</a:t>
            </a:r>
            <a:endParaRPr sz="1000">
              <a:latin typeface="Times New Roman"/>
              <a:cs typeface="Times New Roman"/>
            </a:endParaRPr>
          </a:p>
          <a:p>
            <a:pPr marL="379072" indent="-185176">
              <a:lnSpc>
                <a:spcPts val="1115"/>
              </a:lnSpc>
              <a:buFont typeface="Times New Roman"/>
              <a:buAutoNum type="arabicPeriod"/>
              <a:tabLst>
                <a:tab pos="379585" algn="l"/>
              </a:tabLst>
            </a:pPr>
            <a:r>
              <a:rPr sz="1000" spc="-4" dirty="0">
                <a:latin typeface="Times New Roman"/>
                <a:cs typeface="Times New Roman"/>
              </a:rPr>
              <a:t>Minimizar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dirty="0">
                <a:latin typeface="Times New Roman"/>
                <a:cs typeface="Times New Roman"/>
              </a:rPr>
              <a:t> tiempo de</a:t>
            </a:r>
            <a:r>
              <a:rPr sz="1000" spc="-4" dirty="0">
                <a:latin typeface="Times New Roman"/>
                <a:cs typeface="Times New Roman"/>
              </a:rPr>
              <a:t> localización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las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fallas.</a:t>
            </a:r>
            <a:endParaRPr sz="1000">
              <a:latin typeface="Times New Roman"/>
              <a:cs typeface="Times New Roman"/>
            </a:endParaRPr>
          </a:p>
          <a:p>
            <a:pPr marL="379072" indent="-185176">
              <a:lnSpc>
                <a:spcPts val="1115"/>
              </a:lnSpc>
              <a:buFont typeface="Times New Roman"/>
              <a:buAutoNum type="arabicPeriod"/>
              <a:tabLst>
                <a:tab pos="379585" algn="l"/>
              </a:tabLst>
            </a:pPr>
            <a:r>
              <a:rPr sz="1000" spc="-4" dirty="0">
                <a:latin typeface="Times New Roman"/>
                <a:cs typeface="Times New Roman"/>
              </a:rPr>
              <a:t>Prevenir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daños</a:t>
            </a:r>
            <a:r>
              <a:rPr sz="1000" dirty="0">
                <a:latin typeface="Times New Roman"/>
                <a:cs typeface="Times New Roman"/>
              </a:rPr>
              <a:t> a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los </a:t>
            </a:r>
            <a:r>
              <a:rPr sz="1000" dirty="0">
                <a:latin typeface="Times New Roman"/>
                <a:cs typeface="Times New Roman"/>
              </a:rPr>
              <a:t>equipos.</a:t>
            </a:r>
            <a:endParaRPr sz="1000">
              <a:latin typeface="Times New Roman"/>
              <a:cs typeface="Times New Roman"/>
            </a:endParaRPr>
          </a:p>
          <a:p>
            <a:pPr marL="379072" indent="-185176">
              <a:lnSpc>
                <a:spcPts val="1115"/>
              </a:lnSpc>
              <a:buFont typeface="Times New Roman"/>
              <a:buAutoNum type="arabicPeriod"/>
              <a:tabLst>
                <a:tab pos="379585" algn="l"/>
              </a:tabLst>
            </a:pPr>
            <a:r>
              <a:rPr sz="1000" spc="-4" dirty="0">
                <a:latin typeface="Times New Roman"/>
                <a:cs typeface="Times New Roman"/>
              </a:rPr>
              <a:t>Minimizar</a:t>
            </a:r>
            <a:r>
              <a:rPr sz="1000" dirty="0">
                <a:latin typeface="Times New Roman"/>
                <a:cs typeface="Times New Roman"/>
              </a:rPr>
              <a:t> la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probabilidad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4" dirty="0">
                <a:latin typeface="Times New Roman"/>
                <a:cs typeface="Times New Roman"/>
              </a:rPr>
              <a:t> rotura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4" dirty="0">
                <a:latin typeface="Times New Roman"/>
                <a:cs typeface="Times New Roman"/>
              </a:rPr>
              <a:t>de</a:t>
            </a:r>
            <a:r>
              <a:rPr sz="1000" spc="-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conductores.</a:t>
            </a:r>
            <a:endParaRPr sz="1000">
              <a:latin typeface="Times New Roman"/>
              <a:cs typeface="Times New Roman"/>
            </a:endParaRPr>
          </a:p>
          <a:p>
            <a:pPr marL="379072" indent="-185176">
              <a:lnSpc>
                <a:spcPts val="1115"/>
              </a:lnSpc>
              <a:buFont typeface="Times New Roman"/>
              <a:buAutoNum type="arabicPeriod"/>
              <a:tabLst>
                <a:tab pos="379585" algn="l"/>
              </a:tabLst>
            </a:pPr>
            <a:r>
              <a:rPr sz="1000" spc="-4" dirty="0">
                <a:latin typeface="Times New Roman"/>
                <a:cs typeface="Times New Roman"/>
              </a:rPr>
              <a:t>Minimizar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 </a:t>
            </a:r>
            <a:r>
              <a:rPr sz="1000" spc="-4" dirty="0">
                <a:latin typeface="Times New Roman"/>
                <a:cs typeface="Times New Roman"/>
              </a:rPr>
              <a:t>probabilidad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fallas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destructivas.</a:t>
            </a:r>
            <a:endParaRPr sz="1000">
              <a:latin typeface="Times New Roman"/>
              <a:cs typeface="Times New Roman"/>
            </a:endParaRPr>
          </a:p>
          <a:p>
            <a:pPr marL="379072" indent="-185176">
              <a:lnSpc>
                <a:spcPts val="1139"/>
              </a:lnSpc>
              <a:buFont typeface="Times New Roman"/>
              <a:buAutoNum type="arabicPeriod"/>
              <a:tabLst>
                <a:tab pos="379585" algn="l"/>
              </a:tabLst>
            </a:pPr>
            <a:r>
              <a:rPr sz="1000" spc="-4" dirty="0">
                <a:latin typeface="Times New Roman"/>
                <a:cs typeface="Times New Roman"/>
              </a:rPr>
              <a:t>Minimizar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los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riesgos.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24"/>
              </a:spcBef>
            </a:pPr>
            <a:endParaRPr sz="1100">
              <a:latin typeface="Times New Roman"/>
              <a:cs typeface="Times New Roman"/>
            </a:endParaRPr>
          </a:p>
          <a:p>
            <a:pPr marL="10259" marR="6668" algn="just">
              <a:lnSpc>
                <a:spcPts val="1115"/>
              </a:lnSpc>
            </a:pPr>
            <a:r>
              <a:rPr sz="1000" spc="-8" dirty="0">
                <a:latin typeface="Times New Roman"/>
                <a:cs typeface="Times New Roman"/>
              </a:rPr>
              <a:t>Los</a:t>
            </a:r>
            <a:r>
              <a:rPr sz="1000" spc="-4" dirty="0">
                <a:latin typeface="Times New Roman"/>
                <a:cs typeface="Times New Roman"/>
              </a:rPr>
              <a:t> sistemas</a:t>
            </a:r>
            <a:r>
              <a:rPr sz="1000" dirty="0">
                <a:latin typeface="Times New Roman"/>
                <a:cs typeface="Times New Roman"/>
              </a:rPr>
              <a:t> de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protecciones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eléctricas,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los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sistemas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eléctricos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4" dirty="0">
                <a:latin typeface="Times New Roman"/>
                <a:cs typeface="Times New Roman"/>
              </a:rPr>
              <a:t>de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potencia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son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mecanismos </a:t>
            </a:r>
            <a:r>
              <a:rPr sz="1000" dirty="0">
                <a:latin typeface="Times New Roman"/>
                <a:cs typeface="Times New Roman"/>
              </a:rPr>
              <a:t>utilizados </a:t>
            </a:r>
            <a:r>
              <a:rPr sz="1000" spc="-4" dirty="0">
                <a:latin typeface="Times New Roman"/>
                <a:cs typeface="Times New Roman"/>
              </a:rPr>
              <a:t>para monitorear </a:t>
            </a:r>
            <a:r>
              <a:rPr sz="1000" dirty="0">
                <a:latin typeface="Times New Roman"/>
                <a:cs typeface="Times New Roman"/>
              </a:rPr>
              <a:t>y prevenir </a:t>
            </a:r>
            <a:r>
              <a:rPr sz="1000" spc="-4" dirty="0">
                <a:latin typeface="Times New Roman"/>
                <a:cs typeface="Times New Roman"/>
              </a:rPr>
              <a:t>los daños producidos </a:t>
            </a:r>
            <a:r>
              <a:rPr sz="1000" dirty="0">
                <a:latin typeface="Times New Roman"/>
                <a:cs typeface="Times New Roman"/>
              </a:rPr>
              <a:t>por </a:t>
            </a:r>
            <a:r>
              <a:rPr sz="1000" spc="-4" dirty="0">
                <a:latin typeface="Times New Roman"/>
                <a:cs typeface="Times New Roman"/>
              </a:rPr>
              <a:t>fallas </a:t>
            </a:r>
            <a:r>
              <a:rPr sz="1000" dirty="0">
                <a:latin typeface="Times New Roman"/>
                <a:cs typeface="Times New Roman"/>
              </a:rPr>
              <a:t>o malos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funcionamientos. Su </a:t>
            </a:r>
            <a:r>
              <a:rPr sz="1000" dirty="0">
                <a:latin typeface="Times New Roman"/>
                <a:cs typeface="Times New Roman"/>
              </a:rPr>
              <a:t>función </a:t>
            </a:r>
            <a:r>
              <a:rPr sz="1000" spc="-4" dirty="0">
                <a:latin typeface="Times New Roman"/>
                <a:cs typeface="Times New Roman"/>
              </a:rPr>
              <a:t>es </a:t>
            </a:r>
            <a:r>
              <a:rPr sz="1000" spc="4" dirty="0">
                <a:latin typeface="Times New Roman"/>
                <a:cs typeface="Times New Roman"/>
              </a:rPr>
              <a:t>la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detectar </a:t>
            </a:r>
            <a:r>
              <a:rPr sz="1000" dirty="0">
                <a:latin typeface="Times New Roman"/>
                <a:cs typeface="Times New Roman"/>
              </a:rPr>
              <a:t>y </a:t>
            </a:r>
            <a:r>
              <a:rPr sz="1000" spc="-4" dirty="0">
                <a:latin typeface="Times New Roman"/>
                <a:cs typeface="Times New Roman"/>
              </a:rPr>
              <a:t>minimizar las consecuencias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las fallas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producidas </a:t>
            </a:r>
            <a:r>
              <a:rPr sz="1000" dirty="0">
                <a:latin typeface="Times New Roman"/>
                <a:cs typeface="Times New Roman"/>
              </a:rPr>
              <a:t>y </a:t>
            </a:r>
            <a:r>
              <a:rPr sz="1000" spc="-4" dirty="0">
                <a:latin typeface="Times New Roman"/>
                <a:cs typeface="Times New Roman"/>
              </a:rPr>
              <a:t>los </a:t>
            </a:r>
            <a:r>
              <a:rPr sz="1000" dirty="0">
                <a:latin typeface="Times New Roman"/>
                <a:cs typeface="Times New Roman"/>
              </a:rPr>
              <a:t>malos funcionamientos, </a:t>
            </a:r>
            <a:r>
              <a:rPr sz="1000" spc="-4" dirty="0">
                <a:latin typeface="Times New Roman"/>
                <a:cs typeface="Times New Roman"/>
              </a:rPr>
              <a:t>así evitando </a:t>
            </a:r>
            <a:r>
              <a:rPr sz="1000" dirty="0">
                <a:latin typeface="Times New Roman"/>
                <a:cs typeface="Times New Roman"/>
              </a:rPr>
              <a:t>la destrucción parcial o </a:t>
            </a:r>
            <a:r>
              <a:rPr sz="1000" spc="-4" dirty="0">
                <a:latin typeface="Times New Roman"/>
                <a:cs typeface="Times New Roman"/>
              </a:rPr>
              <a:t>total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los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equipos bajo protección. Su </a:t>
            </a:r>
            <a:r>
              <a:rPr sz="1000" dirty="0">
                <a:latin typeface="Times New Roman"/>
                <a:cs typeface="Times New Roman"/>
              </a:rPr>
              <a:t>objetivo </a:t>
            </a:r>
            <a:r>
              <a:rPr sz="1000" spc="-4" dirty="0">
                <a:latin typeface="Times New Roman"/>
                <a:cs typeface="Times New Roman"/>
              </a:rPr>
              <a:t>es </a:t>
            </a:r>
            <a:r>
              <a:rPr sz="1000" dirty="0">
                <a:latin typeface="Times New Roman"/>
                <a:cs typeface="Times New Roman"/>
              </a:rPr>
              <a:t>la de </a:t>
            </a:r>
            <a:r>
              <a:rPr sz="1000" spc="-4" dirty="0">
                <a:latin typeface="Times New Roman"/>
                <a:cs typeface="Times New Roman"/>
              </a:rPr>
              <a:t>aislar </a:t>
            </a:r>
            <a:r>
              <a:rPr sz="1000" dirty="0">
                <a:latin typeface="Times New Roman"/>
                <a:cs typeface="Times New Roman"/>
              </a:rPr>
              <a:t>la parte que ha sufrido una </a:t>
            </a:r>
            <a:r>
              <a:rPr sz="1000" spc="-4" dirty="0">
                <a:latin typeface="Times New Roman"/>
                <a:cs typeface="Times New Roman"/>
              </a:rPr>
              <a:t>falla así se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evita en</a:t>
            </a:r>
            <a:r>
              <a:rPr sz="1000" dirty="0">
                <a:latin typeface="Times New Roman"/>
                <a:cs typeface="Times New Roman"/>
              </a:rPr>
              <a:t> la </a:t>
            </a:r>
            <a:r>
              <a:rPr sz="1000" spc="-4" dirty="0">
                <a:latin typeface="Times New Roman"/>
                <a:cs typeface="Times New Roman"/>
              </a:rPr>
              <a:t>mayoría </a:t>
            </a:r>
            <a:r>
              <a:rPr sz="1000" dirty="0">
                <a:latin typeface="Times New Roman"/>
                <a:cs typeface="Times New Roman"/>
              </a:rPr>
              <a:t>posible que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red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eléctrica se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vea afectada.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16"/>
              </a:spcBef>
            </a:pPr>
            <a:endParaRPr sz="900">
              <a:latin typeface="Times New Roman"/>
              <a:cs typeface="Times New Roman"/>
            </a:endParaRPr>
          </a:p>
          <a:p>
            <a:pPr marL="10259" marR="7694" algn="just">
              <a:lnSpc>
                <a:spcPct val="95900"/>
              </a:lnSpc>
            </a:pPr>
            <a:r>
              <a:rPr sz="1000" dirty="0">
                <a:latin typeface="Times New Roman"/>
                <a:cs typeface="Times New Roman"/>
              </a:rPr>
              <a:t>Todos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los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sistemas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protecciones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eléctricas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que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aíslen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un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elemento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condiciones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falla, </a:t>
            </a:r>
            <a:r>
              <a:rPr sz="1000" spc="-23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deben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4" dirty="0">
                <a:latin typeface="Times New Roman"/>
                <a:cs typeface="Times New Roman"/>
              </a:rPr>
              <a:t>de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cumplir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cuatro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requisitos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básicos: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Confiabilidad,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Selectividad,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Rapidez</a:t>
            </a:r>
            <a:r>
              <a:rPr sz="1000" dirty="0">
                <a:latin typeface="Times New Roman"/>
                <a:cs typeface="Times New Roman"/>
              </a:rPr>
              <a:t> de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operación</a:t>
            </a:r>
            <a:r>
              <a:rPr sz="1000" spc="1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y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Discriminación.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32"/>
              </a:spcBef>
            </a:pPr>
            <a:endParaRPr sz="1000">
              <a:latin typeface="Times New Roman"/>
              <a:cs typeface="Times New Roman"/>
            </a:endParaRPr>
          </a:p>
          <a:p>
            <a:pPr marL="379072" marR="4104" indent="-184663" algn="just">
              <a:lnSpc>
                <a:spcPct val="95700"/>
              </a:lnSpc>
              <a:buFont typeface="Symbol"/>
              <a:buChar char=""/>
              <a:tabLst>
                <a:tab pos="379585" algn="l"/>
              </a:tabLst>
            </a:pPr>
            <a:r>
              <a:rPr sz="1000" b="1" spc="-4" dirty="0">
                <a:latin typeface="Times New Roman"/>
                <a:cs typeface="Times New Roman"/>
              </a:rPr>
              <a:t>Confiabilidad: </a:t>
            </a:r>
            <a:r>
              <a:rPr sz="1000" spc="-4" dirty="0">
                <a:latin typeface="Times New Roman"/>
                <a:cs typeface="Times New Roman"/>
              </a:rPr>
              <a:t>Es crucial </a:t>
            </a:r>
            <a:r>
              <a:rPr sz="1000" dirty="0">
                <a:latin typeface="Times New Roman"/>
                <a:cs typeface="Times New Roman"/>
              </a:rPr>
              <a:t>que un </a:t>
            </a:r>
            <a:r>
              <a:rPr sz="1000" spc="-4" dirty="0">
                <a:latin typeface="Times New Roman"/>
                <a:cs typeface="Times New Roman"/>
              </a:rPr>
              <a:t>sistema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protecciones eléctricas en </a:t>
            </a:r>
            <a:r>
              <a:rPr sz="1000" dirty="0">
                <a:latin typeface="Times New Roman"/>
                <a:cs typeface="Times New Roman"/>
              </a:rPr>
              <a:t>un </a:t>
            </a:r>
            <a:r>
              <a:rPr sz="1000" spc="-4" dirty="0">
                <a:latin typeface="Times New Roman"/>
                <a:cs typeface="Times New Roman"/>
              </a:rPr>
              <a:t>generador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sea confiable, el sistema tiene </a:t>
            </a:r>
            <a:r>
              <a:rPr sz="1000" dirty="0">
                <a:latin typeface="Times New Roman"/>
                <a:cs typeface="Times New Roman"/>
              </a:rPr>
              <a:t>que tener </a:t>
            </a:r>
            <a:r>
              <a:rPr sz="1000" spc="4" dirty="0">
                <a:latin typeface="Times New Roman"/>
                <a:cs typeface="Times New Roman"/>
              </a:rPr>
              <a:t>la </a:t>
            </a:r>
            <a:r>
              <a:rPr sz="1000" dirty="0">
                <a:latin typeface="Times New Roman"/>
                <a:cs typeface="Times New Roman"/>
              </a:rPr>
              <a:t>capacidad de </a:t>
            </a:r>
            <a:r>
              <a:rPr sz="1000" spc="-4" dirty="0">
                <a:latin typeface="Times New Roman"/>
                <a:cs typeface="Times New Roman"/>
              </a:rPr>
              <a:t>actuar cuando </a:t>
            </a:r>
            <a:r>
              <a:rPr sz="1000" spc="4" dirty="0">
                <a:latin typeface="Times New Roman"/>
                <a:cs typeface="Times New Roman"/>
              </a:rPr>
              <a:t>ocurra </a:t>
            </a:r>
            <a:r>
              <a:rPr sz="1000" dirty="0">
                <a:latin typeface="Times New Roman"/>
                <a:cs typeface="Times New Roman"/>
              </a:rPr>
              <a:t>una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falla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o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un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mal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funcionamiento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del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equipo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proteger,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por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ello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su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funcionamiento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tiene </a:t>
            </a:r>
            <a:r>
              <a:rPr sz="1000" spc="-23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que </a:t>
            </a:r>
            <a:r>
              <a:rPr sz="1000" spc="-4" dirty="0">
                <a:latin typeface="Times New Roman"/>
                <a:cs typeface="Times New Roman"/>
              </a:rPr>
              <a:t>ser adecuado </a:t>
            </a:r>
            <a:r>
              <a:rPr sz="1000" dirty="0">
                <a:latin typeface="Times New Roman"/>
                <a:cs typeface="Times New Roman"/>
              </a:rPr>
              <a:t>para </a:t>
            </a:r>
            <a:r>
              <a:rPr sz="1000" spc="-4" dirty="0">
                <a:latin typeface="Times New Roman"/>
                <a:cs typeface="Times New Roman"/>
              </a:rPr>
              <a:t>el despeje del área afectada así lograr evitar </a:t>
            </a:r>
            <a:r>
              <a:rPr sz="1000" dirty="0">
                <a:latin typeface="Times New Roman"/>
                <a:cs typeface="Times New Roman"/>
              </a:rPr>
              <a:t>un </a:t>
            </a:r>
            <a:r>
              <a:rPr sz="1000" spc="-4" dirty="0">
                <a:latin typeface="Times New Roman"/>
                <a:cs typeface="Times New Roman"/>
              </a:rPr>
              <a:t>daño mayor en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 generador, logrando mantener en </a:t>
            </a:r>
            <a:r>
              <a:rPr sz="1000" dirty="0">
                <a:latin typeface="Times New Roman"/>
                <a:cs typeface="Times New Roman"/>
              </a:rPr>
              <a:t>funcionamiento </a:t>
            </a:r>
            <a:r>
              <a:rPr sz="1000" spc="-4" dirty="0">
                <a:latin typeface="Times New Roman"/>
                <a:cs typeface="Times New Roman"/>
              </a:rPr>
              <a:t>el generador </a:t>
            </a:r>
            <a:r>
              <a:rPr sz="1000" dirty="0">
                <a:latin typeface="Times New Roman"/>
                <a:cs typeface="Times New Roman"/>
              </a:rPr>
              <a:t>o tenerlo </a:t>
            </a:r>
            <a:r>
              <a:rPr sz="1000" spc="8" dirty="0">
                <a:latin typeface="Times New Roman"/>
                <a:cs typeface="Times New Roman"/>
              </a:rPr>
              <a:t>el </a:t>
            </a:r>
            <a:r>
              <a:rPr sz="1000" dirty="0">
                <a:latin typeface="Times New Roman"/>
                <a:cs typeface="Times New Roman"/>
              </a:rPr>
              <a:t>menor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tiempo </a:t>
            </a:r>
            <a:r>
              <a:rPr sz="1000" dirty="0">
                <a:latin typeface="Times New Roman"/>
                <a:cs typeface="Times New Roman"/>
              </a:rPr>
              <a:t>posible </a:t>
            </a:r>
            <a:r>
              <a:rPr sz="1000" spc="-4" dirty="0">
                <a:latin typeface="Times New Roman"/>
                <a:cs typeface="Times New Roman"/>
              </a:rPr>
              <a:t>fuera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operación, </a:t>
            </a:r>
            <a:r>
              <a:rPr sz="1000" dirty="0">
                <a:latin typeface="Times New Roman"/>
                <a:cs typeface="Times New Roman"/>
              </a:rPr>
              <a:t>por </a:t>
            </a:r>
            <a:r>
              <a:rPr sz="1000" spc="-4" dirty="0">
                <a:latin typeface="Times New Roman"/>
                <a:cs typeface="Times New Roman"/>
              </a:rPr>
              <a:t>ello las protecciones </a:t>
            </a:r>
            <a:r>
              <a:rPr sz="1000" dirty="0">
                <a:latin typeface="Times New Roman"/>
                <a:cs typeface="Times New Roman"/>
              </a:rPr>
              <a:t>deben de operar </a:t>
            </a:r>
            <a:r>
              <a:rPr sz="1000" spc="-4" dirty="0">
                <a:latin typeface="Times New Roman"/>
                <a:cs typeface="Times New Roman"/>
              </a:rPr>
              <a:t>en </a:t>
            </a:r>
            <a:r>
              <a:rPr sz="1000" dirty="0">
                <a:latin typeface="Times New Roman"/>
                <a:cs typeface="Times New Roman"/>
              </a:rPr>
              <a:t>las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condiciones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óptimas</a:t>
            </a:r>
            <a:r>
              <a:rPr sz="1000" dirty="0">
                <a:latin typeface="Times New Roman"/>
                <a:cs typeface="Times New Roman"/>
              </a:rPr>
              <a:t> de diseño </a:t>
            </a:r>
            <a:r>
              <a:rPr sz="1000" spc="-4" dirty="0">
                <a:latin typeface="Times New Roman"/>
                <a:cs typeface="Times New Roman"/>
              </a:rPr>
              <a:t>durante</a:t>
            </a:r>
            <a:r>
              <a:rPr sz="1000" dirty="0">
                <a:latin typeface="Times New Roman"/>
                <a:cs typeface="Times New Roman"/>
              </a:rPr>
              <a:t> la vida útil</a:t>
            </a:r>
            <a:r>
              <a:rPr sz="1000" spc="1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del </a:t>
            </a:r>
            <a:r>
              <a:rPr sz="1000" spc="-4" dirty="0">
                <a:latin typeface="Times New Roman"/>
                <a:cs typeface="Times New Roman"/>
              </a:rPr>
              <a:t>generador </a:t>
            </a:r>
            <a:r>
              <a:rPr sz="1000" dirty="0">
                <a:latin typeface="Times New Roman"/>
                <a:cs typeface="Times New Roman"/>
              </a:rPr>
              <a:t>a proteger.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32"/>
              </a:spcBef>
              <a:buFont typeface="Symbol"/>
              <a:buChar char=""/>
            </a:pPr>
            <a:endParaRPr sz="1000">
              <a:latin typeface="Times New Roman"/>
              <a:cs typeface="Times New Roman"/>
            </a:endParaRPr>
          </a:p>
          <a:p>
            <a:pPr marL="379072" marR="4104" indent="-184663" algn="just">
              <a:lnSpc>
                <a:spcPct val="95700"/>
              </a:lnSpc>
              <a:buFont typeface="Symbol"/>
              <a:buChar char=""/>
              <a:tabLst>
                <a:tab pos="379585" algn="l"/>
              </a:tabLst>
            </a:pPr>
            <a:r>
              <a:rPr sz="1000" b="1" spc="-4" dirty="0">
                <a:latin typeface="Times New Roman"/>
                <a:cs typeface="Times New Roman"/>
              </a:rPr>
              <a:t>Selectividad: </a:t>
            </a:r>
            <a:r>
              <a:rPr sz="1000" dirty="0">
                <a:latin typeface="Times New Roman"/>
                <a:cs typeface="Times New Roman"/>
              </a:rPr>
              <a:t>Esta </a:t>
            </a:r>
            <a:r>
              <a:rPr sz="1000" spc="-4" dirty="0">
                <a:latin typeface="Times New Roman"/>
                <a:cs typeface="Times New Roman"/>
              </a:rPr>
              <a:t>propiedad </a:t>
            </a:r>
            <a:r>
              <a:rPr sz="1000" dirty="0">
                <a:latin typeface="Times New Roman"/>
                <a:cs typeface="Times New Roman"/>
              </a:rPr>
              <a:t>permite </a:t>
            </a:r>
            <a:r>
              <a:rPr sz="1000" spc="-4" dirty="0">
                <a:latin typeface="Times New Roman"/>
                <a:cs typeface="Times New Roman"/>
              </a:rPr>
              <a:t>aislar el </a:t>
            </a:r>
            <a:r>
              <a:rPr sz="1000" dirty="0">
                <a:latin typeface="Times New Roman"/>
                <a:cs typeface="Times New Roman"/>
              </a:rPr>
              <a:t>elemento </a:t>
            </a:r>
            <a:r>
              <a:rPr sz="1000" spc="-4" dirty="0">
                <a:latin typeface="Times New Roman"/>
                <a:cs typeface="Times New Roman"/>
              </a:rPr>
              <a:t>del sistema en el cual se </a:t>
            </a:r>
            <a:r>
              <a:rPr sz="1000" spc="4" dirty="0">
                <a:latin typeface="Times New Roman"/>
                <a:cs typeface="Times New Roman"/>
              </a:rPr>
              <a:t>ha 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producido </a:t>
            </a:r>
            <a:r>
              <a:rPr sz="1000" dirty="0">
                <a:latin typeface="Times New Roman"/>
                <a:cs typeface="Times New Roman"/>
              </a:rPr>
              <a:t>una falla o un mal </a:t>
            </a:r>
            <a:r>
              <a:rPr sz="1000" spc="-4" dirty="0">
                <a:latin typeface="Times New Roman"/>
                <a:cs typeface="Times New Roman"/>
              </a:rPr>
              <a:t>funcionamiento, </a:t>
            </a:r>
            <a:r>
              <a:rPr sz="1000" dirty="0">
                <a:latin typeface="Times New Roman"/>
                <a:cs typeface="Times New Roman"/>
              </a:rPr>
              <a:t>dejando </a:t>
            </a:r>
            <a:r>
              <a:rPr sz="1000" spc="-4" dirty="0">
                <a:latin typeface="Times New Roman"/>
                <a:cs typeface="Times New Roman"/>
              </a:rPr>
              <a:t>intactos los </a:t>
            </a:r>
            <a:r>
              <a:rPr sz="1000" dirty="0">
                <a:latin typeface="Times New Roman"/>
                <a:cs typeface="Times New Roman"/>
              </a:rPr>
              <a:t>elementos que </a:t>
            </a:r>
            <a:r>
              <a:rPr sz="1000" spc="-4" dirty="0">
                <a:latin typeface="Times New Roman"/>
                <a:cs typeface="Times New Roman"/>
              </a:rPr>
              <a:t>se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encuentran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correcto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funcionamiento.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8" dirty="0">
                <a:latin typeface="Times New Roman"/>
                <a:cs typeface="Times New Roman"/>
              </a:rPr>
              <a:t>La</a:t>
            </a:r>
            <a:r>
              <a:rPr sz="1000" spc="-4" dirty="0">
                <a:latin typeface="Times New Roman"/>
                <a:cs typeface="Times New Roman"/>
              </a:rPr>
              <a:t> selectividad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</a:t>
            </a:r>
            <a:r>
              <a:rPr sz="1000" dirty="0">
                <a:latin typeface="Times New Roman"/>
                <a:cs typeface="Times New Roman"/>
              </a:rPr>
              <a:t> absoluta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si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las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protecciones responden </a:t>
            </a:r>
            <a:r>
              <a:rPr sz="1000" dirty="0">
                <a:latin typeface="Times New Roman"/>
                <a:cs typeface="Times New Roman"/>
              </a:rPr>
              <a:t>solo a </a:t>
            </a:r>
            <a:r>
              <a:rPr sz="1000" spc="-4" dirty="0">
                <a:latin typeface="Times New Roman"/>
                <a:cs typeface="Times New Roman"/>
              </a:rPr>
              <a:t>fallas </a:t>
            </a:r>
            <a:r>
              <a:rPr sz="1000" dirty="0">
                <a:latin typeface="Times New Roman"/>
                <a:cs typeface="Times New Roman"/>
              </a:rPr>
              <a:t>que </a:t>
            </a:r>
            <a:r>
              <a:rPr sz="1000" spc="-4" dirty="0">
                <a:latin typeface="Times New Roman"/>
                <a:cs typeface="Times New Roman"/>
              </a:rPr>
              <a:t>ocurren </a:t>
            </a:r>
            <a:r>
              <a:rPr sz="1000" dirty="0">
                <a:latin typeface="Times New Roman"/>
                <a:cs typeface="Times New Roman"/>
              </a:rPr>
              <a:t>dentro de </a:t>
            </a:r>
            <a:r>
              <a:rPr sz="1000" spc="-4" dirty="0">
                <a:latin typeface="Times New Roman"/>
                <a:cs typeface="Times New Roman"/>
              </a:rPr>
              <a:t>su </a:t>
            </a:r>
            <a:r>
              <a:rPr sz="1000" dirty="0">
                <a:latin typeface="Times New Roman"/>
                <a:cs typeface="Times New Roman"/>
              </a:rPr>
              <a:t>propia zona, </a:t>
            </a:r>
            <a:r>
              <a:rPr sz="1000" spc="-4" dirty="0">
                <a:latin typeface="Times New Roman"/>
                <a:cs typeface="Times New Roman"/>
              </a:rPr>
              <a:t>cuando el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sistema</a:t>
            </a:r>
            <a:r>
              <a:rPr sz="1000" spc="-53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53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protecciones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es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absolutamente</a:t>
            </a:r>
            <a:r>
              <a:rPr sz="1000" spc="-4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selectivo</a:t>
            </a:r>
            <a:r>
              <a:rPr sz="1000" spc="-4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</a:t>
            </a:r>
            <a:r>
              <a:rPr sz="1000" spc="-53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conoce</a:t>
            </a:r>
            <a:r>
              <a:rPr sz="1000" spc="-4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como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sistema</a:t>
            </a:r>
            <a:r>
              <a:rPr sz="1000" b="1" spc="-32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unitario. </a:t>
            </a:r>
            <a:r>
              <a:rPr sz="1000" b="1" spc="-234" dirty="0">
                <a:latin typeface="Times New Roman"/>
                <a:cs typeface="Times New Roman"/>
              </a:rPr>
              <a:t> </a:t>
            </a:r>
            <a:r>
              <a:rPr sz="1000" spc="-8" dirty="0">
                <a:latin typeface="Times New Roman"/>
                <a:cs typeface="Times New Roman"/>
              </a:rPr>
              <a:t>La </a:t>
            </a:r>
            <a:r>
              <a:rPr sz="1000" spc="-4" dirty="0">
                <a:latin typeface="Times New Roman"/>
                <a:cs typeface="Times New Roman"/>
              </a:rPr>
              <a:t>selectividad es </a:t>
            </a:r>
            <a:r>
              <a:rPr sz="1000" dirty="0">
                <a:latin typeface="Times New Roman"/>
                <a:cs typeface="Times New Roman"/>
              </a:rPr>
              <a:t>relativa </a:t>
            </a:r>
            <a:r>
              <a:rPr sz="1000" spc="-4" dirty="0">
                <a:latin typeface="Times New Roman"/>
                <a:cs typeface="Times New Roman"/>
              </a:rPr>
              <a:t>si se obtiene al graduar los ajustes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las protecciones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las diversas </a:t>
            </a:r>
            <a:r>
              <a:rPr sz="1000" dirty="0">
                <a:latin typeface="Times New Roman"/>
                <a:cs typeface="Times New Roman"/>
              </a:rPr>
              <a:t>zonas que </a:t>
            </a:r>
            <a:r>
              <a:rPr sz="1000" spc="-4" dirty="0">
                <a:latin typeface="Times New Roman"/>
                <a:cs typeface="Times New Roman"/>
              </a:rPr>
              <a:t>puedan responder </a:t>
            </a:r>
            <a:r>
              <a:rPr sz="1000" dirty="0">
                <a:latin typeface="Times New Roman"/>
                <a:cs typeface="Times New Roman"/>
              </a:rPr>
              <a:t>a una falla </a:t>
            </a:r>
            <a:r>
              <a:rPr sz="1000" spc="-4" dirty="0">
                <a:latin typeface="Times New Roman"/>
                <a:cs typeface="Times New Roman"/>
              </a:rPr>
              <a:t>dada </a:t>
            </a:r>
            <a:r>
              <a:rPr sz="1000" dirty="0">
                <a:latin typeface="Times New Roman"/>
                <a:cs typeface="Times New Roman"/>
              </a:rPr>
              <a:t>a </a:t>
            </a:r>
            <a:r>
              <a:rPr sz="1000" spc="-4" dirty="0">
                <a:latin typeface="Times New Roman"/>
                <a:cs typeface="Times New Roman"/>
              </a:rPr>
              <a:t>estos sistemas se les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conoce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como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sistemas</a:t>
            </a:r>
            <a:r>
              <a:rPr sz="1000" b="1" dirty="0">
                <a:latin typeface="Times New Roman"/>
                <a:cs typeface="Times New Roman"/>
              </a:rPr>
              <a:t> </a:t>
            </a:r>
            <a:r>
              <a:rPr sz="1000" b="1" spc="4" dirty="0">
                <a:latin typeface="Times New Roman"/>
                <a:cs typeface="Times New Roman"/>
              </a:rPr>
              <a:t>no</a:t>
            </a:r>
            <a:r>
              <a:rPr sz="1000" b="1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unitarios</a:t>
            </a:r>
            <a:r>
              <a:rPr sz="1000" spc="-4" dirty="0">
                <a:latin typeface="Times New Roman"/>
                <a:cs typeface="Times New Roman"/>
              </a:rPr>
              <a:t>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16"/>
              </a:spcBef>
              <a:buFont typeface="Symbol"/>
              <a:buChar char=""/>
            </a:pPr>
            <a:endParaRPr sz="1100">
              <a:latin typeface="Times New Roman"/>
              <a:cs typeface="Times New Roman"/>
            </a:endParaRPr>
          </a:p>
          <a:p>
            <a:pPr marL="379072" marR="5642" indent="-184663" algn="just">
              <a:lnSpc>
                <a:spcPts val="1107"/>
              </a:lnSpc>
              <a:buFont typeface="Symbol"/>
              <a:buChar char=""/>
              <a:tabLst>
                <a:tab pos="379585" algn="l"/>
              </a:tabLst>
            </a:pPr>
            <a:r>
              <a:rPr sz="1000" b="1" spc="-4" dirty="0">
                <a:latin typeface="Times New Roman"/>
                <a:cs typeface="Times New Roman"/>
              </a:rPr>
              <a:t>Rapidez de operación: </a:t>
            </a:r>
            <a:r>
              <a:rPr sz="1000" spc="-12" dirty="0">
                <a:latin typeface="Times New Roman"/>
                <a:cs typeface="Times New Roman"/>
              </a:rPr>
              <a:t>Las </a:t>
            </a:r>
            <a:r>
              <a:rPr sz="1000" dirty="0">
                <a:latin typeface="Times New Roman"/>
                <a:cs typeface="Times New Roman"/>
              </a:rPr>
              <a:t>protecciones deben de </a:t>
            </a:r>
            <a:r>
              <a:rPr sz="1000" spc="-4" dirty="0">
                <a:latin typeface="Times New Roman"/>
                <a:cs typeface="Times New Roman"/>
              </a:rPr>
              <a:t>ser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acción </a:t>
            </a:r>
            <a:r>
              <a:rPr sz="1000" dirty="0">
                <a:latin typeface="Times New Roman"/>
                <a:cs typeface="Times New Roman"/>
              </a:rPr>
              <a:t>rápida por </a:t>
            </a:r>
            <a:r>
              <a:rPr sz="1000" spc="-4" dirty="0">
                <a:latin typeface="Times New Roman"/>
                <a:cs typeface="Times New Roman"/>
              </a:rPr>
              <a:t>las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siguientes </a:t>
            </a:r>
            <a:r>
              <a:rPr sz="1000" dirty="0">
                <a:latin typeface="Times New Roman"/>
                <a:cs typeface="Times New Roman"/>
              </a:rPr>
              <a:t>razones: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xfrm>
            <a:off x="6329082" y="5931133"/>
            <a:ext cx="300182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r>
              <a:rPr dirty="0"/>
              <a:t>15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68662" y="4962247"/>
            <a:ext cx="212363" cy="80582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051936" y="558902"/>
            <a:ext cx="5552113" cy="6517269"/>
          </a:xfrm>
          <a:prstGeom prst="rect">
            <a:avLst/>
          </a:prstGeom>
        </p:spPr>
        <p:txBody>
          <a:bodyPr vert="horz" wrap="square" lIns="0" tIns="10259" rIns="0" bIns="0" rtlCol="0">
            <a:spAutoFit/>
          </a:bodyPr>
          <a:lstStyle/>
          <a:p>
            <a:pPr marL="563735" indent="-185176">
              <a:lnSpc>
                <a:spcPts val="1139"/>
              </a:lnSpc>
              <a:spcBef>
                <a:spcPts val="81"/>
              </a:spcBef>
              <a:buAutoNum type="alphaLcParenR"/>
              <a:tabLst>
                <a:tab pos="564248" algn="l"/>
              </a:tabLst>
            </a:pPr>
            <a:r>
              <a:rPr sz="1000" spc="-4" dirty="0">
                <a:latin typeface="Times New Roman"/>
                <a:cs typeface="Times New Roman"/>
              </a:rPr>
              <a:t>No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debe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rebasarse el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tiempo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critico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eliminación.</a:t>
            </a:r>
            <a:endParaRPr sz="1000">
              <a:latin typeface="Times New Roman"/>
              <a:cs typeface="Times New Roman"/>
            </a:endParaRPr>
          </a:p>
          <a:p>
            <a:pPr marL="563735" marR="6668" indent="-184663">
              <a:lnSpc>
                <a:spcPts val="1115"/>
              </a:lnSpc>
              <a:spcBef>
                <a:spcPts val="53"/>
              </a:spcBef>
              <a:buAutoNum type="alphaLcParenR"/>
              <a:tabLst>
                <a:tab pos="564248" algn="l"/>
              </a:tabLst>
            </a:pPr>
            <a:r>
              <a:rPr sz="1000" spc="-8" dirty="0">
                <a:latin typeface="Times New Roman"/>
                <a:cs typeface="Times New Roman"/>
              </a:rPr>
              <a:t>Los</a:t>
            </a:r>
            <a:r>
              <a:rPr sz="1000" spc="3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aparatos</a:t>
            </a:r>
            <a:r>
              <a:rPr sz="1000" spc="3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eléctricos</a:t>
            </a:r>
            <a:r>
              <a:rPr sz="1000" spc="3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pueden</a:t>
            </a:r>
            <a:r>
              <a:rPr sz="1000" spc="2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dañarse</a:t>
            </a:r>
            <a:r>
              <a:rPr sz="1000" spc="2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si</a:t>
            </a:r>
            <a:r>
              <a:rPr sz="1000" spc="3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</a:t>
            </a:r>
            <a:r>
              <a:rPr sz="1000" spc="3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les</a:t>
            </a:r>
            <a:r>
              <a:rPr sz="1000" spc="2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hace</a:t>
            </a:r>
            <a:r>
              <a:rPr sz="1000" spc="3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soportar</a:t>
            </a:r>
            <a:r>
              <a:rPr sz="1000" spc="2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corrientes</a:t>
            </a:r>
            <a:r>
              <a:rPr sz="1000" spc="28" dirty="0">
                <a:latin typeface="Times New Roman"/>
                <a:cs typeface="Times New Roman"/>
              </a:rPr>
              <a:t> </a:t>
            </a:r>
            <a:r>
              <a:rPr sz="1000" spc="4" dirty="0">
                <a:latin typeface="Times New Roman"/>
                <a:cs typeface="Times New Roman"/>
              </a:rPr>
              <a:t>de</a:t>
            </a:r>
            <a:r>
              <a:rPr sz="1000" spc="3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falla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durante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un </a:t>
            </a:r>
            <a:r>
              <a:rPr sz="1000" spc="-4" dirty="0">
                <a:latin typeface="Times New Roman"/>
                <a:cs typeface="Times New Roman"/>
              </a:rPr>
              <a:t>tiempo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prolongado.</a:t>
            </a:r>
            <a:endParaRPr sz="1000">
              <a:latin typeface="Times New Roman"/>
              <a:cs typeface="Times New Roman"/>
            </a:endParaRPr>
          </a:p>
          <a:p>
            <a:pPr marL="563735" marR="5642" indent="-184663">
              <a:lnSpc>
                <a:spcPts val="1115"/>
              </a:lnSpc>
              <a:buAutoNum type="alphaLcParenR"/>
              <a:tabLst>
                <a:tab pos="564248" algn="l"/>
              </a:tabLst>
            </a:pPr>
            <a:r>
              <a:rPr sz="1000" dirty="0">
                <a:latin typeface="Times New Roman"/>
                <a:cs typeface="Times New Roman"/>
              </a:rPr>
              <a:t>Una</a:t>
            </a:r>
            <a:r>
              <a:rPr sz="1000" spc="1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falla</a:t>
            </a:r>
            <a:r>
              <a:rPr sz="1000" spc="1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persistente</a:t>
            </a:r>
            <a:r>
              <a:rPr sz="1000" spc="1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hace</a:t>
            </a:r>
            <a:r>
              <a:rPr sz="1000" spc="1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bajar</a:t>
            </a:r>
            <a:r>
              <a:rPr sz="1000" spc="2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voltaje</a:t>
            </a:r>
            <a:r>
              <a:rPr sz="1000" spc="3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y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ocasiona</a:t>
            </a:r>
            <a:r>
              <a:rPr sz="1000" spc="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spc="2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arrastre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o</a:t>
            </a:r>
            <a:r>
              <a:rPr sz="1000" spc="1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lento</a:t>
            </a:r>
            <a:r>
              <a:rPr sz="1000" spc="2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avance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y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 </a:t>
            </a:r>
            <a:r>
              <a:rPr sz="1000" spc="-4" dirty="0">
                <a:latin typeface="Times New Roman"/>
                <a:cs typeface="Times New Roman"/>
              </a:rPr>
              <a:t>consiguiente sobrecarga en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las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transmisiones</a:t>
            </a:r>
            <a:r>
              <a:rPr sz="1000" dirty="0">
                <a:latin typeface="Times New Roman"/>
                <a:cs typeface="Times New Roman"/>
              </a:rPr>
              <a:t> industriales.</a:t>
            </a: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000">
              <a:latin typeface="Times New Roman"/>
              <a:cs typeface="Times New Roman"/>
            </a:endParaRPr>
          </a:p>
          <a:p>
            <a:pPr marL="379072" marR="6668" algn="just">
              <a:lnSpc>
                <a:spcPts val="1115"/>
              </a:lnSpc>
            </a:pPr>
            <a:r>
              <a:rPr sz="1000" spc="-4" dirty="0">
                <a:latin typeface="Times New Roman"/>
                <a:cs typeface="Times New Roman"/>
              </a:rPr>
              <a:t>Mientras </a:t>
            </a:r>
            <a:r>
              <a:rPr sz="1000" dirty="0">
                <a:latin typeface="Times New Roman"/>
                <a:cs typeface="Times New Roman"/>
              </a:rPr>
              <a:t>más </a:t>
            </a:r>
            <a:r>
              <a:rPr sz="1000" spc="-4" dirty="0">
                <a:latin typeface="Times New Roman"/>
                <a:cs typeface="Times New Roman"/>
              </a:rPr>
              <a:t>breve </a:t>
            </a:r>
            <a:r>
              <a:rPr sz="1000" dirty="0">
                <a:latin typeface="Times New Roman"/>
                <a:cs typeface="Times New Roman"/>
              </a:rPr>
              <a:t>sea </a:t>
            </a:r>
            <a:r>
              <a:rPr sz="1000" spc="-4" dirty="0">
                <a:latin typeface="Times New Roman"/>
                <a:cs typeface="Times New Roman"/>
              </a:rPr>
              <a:t>el tiempo en </a:t>
            </a:r>
            <a:r>
              <a:rPr sz="1000" dirty="0">
                <a:latin typeface="Times New Roman"/>
                <a:cs typeface="Times New Roman"/>
              </a:rPr>
              <a:t>que </a:t>
            </a:r>
            <a:r>
              <a:rPr sz="1000" spc="-4" dirty="0">
                <a:latin typeface="Times New Roman"/>
                <a:cs typeface="Times New Roman"/>
              </a:rPr>
              <a:t>se </a:t>
            </a:r>
            <a:r>
              <a:rPr sz="1000" dirty="0">
                <a:latin typeface="Times New Roman"/>
                <a:cs typeface="Times New Roman"/>
              </a:rPr>
              <a:t>persiste una </a:t>
            </a:r>
            <a:r>
              <a:rPr sz="1000" spc="-4" dirty="0">
                <a:latin typeface="Times New Roman"/>
                <a:cs typeface="Times New Roman"/>
              </a:rPr>
              <a:t>falla, </a:t>
            </a:r>
            <a:r>
              <a:rPr sz="1000" dirty="0">
                <a:latin typeface="Times New Roman"/>
                <a:cs typeface="Times New Roman"/>
              </a:rPr>
              <a:t>más </a:t>
            </a:r>
            <a:r>
              <a:rPr sz="1000" spc="-4" dirty="0">
                <a:latin typeface="Times New Roman"/>
                <a:cs typeface="Times New Roman"/>
              </a:rPr>
              <a:t>carga </a:t>
            </a:r>
            <a:r>
              <a:rPr sz="1000" dirty="0">
                <a:latin typeface="Times New Roman"/>
                <a:cs typeface="Times New Roman"/>
              </a:rPr>
              <a:t>podrá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transmitirse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entre</a:t>
            </a:r>
            <a:r>
              <a:rPr sz="1000" dirty="0">
                <a:latin typeface="Times New Roman"/>
                <a:cs typeface="Times New Roman"/>
              </a:rPr>
              <a:t> puntos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dados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del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sistema</a:t>
            </a:r>
            <a:r>
              <a:rPr sz="1000" dirty="0">
                <a:latin typeface="Times New Roman"/>
                <a:cs typeface="Times New Roman"/>
              </a:rPr>
              <a:t> de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potencia,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sin</a:t>
            </a:r>
            <a:r>
              <a:rPr sz="1000" dirty="0">
                <a:latin typeface="Times New Roman"/>
                <a:cs typeface="Times New Roman"/>
              </a:rPr>
              <a:t> que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haya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pérdida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sincrónica. </a:t>
            </a:r>
            <a:r>
              <a:rPr sz="1000" spc="-8" dirty="0">
                <a:latin typeface="Times New Roman"/>
                <a:cs typeface="Times New Roman"/>
              </a:rPr>
              <a:t>Las </a:t>
            </a:r>
            <a:r>
              <a:rPr sz="1000" spc="-4" dirty="0">
                <a:latin typeface="Times New Roman"/>
                <a:cs typeface="Times New Roman"/>
              </a:rPr>
              <a:t>fallas trifásicas tienen </a:t>
            </a:r>
            <a:r>
              <a:rPr sz="1000" dirty="0">
                <a:latin typeface="Times New Roman"/>
                <a:cs typeface="Times New Roman"/>
              </a:rPr>
              <a:t>un </a:t>
            </a:r>
            <a:r>
              <a:rPr sz="1000" spc="-4" dirty="0">
                <a:latin typeface="Times New Roman"/>
                <a:cs typeface="Times New Roman"/>
              </a:rPr>
              <a:t>efecto </a:t>
            </a:r>
            <a:r>
              <a:rPr sz="1000" dirty="0">
                <a:latin typeface="Times New Roman"/>
                <a:cs typeface="Times New Roman"/>
              </a:rPr>
              <a:t>más </a:t>
            </a:r>
            <a:r>
              <a:rPr sz="1000" spc="-4" dirty="0">
                <a:latin typeface="Times New Roman"/>
                <a:cs typeface="Times New Roman"/>
              </a:rPr>
              <a:t>marcado </a:t>
            </a:r>
            <a:r>
              <a:rPr sz="1000" dirty="0">
                <a:latin typeface="Times New Roman"/>
                <a:cs typeface="Times New Roman"/>
              </a:rPr>
              <a:t>sobre la </a:t>
            </a:r>
            <a:r>
              <a:rPr sz="1000" spc="-4" dirty="0">
                <a:latin typeface="Times New Roman"/>
                <a:cs typeface="Times New Roman"/>
              </a:rPr>
              <a:t>capacidad del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sistema para </a:t>
            </a:r>
            <a:r>
              <a:rPr sz="1000" dirty="0">
                <a:latin typeface="Times New Roman"/>
                <a:cs typeface="Times New Roman"/>
              </a:rPr>
              <a:t>mantenerse </a:t>
            </a:r>
            <a:r>
              <a:rPr sz="1000" spc="-4" dirty="0">
                <a:latin typeface="Times New Roman"/>
                <a:cs typeface="Times New Roman"/>
              </a:rPr>
              <a:t>en marcha </a:t>
            </a:r>
            <a:r>
              <a:rPr sz="1000" dirty="0">
                <a:latin typeface="Times New Roman"/>
                <a:cs typeface="Times New Roman"/>
              </a:rPr>
              <a:t>y </a:t>
            </a:r>
            <a:r>
              <a:rPr sz="1000" spc="-4" dirty="0">
                <a:latin typeface="Times New Roman"/>
                <a:cs typeface="Times New Roman"/>
              </a:rPr>
              <a:t>que, </a:t>
            </a:r>
            <a:r>
              <a:rPr sz="1000" dirty="0">
                <a:latin typeface="Times New Roman"/>
                <a:cs typeface="Times New Roman"/>
              </a:rPr>
              <a:t>por lo tanto, </a:t>
            </a:r>
            <a:r>
              <a:rPr sz="1000" spc="-4" dirty="0">
                <a:latin typeface="Times New Roman"/>
                <a:cs typeface="Times New Roman"/>
              </a:rPr>
              <a:t>deben eliminarse </a:t>
            </a:r>
            <a:r>
              <a:rPr sz="1000" dirty="0">
                <a:latin typeface="Times New Roman"/>
                <a:cs typeface="Times New Roman"/>
              </a:rPr>
              <a:t>con </a:t>
            </a:r>
            <a:r>
              <a:rPr sz="1000" spc="-4" dirty="0">
                <a:latin typeface="Times New Roman"/>
                <a:cs typeface="Times New Roman"/>
              </a:rPr>
              <a:t>mayor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rapidez </a:t>
            </a:r>
            <a:r>
              <a:rPr sz="1000" dirty="0">
                <a:latin typeface="Times New Roman"/>
                <a:cs typeface="Times New Roman"/>
              </a:rPr>
              <a:t>que</a:t>
            </a:r>
            <a:r>
              <a:rPr sz="1000" spc="-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una falla</a:t>
            </a:r>
            <a:r>
              <a:rPr sz="1000" spc="-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simple de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tierra.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4"/>
              </a:spcBef>
            </a:pPr>
            <a:endParaRPr sz="1000">
              <a:latin typeface="Times New Roman"/>
              <a:cs typeface="Times New Roman"/>
            </a:endParaRPr>
          </a:p>
          <a:p>
            <a:pPr marL="379072" marR="4104" indent="-184663" algn="just">
              <a:lnSpc>
                <a:spcPct val="95700"/>
              </a:lnSpc>
              <a:buFont typeface="Symbol"/>
              <a:buChar char=""/>
              <a:tabLst>
                <a:tab pos="379585" algn="l"/>
              </a:tabLst>
            </a:pPr>
            <a:r>
              <a:rPr sz="1000" b="1" spc="-4" dirty="0">
                <a:latin typeface="Times New Roman"/>
                <a:cs typeface="Times New Roman"/>
              </a:rPr>
              <a:t>Discriminación:</a:t>
            </a:r>
            <a:r>
              <a:rPr sz="1000" b="1" spc="-16" dirty="0">
                <a:latin typeface="Times New Roman"/>
                <a:cs typeface="Times New Roman"/>
              </a:rPr>
              <a:t> </a:t>
            </a:r>
            <a:r>
              <a:rPr sz="1000" spc="-12" dirty="0">
                <a:latin typeface="Times New Roman"/>
                <a:cs typeface="Times New Roman"/>
              </a:rPr>
              <a:t>Las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protecciones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eléctricas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deben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ser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lo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bastante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sensitivas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como </a:t>
            </a:r>
            <a:r>
              <a:rPr sz="1000" spc="-23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para </a:t>
            </a:r>
            <a:r>
              <a:rPr sz="1000" dirty="0">
                <a:latin typeface="Times New Roman"/>
                <a:cs typeface="Times New Roman"/>
              </a:rPr>
              <a:t>operar </a:t>
            </a:r>
            <a:r>
              <a:rPr sz="1000" spc="-4" dirty="0">
                <a:latin typeface="Times New Roman"/>
                <a:cs typeface="Times New Roman"/>
              </a:rPr>
              <a:t>confiablemente en condiciones </a:t>
            </a:r>
            <a:r>
              <a:rPr sz="1000" dirty="0">
                <a:latin typeface="Times New Roman"/>
                <a:cs typeface="Times New Roman"/>
              </a:rPr>
              <a:t>mínimas de </a:t>
            </a:r>
            <a:r>
              <a:rPr sz="1000" spc="-4" dirty="0">
                <a:latin typeface="Times New Roman"/>
                <a:cs typeface="Times New Roman"/>
              </a:rPr>
              <a:t>falla, si esto </a:t>
            </a:r>
            <a:r>
              <a:rPr sz="1000" dirty="0">
                <a:latin typeface="Times New Roman"/>
                <a:cs typeface="Times New Roman"/>
              </a:rPr>
              <a:t>ocurre dentro de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su</a:t>
            </a:r>
            <a:r>
              <a:rPr sz="1000" dirty="0">
                <a:latin typeface="Times New Roman"/>
                <a:cs typeface="Times New Roman"/>
              </a:rPr>
              <a:t> propia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zona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y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debe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permanecer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estable</a:t>
            </a:r>
            <a:r>
              <a:rPr sz="1000" dirty="0">
                <a:latin typeface="Times New Roman"/>
                <a:cs typeface="Times New Roman"/>
              </a:rPr>
              <a:t> bajo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carga</a:t>
            </a:r>
            <a:r>
              <a:rPr sz="1000" dirty="0">
                <a:latin typeface="Times New Roman"/>
                <a:cs typeface="Times New Roman"/>
              </a:rPr>
              <a:t> máxima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o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persistentes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condiciones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fallas,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una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protección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eléctrica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debe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poder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diferenciar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una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falla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una </a:t>
            </a:r>
            <a:r>
              <a:rPr sz="1000" spc="-23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sobrecarga. </a:t>
            </a:r>
            <a:r>
              <a:rPr sz="1000" dirty="0">
                <a:latin typeface="Times New Roman"/>
                <a:cs typeface="Times New Roman"/>
              </a:rPr>
              <a:t>Esta </a:t>
            </a:r>
            <a:r>
              <a:rPr sz="1000" spc="-4" dirty="0">
                <a:latin typeface="Times New Roman"/>
                <a:cs typeface="Times New Roman"/>
              </a:rPr>
              <a:t>discriminación entre las fallas </a:t>
            </a:r>
            <a:r>
              <a:rPr sz="1000" dirty="0">
                <a:latin typeface="Times New Roman"/>
                <a:cs typeface="Times New Roman"/>
              </a:rPr>
              <a:t>y </a:t>
            </a:r>
            <a:r>
              <a:rPr sz="1000" spc="-4" dirty="0">
                <a:latin typeface="Times New Roman"/>
                <a:cs typeface="Times New Roman"/>
              </a:rPr>
              <a:t>las sobrecorrientes </a:t>
            </a:r>
            <a:r>
              <a:rPr sz="1000" dirty="0">
                <a:latin typeface="Times New Roman"/>
                <a:cs typeface="Times New Roman"/>
              </a:rPr>
              <a:t>puede </a:t>
            </a:r>
            <a:r>
              <a:rPr sz="1000" spc="-4" dirty="0">
                <a:latin typeface="Times New Roman"/>
                <a:cs typeface="Times New Roman"/>
              </a:rPr>
              <a:t>ser </a:t>
            </a:r>
            <a:r>
              <a:rPr sz="1000" dirty="0">
                <a:latin typeface="Times New Roman"/>
                <a:cs typeface="Times New Roman"/>
              </a:rPr>
              <a:t>una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característica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inherente</a:t>
            </a:r>
            <a:r>
              <a:rPr sz="1000" dirty="0">
                <a:latin typeface="Times New Roman"/>
                <a:cs typeface="Times New Roman"/>
              </a:rPr>
              <a:t> de</a:t>
            </a:r>
            <a:r>
              <a:rPr sz="1000" spc="-4" dirty="0">
                <a:latin typeface="Times New Roman"/>
                <a:cs typeface="Times New Roman"/>
              </a:rPr>
              <a:t> las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protecciones.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28"/>
              </a:spcBef>
              <a:buFont typeface="Symbol"/>
              <a:buChar char=""/>
            </a:pPr>
            <a:endParaRPr sz="1000">
              <a:latin typeface="Times New Roman"/>
              <a:cs typeface="Times New Roman"/>
            </a:endParaRPr>
          </a:p>
          <a:p>
            <a:pPr marL="379072" marR="5130">
              <a:lnSpc>
                <a:spcPts val="1115"/>
              </a:lnSpc>
              <a:spcBef>
                <a:spcPts val="4"/>
              </a:spcBef>
            </a:pPr>
            <a:r>
              <a:rPr sz="1000" dirty="0">
                <a:latin typeface="Times New Roman"/>
                <a:cs typeface="Times New Roman"/>
              </a:rPr>
              <a:t>Entre</a:t>
            </a:r>
            <a:r>
              <a:rPr sz="1000" spc="16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los</a:t>
            </a:r>
            <a:r>
              <a:rPr sz="1000" spc="17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métodos</a:t>
            </a:r>
            <a:r>
              <a:rPr sz="1000" spc="16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17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discriminación</a:t>
            </a:r>
            <a:r>
              <a:rPr sz="1000" spc="17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para</a:t>
            </a:r>
            <a:r>
              <a:rPr sz="1000" spc="16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17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localización</a:t>
            </a:r>
            <a:r>
              <a:rPr sz="1000" spc="17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16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una</a:t>
            </a:r>
            <a:r>
              <a:rPr sz="1000" spc="17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falla</a:t>
            </a:r>
            <a:r>
              <a:rPr sz="1000" spc="18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se</a:t>
            </a:r>
            <a:r>
              <a:rPr sz="1000" spc="16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pueden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mencionar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los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siguientes:</a:t>
            </a:r>
            <a:endParaRPr sz="1000">
              <a:latin typeface="Times New Roman"/>
              <a:cs typeface="Times New Roman"/>
            </a:endParaRPr>
          </a:p>
          <a:p>
            <a:pPr marL="563735" lvl="1" indent="-185176">
              <a:buFont typeface="Symbol"/>
              <a:buChar char=""/>
              <a:tabLst>
                <a:tab pos="563735" algn="l"/>
                <a:tab pos="564248" algn="l"/>
              </a:tabLst>
            </a:pPr>
            <a:r>
              <a:rPr sz="1000" spc="-4" dirty="0">
                <a:latin typeface="Times New Roman"/>
                <a:cs typeface="Times New Roman"/>
              </a:rPr>
              <a:t>Discriminación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por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tiempo.</a:t>
            </a:r>
            <a:endParaRPr sz="1000">
              <a:latin typeface="Times New Roman"/>
              <a:cs typeface="Times New Roman"/>
            </a:endParaRPr>
          </a:p>
          <a:p>
            <a:pPr marL="563735" lvl="1" indent="-185176">
              <a:spcBef>
                <a:spcPts val="28"/>
              </a:spcBef>
              <a:buFont typeface="Symbol"/>
              <a:buChar char=""/>
              <a:tabLst>
                <a:tab pos="563735" algn="l"/>
                <a:tab pos="564248" algn="l"/>
              </a:tabLst>
            </a:pPr>
            <a:r>
              <a:rPr sz="1000" spc="-4" dirty="0">
                <a:latin typeface="Times New Roman"/>
                <a:cs typeface="Times New Roman"/>
              </a:rPr>
              <a:t>Discriminación </a:t>
            </a:r>
            <a:r>
              <a:rPr sz="1000" dirty="0">
                <a:latin typeface="Times New Roman"/>
                <a:cs typeface="Times New Roman"/>
              </a:rPr>
              <a:t>por magnitud de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 </a:t>
            </a:r>
            <a:r>
              <a:rPr sz="1000" spc="-4" dirty="0">
                <a:latin typeface="Times New Roman"/>
                <a:cs typeface="Times New Roman"/>
              </a:rPr>
              <a:t>corriente.</a:t>
            </a:r>
            <a:endParaRPr sz="1000">
              <a:latin typeface="Times New Roman"/>
              <a:cs typeface="Times New Roman"/>
            </a:endParaRPr>
          </a:p>
          <a:p>
            <a:pPr marL="563735" lvl="1" indent="-185176">
              <a:spcBef>
                <a:spcPts val="20"/>
              </a:spcBef>
              <a:buFont typeface="Symbol"/>
              <a:buChar char=""/>
              <a:tabLst>
                <a:tab pos="563735" algn="l"/>
                <a:tab pos="564248" algn="l"/>
              </a:tabLst>
            </a:pPr>
            <a:r>
              <a:rPr sz="1000" spc="-4" dirty="0">
                <a:latin typeface="Times New Roman"/>
                <a:cs typeface="Times New Roman"/>
              </a:rPr>
              <a:t>Discriminación </a:t>
            </a:r>
            <a:r>
              <a:rPr sz="1000" dirty="0">
                <a:latin typeface="Times New Roman"/>
                <a:cs typeface="Times New Roman"/>
              </a:rPr>
              <a:t>por tiempo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y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dirección.</a:t>
            </a:r>
            <a:endParaRPr sz="1000">
              <a:latin typeface="Times New Roman"/>
              <a:cs typeface="Times New Roman"/>
            </a:endParaRPr>
          </a:p>
          <a:p>
            <a:pPr marL="563735" lvl="1" indent="-185176">
              <a:spcBef>
                <a:spcPts val="20"/>
              </a:spcBef>
              <a:buFont typeface="Symbol"/>
              <a:buChar char=""/>
              <a:tabLst>
                <a:tab pos="563735" algn="l"/>
                <a:tab pos="564248" algn="l"/>
              </a:tabLst>
            </a:pPr>
            <a:r>
              <a:rPr sz="1000" spc="-4" dirty="0">
                <a:latin typeface="Times New Roman"/>
                <a:cs typeface="Times New Roman"/>
              </a:rPr>
              <a:t>Discriminación </a:t>
            </a:r>
            <a:r>
              <a:rPr sz="1000" dirty="0">
                <a:latin typeface="Times New Roman"/>
                <a:cs typeface="Times New Roman"/>
              </a:rPr>
              <a:t>por medición de la</a:t>
            </a:r>
            <a:r>
              <a:rPr sz="1000" spc="-4" dirty="0">
                <a:latin typeface="Times New Roman"/>
                <a:cs typeface="Times New Roman"/>
              </a:rPr>
              <a:t> distancia.</a:t>
            </a:r>
            <a:endParaRPr sz="1000">
              <a:latin typeface="Times New Roman"/>
              <a:cs typeface="Times New Roman"/>
            </a:endParaRPr>
          </a:p>
          <a:p>
            <a:pPr marL="563735" lvl="1" indent="-185176">
              <a:spcBef>
                <a:spcPts val="20"/>
              </a:spcBef>
              <a:buFont typeface="Symbol"/>
              <a:buChar char=""/>
              <a:tabLst>
                <a:tab pos="563735" algn="l"/>
                <a:tab pos="564248" algn="l"/>
              </a:tabLst>
            </a:pPr>
            <a:r>
              <a:rPr sz="1000" spc="-4" dirty="0">
                <a:latin typeface="Times New Roman"/>
                <a:cs typeface="Times New Roman"/>
              </a:rPr>
              <a:t>Discriminación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por equilibrio de</a:t>
            </a:r>
            <a:r>
              <a:rPr sz="1000" spc="-4" dirty="0">
                <a:latin typeface="Times New Roman"/>
                <a:cs typeface="Times New Roman"/>
              </a:rPr>
              <a:t> corrientes.</a:t>
            </a:r>
            <a:endParaRPr sz="1000">
              <a:latin typeface="Times New Roman"/>
              <a:cs typeface="Times New Roman"/>
            </a:endParaRPr>
          </a:p>
          <a:p>
            <a:pPr marL="563735" lvl="1" indent="-185176">
              <a:spcBef>
                <a:spcPts val="16"/>
              </a:spcBef>
              <a:buFont typeface="Symbol"/>
              <a:buChar char=""/>
              <a:tabLst>
                <a:tab pos="563735" algn="l"/>
                <a:tab pos="564248" algn="l"/>
              </a:tabLst>
            </a:pPr>
            <a:r>
              <a:rPr sz="1000" spc="-4" dirty="0">
                <a:latin typeface="Times New Roman"/>
                <a:cs typeface="Times New Roman"/>
              </a:rPr>
              <a:t>Discriminación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por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comparación</a:t>
            </a:r>
            <a:r>
              <a:rPr sz="1000" spc="4" dirty="0">
                <a:latin typeface="Times New Roman"/>
                <a:cs typeface="Times New Roman"/>
              </a:rPr>
              <a:t> de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dirección</a:t>
            </a:r>
            <a:r>
              <a:rPr sz="1000" spc="4" dirty="0">
                <a:latin typeface="Times New Roman"/>
                <a:cs typeface="Times New Roman"/>
              </a:rPr>
              <a:t> de</a:t>
            </a:r>
            <a:r>
              <a:rPr sz="1000" dirty="0">
                <a:latin typeface="Times New Roman"/>
                <a:cs typeface="Times New Roman"/>
              </a:rPr>
              <a:t> la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potencia.</a:t>
            </a:r>
            <a:endParaRPr sz="1000">
              <a:latin typeface="Times New Roman"/>
              <a:cs typeface="Times New Roman"/>
            </a:endParaRPr>
          </a:p>
          <a:p>
            <a:pPr marL="563735" lvl="1" indent="-185176">
              <a:spcBef>
                <a:spcPts val="20"/>
              </a:spcBef>
              <a:buFont typeface="Symbol"/>
              <a:buChar char=""/>
              <a:tabLst>
                <a:tab pos="563735" algn="l"/>
                <a:tab pos="564248" algn="l"/>
              </a:tabLst>
            </a:pPr>
            <a:r>
              <a:rPr sz="1000" spc="-4" dirty="0">
                <a:latin typeface="Times New Roman"/>
                <a:cs typeface="Times New Roman"/>
              </a:rPr>
              <a:t>Discriminación</a:t>
            </a:r>
            <a:r>
              <a:rPr sz="1000" dirty="0">
                <a:latin typeface="Times New Roman"/>
                <a:cs typeface="Times New Roman"/>
              </a:rPr>
              <a:t> por </a:t>
            </a:r>
            <a:r>
              <a:rPr sz="1000" spc="-4" dirty="0">
                <a:latin typeface="Times New Roman"/>
                <a:cs typeface="Times New Roman"/>
              </a:rPr>
              <a:t>comparación</a:t>
            </a:r>
            <a:r>
              <a:rPr sz="1000" spc="4" dirty="0">
                <a:latin typeface="Times New Roman"/>
                <a:cs typeface="Times New Roman"/>
              </a:rPr>
              <a:t> de</a:t>
            </a:r>
            <a:r>
              <a:rPr sz="1000" spc="-4" dirty="0">
                <a:latin typeface="Times New Roman"/>
                <a:cs typeface="Times New Roman"/>
              </a:rPr>
              <a:t> fase.</a:t>
            </a:r>
            <a:endParaRPr sz="1000">
              <a:latin typeface="Times New Roman"/>
              <a:cs typeface="Times New Roman"/>
            </a:endParaRPr>
          </a:p>
          <a:p>
            <a:pPr lvl="1">
              <a:spcBef>
                <a:spcPts val="28"/>
              </a:spcBef>
              <a:buFont typeface="Symbol"/>
              <a:buChar char=""/>
            </a:pPr>
            <a:endParaRPr sz="1000">
              <a:latin typeface="Times New Roman"/>
              <a:cs typeface="Times New Roman"/>
            </a:endParaRPr>
          </a:p>
          <a:p>
            <a:pPr marL="10259" marR="7181">
              <a:lnSpc>
                <a:spcPts val="1115"/>
              </a:lnSpc>
            </a:pPr>
            <a:r>
              <a:rPr sz="1000" dirty="0">
                <a:latin typeface="Times New Roman"/>
                <a:cs typeface="Times New Roman"/>
              </a:rPr>
              <a:t>El</a:t>
            </a:r>
            <a:r>
              <a:rPr sz="1000" spc="4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alcance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4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las</a:t>
            </a:r>
            <a:r>
              <a:rPr sz="1000" spc="4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protecciones</a:t>
            </a:r>
            <a:r>
              <a:rPr sz="1000" spc="4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eléctricas,</a:t>
            </a:r>
            <a:r>
              <a:rPr sz="1000" spc="53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</a:t>
            </a:r>
            <a:r>
              <a:rPr sz="1000" spc="4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4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parte</a:t>
            </a:r>
            <a:r>
              <a:rPr sz="1000" spc="4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spc="4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4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cual</a:t>
            </a:r>
            <a:r>
              <a:rPr sz="1000" spc="4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una</a:t>
            </a:r>
            <a:r>
              <a:rPr sz="1000" spc="4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falla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</a:t>
            </a:r>
            <a:r>
              <a:rPr sz="1000" spc="4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detectada</a:t>
            </a:r>
            <a:r>
              <a:rPr sz="1000" spc="4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por</a:t>
            </a:r>
            <a:r>
              <a:rPr sz="1000" spc="4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protección. Pueden</a:t>
            </a:r>
            <a:r>
              <a:rPr sz="1000" dirty="0">
                <a:latin typeface="Times New Roman"/>
                <a:cs typeface="Times New Roman"/>
              </a:rPr>
              <a:t> ser de </a:t>
            </a:r>
            <a:r>
              <a:rPr sz="1000" spc="-4" dirty="0">
                <a:latin typeface="Times New Roman"/>
                <a:cs typeface="Times New Roman"/>
              </a:rPr>
              <a:t>dos</a:t>
            </a:r>
            <a:r>
              <a:rPr sz="1000" dirty="0">
                <a:latin typeface="Times New Roman"/>
                <a:cs typeface="Times New Roman"/>
              </a:rPr>
              <a:t> tipos: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40"/>
              </a:spcBef>
            </a:pPr>
            <a:endParaRPr sz="1000">
              <a:latin typeface="Times New Roman"/>
              <a:cs typeface="Times New Roman"/>
            </a:endParaRPr>
          </a:p>
          <a:p>
            <a:pPr marL="379072" marR="4104" indent="-184663">
              <a:lnSpc>
                <a:spcPts val="1107"/>
              </a:lnSpc>
              <a:buFont typeface="Symbol"/>
              <a:buChar char=""/>
              <a:tabLst>
                <a:tab pos="379072" algn="l"/>
                <a:tab pos="379585" algn="l"/>
              </a:tabLst>
            </a:pPr>
            <a:r>
              <a:rPr sz="1000" b="1" spc="-4" dirty="0">
                <a:latin typeface="Times New Roman"/>
                <a:cs typeface="Times New Roman"/>
              </a:rPr>
              <a:t>Alcance</a:t>
            </a:r>
            <a:r>
              <a:rPr sz="1000" b="1" spc="-40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cerrado:</a:t>
            </a:r>
            <a:r>
              <a:rPr sz="1000" b="1" spc="-2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Son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aquellas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cuyo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radio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acción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queda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perfectamente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delimitado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por </a:t>
            </a:r>
            <a:r>
              <a:rPr sz="1000" spc="-4" dirty="0">
                <a:latin typeface="Times New Roman"/>
                <a:cs typeface="Times New Roman"/>
              </a:rPr>
              <a:t>los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transformadores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4" dirty="0">
                <a:latin typeface="Times New Roman"/>
                <a:cs typeface="Times New Roman"/>
              </a:rPr>
              <a:t> corriente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(TC).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36"/>
              </a:spcBef>
              <a:buFont typeface="Symbol"/>
              <a:buChar char=""/>
            </a:pPr>
            <a:endParaRPr sz="1000">
              <a:latin typeface="Times New Roman"/>
              <a:cs typeface="Times New Roman"/>
            </a:endParaRPr>
          </a:p>
          <a:p>
            <a:pPr marL="379072" marR="4104" indent="-184663">
              <a:lnSpc>
                <a:spcPts val="1107"/>
              </a:lnSpc>
              <a:buFont typeface="Symbol"/>
              <a:buChar char=""/>
              <a:tabLst>
                <a:tab pos="379072" algn="l"/>
                <a:tab pos="379585" algn="l"/>
              </a:tabLst>
            </a:pPr>
            <a:r>
              <a:rPr sz="1000" b="1" spc="-4" dirty="0">
                <a:latin typeface="Times New Roman"/>
                <a:cs typeface="Times New Roman"/>
              </a:rPr>
              <a:t>Alcance</a:t>
            </a:r>
            <a:r>
              <a:rPr sz="1000" b="1" spc="-40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abierto:</a:t>
            </a:r>
            <a:r>
              <a:rPr sz="1000" b="1" spc="-3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Son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aquellas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cuyo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radio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spc="4" dirty="0">
                <a:latin typeface="Times New Roman"/>
                <a:cs typeface="Times New Roman"/>
              </a:rPr>
              <a:t>de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acción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extiende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lo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largo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del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sistema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protegido sin</a:t>
            </a:r>
            <a:r>
              <a:rPr sz="1000" dirty="0">
                <a:latin typeface="Times New Roman"/>
                <a:cs typeface="Times New Roman"/>
              </a:rPr>
              <a:t> límites </a:t>
            </a:r>
            <a:r>
              <a:rPr sz="1000" spc="-4" dirty="0">
                <a:latin typeface="Times New Roman"/>
                <a:cs typeface="Times New Roman"/>
              </a:rPr>
              <a:t>perfectamente</a:t>
            </a:r>
            <a:r>
              <a:rPr sz="1000" dirty="0">
                <a:latin typeface="Times New Roman"/>
                <a:cs typeface="Times New Roman"/>
              </a:rPr>
              <a:t> definidos.</a:t>
            </a: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buFont typeface="Symbol"/>
              <a:buChar char=""/>
            </a:pPr>
            <a:endParaRPr sz="1100">
              <a:latin typeface="Times New Roman"/>
              <a:cs typeface="Times New Roman"/>
            </a:endParaRPr>
          </a:p>
          <a:p>
            <a:pPr marL="229290"/>
            <a:r>
              <a:rPr sz="1100" b="1" spc="-4" dirty="0">
                <a:latin typeface="Times New Roman"/>
                <a:cs typeface="Times New Roman"/>
              </a:rPr>
              <a:t>ACTUACIÓN</a:t>
            </a:r>
            <a:r>
              <a:rPr sz="1100" b="1" spc="-12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DE</a:t>
            </a:r>
            <a:r>
              <a:rPr sz="1100" b="1" spc="-8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LAS</a:t>
            </a:r>
            <a:r>
              <a:rPr sz="1100" b="1" spc="-8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PROTECCIONES.</a:t>
            </a:r>
            <a:endParaRPr sz="1100">
              <a:latin typeface="Times New Roman"/>
              <a:cs typeface="Times New Roman"/>
            </a:endParaRPr>
          </a:p>
          <a:p>
            <a:pPr>
              <a:spcBef>
                <a:spcPts val="28"/>
              </a:spcBef>
            </a:pPr>
            <a:endParaRPr sz="1100">
              <a:latin typeface="Times New Roman"/>
              <a:cs typeface="Times New Roman"/>
            </a:endParaRPr>
          </a:p>
          <a:p>
            <a:pPr marL="10259">
              <a:spcBef>
                <a:spcPts val="4"/>
              </a:spcBef>
            </a:pPr>
            <a:r>
              <a:rPr sz="1000" spc="-8" dirty="0">
                <a:latin typeface="Times New Roman"/>
                <a:cs typeface="Times New Roman"/>
              </a:rPr>
              <a:t>La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actuación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básica</a:t>
            </a:r>
            <a:r>
              <a:rPr sz="1000" spc="-4" dirty="0">
                <a:latin typeface="Times New Roman"/>
                <a:cs typeface="Times New Roman"/>
              </a:rPr>
              <a:t> </a:t>
            </a:r>
            <a:r>
              <a:rPr sz="1000" spc="4" dirty="0">
                <a:latin typeface="Times New Roman"/>
                <a:cs typeface="Times New Roman"/>
              </a:rPr>
              <a:t>de</a:t>
            </a:r>
            <a:r>
              <a:rPr sz="1000" dirty="0">
                <a:latin typeface="Times New Roman"/>
                <a:cs typeface="Times New Roman"/>
              </a:rPr>
              <a:t> los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equipos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protección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divide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tres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fases: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12"/>
              </a:spcBef>
            </a:pPr>
            <a:endParaRPr sz="1100">
              <a:latin typeface="Times New Roman"/>
              <a:cs typeface="Times New Roman"/>
            </a:endParaRPr>
          </a:p>
          <a:p>
            <a:pPr marL="379072" marR="7181" indent="-184663">
              <a:lnSpc>
                <a:spcPts val="1115"/>
              </a:lnSpc>
              <a:buFont typeface="Symbol"/>
              <a:buChar char=""/>
              <a:tabLst>
                <a:tab pos="379072" algn="l"/>
                <a:tab pos="379585" algn="l"/>
              </a:tabLst>
            </a:pPr>
            <a:r>
              <a:rPr sz="1000" b="1" spc="-4" dirty="0">
                <a:latin typeface="Times New Roman"/>
                <a:cs typeface="Times New Roman"/>
              </a:rPr>
              <a:t>Arranque:</a:t>
            </a:r>
            <a:r>
              <a:rPr sz="1000" b="1" spc="129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</a:t>
            </a:r>
            <a:r>
              <a:rPr sz="1000" spc="133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considera</a:t>
            </a:r>
            <a:r>
              <a:rPr sz="1000" spc="137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que</a:t>
            </a:r>
            <a:r>
              <a:rPr sz="1000" spc="12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una</a:t>
            </a:r>
            <a:r>
              <a:rPr sz="1000" spc="129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protección</a:t>
            </a:r>
            <a:r>
              <a:rPr sz="1000" spc="137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ha</a:t>
            </a:r>
            <a:r>
              <a:rPr sz="1000" spc="133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arrancado</a:t>
            </a:r>
            <a:r>
              <a:rPr sz="1000" spc="141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cuando</a:t>
            </a:r>
            <a:r>
              <a:rPr sz="1000" spc="137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al</a:t>
            </a:r>
            <a:r>
              <a:rPr sz="1000" spc="133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detectar</a:t>
            </a:r>
            <a:r>
              <a:rPr sz="1000" spc="129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una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perturbación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</a:t>
            </a:r>
            <a:r>
              <a:rPr sz="1000" dirty="0">
                <a:latin typeface="Times New Roman"/>
                <a:cs typeface="Times New Roman"/>
              </a:rPr>
              <a:t> produce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un </a:t>
            </a:r>
            <a:r>
              <a:rPr sz="1000" spc="-4" dirty="0">
                <a:latin typeface="Times New Roman"/>
                <a:cs typeface="Times New Roman"/>
              </a:rPr>
              <a:t>cambio</a:t>
            </a:r>
            <a:r>
              <a:rPr sz="1000" dirty="0">
                <a:latin typeface="Times New Roman"/>
                <a:cs typeface="Times New Roman"/>
              </a:rPr>
              <a:t> de</a:t>
            </a:r>
            <a:r>
              <a:rPr sz="1000" spc="-4" dirty="0">
                <a:latin typeface="Times New Roman"/>
                <a:cs typeface="Times New Roman"/>
              </a:rPr>
              <a:t> estado.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xfrm>
            <a:off x="6329082" y="5931133"/>
            <a:ext cx="300182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r>
              <a:rPr dirty="0"/>
              <a:t>16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68694" y="4364086"/>
            <a:ext cx="213832" cy="80582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051936" y="566722"/>
            <a:ext cx="5553364" cy="6235235"/>
          </a:xfrm>
          <a:prstGeom prst="rect">
            <a:avLst/>
          </a:prstGeom>
        </p:spPr>
        <p:txBody>
          <a:bodyPr vert="horz" wrap="square" lIns="0" tIns="20005" rIns="0" bIns="0" rtlCol="0">
            <a:spAutoFit/>
          </a:bodyPr>
          <a:lstStyle/>
          <a:p>
            <a:pPr marL="379072" marR="8207" indent="-184663" algn="just">
              <a:lnSpc>
                <a:spcPts val="1115"/>
              </a:lnSpc>
              <a:spcBef>
                <a:spcPts val="158"/>
              </a:spcBef>
              <a:buFont typeface="Symbol"/>
              <a:buChar char=""/>
              <a:tabLst>
                <a:tab pos="379585" algn="l"/>
              </a:tabLst>
            </a:pPr>
            <a:r>
              <a:rPr sz="1000" b="1" spc="-4" dirty="0">
                <a:latin typeface="Times New Roman"/>
                <a:cs typeface="Times New Roman"/>
              </a:rPr>
              <a:t>Disparo: </a:t>
            </a:r>
            <a:r>
              <a:rPr sz="1000" spc="-4" dirty="0">
                <a:latin typeface="Times New Roman"/>
                <a:cs typeface="Times New Roman"/>
              </a:rPr>
              <a:t>Una vez </a:t>
            </a:r>
            <a:r>
              <a:rPr sz="1000" dirty="0">
                <a:latin typeface="Times New Roman"/>
                <a:cs typeface="Times New Roman"/>
              </a:rPr>
              <a:t>que la </a:t>
            </a:r>
            <a:r>
              <a:rPr sz="1000" spc="-4" dirty="0">
                <a:latin typeface="Times New Roman"/>
                <a:cs typeface="Times New Roman"/>
              </a:rPr>
              <a:t>protección </a:t>
            </a:r>
            <a:r>
              <a:rPr sz="1000" spc="4" dirty="0">
                <a:latin typeface="Times New Roman"/>
                <a:cs typeface="Times New Roman"/>
              </a:rPr>
              <a:t>ha </a:t>
            </a:r>
            <a:r>
              <a:rPr sz="1000" spc="-4" dirty="0">
                <a:latin typeface="Times New Roman"/>
                <a:cs typeface="Times New Roman"/>
              </a:rPr>
              <a:t>decidido </a:t>
            </a:r>
            <a:r>
              <a:rPr sz="1000" dirty="0">
                <a:latin typeface="Times New Roman"/>
                <a:cs typeface="Times New Roman"/>
              </a:rPr>
              <a:t>que </a:t>
            </a:r>
            <a:r>
              <a:rPr sz="1000" spc="-4" dirty="0">
                <a:latin typeface="Times New Roman"/>
                <a:cs typeface="Times New Roman"/>
              </a:rPr>
              <a:t>debe actuar, genera el llamado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disparo,</a:t>
            </a:r>
            <a:r>
              <a:rPr sz="1000" dirty="0">
                <a:latin typeface="Times New Roman"/>
                <a:cs typeface="Times New Roman"/>
              </a:rPr>
              <a:t> que</a:t>
            </a:r>
            <a:r>
              <a:rPr sz="1000" spc="-4" dirty="0">
                <a:latin typeface="Times New Roman"/>
                <a:cs typeface="Times New Roman"/>
              </a:rPr>
              <a:t> consiste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spc="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cierre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4" dirty="0">
                <a:latin typeface="Times New Roman"/>
                <a:cs typeface="Times New Roman"/>
              </a:rPr>
              <a:t> los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contactos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del</a:t>
            </a:r>
            <a:r>
              <a:rPr sz="1000" dirty="0">
                <a:latin typeface="Times New Roman"/>
                <a:cs typeface="Times New Roman"/>
              </a:rPr>
              <a:t> relé de</a:t>
            </a:r>
            <a:r>
              <a:rPr sz="1000" spc="-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disparo o alarma.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40"/>
              </a:spcBef>
              <a:buFont typeface="Symbol"/>
              <a:buChar char=""/>
            </a:pPr>
            <a:endParaRPr sz="1000">
              <a:latin typeface="Times New Roman"/>
              <a:cs typeface="Times New Roman"/>
            </a:endParaRPr>
          </a:p>
          <a:p>
            <a:pPr marL="379072" indent="-185176">
              <a:buFont typeface="Symbol"/>
              <a:buChar char=""/>
              <a:tabLst>
                <a:tab pos="379072" algn="l"/>
                <a:tab pos="379585" algn="l"/>
              </a:tabLst>
            </a:pPr>
            <a:r>
              <a:rPr sz="1000" b="1" spc="-4" dirty="0">
                <a:latin typeface="Times New Roman"/>
                <a:cs typeface="Times New Roman"/>
              </a:rPr>
              <a:t>Rearme: </a:t>
            </a:r>
            <a:r>
              <a:rPr sz="1000" spc="-4" dirty="0">
                <a:latin typeface="Times New Roman"/>
                <a:cs typeface="Times New Roman"/>
              </a:rPr>
              <a:t>Reposición</a:t>
            </a:r>
            <a:r>
              <a:rPr sz="1000" dirty="0">
                <a:latin typeface="Times New Roman"/>
                <a:cs typeface="Times New Roman"/>
              </a:rPr>
              <a:t> de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los </a:t>
            </a:r>
            <a:r>
              <a:rPr sz="1000" spc="-4" dirty="0">
                <a:latin typeface="Times New Roman"/>
                <a:cs typeface="Times New Roman"/>
              </a:rPr>
              <a:t>contactos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del relé de</a:t>
            </a:r>
            <a:r>
              <a:rPr sz="1000" spc="-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disparo o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alarma.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32"/>
              </a:spcBef>
              <a:buFont typeface="Symbol"/>
              <a:buChar char=""/>
            </a:pPr>
            <a:endParaRPr sz="1000">
              <a:latin typeface="Times New Roman"/>
              <a:cs typeface="Times New Roman"/>
            </a:endParaRPr>
          </a:p>
          <a:p>
            <a:pPr marL="10259" algn="just"/>
            <a:r>
              <a:rPr sz="1100" b="1" spc="-4" dirty="0">
                <a:latin typeface="Times New Roman"/>
                <a:cs typeface="Times New Roman"/>
              </a:rPr>
              <a:t>TIEMPOS</a:t>
            </a:r>
            <a:r>
              <a:rPr sz="1100" b="1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DE</a:t>
            </a:r>
            <a:r>
              <a:rPr sz="1100" b="1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ELIMINACIÓN DE</a:t>
            </a:r>
            <a:r>
              <a:rPr sz="1100" b="1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FALLAS.</a:t>
            </a:r>
            <a:endParaRPr sz="1100">
              <a:latin typeface="Times New Roman"/>
              <a:cs typeface="Times New Roman"/>
            </a:endParaRPr>
          </a:p>
          <a:p>
            <a:pPr>
              <a:spcBef>
                <a:spcPts val="24"/>
              </a:spcBef>
            </a:pPr>
            <a:endParaRPr sz="1100">
              <a:latin typeface="Times New Roman"/>
              <a:cs typeface="Times New Roman"/>
            </a:endParaRPr>
          </a:p>
          <a:p>
            <a:pPr marL="10259" marR="6668" algn="just">
              <a:lnSpc>
                <a:spcPts val="1115"/>
              </a:lnSpc>
            </a:pPr>
            <a:r>
              <a:rPr sz="1000" spc="-8" dirty="0">
                <a:latin typeface="Times New Roman"/>
                <a:cs typeface="Times New Roman"/>
              </a:rPr>
              <a:t>Los </a:t>
            </a:r>
            <a:r>
              <a:rPr sz="1000" spc="-4" dirty="0">
                <a:latin typeface="Times New Roman"/>
                <a:cs typeface="Times New Roman"/>
              </a:rPr>
              <a:t>tiempos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eliminación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las fallas varían </a:t>
            </a:r>
            <a:r>
              <a:rPr sz="1000" spc="4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acuerdo con </a:t>
            </a:r>
            <a:r>
              <a:rPr sz="1000" dirty="0">
                <a:latin typeface="Times New Roman"/>
                <a:cs typeface="Times New Roman"/>
              </a:rPr>
              <a:t>la </a:t>
            </a:r>
            <a:r>
              <a:rPr sz="1000" spc="-4" dirty="0">
                <a:latin typeface="Times New Roman"/>
                <a:cs typeface="Times New Roman"/>
              </a:rPr>
              <a:t>tecnología utilizada. </a:t>
            </a:r>
            <a:r>
              <a:rPr sz="1000" dirty="0">
                <a:latin typeface="Times New Roman"/>
                <a:cs typeface="Times New Roman"/>
              </a:rPr>
              <a:t>El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tiempo total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despeje debe ser </a:t>
            </a:r>
            <a:r>
              <a:rPr sz="1000" dirty="0">
                <a:latin typeface="Times New Roman"/>
                <a:cs typeface="Times New Roman"/>
              </a:rPr>
              <a:t>menor a </a:t>
            </a:r>
            <a:r>
              <a:rPr sz="1000" spc="-4" dirty="0">
                <a:latin typeface="Times New Roman"/>
                <a:cs typeface="Times New Roman"/>
              </a:rPr>
              <a:t>100mseg incluyendo el tiempo requerido </a:t>
            </a:r>
            <a:r>
              <a:rPr sz="1000" dirty="0">
                <a:latin typeface="Times New Roman"/>
                <a:cs typeface="Times New Roman"/>
              </a:rPr>
              <a:t>por </a:t>
            </a:r>
            <a:r>
              <a:rPr sz="1000" spc="-4" dirty="0">
                <a:latin typeface="Times New Roman"/>
                <a:cs typeface="Times New Roman"/>
              </a:rPr>
              <a:t>el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relevador </a:t>
            </a:r>
            <a:r>
              <a:rPr sz="1000" dirty="0">
                <a:latin typeface="Times New Roman"/>
                <a:cs typeface="Times New Roman"/>
              </a:rPr>
              <a:t>(10 a </a:t>
            </a:r>
            <a:r>
              <a:rPr sz="1000" spc="-4" dirty="0">
                <a:latin typeface="Times New Roman"/>
                <a:cs typeface="Times New Roman"/>
              </a:rPr>
              <a:t>40mseg) Cuando </a:t>
            </a:r>
            <a:r>
              <a:rPr sz="1000" dirty="0">
                <a:latin typeface="Times New Roman"/>
                <a:cs typeface="Times New Roman"/>
              </a:rPr>
              <a:t>hay </a:t>
            </a:r>
            <a:r>
              <a:rPr sz="1000" spc="-4" dirty="0">
                <a:latin typeface="Times New Roman"/>
                <a:cs typeface="Times New Roman"/>
              </a:rPr>
              <a:t>sistemas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teleprotección </a:t>
            </a:r>
            <a:r>
              <a:rPr sz="1000" spc="4" dirty="0">
                <a:latin typeface="Times New Roman"/>
                <a:cs typeface="Times New Roman"/>
              </a:rPr>
              <a:t>hay </a:t>
            </a:r>
            <a:r>
              <a:rPr sz="1000" dirty="0">
                <a:latin typeface="Times New Roman"/>
                <a:cs typeface="Times New Roman"/>
              </a:rPr>
              <a:t>que </a:t>
            </a:r>
            <a:r>
              <a:rPr sz="1000" spc="-4" dirty="0">
                <a:latin typeface="Times New Roman"/>
                <a:cs typeface="Times New Roman"/>
              </a:rPr>
              <a:t>agregar </a:t>
            </a:r>
            <a:r>
              <a:rPr sz="1000" dirty="0">
                <a:latin typeface="Times New Roman"/>
                <a:cs typeface="Times New Roman"/>
              </a:rPr>
              <a:t>de 10 a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30mseg. </a:t>
            </a:r>
            <a:r>
              <a:rPr sz="1000" spc="-8" dirty="0">
                <a:latin typeface="Times New Roman"/>
                <a:cs typeface="Times New Roman"/>
              </a:rPr>
              <a:t>Los </a:t>
            </a:r>
            <a:r>
              <a:rPr sz="1000" spc="-4" dirty="0">
                <a:latin typeface="Times New Roman"/>
                <a:cs typeface="Times New Roman"/>
              </a:rPr>
              <a:t>sistemas modernos emplean </a:t>
            </a:r>
            <a:r>
              <a:rPr sz="1000" dirty="0">
                <a:latin typeface="Times New Roman"/>
                <a:cs typeface="Times New Roman"/>
              </a:rPr>
              <a:t>máximo </a:t>
            </a:r>
            <a:r>
              <a:rPr sz="1000" spc="-4" dirty="0">
                <a:latin typeface="Times New Roman"/>
                <a:cs typeface="Times New Roman"/>
              </a:rPr>
              <a:t>50mseg (De </a:t>
            </a:r>
            <a:r>
              <a:rPr sz="1000" dirty="0">
                <a:latin typeface="Times New Roman"/>
                <a:cs typeface="Times New Roman"/>
              </a:rPr>
              <a:t>8 a </a:t>
            </a:r>
            <a:r>
              <a:rPr sz="1000" spc="-4" dirty="0">
                <a:latin typeface="Times New Roman"/>
                <a:cs typeface="Times New Roman"/>
              </a:rPr>
              <a:t>10mseg </a:t>
            </a:r>
            <a:r>
              <a:rPr sz="1000" dirty="0">
                <a:latin typeface="Times New Roman"/>
                <a:cs typeface="Times New Roman"/>
              </a:rPr>
              <a:t>para </a:t>
            </a:r>
            <a:r>
              <a:rPr sz="1000" spc="-4" dirty="0">
                <a:latin typeface="Times New Roman"/>
                <a:cs typeface="Times New Roman"/>
              </a:rPr>
              <a:t>relevadores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y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2 ciclos </a:t>
            </a:r>
            <a:r>
              <a:rPr sz="1000" spc="-4" dirty="0">
                <a:latin typeface="Times New Roman"/>
                <a:cs typeface="Times New Roman"/>
              </a:rPr>
              <a:t>para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apertura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del </a:t>
            </a:r>
            <a:r>
              <a:rPr sz="1000" spc="-4" dirty="0">
                <a:latin typeface="Times New Roman"/>
                <a:cs typeface="Times New Roman"/>
              </a:rPr>
              <a:t>interruptor).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20"/>
              </a:spcBef>
            </a:pPr>
            <a:endParaRPr sz="900">
              <a:latin typeface="Times New Roman"/>
              <a:cs typeface="Times New Roman"/>
            </a:endParaRPr>
          </a:p>
          <a:p>
            <a:pPr marL="10259" algn="just"/>
            <a:r>
              <a:rPr sz="1100" b="1" spc="-4" dirty="0">
                <a:latin typeface="Times New Roman"/>
                <a:cs typeface="Times New Roman"/>
              </a:rPr>
              <a:t>FUNCIONES</a:t>
            </a:r>
            <a:r>
              <a:rPr sz="1100" b="1" spc="-8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DE</a:t>
            </a:r>
            <a:r>
              <a:rPr sz="1100" b="1" spc="-8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PROTECCIÓN.</a:t>
            </a:r>
            <a:endParaRPr sz="1100">
              <a:latin typeface="Times New Roman"/>
              <a:cs typeface="Times New Roman"/>
            </a:endParaRPr>
          </a:p>
          <a:p>
            <a:pPr>
              <a:spcBef>
                <a:spcPts val="24"/>
              </a:spcBef>
            </a:pPr>
            <a:endParaRPr sz="1100">
              <a:latin typeface="Times New Roman"/>
              <a:cs typeface="Times New Roman"/>
            </a:endParaRPr>
          </a:p>
          <a:p>
            <a:pPr marL="10259" marR="5130" algn="just">
              <a:lnSpc>
                <a:spcPts val="1115"/>
              </a:lnSpc>
            </a:pPr>
            <a:r>
              <a:rPr sz="1000" spc="-8" dirty="0">
                <a:latin typeface="Times New Roman"/>
                <a:cs typeface="Times New Roman"/>
              </a:rPr>
              <a:t>Los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equipos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4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protecciones,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compuestos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por</a:t>
            </a:r>
            <a:r>
              <a:rPr sz="1000" spc="-4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funciones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4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protección,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son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los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elementos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más </a:t>
            </a:r>
            <a:r>
              <a:rPr sz="1000" spc="-23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importantes</a:t>
            </a:r>
            <a:r>
              <a:rPr sz="1000" dirty="0">
                <a:latin typeface="Times New Roman"/>
                <a:cs typeface="Times New Roman"/>
              </a:rPr>
              <a:t> de</a:t>
            </a:r>
            <a:r>
              <a:rPr sz="1000" spc="-4" dirty="0">
                <a:latin typeface="Times New Roman"/>
                <a:cs typeface="Times New Roman"/>
              </a:rPr>
              <a:t> los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sistemas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protección.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Su funcionalidad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divide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dirty="0">
                <a:latin typeface="Times New Roman"/>
                <a:cs typeface="Times New Roman"/>
              </a:rPr>
              <a:t> tres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fases:</a:t>
            </a:r>
            <a:endParaRPr sz="1000">
              <a:latin typeface="Times New Roman"/>
              <a:cs typeface="Times New Roman"/>
            </a:endParaRPr>
          </a:p>
          <a:p>
            <a:pPr marL="379072" marR="4104" indent="-184663" algn="just">
              <a:lnSpc>
                <a:spcPct val="95600"/>
              </a:lnSpc>
              <a:spcBef>
                <a:spcPts val="53"/>
              </a:spcBef>
              <a:buFont typeface="Symbol"/>
              <a:buChar char=""/>
              <a:tabLst>
                <a:tab pos="379585" algn="l"/>
              </a:tabLst>
            </a:pPr>
            <a:r>
              <a:rPr sz="1000" b="1" spc="-4" dirty="0">
                <a:latin typeface="Times New Roman"/>
                <a:cs typeface="Times New Roman"/>
              </a:rPr>
              <a:t>Acondicionamiento de señales: </a:t>
            </a:r>
            <a:r>
              <a:rPr sz="1000" dirty="0">
                <a:latin typeface="Times New Roman"/>
                <a:cs typeface="Times New Roman"/>
              </a:rPr>
              <a:t>Esta etapa consiste </a:t>
            </a:r>
            <a:r>
              <a:rPr sz="1000" spc="-4" dirty="0">
                <a:latin typeface="Times New Roman"/>
                <a:cs typeface="Times New Roman"/>
              </a:rPr>
              <a:t>en acondicionar </a:t>
            </a:r>
            <a:r>
              <a:rPr sz="1000" dirty="0">
                <a:latin typeface="Times New Roman"/>
                <a:cs typeface="Times New Roman"/>
              </a:rPr>
              <a:t>las </a:t>
            </a:r>
            <a:r>
              <a:rPr sz="1000" spc="-4" dirty="0">
                <a:latin typeface="Times New Roman"/>
                <a:cs typeface="Times New Roman"/>
              </a:rPr>
              <a:t>señales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entrada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datos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que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puedan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ser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procesados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por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relé.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Por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ejemplo,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dependiendo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del </a:t>
            </a:r>
            <a:r>
              <a:rPr sz="1000" spc="-23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tipo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función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y</a:t>
            </a:r>
            <a:r>
              <a:rPr sz="1000" spc="-53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del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algoritmo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empleado,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los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relés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protección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pueden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trabajar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con </a:t>
            </a:r>
            <a:r>
              <a:rPr sz="1000" spc="-23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valores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instantáneos,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con</a:t>
            </a:r>
            <a:r>
              <a:rPr sz="1000" spc="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valor medio,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con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los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fasores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intensidad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y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tensión,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etc.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32"/>
              </a:spcBef>
              <a:buFont typeface="Symbol"/>
              <a:buChar char=""/>
            </a:pPr>
            <a:endParaRPr sz="1000">
              <a:latin typeface="Times New Roman"/>
              <a:cs typeface="Times New Roman"/>
            </a:endParaRPr>
          </a:p>
          <a:p>
            <a:pPr marL="379072" marR="4104" indent="-184663" algn="just">
              <a:lnSpc>
                <a:spcPct val="95700"/>
              </a:lnSpc>
              <a:buFont typeface="Symbol"/>
              <a:buChar char=""/>
              <a:tabLst>
                <a:tab pos="379585" algn="l"/>
              </a:tabLst>
            </a:pPr>
            <a:r>
              <a:rPr sz="1000" b="1" spc="-4" dirty="0">
                <a:latin typeface="Times New Roman"/>
                <a:cs typeface="Times New Roman"/>
              </a:rPr>
              <a:t>Aplicación de funciones de protección: </a:t>
            </a:r>
            <a:r>
              <a:rPr sz="1000" dirty="0">
                <a:latin typeface="Times New Roman"/>
                <a:cs typeface="Times New Roman"/>
              </a:rPr>
              <a:t>Una vez que </a:t>
            </a:r>
            <a:r>
              <a:rPr sz="1000" spc="-4" dirty="0">
                <a:latin typeface="Times New Roman"/>
                <a:cs typeface="Times New Roman"/>
              </a:rPr>
              <a:t>el </a:t>
            </a:r>
            <a:r>
              <a:rPr sz="1000" dirty="0">
                <a:latin typeface="Times New Roman"/>
                <a:cs typeface="Times New Roman"/>
              </a:rPr>
              <a:t>relé dispone de </a:t>
            </a:r>
            <a:r>
              <a:rPr sz="1000" spc="-4" dirty="0">
                <a:latin typeface="Times New Roman"/>
                <a:cs typeface="Times New Roman"/>
              </a:rPr>
              <a:t>los datos </a:t>
            </a:r>
            <a:r>
              <a:rPr sz="1000" dirty="0">
                <a:latin typeface="Times New Roman"/>
                <a:cs typeface="Times New Roman"/>
              </a:rPr>
              <a:t> que </a:t>
            </a:r>
            <a:r>
              <a:rPr sz="1000" spc="-4" dirty="0">
                <a:latin typeface="Times New Roman"/>
                <a:cs typeface="Times New Roman"/>
              </a:rPr>
              <a:t>debe procesar, aplica los criterios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ajuste </a:t>
            </a:r>
            <a:r>
              <a:rPr sz="1000" dirty="0">
                <a:latin typeface="Times New Roman"/>
                <a:cs typeface="Times New Roman"/>
              </a:rPr>
              <a:t>que le </a:t>
            </a:r>
            <a:r>
              <a:rPr sz="1000" spc="-4" dirty="0">
                <a:latin typeface="Times New Roman"/>
                <a:cs typeface="Times New Roman"/>
              </a:rPr>
              <a:t>hayan </a:t>
            </a:r>
            <a:r>
              <a:rPr sz="1000" dirty="0">
                <a:latin typeface="Times New Roman"/>
                <a:cs typeface="Times New Roman"/>
              </a:rPr>
              <a:t>sido </a:t>
            </a:r>
            <a:r>
              <a:rPr sz="1000" spc="-4" dirty="0">
                <a:latin typeface="Times New Roman"/>
                <a:cs typeface="Times New Roman"/>
              </a:rPr>
              <a:t>implementados.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Estos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criterios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construyen</a:t>
            </a:r>
            <a:r>
              <a:rPr sz="1000" dirty="0">
                <a:latin typeface="Times New Roman"/>
                <a:cs typeface="Times New Roman"/>
              </a:rPr>
              <a:t> y se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agrupan</a:t>
            </a:r>
            <a:r>
              <a:rPr sz="1000" dirty="0">
                <a:latin typeface="Times New Roman"/>
                <a:cs typeface="Times New Roman"/>
              </a:rPr>
              <a:t> mediante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las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llamadas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funciones</a:t>
            </a:r>
            <a:r>
              <a:rPr sz="1000" dirty="0">
                <a:latin typeface="Times New Roman"/>
                <a:cs typeface="Times New Roman"/>
              </a:rPr>
              <a:t> de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protección. </a:t>
            </a:r>
            <a:r>
              <a:rPr sz="1000" spc="-8" dirty="0">
                <a:latin typeface="Times New Roman"/>
                <a:cs typeface="Times New Roman"/>
              </a:rPr>
              <a:t>La </a:t>
            </a:r>
            <a:r>
              <a:rPr sz="1000" dirty="0">
                <a:latin typeface="Times New Roman"/>
                <a:cs typeface="Times New Roman"/>
              </a:rPr>
              <a:t>complejidad </a:t>
            </a:r>
            <a:r>
              <a:rPr sz="1000" spc="-4" dirty="0">
                <a:latin typeface="Times New Roman"/>
                <a:cs typeface="Times New Roman"/>
              </a:rPr>
              <a:t>del sistema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protección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las aplicaciones exige </a:t>
            </a:r>
            <a:r>
              <a:rPr sz="1000" dirty="0">
                <a:latin typeface="Times New Roman"/>
                <a:cs typeface="Times New Roman"/>
              </a:rPr>
              <a:t>la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implementación </a:t>
            </a:r>
            <a:r>
              <a:rPr sz="1000" dirty="0">
                <a:latin typeface="Times New Roman"/>
                <a:cs typeface="Times New Roman"/>
              </a:rPr>
              <a:t>de varias </a:t>
            </a:r>
            <a:r>
              <a:rPr sz="1000" spc="-4" dirty="0">
                <a:latin typeface="Times New Roman"/>
                <a:cs typeface="Times New Roman"/>
              </a:rPr>
              <a:t>funciones</a:t>
            </a:r>
            <a:r>
              <a:rPr sz="1000" dirty="0">
                <a:latin typeface="Times New Roman"/>
                <a:cs typeface="Times New Roman"/>
              </a:rPr>
              <a:t> de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protección.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28"/>
              </a:spcBef>
              <a:buFont typeface="Symbol"/>
              <a:buChar char=""/>
            </a:pPr>
            <a:endParaRPr sz="1100">
              <a:latin typeface="Times New Roman"/>
              <a:cs typeface="Times New Roman"/>
            </a:endParaRPr>
          </a:p>
          <a:p>
            <a:pPr marL="379072" marR="7694" indent="-184663" algn="just">
              <a:lnSpc>
                <a:spcPct val="95400"/>
              </a:lnSpc>
              <a:spcBef>
                <a:spcPts val="4"/>
              </a:spcBef>
              <a:buFont typeface="Symbol"/>
              <a:buChar char=""/>
              <a:tabLst>
                <a:tab pos="379585" algn="l"/>
              </a:tabLst>
            </a:pPr>
            <a:r>
              <a:rPr sz="1000" b="1" dirty="0">
                <a:latin typeface="Times New Roman"/>
                <a:cs typeface="Times New Roman"/>
              </a:rPr>
              <a:t>Lógica </a:t>
            </a:r>
            <a:r>
              <a:rPr sz="1000" b="1" spc="-4" dirty="0">
                <a:latin typeface="Times New Roman"/>
                <a:cs typeface="Times New Roman"/>
              </a:rPr>
              <a:t>de disparo: </a:t>
            </a:r>
            <a:r>
              <a:rPr sz="1000" dirty="0">
                <a:latin typeface="Times New Roman"/>
                <a:cs typeface="Times New Roman"/>
              </a:rPr>
              <a:t>Una </a:t>
            </a:r>
            <a:r>
              <a:rPr sz="1000" spc="-4" dirty="0">
                <a:latin typeface="Times New Roman"/>
                <a:cs typeface="Times New Roman"/>
              </a:rPr>
              <a:t>vez procesadas las funciones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protección, </a:t>
            </a:r>
            <a:r>
              <a:rPr sz="1000" dirty="0">
                <a:latin typeface="Times New Roman"/>
                <a:cs typeface="Times New Roman"/>
              </a:rPr>
              <a:t>se analizan de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manera</a:t>
            </a:r>
            <a:r>
              <a:rPr sz="1000" spc="57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conjunta</a:t>
            </a:r>
            <a:r>
              <a:rPr sz="1000" spc="57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mediante</a:t>
            </a:r>
            <a:r>
              <a:rPr sz="1000" spc="57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una</a:t>
            </a:r>
            <a:r>
              <a:rPr sz="1000" spc="53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lógica</a:t>
            </a:r>
            <a:r>
              <a:rPr sz="1000" spc="61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57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disparo</a:t>
            </a:r>
            <a:r>
              <a:rPr sz="1000" spc="61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previamente</a:t>
            </a:r>
            <a:r>
              <a:rPr sz="1000" spc="57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implementada</a:t>
            </a:r>
            <a:r>
              <a:rPr sz="1000" spc="57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que</a:t>
            </a:r>
            <a:r>
              <a:rPr sz="1000" spc="61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 </a:t>
            </a:r>
            <a:r>
              <a:rPr sz="1000" spc="-4" dirty="0">
                <a:latin typeface="Times New Roman"/>
                <a:cs typeface="Times New Roman"/>
              </a:rPr>
              <a:t>responsable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4" dirty="0">
                <a:latin typeface="Times New Roman"/>
                <a:cs typeface="Times New Roman"/>
              </a:rPr>
              <a:t>de</a:t>
            </a:r>
            <a:r>
              <a:rPr sz="1000" spc="-4" dirty="0">
                <a:latin typeface="Times New Roman"/>
                <a:cs typeface="Times New Roman"/>
              </a:rPr>
              <a:t> tomar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-4" dirty="0">
                <a:latin typeface="Times New Roman"/>
                <a:cs typeface="Times New Roman"/>
              </a:rPr>
              <a:t> decisión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4" dirty="0">
                <a:latin typeface="Times New Roman"/>
                <a:cs typeface="Times New Roman"/>
              </a:rPr>
              <a:t> cómo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debe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actuar </a:t>
            </a:r>
            <a:r>
              <a:rPr sz="1000" dirty="0">
                <a:latin typeface="Times New Roman"/>
                <a:cs typeface="Times New Roman"/>
              </a:rPr>
              <a:t>la </a:t>
            </a:r>
            <a:r>
              <a:rPr sz="1000" spc="-4" dirty="0">
                <a:latin typeface="Times New Roman"/>
                <a:cs typeface="Times New Roman"/>
              </a:rPr>
              <a:t>protección.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20"/>
              </a:spcBef>
              <a:buFont typeface="Symbol"/>
              <a:buChar char=""/>
            </a:pPr>
            <a:endParaRPr sz="1100">
              <a:latin typeface="Times New Roman"/>
              <a:cs typeface="Times New Roman"/>
            </a:endParaRPr>
          </a:p>
          <a:p>
            <a:pPr marL="229290"/>
            <a:r>
              <a:rPr sz="1100" b="1" dirty="0">
                <a:latin typeface="Times New Roman"/>
                <a:cs typeface="Times New Roman"/>
              </a:rPr>
              <a:t>ELEMENTOS</a:t>
            </a:r>
            <a:r>
              <a:rPr sz="1100" b="1" spc="-61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DEL</a:t>
            </a:r>
            <a:r>
              <a:rPr sz="1100" b="1" spc="-69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SISTEMA</a:t>
            </a:r>
            <a:r>
              <a:rPr sz="1100" b="1" spc="-65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DE</a:t>
            </a:r>
            <a:r>
              <a:rPr sz="1100" b="1" spc="-57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PROTECCIONES</a:t>
            </a:r>
            <a:r>
              <a:rPr sz="1100" b="1" spc="-61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ELÉCTRICAS.</a:t>
            </a:r>
            <a:endParaRPr sz="1100">
              <a:latin typeface="Times New Roman"/>
              <a:cs typeface="Times New Roman"/>
            </a:endParaRPr>
          </a:p>
          <a:p>
            <a:pPr>
              <a:spcBef>
                <a:spcPts val="40"/>
              </a:spcBef>
            </a:pPr>
            <a:endParaRPr sz="1100">
              <a:latin typeface="Times New Roman"/>
              <a:cs typeface="Times New Roman"/>
            </a:endParaRPr>
          </a:p>
          <a:p>
            <a:pPr marL="10259" algn="just"/>
            <a:r>
              <a:rPr sz="1000" spc="-8" dirty="0">
                <a:latin typeface="Times New Roman"/>
                <a:cs typeface="Times New Roman"/>
              </a:rPr>
              <a:t>Los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sistemas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protección</a:t>
            </a:r>
            <a:r>
              <a:rPr sz="1000" spc="1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y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control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están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formados por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varios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elementos.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36"/>
              </a:spcBef>
            </a:pPr>
            <a:endParaRPr sz="1000">
              <a:latin typeface="Times New Roman"/>
              <a:cs typeface="Times New Roman"/>
            </a:endParaRPr>
          </a:p>
          <a:p>
            <a:pPr marL="379072" marR="5642" indent="-184663" algn="just">
              <a:lnSpc>
                <a:spcPct val="95600"/>
              </a:lnSpc>
              <a:buFont typeface="Symbol"/>
              <a:buChar char=""/>
              <a:tabLst>
                <a:tab pos="379585" algn="l"/>
              </a:tabLst>
            </a:pPr>
            <a:r>
              <a:rPr sz="1000" b="1" spc="-4" dirty="0">
                <a:latin typeface="Times New Roman"/>
                <a:cs typeface="Times New Roman"/>
              </a:rPr>
              <a:t>Elementos</a:t>
            </a:r>
            <a:r>
              <a:rPr sz="1000" b="1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de</a:t>
            </a:r>
            <a:r>
              <a:rPr sz="1000" b="1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medición:</a:t>
            </a:r>
            <a:r>
              <a:rPr sz="1000" b="1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En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este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grupo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encuentran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los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transformadores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4" dirty="0">
                <a:latin typeface="Times New Roman"/>
                <a:cs typeface="Times New Roman"/>
              </a:rPr>
              <a:t>de 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corriente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(TC)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y</a:t>
            </a:r>
            <a:r>
              <a:rPr sz="1000" spc="-61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los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transformadores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spc="4" dirty="0">
                <a:latin typeface="Times New Roman"/>
                <a:cs typeface="Times New Roman"/>
              </a:rPr>
              <a:t>de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potencial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(TP)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uniendo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red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potencia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con </a:t>
            </a:r>
            <a:r>
              <a:rPr sz="1000" spc="-23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los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equipos</a:t>
            </a:r>
            <a:r>
              <a:rPr sz="1000" dirty="0">
                <a:latin typeface="Times New Roman"/>
                <a:cs typeface="Times New Roman"/>
              </a:rPr>
              <a:t> de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protección,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capaces</a:t>
            </a:r>
            <a:r>
              <a:rPr sz="1000" dirty="0">
                <a:latin typeface="Times New Roman"/>
                <a:cs typeface="Times New Roman"/>
              </a:rPr>
              <a:t> de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reducir</a:t>
            </a:r>
            <a:r>
              <a:rPr sz="1000" dirty="0">
                <a:latin typeface="Times New Roman"/>
                <a:cs typeface="Times New Roman"/>
              </a:rPr>
              <a:t> la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intensidad</a:t>
            </a:r>
            <a:r>
              <a:rPr sz="1000" dirty="0">
                <a:latin typeface="Times New Roman"/>
                <a:cs typeface="Times New Roman"/>
              </a:rPr>
              <a:t> y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tensión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respectivamente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 tal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forma que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los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relés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puedan</a:t>
            </a:r>
            <a:r>
              <a:rPr sz="1000" spc="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trabajar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con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dichas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magnitudes.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36"/>
              </a:spcBef>
              <a:buFont typeface="Symbol"/>
              <a:buChar char=""/>
            </a:pPr>
            <a:endParaRPr sz="1000">
              <a:latin typeface="Times New Roman"/>
              <a:cs typeface="Times New Roman"/>
            </a:endParaRPr>
          </a:p>
          <a:p>
            <a:pPr marL="379072" marR="6155" indent="-184663" algn="just">
              <a:lnSpc>
                <a:spcPct val="95400"/>
              </a:lnSpc>
              <a:buFont typeface="Symbol"/>
              <a:buChar char=""/>
              <a:tabLst>
                <a:tab pos="379585" algn="l"/>
              </a:tabLst>
            </a:pPr>
            <a:r>
              <a:rPr sz="1000" b="1" spc="-4" dirty="0">
                <a:latin typeface="Times New Roman"/>
                <a:cs typeface="Times New Roman"/>
              </a:rPr>
              <a:t>Relés de </a:t>
            </a:r>
            <a:r>
              <a:rPr sz="1000" b="1" dirty="0">
                <a:latin typeface="Times New Roman"/>
                <a:cs typeface="Times New Roman"/>
              </a:rPr>
              <a:t>protección: </a:t>
            </a:r>
            <a:r>
              <a:rPr sz="1000" dirty="0">
                <a:latin typeface="Times New Roman"/>
                <a:cs typeface="Times New Roman"/>
              </a:rPr>
              <a:t>Es </a:t>
            </a:r>
            <a:r>
              <a:rPr sz="1000" spc="-4" dirty="0">
                <a:latin typeface="Times New Roman"/>
                <a:cs typeface="Times New Roman"/>
              </a:rPr>
              <a:t>el elemento </a:t>
            </a:r>
            <a:r>
              <a:rPr sz="1000" dirty="0">
                <a:latin typeface="Times New Roman"/>
                <a:cs typeface="Times New Roman"/>
              </a:rPr>
              <a:t>principal de </a:t>
            </a:r>
            <a:r>
              <a:rPr sz="1000" spc="-4" dirty="0">
                <a:latin typeface="Times New Roman"/>
                <a:cs typeface="Times New Roman"/>
              </a:rPr>
              <a:t>protección, capaz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ordenar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disparos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automáticos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los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dispositivos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maniobra.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comunican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con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red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través </a:t>
            </a:r>
            <a:r>
              <a:rPr sz="1000" spc="-23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los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elementos</a:t>
            </a:r>
            <a:r>
              <a:rPr sz="1000" dirty="0">
                <a:latin typeface="Times New Roman"/>
                <a:cs typeface="Times New Roman"/>
              </a:rPr>
              <a:t> de</a:t>
            </a:r>
            <a:r>
              <a:rPr sz="1000" spc="-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medición.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xfrm>
            <a:off x="6329082" y="5931133"/>
            <a:ext cx="300182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r>
              <a:rPr dirty="0"/>
              <a:t>17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68662" y="2099480"/>
            <a:ext cx="212363" cy="80582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051937" y="566722"/>
            <a:ext cx="5552738" cy="5958236"/>
          </a:xfrm>
          <a:prstGeom prst="rect">
            <a:avLst/>
          </a:prstGeom>
        </p:spPr>
        <p:txBody>
          <a:bodyPr vert="horz" wrap="square" lIns="0" tIns="20005" rIns="0" bIns="0" rtlCol="0">
            <a:spAutoFit/>
          </a:bodyPr>
          <a:lstStyle/>
          <a:p>
            <a:pPr marL="379072" marR="6155" indent="-184663" algn="just">
              <a:lnSpc>
                <a:spcPts val="1115"/>
              </a:lnSpc>
              <a:spcBef>
                <a:spcPts val="158"/>
              </a:spcBef>
              <a:buFont typeface="Symbol"/>
              <a:buChar char=""/>
              <a:tabLst>
                <a:tab pos="379585" algn="l"/>
              </a:tabLst>
            </a:pPr>
            <a:r>
              <a:rPr sz="1000" b="1" spc="-4" dirty="0">
                <a:latin typeface="Times New Roman"/>
                <a:cs typeface="Times New Roman"/>
              </a:rPr>
              <a:t>Elementos de maniobra: </a:t>
            </a:r>
            <a:r>
              <a:rPr sz="1000" spc="-4" dirty="0">
                <a:latin typeface="Times New Roman"/>
                <a:cs typeface="Times New Roman"/>
              </a:rPr>
              <a:t>Estos elementos están en contacto directo con </a:t>
            </a:r>
            <a:r>
              <a:rPr sz="1000" dirty="0">
                <a:latin typeface="Times New Roman"/>
                <a:cs typeface="Times New Roman"/>
              </a:rPr>
              <a:t>la </a:t>
            </a:r>
            <a:r>
              <a:rPr sz="1000" spc="-4" dirty="0">
                <a:latin typeface="Times New Roman"/>
                <a:cs typeface="Times New Roman"/>
              </a:rPr>
              <a:t>red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potencia, </a:t>
            </a:r>
            <a:r>
              <a:rPr sz="1000" dirty="0">
                <a:latin typeface="Times New Roman"/>
                <a:cs typeface="Times New Roman"/>
              </a:rPr>
              <a:t>siendo </a:t>
            </a:r>
            <a:r>
              <a:rPr sz="1000" spc="-4" dirty="0">
                <a:latin typeface="Times New Roman"/>
                <a:cs typeface="Times New Roman"/>
              </a:rPr>
              <a:t>los encargados </a:t>
            </a:r>
            <a:r>
              <a:rPr sz="1000" dirty="0">
                <a:latin typeface="Times New Roman"/>
                <a:cs typeface="Times New Roman"/>
              </a:rPr>
              <a:t>de hacer </a:t>
            </a:r>
            <a:r>
              <a:rPr sz="1000" spc="-4" dirty="0">
                <a:latin typeface="Times New Roman"/>
                <a:cs typeface="Times New Roman"/>
              </a:rPr>
              <a:t>las </a:t>
            </a:r>
            <a:r>
              <a:rPr sz="1000" dirty="0">
                <a:latin typeface="Times New Roman"/>
                <a:cs typeface="Times New Roman"/>
              </a:rPr>
              <a:t>conexiones o </a:t>
            </a:r>
            <a:r>
              <a:rPr sz="1000" spc="-4" dirty="0">
                <a:latin typeface="Times New Roman"/>
                <a:cs typeface="Times New Roman"/>
              </a:rPr>
              <a:t>desconexiones oportunas </a:t>
            </a:r>
            <a:r>
              <a:rPr sz="1000" dirty="0">
                <a:latin typeface="Times New Roman"/>
                <a:cs typeface="Times New Roman"/>
              </a:rPr>
              <a:t> de</a:t>
            </a:r>
            <a:r>
              <a:rPr sz="1000" spc="-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red.</a:t>
            </a:r>
            <a:r>
              <a:rPr sz="1000" dirty="0">
                <a:latin typeface="Times New Roman"/>
                <a:cs typeface="Times New Roman"/>
              </a:rPr>
              <a:t> Entre </a:t>
            </a:r>
            <a:r>
              <a:rPr sz="1000" spc="-4" dirty="0">
                <a:latin typeface="Times New Roman"/>
                <a:cs typeface="Times New Roman"/>
              </a:rPr>
              <a:t>ellos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destacamos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los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interruptores</a:t>
            </a:r>
            <a:r>
              <a:rPr sz="1000" spc="1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y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seccionadores.</a:t>
            </a: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buFont typeface="Symbol"/>
              <a:buChar char=""/>
            </a:pPr>
            <a:endParaRPr sz="1000">
              <a:latin typeface="Times New Roman"/>
              <a:cs typeface="Times New Roman"/>
            </a:endParaRPr>
          </a:p>
          <a:p>
            <a:pPr marL="379072" marR="4617" indent="-184663" algn="just">
              <a:lnSpc>
                <a:spcPct val="95800"/>
              </a:lnSpc>
              <a:spcBef>
                <a:spcPts val="4"/>
              </a:spcBef>
              <a:buFont typeface="Symbol"/>
              <a:buChar char=""/>
              <a:tabLst>
                <a:tab pos="379585" algn="l"/>
              </a:tabLst>
            </a:pPr>
            <a:r>
              <a:rPr sz="1000" b="1" spc="-4" dirty="0">
                <a:latin typeface="Times New Roman"/>
                <a:cs typeface="Times New Roman"/>
              </a:rPr>
              <a:t>Sistema</a:t>
            </a:r>
            <a:r>
              <a:rPr sz="1000" b="1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de</a:t>
            </a:r>
            <a:r>
              <a:rPr sz="1000" b="1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comunicaciones:</a:t>
            </a:r>
            <a:r>
              <a:rPr sz="1000" b="1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Permite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conocer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estado</a:t>
            </a:r>
            <a:r>
              <a:rPr sz="1000" dirty="0">
                <a:latin typeface="Times New Roman"/>
                <a:cs typeface="Times New Roman"/>
              </a:rPr>
              <a:t> de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los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elementos</a:t>
            </a:r>
            <a:r>
              <a:rPr sz="1000" dirty="0">
                <a:latin typeface="Times New Roman"/>
                <a:cs typeface="Times New Roman"/>
              </a:rPr>
              <a:t> de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maniobra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para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realizar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operaciones,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así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como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estado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red.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distinguen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varios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niveles del sistema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comunicaciones </a:t>
            </a:r>
            <a:r>
              <a:rPr sz="1000" dirty="0">
                <a:latin typeface="Times New Roman"/>
                <a:cs typeface="Times New Roman"/>
              </a:rPr>
              <a:t>para operación y </a:t>
            </a:r>
            <a:r>
              <a:rPr sz="1000" spc="-4" dirty="0">
                <a:latin typeface="Times New Roman"/>
                <a:cs typeface="Times New Roman"/>
              </a:rPr>
              <a:t>control, en </a:t>
            </a:r>
            <a:r>
              <a:rPr sz="1000" dirty="0">
                <a:latin typeface="Times New Roman"/>
                <a:cs typeface="Times New Roman"/>
              </a:rPr>
              <a:t>función </a:t>
            </a:r>
            <a:r>
              <a:rPr sz="1000" spc="-4" dirty="0">
                <a:latin typeface="Times New Roman"/>
                <a:cs typeface="Times New Roman"/>
              </a:rPr>
              <a:t>del lugar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desde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dónde</a:t>
            </a:r>
            <a:r>
              <a:rPr sz="1000" spc="-4" dirty="0">
                <a:latin typeface="Times New Roman"/>
                <a:cs typeface="Times New Roman"/>
              </a:rPr>
              <a:t> se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realiza</a:t>
            </a:r>
            <a:r>
              <a:rPr sz="1000" spc="-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dicho </a:t>
            </a:r>
            <a:r>
              <a:rPr sz="1000" spc="-4" dirty="0">
                <a:latin typeface="Times New Roman"/>
                <a:cs typeface="Times New Roman"/>
              </a:rPr>
              <a:t>cometido.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32"/>
              </a:spcBef>
              <a:buFont typeface="Symbol"/>
              <a:buChar char=""/>
            </a:pPr>
            <a:endParaRPr sz="1000">
              <a:latin typeface="Times New Roman"/>
              <a:cs typeface="Times New Roman"/>
            </a:endParaRPr>
          </a:p>
          <a:p>
            <a:pPr marL="379072" marR="4104" indent="-184663" algn="just">
              <a:lnSpc>
                <a:spcPct val="95400"/>
              </a:lnSpc>
              <a:buFont typeface="Symbol"/>
              <a:buChar char=""/>
              <a:tabLst>
                <a:tab pos="379585" algn="l"/>
              </a:tabLst>
            </a:pPr>
            <a:r>
              <a:rPr sz="1000" b="1" spc="-4" dirty="0">
                <a:latin typeface="Times New Roman"/>
                <a:cs typeface="Times New Roman"/>
              </a:rPr>
              <a:t>Sistema</a:t>
            </a:r>
            <a:r>
              <a:rPr sz="1000" b="1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de</a:t>
            </a:r>
            <a:r>
              <a:rPr sz="1000" b="1" dirty="0">
                <a:latin typeface="Times New Roman"/>
                <a:cs typeface="Times New Roman"/>
              </a:rPr>
              <a:t> alimentación</a:t>
            </a:r>
            <a:r>
              <a:rPr sz="1000" b="1" spc="4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del</a:t>
            </a:r>
            <a:r>
              <a:rPr sz="1000" b="1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sistema</a:t>
            </a:r>
            <a:r>
              <a:rPr sz="1000" b="1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de</a:t>
            </a:r>
            <a:r>
              <a:rPr sz="1000" b="1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protección</a:t>
            </a:r>
            <a:r>
              <a:rPr sz="1000" b="1" dirty="0">
                <a:latin typeface="Times New Roman"/>
                <a:cs typeface="Times New Roman"/>
              </a:rPr>
              <a:t> y</a:t>
            </a:r>
            <a:r>
              <a:rPr sz="1000" b="1" spc="4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control:</a:t>
            </a:r>
            <a:r>
              <a:rPr sz="1000" b="1" dirty="0">
                <a:latin typeface="Times New Roman"/>
                <a:cs typeface="Times New Roman"/>
              </a:rPr>
              <a:t> </a:t>
            </a:r>
            <a:r>
              <a:rPr sz="1000" spc="-8" dirty="0">
                <a:latin typeface="Times New Roman"/>
                <a:cs typeface="Times New Roman"/>
              </a:rPr>
              <a:t>Los</a:t>
            </a:r>
            <a:r>
              <a:rPr sz="1000" spc="-4" dirty="0">
                <a:latin typeface="Times New Roman"/>
                <a:cs typeface="Times New Roman"/>
              </a:rPr>
              <a:t> relés</a:t>
            </a:r>
            <a:r>
              <a:rPr sz="1000" dirty="0">
                <a:latin typeface="Times New Roman"/>
                <a:cs typeface="Times New Roman"/>
              </a:rPr>
              <a:t> de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protección se alimentan </a:t>
            </a:r>
            <a:r>
              <a:rPr sz="1000" dirty="0">
                <a:latin typeface="Times New Roman"/>
                <a:cs typeface="Times New Roman"/>
              </a:rPr>
              <a:t>a </a:t>
            </a:r>
            <a:r>
              <a:rPr sz="1000" spc="-4" dirty="0">
                <a:latin typeface="Times New Roman"/>
                <a:cs typeface="Times New Roman"/>
              </a:rPr>
              <a:t>través </a:t>
            </a:r>
            <a:r>
              <a:rPr sz="1000" dirty="0">
                <a:latin typeface="Times New Roman"/>
                <a:cs typeface="Times New Roman"/>
              </a:rPr>
              <a:t>de un </a:t>
            </a:r>
            <a:r>
              <a:rPr sz="1000" spc="-4" dirty="0">
                <a:latin typeface="Times New Roman"/>
                <a:cs typeface="Times New Roman"/>
              </a:rPr>
              <a:t>sistema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alimentación </a:t>
            </a:r>
            <a:r>
              <a:rPr sz="1000" dirty="0">
                <a:latin typeface="Times New Roman"/>
                <a:cs typeface="Times New Roman"/>
              </a:rPr>
              <a:t>independiente </a:t>
            </a:r>
            <a:r>
              <a:rPr sz="1000" spc="-4" dirty="0">
                <a:latin typeface="Times New Roman"/>
                <a:cs typeface="Times New Roman"/>
              </a:rPr>
              <a:t>al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sistema protegido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para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garantizar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así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su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autonomía </a:t>
            </a:r>
            <a:r>
              <a:rPr sz="1000" spc="-4" dirty="0">
                <a:latin typeface="Times New Roman"/>
                <a:cs typeface="Times New Roman"/>
              </a:rPr>
              <a:t>ante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condiciones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4" dirty="0">
                <a:latin typeface="Times New Roman"/>
                <a:cs typeface="Times New Roman"/>
              </a:rPr>
              <a:t> falla.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28"/>
              </a:spcBef>
              <a:buFont typeface="Symbol"/>
              <a:buChar char=""/>
            </a:pPr>
            <a:endParaRPr sz="1100">
              <a:latin typeface="Times New Roman"/>
              <a:cs typeface="Times New Roman"/>
            </a:endParaRPr>
          </a:p>
          <a:p>
            <a:pPr marL="229290"/>
            <a:r>
              <a:rPr sz="1100" b="1" spc="-4" dirty="0">
                <a:latin typeface="Times New Roman"/>
                <a:cs typeface="Times New Roman"/>
              </a:rPr>
              <a:t>PROTECCIONES PRIMARIAS </a:t>
            </a:r>
            <a:r>
              <a:rPr sz="1100" b="1" dirty="0">
                <a:latin typeface="Times New Roman"/>
                <a:cs typeface="Times New Roman"/>
              </a:rPr>
              <a:t>Y</a:t>
            </a:r>
            <a:r>
              <a:rPr sz="1100" b="1" spc="-12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DE</a:t>
            </a:r>
            <a:r>
              <a:rPr sz="1100" b="1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RESPALDO.</a:t>
            </a:r>
            <a:endParaRPr sz="1100">
              <a:latin typeface="Times New Roman"/>
              <a:cs typeface="Times New Roman"/>
            </a:endParaRPr>
          </a:p>
          <a:p>
            <a:pPr>
              <a:spcBef>
                <a:spcPts val="24"/>
              </a:spcBef>
            </a:pPr>
            <a:endParaRPr sz="1100">
              <a:latin typeface="Times New Roman"/>
              <a:cs typeface="Times New Roman"/>
            </a:endParaRPr>
          </a:p>
          <a:p>
            <a:pPr marL="10259" marR="4617" algn="just">
              <a:lnSpc>
                <a:spcPts val="1115"/>
              </a:lnSpc>
            </a:pPr>
            <a:r>
              <a:rPr sz="1000" dirty="0">
                <a:latin typeface="Times New Roman"/>
                <a:cs typeface="Times New Roman"/>
              </a:rPr>
              <a:t>El </a:t>
            </a:r>
            <a:r>
              <a:rPr sz="1000" spc="-4" dirty="0">
                <a:latin typeface="Times New Roman"/>
                <a:cs typeface="Times New Roman"/>
              </a:rPr>
              <a:t>sistema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protección </a:t>
            </a:r>
            <a:r>
              <a:rPr sz="1000" dirty="0">
                <a:latin typeface="Times New Roman"/>
                <a:cs typeface="Times New Roman"/>
              </a:rPr>
              <a:t>de una </a:t>
            </a:r>
            <a:r>
              <a:rPr sz="1000" spc="-4" dirty="0">
                <a:latin typeface="Times New Roman"/>
                <a:cs typeface="Times New Roman"/>
              </a:rPr>
              <a:t>aplicación </a:t>
            </a:r>
            <a:r>
              <a:rPr sz="1000" dirty="0">
                <a:latin typeface="Times New Roman"/>
                <a:cs typeface="Times New Roman"/>
              </a:rPr>
              <a:t>específica </a:t>
            </a:r>
            <a:r>
              <a:rPr sz="1000" spc="-4" dirty="0">
                <a:latin typeface="Times New Roman"/>
                <a:cs typeface="Times New Roman"/>
              </a:rPr>
              <a:t>puede estar formado </a:t>
            </a:r>
            <a:r>
              <a:rPr sz="1000" dirty="0">
                <a:latin typeface="Times New Roman"/>
                <a:cs typeface="Times New Roman"/>
              </a:rPr>
              <a:t>por </a:t>
            </a:r>
            <a:r>
              <a:rPr sz="1000" spc="-4" dirty="0">
                <a:latin typeface="Times New Roman"/>
                <a:cs typeface="Times New Roman"/>
              </a:rPr>
              <a:t>protecciones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principales </a:t>
            </a:r>
            <a:r>
              <a:rPr sz="1000" dirty="0">
                <a:latin typeface="Times New Roman"/>
                <a:cs typeface="Times New Roman"/>
              </a:rPr>
              <a:t>y </a:t>
            </a:r>
            <a:r>
              <a:rPr sz="1000" spc="-4" dirty="0">
                <a:latin typeface="Times New Roman"/>
                <a:cs typeface="Times New Roman"/>
              </a:rPr>
              <a:t>protecciones secundarias. Éstas </a:t>
            </a:r>
            <a:r>
              <a:rPr sz="1000" dirty="0">
                <a:latin typeface="Times New Roman"/>
                <a:cs typeface="Times New Roman"/>
              </a:rPr>
              <a:t>últimas también </a:t>
            </a:r>
            <a:r>
              <a:rPr sz="1000" spc="-4" dirty="0">
                <a:latin typeface="Times New Roman"/>
                <a:cs typeface="Times New Roman"/>
              </a:rPr>
              <a:t>denominadas protecciones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respaldo, </a:t>
            </a:r>
            <a:r>
              <a:rPr sz="1000" dirty="0">
                <a:latin typeface="Times New Roman"/>
                <a:cs typeface="Times New Roman"/>
              </a:rPr>
              <a:t>y divididas </a:t>
            </a:r>
            <a:r>
              <a:rPr sz="1000" spc="-4" dirty="0">
                <a:latin typeface="Times New Roman"/>
                <a:cs typeface="Times New Roman"/>
              </a:rPr>
              <a:t>en dos </a:t>
            </a:r>
            <a:r>
              <a:rPr sz="1000" dirty="0">
                <a:latin typeface="Times New Roman"/>
                <a:cs typeface="Times New Roman"/>
              </a:rPr>
              <a:t>tipos, </a:t>
            </a:r>
            <a:r>
              <a:rPr sz="1000" spc="-4" dirty="0">
                <a:latin typeface="Times New Roman"/>
                <a:cs typeface="Times New Roman"/>
              </a:rPr>
              <a:t>protecciones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respaldo local </a:t>
            </a:r>
            <a:r>
              <a:rPr sz="1000" dirty="0">
                <a:latin typeface="Times New Roman"/>
                <a:cs typeface="Times New Roman"/>
              </a:rPr>
              <a:t>y protecciones de </a:t>
            </a:r>
            <a:r>
              <a:rPr sz="1000" spc="-4" dirty="0">
                <a:latin typeface="Times New Roman"/>
                <a:cs typeface="Times New Roman"/>
              </a:rPr>
              <a:t>respaldo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remoto,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según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su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funcionalidad.</a:t>
            </a: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000">
              <a:latin typeface="Times New Roman"/>
              <a:cs typeface="Times New Roman"/>
            </a:endParaRPr>
          </a:p>
          <a:p>
            <a:pPr marL="10259" marR="5642" algn="just">
              <a:lnSpc>
                <a:spcPts val="1115"/>
              </a:lnSpc>
            </a:pPr>
            <a:r>
              <a:rPr sz="1000" spc="-4" dirty="0">
                <a:latin typeface="Times New Roman"/>
                <a:cs typeface="Times New Roman"/>
              </a:rPr>
              <a:t>Dependiendo </a:t>
            </a:r>
            <a:r>
              <a:rPr sz="1000" spc="4" dirty="0">
                <a:latin typeface="Times New Roman"/>
                <a:cs typeface="Times New Roman"/>
              </a:rPr>
              <a:t>de </a:t>
            </a:r>
            <a:r>
              <a:rPr sz="1000" dirty="0">
                <a:latin typeface="Times New Roman"/>
                <a:cs typeface="Times New Roman"/>
              </a:rPr>
              <a:t>la </a:t>
            </a:r>
            <a:r>
              <a:rPr sz="1000" spc="-4" dirty="0">
                <a:latin typeface="Times New Roman"/>
                <a:cs typeface="Times New Roman"/>
              </a:rPr>
              <a:t>importancia del elemento </a:t>
            </a:r>
            <a:r>
              <a:rPr sz="1000" dirty="0">
                <a:latin typeface="Times New Roman"/>
                <a:cs typeface="Times New Roman"/>
              </a:rPr>
              <a:t>a </a:t>
            </a:r>
            <a:r>
              <a:rPr sz="1000" spc="-4" dirty="0">
                <a:latin typeface="Times New Roman"/>
                <a:cs typeface="Times New Roman"/>
              </a:rPr>
              <a:t>proteger, el sistema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protección </a:t>
            </a:r>
            <a:r>
              <a:rPr sz="1000" dirty="0">
                <a:latin typeface="Times New Roman"/>
                <a:cs typeface="Times New Roman"/>
              </a:rPr>
              <a:t>estará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formado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únicamente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por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protecciones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primarias,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o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por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protecciones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primarias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y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protecciones </a:t>
            </a:r>
            <a:r>
              <a:rPr sz="1000" spc="-23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secundarias.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8"/>
              </a:spcBef>
            </a:pPr>
            <a:endParaRPr sz="1200">
              <a:latin typeface="Times New Roman"/>
              <a:cs typeface="Times New Roman"/>
            </a:endParaRPr>
          </a:p>
          <a:p>
            <a:pPr marL="379072" marR="4104" indent="-184663" algn="just">
              <a:lnSpc>
                <a:spcPct val="95400"/>
              </a:lnSpc>
              <a:buFont typeface="Symbol"/>
              <a:buChar char=""/>
              <a:tabLst>
                <a:tab pos="379585" algn="l"/>
              </a:tabLst>
            </a:pPr>
            <a:r>
              <a:rPr sz="1000" b="1" spc="-4" dirty="0">
                <a:latin typeface="Times New Roman"/>
                <a:cs typeface="Times New Roman"/>
              </a:rPr>
              <a:t>Protección primaria: </a:t>
            </a:r>
            <a:r>
              <a:rPr sz="1000" spc="-4" dirty="0">
                <a:latin typeface="Times New Roman"/>
                <a:cs typeface="Times New Roman"/>
              </a:rPr>
              <a:t>Detecta fallas en el </a:t>
            </a:r>
            <a:r>
              <a:rPr sz="1000" dirty="0">
                <a:latin typeface="Times New Roman"/>
                <a:cs typeface="Times New Roman"/>
              </a:rPr>
              <a:t>elemento </a:t>
            </a:r>
            <a:r>
              <a:rPr sz="1000" spc="-4" dirty="0">
                <a:latin typeface="Times New Roman"/>
                <a:cs typeface="Times New Roman"/>
              </a:rPr>
              <a:t>protegido </a:t>
            </a:r>
            <a:r>
              <a:rPr sz="1000" dirty="0">
                <a:latin typeface="Times New Roman"/>
                <a:cs typeface="Times New Roman"/>
              </a:rPr>
              <a:t>y lo </a:t>
            </a:r>
            <a:r>
              <a:rPr sz="1000" spc="-4" dirty="0">
                <a:latin typeface="Times New Roman"/>
                <a:cs typeface="Times New Roman"/>
              </a:rPr>
              <a:t>aísla </a:t>
            </a:r>
            <a:r>
              <a:rPr sz="1000" dirty="0">
                <a:latin typeface="Times New Roman"/>
                <a:cs typeface="Times New Roman"/>
              </a:rPr>
              <a:t>de la </a:t>
            </a:r>
            <a:r>
              <a:rPr sz="1000" spc="-4" dirty="0">
                <a:latin typeface="Times New Roman"/>
                <a:cs typeface="Times New Roman"/>
              </a:rPr>
              <a:t>red en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menor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tiempo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posible.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caracterizan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por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su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selectividad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y</a:t>
            </a:r>
            <a:r>
              <a:rPr sz="1000" spc="-57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porque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su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alcance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debe </a:t>
            </a:r>
            <a:r>
              <a:rPr sz="1000" spc="-23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coincidir con</a:t>
            </a:r>
            <a:r>
              <a:rPr sz="1000" dirty="0">
                <a:latin typeface="Times New Roman"/>
                <a:cs typeface="Times New Roman"/>
              </a:rPr>
              <a:t> la zona</a:t>
            </a:r>
            <a:r>
              <a:rPr sz="1000" spc="-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protección.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28"/>
              </a:spcBef>
              <a:buFont typeface="Symbol"/>
              <a:buChar char=""/>
            </a:pPr>
            <a:endParaRPr sz="1000">
              <a:latin typeface="Times New Roman"/>
              <a:cs typeface="Times New Roman"/>
            </a:endParaRPr>
          </a:p>
          <a:p>
            <a:pPr marL="379072" marR="4104" algn="just">
              <a:lnSpc>
                <a:spcPts val="1115"/>
              </a:lnSpc>
            </a:pPr>
            <a:r>
              <a:rPr sz="1000" spc="-4" dirty="0">
                <a:latin typeface="Times New Roman"/>
                <a:cs typeface="Times New Roman"/>
              </a:rPr>
              <a:t>Un sistema </a:t>
            </a:r>
            <a:r>
              <a:rPr sz="1000" dirty="0">
                <a:latin typeface="Times New Roman"/>
                <a:cs typeface="Times New Roman"/>
              </a:rPr>
              <a:t>de protección </a:t>
            </a:r>
            <a:r>
              <a:rPr sz="1000" spc="-4" dirty="0">
                <a:latin typeface="Times New Roman"/>
                <a:cs typeface="Times New Roman"/>
              </a:rPr>
              <a:t>primaria </a:t>
            </a:r>
            <a:r>
              <a:rPr sz="1000" dirty="0">
                <a:latin typeface="Times New Roman"/>
                <a:cs typeface="Times New Roman"/>
              </a:rPr>
              <a:t>debe </a:t>
            </a:r>
            <a:r>
              <a:rPr sz="1000" spc="-4" dirty="0">
                <a:latin typeface="Times New Roman"/>
                <a:cs typeface="Times New Roman"/>
              </a:rPr>
              <a:t>operar </a:t>
            </a:r>
            <a:r>
              <a:rPr sz="1000" dirty="0">
                <a:latin typeface="Times New Roman"/>
                <a:cs typeface="Times New Roman"/>
              </a:rPr>
              <a:t>cada </a:t>
            </a:r>
            <a:r>
              <a:rPr sz="1000" spc="-4" dirty="0">
                <a:latin typeface="Times New Roman"/>
                <a:cs typeface="Times New Roman"/>
              </a:rPr>
              <a:t>vez </a:t>
            </a:r>
            <a:r>
              <a:rPr sz="1000" dirty="0">
                <a:latin typeface="Times New Roman"/>
                <a:cs typeface="Times New Roman"/>
              </a:rPr>
              <a:t>que uno </a:t>
            </a:r>
            <a:r>
              <a:rPr sz="1000" spc="4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sus elementos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detecte </a:t>
            </a:r>
            <a:r>
              <a:rPr sz="1000" dirty="0">
                <a:latin typeface="Times New Roman"/>
                <a:cs typeface="Times New Roman"/>
              </a:rPr>
              <a:t>una </a:t>
            </a:r>
            <a:r>
              <a:rPr sz="1000" spc="-4" dirty="0">
                <a:latin typeface="Times New Roman"/>
                <a:cs typeface="Times New Roman"/>
              </a:rPr>
              <a:t>falla. </a:t>
            </a:r>
            <a:r>
              <a:rPr sz="1000" dirty="0">
                <a:latin typeface="Times New Roman"/>
                <a:cs typeface="Times New Roman"/>
              </a:rPr>
              <a:t>Ella cubre una zona </a:t>
            </a:r>
            <a:r>
              <a:rPr sz="1000" spc="4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protección conformada </a:t>
            </a:r>
            <a:r>
              <a:rPr sz="1000" dirty="0">
                <a:latin typeface="Times New Roman"/>
                <a:cs typeface="Times New Roman"/>
              </a:rPr>
              <a:t>por uno o más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elementos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del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sistema</a:t>
            </a:r>
            <a:r>
              <a:rPr sz="1000" dirty="0">
                <a:latin typeface="Times New Roman"/>
                <a:cs typeface="Times New Roman"/>
              </a:rPr>
              <a:t> de</a:t>
            </a:r>
            <a:r>
              <a:rPr sz="1000" spc="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potencia,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tales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como</a:t>
            </a:r>
            <a:r>
              <a:rPr sz="1000" spc="1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máquinas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eléctricas,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líneas</a:t>
            </a:r>
            <a:r>
              <a:rPr sz="1000" spc="2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y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barras.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4"/>
              </a:spcBef>
            </a:pPr>
            <a:endParaRPr sz="1000">
              <a:latin typeface="Times New Roman"/>
              <a:cs typeface="Times New Roman"/>
            </a:endParaRPr>
          </a:p>
          <a:p>
            <a:pPr marL="379072" marR="4617" indent="-184663" algn="just">
              <a:lnSpc>
                <a:spcPct val="95700"/>
              </a:lnSpc>
              <a:buFont typeface="Symbol"/>
              <a:buChar char=""/>
              <a:tabLst>
                <a:tab pos="379585" algn="l"/>
              </a:tabLst>
            </a:pPr>
            <a:r>
              <a:rPr sz="1000" b="1" spc="-4" dirty="0">
                <a:latin typeface="Times New Roman"/>
                <a:cs typeface="Times New Roman"/>
              </a:rPr>
              <a:t>Protección secundaria </a:t>
            </a:r>
            <a:r>
              <a:rPr sz="1000" b="1" dirty="0">
                <a:latin typeface="Times New Roman"/>
                <a:cs typeface="Times New Roman"/>
              </a:rPr>
              <a:t>o </a:t>
            </a:r>
            <a:r>
              <a:rPr sz="1000" b="1" spc="-4" dirty="0">
                <a:latin typeface="Times New Roman"/>
                <a:cs typeface="Times New Roman"/>
              </a:rPr>
              <a:t>de respaldo: </a:t>
            </a:r>
            <a:r>
              <a:rPr sz="1000" dirty="0">
                <a:latin typeface="Times New Roman"/>
                <a:cs typeface="Times New Roman"/>
              </a:rPr>
              <a:t>Duplica a </a:t>
            </a:r>
            <a:r>
              <a:rPr sz="1000" spc="-4" dirty="0">
                <a:latin typeface="Times New Roman"/>
                <a:cs typeface="Times New Roman"/>
              </a:rPr>
              <a:t>la protección primaria </a:t>
            </a:r>
            <a:r>
              <a:rPr sz="1000" dirty="0">
                <a:latin typeface="Times New Roman"/>
                <a:cs typeface="Times New Roman"/>
              </a:rPr>
              <a:t>de tal </a:t>
            </a:r>
            <a:r>
              <a:rPr sz="1000" spc="-4" dirty="0">
                <a:latin typeface="Times New Roman"/>
                <a:cs typeface="Times New Roman"/>
              </a:rPr>
              <a:t>forma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que </a:t>
            </a:r>
            <a:r>
              <a:rPr sz="1000" spc="-4" dirty="0">
                <a:latin typeface="Times New Roman"/>
                <a:cs typeface="Times New Roman"/>
              </a:rPr>
              <a:t>garantiza </a:t>
            </a:r>
            <a:r>
              <a:rPr sz="1000" dirty="0">
                <a:latin typeface="Times New Roman"/>
                <a:cs typeface="Times New Roman"/>
              </a:rPr>
              <a:t>que </a:t>
            </a:r>
            <a:r>
              <a:rPr sz="1000" spc="-4" dirty="0">
                <a:latin typeface="Times New Roman"/>
                <a:cs typeface="Times New Roman"/>
              </a:rPr>
              <a:t>ante </a:t>
            </a:r>
            <a:r>
              <a:rPr sz="1000" dirty="0">
                <a:latin typeface="Times New Roman"/>
                <a:cs typeface="Times New Roman"/>
              </a:rPr>
              <a:t>una </a:t>
            </a:r>
            <a:r>
              <a:rPr sz="1000" spc="-4" dirty="0">
                <a:latin typeface="Times New Roman"/>
                <a:cs typeface="Times New Roman"/>
              </a:rPr>
              <a:t>condición </a:t>
            </a:r>
            <a:r>
              <a:rPr sz="1000" spc="4" dirty="0">
                <a:latin typeface="Times New Roman"/>
                <a:cs typeface="Times New Roman"/>
              </a:rPr>
              <a:t>de </a:t>
            </a:r>
            <a:r>
              <a:rPr sz="1000" dirty="0">
                <a:latin typeface="Times New Roman"/>
                <a:cs typeface="Times New Roman"/>
              </a:rPr>
              <a:t>falla no </a:t>
            </a:r>
            <a:r>
              <a:rPr sz="1000" spc="-4" dirty="0">
                <a:latin typeface="Times New Roman"/>
                <a:cs typeface="Times New Roman"/>
              </a:rPr>
              <a:t>detectada </a:t>
            </a:r>
            <a:r>
              <a:rPr sz="1000" dirty="0">
                <a:latin typeface="Times New Roman"/>
                <a:cs typeface="Times New Roman"/>
              </a:rPr>
              <a:t>o no despejada por </a:t>
            </a:r>
            <a:r>
              <a:rPr sz="1000" spc="4" dirty="0">
                <a:latin typeface="Times New Roman"/>
                <a:cs typeface="Times New Roman"/>
              </a:rPr>
              <a:t>la 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protección </a:t>
            </a:r>
            <a:r>
              <a:rPr sz="1000" dirty="0">
                <a:latin typeface="Times New Roman"/>
                <a:cs typeface="Times New Roman"/>
              </a:rPr>
              <a:t>primaria </a:t>
            </a:r>
            <a:r>
              <a:rPr sz="1000" spc="-4" dirty="0">
                <a:latin typeface="Times New Roman"/>
                <a:cs typeface="Times New Roman"/>
              </a:rPr>
              <a:t>ésta </a:t>
            </a:r>
            <a:r>
              <a:rPr sz="1000" dirty="0">
                <a:latin typeface="Times New Roman"/>
                <a:cs typeface="Times New Roman"/>
              </a:rPr>
              <a:t>lo </a:t>
            </a:r>
            <a:r>
              <a:rPr sz="1000" spc="-4" dirty="0">
                <a:latin typeface="Times New Roman"/>
                <a:cs typeface="Times New Roman"/>
              </a:rPr>
              <a:t>pueda hacer como </a:t>
            </a:r>
            <a:r>
              <a:rPr sz="1000" dirty="0">
                <a:latin typeface="Times New Roman"/>
                <a:cs typeface="Times New Roman"/>
              </a:rPr>
              <a:t>método </a:t>
            </a:r>
            <a:r>
              <a:rPr sz="1000" spc="-4" dirty="0">
                <a:latin typeface="Times New Roman"/>
                <a:cs typeface="Times New Roman"/>
              </a:rPr>
              <a:t>alternativo. Además, cuando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las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protecciones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primarias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están</a:t>
            </a:r>
            <a:r>
              <a:rPr sz="1000" dirty="0">
                <a:latin typeface="Times New Roman"/>
                <a:cs typeface="Times New Roman"/>
              </a:rPr>
              <a:t> fuera </a:t>
            </a:r>
            <a:r>
              <a:rPr sz="1000" spc="4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servicio,</a:t>
            </a:r>
            <a:r>
              <a:rPr sz="1000" dirty="0">
                <a:latin typeface="Times New Roman"/>
                <a:cs typeface="Times New Roman"/>
              </a:rPr>
              <a:t> por </a:t>
            </a:r>
            <a:r>
              <a:rPr sz="1000" spc="-4" dirty="0">
                <a:latin typeface="Times New Roman"/>
                <a:cs typeface="Times New Roman"/>
              </a:rPr>
              <a:t>ejemplo,</a:t>
            </a:r>
            <a:r>
              <a:rPr sz="1000" dirty="0">
                <a:latin typeface="Times New Roman"/>
                <a:cs typeface="Times New Roman"/>
              </a:rPr>
              <a:t> por razones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mantenimiento,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esta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protección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debe </a:t>
            </a:r>
            <a:r>
              <a:rPr sz="1000" spc="-4" dirty="0">
                <a:latin typeface="Times New Roman"/>
                <a:cs typeface="Times New Roman"/>
              </a:rPr>
              <a:t>ser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capaz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dar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soporte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al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sistema.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28"/>
              </a:spcBef>
            </a:pPr>
            <a:endParaRPr sz="1000">
              <a:latin typeface="Times New Roman"/>
              <a:cs typeface="Times New Roman"/>
            </a:endParaRPr>
          </a:p>
          <a:p>
            <a:pPr marL="10259" marR="5130" algn="just">
              <a:lnSpc>
                <a:spcPts val="1115"/>
              </a:lnSpc>
            </a:pPr>
            <a:r>
              <a:rPr sz="1000" spc="-8" dirty="0">
                <a:latin typeface="Times New Roman"/>
                <a:cs typeface="Times New Roman"/>
              </a:rPr>
              <a:t>Las </a:t>
            </a:r>
            <a:r>
              <a:rPr sz="1000" spc="-4" dirty="0">
                <a:latin typeface="Times New Roman"/>
                <a:cs typeface="Times New Roman"/>
              </a:rPr>
              <a:t>protecciones primarias </a:t>
            </a:r>
            <a:r>
              <a:rPr sz="1000" dirty="0">
                <a:latin typeface="Times New Roman"/>
                <a:cs typeface="Times New Roman"/>
              </a:rPr>
              <a:t>y de </a:t>
            </a:r>
            <a:r>
              <a:rPr sz="1000" spc="-4" dirty="0">
                <a:latin typeface="Times New Roman"/>
                <a:cs typeface="Times New Roman"/>
              </a:rPr>
              <a:t>respaldo deben complementarse, </a:t>
            </a:r>
            <a:r>
              <a:rPr sz="1000" dirty="0">
                <a:latin typeface="Times New Roman"/>
                <a:cs typeface="Times New Roman"/>
              </a:rPr>
              <a:t>por lo que </a:t>
            </a:r>
            <a:r>
              <a:rPr sz="1000" spc="12" dirty="0">
                <a:latin typeface="Times New Roman"/>
                <a:cs typeface="Times New Roman"/>
              </a:rPr>
              <a:t>la </a:t>
            </a:r>
            <a:r>
              <a:rPr sz="1000" spc="-4" dirty="0">
                <a:latin typeface="Times New Roman"/>
                <a:cs typeface="Times New Roman"/>
              </a:rPr>
              <a:t>actuación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 </a:t>
            </a:r>
            <a:r>
              <a:rPr sz="1000" spc="-4" dirty="0">
                <a:latin typeface="Times New Roman"/>
                <a:cs typeface="Times New Roman"/>
              </a:rPr>
              <a:t>protección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respaldo se </a:t>
            </a:r>
            <a:r>
              <a:rPr sz="1000" dirty="0">
                <a:latin typeface="Times New Roman"/>
                <a:cs typeface="Times New Roman"/>
              </a:rPr>
              <a:t>temporiza </a:t>
            </a:r>
            <a:r>
              <a:rPr sz="1000" spc="-4" dirty="0">
                <a:latin typeface="Times New Roman"/>
                <a:cs typeface="Times New Roman"/>
              </a:rPr>
              <a:t>para así dar tiempo </a:t>
            </a:r>
            <a:r>
              <a:rPr sz="1000" dirty="0">
                <a:latin typeface="Times New Roman"/>
                <a:cs typeface="Times New Roman"/>
              </a:rPr>
              <a:t>a que </a:t>
            </a:r>
            <a:r>
              <a:rPr sz="1000" spc="-4" dirty="0">
                <a:latin typeface="Times New Roman"/>
                <a:cs typeface="Times New Roman"/>
              </a:rPr>
              <a:t>actúen las primarias </a:t>
            </a:r>
            <a:r>
              <a:rPr sz="1000" dirty="0">
                <a:latin typeface="Times New Roman"/>
                <a:cs typeface="Times New Roman"/>
              </a:rPr>
              <a:t>o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principales.</a:t>
            </a: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000">
              <a:latin typeface="Times New Roman"/>
              <a:cs typeface="Times New Roman"/>
            </a:endParaRPr>
          </a:p>
          <a:p>
            <a:pPr marL="10259" marR="5642" algn="just">
              <a:lnSpc>
                <a:spcPts val="1115"/>
              </a:lnSpc>
            </a:pPr>
            <a:r>
              <a:rPr sz="1000" spc="-4" dirty="0">
                <a:latin typeface="Times New Roman"/>
                <a:cs typeface="Times New Roman"/>
              </a:rPr>
              <a:t>Para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que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sistema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protección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y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control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sea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fiable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rápido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y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selectivo,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debe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tener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un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diseño </a:t>
            </a:r>
            <a:r>
              <a:rPr sz="1000" spc="-23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adecuado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aplicación,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contar</a:t>
            </a:r>
            <a:r>
              <a:rPr sz="1000" spc="-53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con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equipos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calidad,</a:t>
            </a:r>
            <a:r>
              <a:rPr sz="1000" spc="-4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tener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una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correcta</a:t>
            </a:r>
            <a:r>
              <a:rPr sz="1000" spc="-4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puesta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servicio, </a:t>
            </a:r>
            <a:r>
              <a:rPr sz="1000" spc="-23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una</a:t>
            </a:r>
            <a:r>
              <a:rPr sz="1000" spc="-4" dirty="0">
                <a:latin typeface="Times New Roman"/>
                <a:cs typeface="Times New Roman"/>
              </a:rPr>
              <a:t> correcta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parametrización,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auto </a:t>
            </a:r>
            <a:r>
              <a:rPr sz="1000" spc="-4" dirty="0">
                <a:latin typeface="Times New Roman"/>
                <a:cs typeface="Times New Roman"/>
              </a:rPr>
              <a:t>vigilancia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y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someterse</a:t>
            </a:r>
            <a:r>
              <a:rPr sz="1000" spc="-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</a:t>
            </a:r>
            <a:r>
              <a:rPr sz="1000" spc="-4" dirty="0">
                <a:latin typeface="Times New Roman"/>
                <a:cs typeface="Times New Roman"/>
              </a:rPr>
              <a:t> pruebas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periódicas.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xfrm>
            <a:off x="6329082" y="5931133"/>
            <a:ext cx="300182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r>
              <a:rPr dirty="0"/>
              <a:t>18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68662" y="605055"/>
            <a:ext cx="212363" cy="80582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051936" y="559880"/>
            <a:ext cx="5552113" cy="2509331"/>
          </a:xfrm>
          <a:prstGeom prst="rect">
            <a:avLst/>
          </a:prstGeom>
        </p:spPr>
        <p:txBody>
          <a:bodyPr vert="horz" wrap="square" lIns="0" tIns="5642" rIns="0" bIns="0" rtlCol="0">
            <a:spAutoFit/>
          </a:bodyPr>
          <a:lstStyle/>
          <a:p>
            <a:pPr marL="202103" marR="966403" indent="26674">
              <a:lnSpc>
                <a:spcPct val="102899"/>
              </a:lnSpc>
              <a:spcBef>
                <a:spcPts val="44"/>
              </a:spcBef>
            </a:pPr>
            <a:r>
              <a:rPr sz="1100" b="1" spc="-4" dirty="0">
                <a:latin typeface="Times New Roman"/>
                <a:cs typeface="Times New Roman"/>
              </a:rPr>
              <a:t>SISTEMAS</a:t>
            </a:r>
            <a:r>
              <a:rPr sz="1100" b="1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DE</a:t>
            </a:r>
            <a:r>
              <a:rPr sz="1100" b="1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PROTECCIONES</a:t>
            </a:r>
            <a:r>
              <a:rPr sz="1100" b="1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ELÉCTRICAS</a:t>
            </a:r>
            <a:r>
              <a:rPr sz="1100" b="1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DE </a:t>
            </a:r>
            <a:r>
              <a:rPr sz="1100" b="1" spc="-271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GENERADORES </a:t>
            </a:r>
            <a:r>
              <a:rPr sz="1100" b="1" dirty="0">
                <a:latin typeface="Times New Roman"/>
                <a:cs typeface="Times New Roman"/>
              </a:rPr>
              <a:t>EN</a:t>
            </a:r>
            <a:r>
              <a:rPr sz="1100" b="1" spc="-8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BASE</a:t>
            </a:r>
            <a:r>
              <a:rPr sz="1100" b="1" spc="-4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A</a:t>
            </a:r>
            <a:r>
              <a:rPr sz="1100" b="1" spc="-12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LA</a:t>
            </a:r>
            <a:r>
              <a:rPr sz="1100" b="1" spc="-12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REDUNDANCIA.</a:t>
            </a:r>
            <a:endParaRPr sz="1100">
              <a:latin typeface="Times New Roman"/>
              <a:cs typeface="Times New Roman"/>
            </a:endParaRPr>
          </a:p>
          <a:p>
            <a:pPr>
              <a:spcBef>
                <a:spcPts val="8"/>
              </a:spcBef>
            </a:pPr>
            <a:endParaRPr sz="1100">
              <a:latin typeface="Times New Roman"/>
              <a:cs typeface="Times New Roman"/>
            </a:endParaRPr>
          </a:p>
          <a:p>
            <a:pPr marL="10259" marR="4617" algn="just">
              <a:lnSpc>
                <a:spcPct val="103299"/>
              </a:lnSpc>
            </a:pPr>
            <a:r>
              <a:rPr sz="1000" spc="-8" dirty="0">
                <a:latin typeface="Times New Roman"/>
                <a:cs typeface="Times New Roman"/>
              </a:rPr>
              <a:t>Los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sistemas</a:t>
            </a:r>
            <a:r>
              <a:rPr sz="1000" spc="4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3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protecciones</a:t>
            </a:r>
            <a:r>
              <a:rPr sz="1000" spc="4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eléctricas</a:t>
            </a:r>
            <a:r>
              <a:rPr sz="1000" spc="4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redundantes</a:t>
            </a:r>
            <a:r>
              <a:rPr sz="1000" spc="3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son</a:t>
            </a:r>
            <a:r>
              <a:rPr sz="1000" spc="4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sistemas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protección</a:t>
            </a:r>
            <a:r>
              <a:rPr sz="1000" spc="4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3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respaldo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o </a:t>
            </a:r>
            <a:r>
              <a:rPr sz="1000" spc="-4" dirty="0">
                <a:latin typeface="Times New Roman"/>
                <a:cs typeface="Times New Roman"/>
              </a:rPr>
              <a:t>protecciones secundarias </a:t>
            </a:r>
            <a:r>
              <a:rPr sz="1000" dirty="0">
                <a:latin typeface="Times New Roman"/>
                <a:cs typeface="Times New Roman"/>
              </a:rPr>
              <a:t>que </a:t>
            </a:r>
            <a:r>
              <a:rPr sz="1000" spc="-4" dirty="0">
                <a:latin typeface="Times New Roman"/>
                <a:cs typeface="Times New Roman"/>
              </a:rPr>
              <a:t>cuentan con los mismos parámetros </a:t>
            </a:r>
            <a:r>
              <a:rPr sz="1000" dirty="0">
                <a:latin typeface="Times New Roman"/>
                <a:cs typeface="Times New Roman"/>
              </a:rPr>
              <a:t>que </a:t>
            </a:r>
            <a:r>
              <a:rPr sz="1000" spc="-4" dirty="0">
                <a:latin typeface="Times New Roman"/>
                <a:cs typeface="Times New Roman"/>
              </a:rPr>
              <a:t>las protecciones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primarias, las protecciones redundantes tienen </a:t>
            </a:r>
            <a:r>
              <a:rPr sz="1000" dirty="0">
                <a:latin typeface="Times New Roman"/>
                <a:cs typeface="Times New Roman"/>
              </a:rPr>
              <a:t>que </a:t>
            </a:r>
            <a:r>
              <a:rPr sz="1000" spc="-4" dirty="0">
                <a:latin typeface="Times New Roman"/>
                <a:cs typeface="Times New Roman"/>
              </a:rPr>
              <a:t>estar temporalizadas </a:t>
            </a:r>
            <a:r>
              <a:rPr sz="1000" dirty="0">
                <a:latin typeface="Times New Roman"/>
                <a:cs typeface="Times New Roman"/>
              </a:rPr>
              <a:t>con respecto a </a:t>
            </a:r>
            <a:r>
              <a:rPr sz="1000" spc="-4" dirty="0">
                <a:latin typeface="Times New Roman"/>
                <a:cs typeface="Times New Roman"/>
              </a:rPr>
              <a:t>las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protecciones primarias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12" dirty="0">
                <a:latin typeface="Times New Roman"/>
                <a:cs typeface="Times New Roman"/>
              </a:rPr>
              <a:t>ya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que, si </a:t>
            </a:r>
            <a:r>
              <a:rPr sz="1000" spc="4" dirty="0">
                <a:latin typeface="Times New Roman"/>
                <a:cs typeface="Times New Roman"/>
              </a:rPr>
              <a:t>la </a:t>
            </a:r>
            <a:r>
              <a:rPr sz="1000" spc="-4" dirty="0">
                <a:latin typeface="Times New Roman"/>
                <a:cs typeface="Times New Roman"/>
              </a:rPr>
              <a:t>protección primaria </a:t>
            </a:r>
            <a:r>
              <a:rPr sz="1000" dirty="0">
                <a:latin typeface="Times New Roman"/>
                <a:cs typeface="Times New Roman"/>
              </a:rPr>
              <a:t>no actúa por </a:t>
            </a:r>
            <a:r>
              <a:rPr sz="1000" spc="-4" dirty="0">
                <a:latin typeface="Times New Roman"/>
                <a:cs typeface="Times New Roman"/>
              </a:rPr>
              <a:t>algún </a:t>
            </a:r>
            <a:r>
              <a:rPr sz="1000" dirty="0">
                <a:latin typeface="Times New Roman"/>
                <a:cs typeface="Times New Roman"/>
              </a:rPr>
              <a:t>motivo, la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protección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redundante</a:t>
            </a:r>
            <a:r>
              <a:rPr sz="1000" dirty="0">
                <a:latin typeface="Times New Roman"/>
                <a:cs typeface="Times New Roman"/>
              </a:rPr>
              <a:t> o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4" dirty="0">
                <a:latin typeface="Times New Roman"/>
                <a:cs typeface="Times New Roman"/>
              </a:rPr>
              <a:t> respaldo</a:t>
            </a:r>
            <a:r>
              <a:rPr sz="1000" spc="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actuaría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dirty="0">
                <a:latin typeface="Times New Roman"/>
                <a:cs typeface="Times New Roman"/>
              </a:rPr>
              <a:t> su </a:t>
            </a:r>
            <a:r>
              <a:rPr sz="1000" spc="-4" dirty="0">
                <a:latin typeface="Times New Roman"/>
                <a:cs typeface="Times New Roman"/>
              </a:rPr>
              <a:t>lugar.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20"/>
              </a:spcBef>
            </a:pPr>
            <a:endParaRPr sz="1100">
              <a:latin typeface="Times New Roman"/>
              <a:cs typeface="Times New Roman"/>
            </a:endParaRPr>
          </a:p>
          <a:p>
            <a:pPr marL="10259" marR="5130" algn="just">
              <a:lnSpc>
                <a:spcPts val="1115"/>
              </a:lnSpc>
            </a:pPr>
            <a:r>
              <a:rPr sz="1000" spc="-8" dirty="0">
                <a:latin typeface="Times New Roman"/>
                <a:cs typeface="Times New Roman"/>
              </a:rPr>
              <a:t>Los </a:t>
            </a:r>
            <a:r>
              <a:rPr sz="1000" spc="-4" dirty="0">
                <a:latin typeface="Times New Roman"/>
                <a:cs typeface="Times New Roman"/>
              </a:rPr>
              <a:t>sistemas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protecciones eléctricas se pueden </a:t>
            </a:r>
            <a:r>
              <a:rPr sz="1000" dirty="0">
                <a:latin typeface="Times New Roman"/>
                <a:cs typeface="Times New Roman"/>
              </a:rPr>
              <a:t>dividir </a:t>
            </a:r>
            <a:r>
              <a:rPr sz="1000" spc="-4" dirty="0">
                <a:latin typeface="Times New Roman"/>
                <a:cs typeface="Times New Roman"/>
              </a:rPr>
              <a:t>según </a:t>
            </a:r>
            <a:r>
              <a:rPr sz="1000" dirty="0">
                <a:latin typeface="Times New Roman"/>
                <a:cs typeface="Times New Roman"/>
              </a:rPr>
              <a:t>la </a:t>
            </a:r>
            <a:r>
              <a:rPr sz="1000" spc="-4" dirty="0">
                <a:latin typeface="Times New Roman"/>
                <a:cs typeface="Times New Roman"/>
              </a:rPr>
              <a:t>redundancia en tres </a:t>
            </a:r>
            <a:r>
              <a:rPr sz="1000" dirty="0">
                <a:latin typeface="Times New Roman"/>
                <a:cs typeface="Times New Roman"/>
              </a:rPr>
              <a:t>tipos: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simple</a:t>
            </a:r>
            <a:r>
              <a:rPr sz="1000" dirty="0">
                <a:latin typeface="Times New Roman"/>
                <a:cs typeface="Times New Roman"/>
              </a:rPr>
              <a:t> o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sin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redundancia,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redundancia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parcial</a:t>
            </a:r>
            <a:r>
              <a:rPr sz="1000" spc="1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y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redundancia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completa.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20"/>
              </a:spcBef>
            </a:pPr>
            <a:endParaRPr sz="900">
              <a:latin typeface="Times New Roman"/>
              <a:cs typeface="Times New Roman"/>
            </a:endParaRPr>
          </a:p>
          <a:p>
            <a:pPr marL="10259" algn="just"/>
            <a:r>
              <a:rPr sz="1100" b="1" dirty="0">
                <a:latin typeface="Times New Roman"/>
                <a:cs typeface="Times New Roman"/>
              </a:rPr>
              <a:t>SISTEMA</a:t>
            </a:r>
            <a:r>
              <a:rPr sz="1100" b="1" spc="-8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DE PROTECCIÓN</a:t>
            </a:r>
            <a:r>
              <a:rPr sz="1100" b="1" spc="-8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SIMPLE</a:t>
            </a:r>
            <a:r>
              <a:rPr sz="1100" b="1" spc="-16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O</a:t>
            </a:r>
            <a:r>
              <a:rPr sz="1100" b="1" spc="-4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SIN</a:t>
            </a:r>
            <a:r>
              <a:rPr sz="1100" b="1" spc="-8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REDUNDANCIA.</a:t>
            </a:r>
            <a:endParaRPr sz="1100">
              <a:latin typeface="Times New Roman"/>
              <a:cs typeface="Times New Roman"/>
            </a:endParaRPr>
          </a:p>
          <a:p>
            <a:pPr>
              <a:spcBef>
                <a:spcPts val="16"/>
              </a:spcBef>
            </a:pPr>
            <a:endParaRPr sz="1100">
              <a:latin typeface="Times New Roman"/>
              <a:cs typeface="Times New Roman"/>
            </a:endParaRPr>
          </a:p>
          <a:p>
            <a:pPr marL="10259" marR="4104" algn="just">
              <a:lnSpc>
                <a:spcPts val="1115"/>
              </a:lnSpc>
            </a:pPr>
            <a:r>
              <a:rPr sz="1000" dirty="0">
                <a:latin typeface="Times New Roman"/>
                <a:cs typeface="Times New Roman"/>
              </a:rPr>
              <a:t>Este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sistema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protecciones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dispone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un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único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sistema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protección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eléctrica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unidad </a:t>
            </a:r>
            <a:r>
              <a:rPr sz="1000" spc="-23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generadora, </a:t>
            </a:r>
            <a:r>
              <a:rPr sz="1000" dirty="0">
                <a:latin typeface="Times New Roman"/>
                <a:cs typeface="Times New Roman"/>
              </a:rPr>
              <a:t>por lo que </a:t>
            </a:r>
            <a:r>
              <a:rPr sz="1000" spc="-4" dirty="0">
                <a:latin typeface="Times New Roman"/>
                <a:cs typeface="Times New Roman"/>
              </a:rPr>
              <a:t>se arriesga </a:t>
            </a:r>
            <a:r>
              <a:rPr sz="1000" dirty="0">
                <a:latin typeface="Times New Roman"/>
                <a:cs typeface="Times New Roman"/>
              </a:rPr>
              <a:t>a que </a:t>
            </a:r>
            <a:r>
              <a:rPr sz="1000" spc="-4" dirty="0">
                <a:latin typeface="Times New Roman"/>
                <a:cs typeface="Times New Roman"/>
              </a:rPr>
              <a:t>si se produce </a:t>
            </a:r>
            <a:r>
              <a:rPr sz="1000" dirty="0">
                <a:latin typeface="Times New Roman"/>
                <a:cs typeface="Times New Roman"/>
              </a:rPr>
              <a:t>un </a:t>
            </a:r>
            <a:r>
              <a:rPr sz="1000" spc="-4" dirty="0">
                <a:latin typeface="Times New Roman"/>
                <a:cs typeface="Times New Roman"/>
              </a:rPr>
              <a:t>fallo en el mismo </a:t>
            </a:r>
            <a:r>
              <a:rPr sz="1000" dirty="0">
                <a:latin typeface="Times New Roman"/>
                <a:cs typeface="Times New Roman"/>
              </a:rPr>
              <a:t>la </a:t>
            </a:r>
            <a:r>
              <a:rPr sz="1000" spc="-4" dirty="0">
                <a:latin typeface="Times New Roman"/>
                <a:cs typeface="Times New Roman"/>
              </a:rPr>
              <a:t>instalación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puede</a:t>
            </a:r>
            <a:r>
              <a:rPr sz="1000" dirty="0">
                <a:latin typeface="Times New Roman"/>
                <a:cs typeface="Times New Roman"/>
              </a:rPr>
              <a:t> quedar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completamente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desprotegida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por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lo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que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no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recomendable</a:t>
            </a:r>
            <a:r>
              <a:rPr sz="1000" spc="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su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utilización.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51936" y="4356459"/>
            <a:ext cx="5552113" cy="1353163"/>
          </a:xfrm>
          <a:prstGeom prst="rect">
            <a:avLst/>
          </a:prstGeom>
        </p:spPr>
        <p:txBody>
          <a:bodyPr vert="horz" wrap="square" lIns="0" tIns="10259" rIns="0" bIns="0" rtlCol="0">
            <a:spAutoFit/>
          </a:bodyPr>
          <a:lstStyle/>
          <a:p>
            <a:pPr algn="ctr">
              <a:spcBef>
                <a:spcPts val="81"/>
              </a:spcBef>
            </a:pPr>
            <a:r>
              <a:rPr sz="700" b="1" i="1" dirty="0">
                <a:latin typeface="Times New Roman"/>
                <a:cs typeface="Times New Roman"/>
              </a:rPr>
              <a:t>Figura 2.7:</a:t>
            </a:r>
            <a:r>
              <a:rPr sz="700" b="1" i="1" spc="4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Esquema</a:t>
            </a:r>
            <a:r>
              <a:rPr sz="700" b="1" i="1" dirty="0">
                <a:latin typeface="Times New Roman"/>
                <a:cs typeface="Times New Roman"/>
              </a:rPr>
              <a:t> de</a:t>
            </a:r>
            <a:r>
              <a:rPr sz="700" b="1" i="1" spc="-8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protección</a:t>
            </a:r>
            <a:r>
              <a:rPr sz="700" b="1" i="1" spc="4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sin redundancia.</a:t>
            </a: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spcBef>
                <a:spcPts val="8"/>
              </a:spcBef>
            </a:pPr>
            <a:endParaRPr sz="900">
              <a:latin typeface="Times New Roman"/>
              <a:cs typeface="Times New Roman"/>
            </a:endParaRPr>
          </a:p>
          <a:p>
            <a:pPr marL="10259" algn="just"/>
            <a:r>
              <a:rPr sz="1000" b="1" spc="-4" dirty="0">
                <a:latin typeface="Times New Roman"/>
                <a:cs typeface="Times New Roman"/>
              </a:rPr>
              <a:t>SISTEMA</a:t>
            </a:r>
            <a:r>
              <a:rPr sz="1000" b="1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DE</a:t>
            </a:r>
            <a:r>
              <a:rPr sz="1000" b="1" spc="4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PROTECCIÓN</a:t>
            </a:r>
            <a:r>
              <a:rPr sz="1000" b="1" spc="4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DE</a:t>
            </a:r>
            <a:r>
              <a:rPr sz="1000" b="1" spc="4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REDUNDANCIA</a:t>
            </a:r>
            <a:r>
              <a:rPr sz="1000" b="1" spc="8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PARCIAL.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20"/>
              </a:spcBef>
            </a:pPr>
            <a:endParaRPr sz="1000">
              <a:latin typeface="Times New Roman"/>
              <a:cs typeface="Times New Roman"/>
            </a:endParaRPr>
          </a:p>
          <a:p>
            <a:pPr marL="10259" marR="4104" algn="just">
              <a:lnSpc>
                <a:spcPct val="103299"/>
              </a:lnSpc>
              <a:spcBef>
                <a:spcPts val="4"/>
              </a:spcBef>
            </a:pPr>
            <a:r>
              <a:rPr sz="1000" dirty="0">
                <a:latin typeface="Times New Roman"/>
                <a:cs typeface="Times New Roman"/>
              </a:rPr>
              <a:t>Constituido por </a:t>
            </a:r>
            <a:r>
              <a:rPr sz="1000" spc="-4" dirty="0">
                <a:latin typeface="Times New Roman"/>
                <a:cs typeface="Times New Roman"/>
              </a:rPr>
              <a:t>dos sistemas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protección </a:t>
            </a:r>
            <a:r>
              <a:rPr sz="1000" dirty="0">
                <a:latin typeface="Times New Roman"/>
                <a:cs typeface="Times New Roman"/>
              </a:rPr>
              <a:t>distintos, </a:t>
            </a:r>
            <a:r>
              <a:rPr sz="1000" spc="-4" dirty="0">
                <a:latin typeface="Times New Roman"/>
                <a:cs typeface="Times New Roman"/>
              </a:rPr>
              <a:t>con funciones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protección distintas.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Su principal inconveniente es </a:t>
            </a:r>
            <a:r>
              <a:rPr sz="1000" dirty="0">
                <a:latin typeface="Times New Roman"/>
                <a:cs typeface="Times New Roman"/>
              </a:rPr>
              <a:t>que </a:t>
            </a:r>
            <a:r>
              <a:rPr sz="1000" spc="-4" dirty="0">
                <a:latin typeface="Times New Roman"/>
                <a:cs typeface="Times New Roman"/>
              </a:rPr>
              <a:t>normalmente comparte </a:t>
            </a:r>
            <a:r>
              <a:rPr sz="1000" dirty="0">
                <a:latin typeface="Times New Roman"/>
                <a:cs typeface="Times New Roman"/>
              </a:rPr>
              <a:t>todos o </a:t>
            </a:r>
            <a:r>
              <a:rPr sz="1000" spc="-4" dirty="0">
                <a:latin typeface="Times New Roman"/>
                <a:cs typeface="Times New Roman"/>
              </a:rPr>
              <a:t>algunos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los elementos </a:t>
            </a:r>
            <a:r>
              <a:rPr sz="1000" dirty="0">
                <a:latin typeface="Times New Roman"/>
                <a:cs typeface="Times New Roman"/>
              </a:rPr>
              <a:t> de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medición, </a:t>
            </a:r>
            <a:r>
              <a:rPr sz="1000" dirty="0">
                <a:latin typeface="Times New Roman"/>
                <a:cs typeface="Times New Roman"/>
              </a:rPr>
              <a:t>lo</a:t>
            </a:r>
            <a:r>
              <a:rPr sz="1000" spc="-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que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aumenta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 riesgo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caso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que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produjera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un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fallo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ellos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12" dirty="0">
                <a:latin typeface="Times New Roman"/>
                <a:cs typeface="Times New Roman"/>
              </a:rPr>
              <a:t>ya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que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 </a:t>
            </a:r>
            <a:r>
              <a:rPr sz="1000" spc="-23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perderían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ambos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sistemas.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Aun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así,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sistema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más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común</a:t>
            </a:r>
            <a:r>
              <a:rPr sz="1000" dirty="0">
                <a:latin typeface="Times New Roman"/>
                <a:cs typeface="Times New Roman"/>
              </a:rPr>
              <a:t> debido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 </a:t>
            </a:r>
            <a:r>
              <a:rPr sz="1000" spc="-4" dirty="0">
                <a:latin typeface="Times New Roman"/>
                <a:cs typeface="Times New Roman"/>
              </a:rPr>
              <a:t>razones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costos.</a:t>
            </a:r>
            <a:endParaRPr sz="1000">
              <a:latin typeface="Times New Roman"/>
              <a:cs typeface="Times New Roman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046241" y="2786270"/>
            <a:ext cx="1523980" cy="1538791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xfrm>
            <a:off x="6329082" y="5931133"/>
            <a:ext cx="300182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r>
              <a:rPr dirty="0"/>
              <a:t>19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51937" y="1945081"/>
            <a:ext cx="5551488" cy="978316"/>
          </a:xfrm>
          <a:prstGeom prst="rect">
            <a:avLst/>
          </a:prstGeom>
        </p:spPr>
        <p:txBody>
          <a:bodyPr vert="horz" wrap="square" lIns="0" tIns="10259" rIns="0" bIns="0" rtlCol="0">
            <a:spAutoFit/>
          </a:bodyPr>
          <a:lstStyle/>
          <a:p>
            <a:pPr algn="ctr">
              <a:spcBef>
                <a:spcPts val="81"/>
              </a:spcBef>
            </a:pPr>
            <a:r>
              <a:rPr sz="700" b="1" i="1" dirty="0">
                <a:latin typeface="Times New Roman"/>
                <a:cs typeface="Times New Roman"/>
              </a:rPr>
              <a:t>Figura</a:t>
            </a:r>
            <a:r>
              <a:rPr sz="700" b="1" i="1" spc="-4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2.8:</a:t>
            </a:r>
            <a:r>
              <a:rPr sz="700" b="1" i="1" spc="4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Esquema</a:t>
            </a:r>
            <a:r>
              <a:rPr sz="700" b="1" i="1" dirty="0">
                <a:latin typeface="Times New Roman"/>
                <a:cs typeface="Times New Roman"/>
              </a:rPr>
              <a:t> de</a:t>
            </a:r>
            <a:r>
              <a:rPr sz="700" b="1" i="1" spc="-8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protección </a:t>
            </a:r>
            <a:r>
              <a:rPr sz="700" b="1" i="1" dirty="0">
                <a:latin typeface="Times New Roman"/>
                <a:cs typeface="Times New Roman"/>
              </a:rPr>
              <a:t>de </a:t>
            </a:r>
            <a:r>
              <a:rPr sz="700" b="1" i="1" spc="-4" dirty="0">
                <a:latin typeface="Times New Roman"/>
                <a:cs typeface="Times New Roman"/>
              </a:rPr>
              <a:t>redundancia</a:t>
            </a:r>
            <a:r>
              <a:rPr sz="700" b="1" i="1" spc="8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parcial.</a:t>
            </a: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600">
              <a:latin typeface="Times New Roman"/>
              <a:cs typeface="Times New Roman"/>
            </a:endParaRPr>
          </a:p>
          <a:p>
            <a:pPr marL="10259" algn="just">
              <a:spcBef>
                <a:spcPts val="4"/>
              </a:spcBef>
            </a:pPr>
            <a:r>
              <a:rPr sz="1000" b="1" spc="-4" dirty="0">
                <a:latin typeface="Times New Roman"/>
                <a:cs typeface="Times New Roman"/>
              </a:rPr>
              <a:t>SISTEMA</a:t>
            </a:r>
            <a:r>
              <a:rPr sz="1000" b="1" spc="4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DE</a:t>
            </a:r>
            <a:r>
              <a:rPr sz="1000" b="1" spc="8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PROTECCIÓN</a:t>
            </a:r>
            <a:r>
              <a:rPr sz="1000" b="1" spc="8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DE</a:t>
            </a:r>
            <a:r>
              <a:rPr sz="1000" b="1" spc="4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REDUNDANCIA</a:t>
            </a:r>
            <a:r>
              <a:rPr sz="1000" b="1" spc="8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COMPLETA.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36"/>
              </a:spcBef>
            </a:pPr>
            <a:endParaRPr sz="900">
              <a:latin typeface="Times New Roman"/>
              <a:cs typeface="Times New Roman"/>
            </a:endParaRPr>
          </a:p>
          <a:p>
            <a:pPr marL="10259" marR="4104" algn="just">
              <a:lnSpc>
                <a:spcPct val="103299"/>
              </a:lnSpc>
            </a:pPr>
            <a:r>
              <a:rPr sz="1000" dirty="0">
                <a:latin typeface="Times New Roman"/>
                <a:cs typeface="Times New Roman"/>
              </a:rPr>
              <a:t>Consiste </a:t>
            </a:r>
            <a:r>
              <a:rPr sz="1000" spc="-4" dirty="0">
                <a:latin typeface="Times New Roman"/>
                <a:cs typeface="Times New Roman"/>
              </a:rPr>
              <a:t>en </a:t>
            </a:r>
            <a:r>
              <a:rPr sz="1000" dirty="0">
                <a:latin typeface="Times New Roman"/>
                <a:cs typeface="Times New Roman"/>
              </a:rPr>
              <a:t>la </a:t>
            </a:r>
            <a:r>
              <a:rPr sz="1000" spc="-4" dirty="0">
                <a:latin typeface="Times New Roman"/>
                <a:cs typeface="Times New Roman"/>
              </a:rPr>
              <a:t>duplicación completa del sistema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protección, llegando </a:t>
            </a:r>
            <a:r>
              <a:rPr sz="1000" dirty="0">
                <a:latin typeface="Times New Roman"/>
                <a:cs typeface="Times New Roman"/>
              </a:rPr>
              <a:t>incluso a </a:t>
            </a:r>
            <a:r>
              <a:rPr sz="1000" spc="-4" dirty="0">
                <a:latin typeface="Times New Roman"/>
                <a:cs typeface="Times New Roman"/>
              </a:rPr>
              <a:t>duplicar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los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elementos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medición,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las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fuentes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alimentación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las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protecciones,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etc.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método </a:t>
            </a:r>
            <a:r>
              <a:rPr sz="1000" spc="-23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más </a:t>
            </a:r>
            <a:r>
              <a:rPr sz="1000" spc="-4" dirty="0">
                <a:latin typeface="Times New Roman"/>
                <a:cs typeface="Times New Roman"/>
              </a:rPr>
              <a:t>seguro, pero </a:t>
            </a:r>
            <a:r>
              <a:rPr sz="1000" dirty="0">
                <a:latin typeface="Times New Roman"/>
                <a:cs typeface="Times New Roman"/>
              </a:rPr>
              <a:t>a </a:t>
            </a:r>
            <a:r>
              <a:rPr sz="1000" spc="-4" dirty="0">
                <a:latin typeface="Times New Roman"/>
                <a:cs typeface="Times New Roman"/>
              </a:rPr>
              <a:t>su </a:t>
            </a:r>
            <a:r>
              <a:rPr sz="1000" dirty="0">
                <a:latin typeface="Times New Roman"/>
                <a:cs typeface="Times New Roman"/>
              </a:rPr>
              <a:t>vez </a:t>
            </a:r>
            <a:r>
              <a:rPr sz="1000" spc="-4" dirty="0">
                <a:latin typeface="Times New Roman"/>
                <a:cs typeface="Times New Roman"/>
              </a:rPr>
              <a:t>es con diferencia el </a:t>
            </a:r>
            <a:r>
              <a:rPr sz="1000" dirty="0">
                <a:latin typeface="Times New Roman"/>
                <a:cs typeface="Times New Roman"/>
              </a:rPr>
              <a:t>más </a:t>
            </a:r>
            <a:r>
              <a:rPr sz="1000" spc="-4" dirty="0">
                <a:latin typeface="Times New Roman"/>
                <a:cs typeface="Times New Roman"/>
              </a:rPr>
              <a:t>costoso, </a:t>
            </a:r>
            <a:r>
              <a:rPr sz="1000" dirty="0">
                <a:latin typeface="Times New Roman"/>
                <a:cs typeface="Times New Roman"/>
              </a:rPr>
              <a:t>por </a:t>
            </a:r>
            <a:r>
              <a:rPr sz="1000" spc="-4" dirty="0">
                <a:latin typeface="Times New Roman"/>
                <a:cs typeface="Times New Roman"/>
              </a:rPr>
              <a:t>esto su utilización es mucho </a:t>
            </a:r>
            <a:r>
              <a:rPr sz="1000" dirty="0">
                <a:latin typeface="Times New Roman"/>
                <a:cs typeface="Times New Roman"/>
              </a:rPr>
              <a:t> menos</a:t>
            </a:r>
            <a:r>
              <a:rPr sz="1000" spc="-4" dirty="0">
                <a:latin typeface="Times New Roman"/>
                <a:cs typeface="Times New Roman"/>
              </a:rPr>
              <a:t> habitual.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51937" y="4332024"/>
            <a:ext cx="5551488" cy="1670814"/>
          </a:xfrm>
          <a:prstGeom prst="rect">
            <a:avLst/>
          </a:prstGeom>
        </p:spPr>
        <p:txBody>
          <a:bodyPr vert="horz" wrap="square" lIns="0" tIns="10259" rIns="0" bIns="0" rtlCol="0">
            <a:spAutoFit/>
          </a:bodyPr>
          <a:lstStyle/>
          <a:p>
            <a:pPr algn="ctr">
              <a:spcBef>
                <a:spcPts val="81"/>
              </a:spcBef>
            </a:pPr>
            <a:r>
              <a:rPr sz="700" b="1" i="1" dirty="0">
                <a:latin typeface="Times New Roman"/>
                <a:cs typeface="Times New Roman"/>
              </a:rPr>
              <a:t>Figura 2.9:</a:t>
            </a:r>
            <a:r>
              <a:rPr sz="700" b="1" i="1" spc="4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Esquema</a:t>
            </a:r>
            <a:r>
              <a:rPr sz="700" b="1" i="1" dirty="0">
                <a:latin typeface="Times New Roman"/>
                <a:cs typeface="Times New Roman"/>
              </a:rPr>
              <a:t> de</a:t>
            </a:r>
            <a:r>
              <a:rPr sz="700" b="1" i="1" spc="-4" dirty="0">
                <a:latin typeface="Times New Roman"/>
                <a:cs typeface="Times New Roman"/>
              </a:rPr>
              <a:t> protección </a:t>
            </a:r>
            <a:r>
              <a:rPr sz="700" b="1" i="1" dirty="0">
                <a:latin typeface="Times New Roman"/>
                <a:cs typeface="Times New Roman"/>
              </a:rPr>
              <a:t>de </a:t>
            </a:r>
            <a:r>
              <a:rPr sz="700" b="1" i="1" spc="-4" dirty="0">
                <a:latin typeface="Times New Roman"/>
                <a:cs typeface="Times New Roman"/>
              </a:rPr>
              <a:t>redundancia</a:t>
            </a:r>
            <a:r>
              <a:rPr sz="700" b="1" i="1" spc="8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completa.</a:t>
            </a:r>
            <a:endParaRPr sz="700">
              <a:latin typeface="Times New Roman"/>
              <a:cs typeface="Times New Roman"/>
            </a:endParaRPr>
          </a:p>
          <a:p>
            <a:pPr marL="10259" marR="4104" algn="just">
              <a:lnSpc>
                <a:spcPct val="103400"/>
              </a:lnSpc>
              <a:spcBef>
                <a:spcPts val="695"/>
              </a:spcBef>
            </a:pPr>
            <a:r>
              <a:rPr sz="1000" spc="-8" dirty="0">
                <a:latin typeface="Times New Roman"/>
                <a:cs typeface="Times New Roman"/>
              </a:rPr>
              <a:t>La </a:t>
            </a:r>
            <a:r>
              <a:rPr sz="1000" spc="-4" dirty="0">
                <a:latin typeface="Times New Roman"/>
                <a:cs typeface="Times New Roman"/>
              </a:rPr>
              <a:t>aplicación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cada </a:t>
            </a:r>
            <a:r>
              <a:rPr sz="1000" dirty="0">
                <a:latin typeface="Times New Roman"/>
                <a:cs typeface="Times New Roman"/>
              </a:rPr>
              <a:t>esquema de </a:t>
            </a:r>
            <a:r>
              <a:rPr sz="1000" spc="-4" dirty="0">
                <a:latin typeface="Times New Roman"/>
                <a:cs typeface="Times New Roman"/>
              </a:rPr>
              <a:t>protecciones redundantes básicamente depende del costo </a:t>
            </a:r>
            <a:r>
              <a:rPr sz="1000" dirty="0">
                <a:latin typeface="Times New Roman"/>
                <a:cs typeface="Times New Roman"/>
              </a:rPr>
              <a:t> de </a:t>
            </a:r>
            <a:r>
              <a:rPr sz="1000" spc="-4" dirty="0">
                <a:latin typeface="Times New Roman"/>
                <a:cs typeface="Times New Roman"/>
              </a:rPr>
              <a:t>implementación </a:t>
            </a:r>
            <a:r>
              <a:rPr sz="1000" dirty="0">
                <a:latin typeface="Times New Roman"/>
                <a:cs typeface="Times New Roman"/>
              </a:rPr>
              <a:t>y mantenimiento de cada </a:t>
            </a:r>
            <a:r>
              <a:rPr sz="1000" spc="-4" dirty="0">
                <a:latin typeface="Times New Roman"/>
                <a:cs typeface="Times New Roman"/>
              </a:rPr>
              <a:t>protección </a:t>
            </a:r>
            <a:r>
              <a:rPr sz="1000" dirty="0">
                <a:latin typeface="Times New Roman"/>
                <a:cs typeface="Times New Roman"/>
              </a:rPr>
              <a:t>y </a:t>
            </a:r>
            <a:r>
              <a:rPr sz="1000" spc="-4" dirty="0">
                <a:latin typeface="Times New Roman"/>
                <a:cs typeface="Times New Roman"/>
              </a:rPr>
              <a:t>el equipo al </a:t>
            </a:r>
            <a:r>
              <a:rPr sz="1000" dirty="0">
                <a:latin typeface="Times New Roman"/>
                <a:cs typeface="Times New Roman"/>
              </a:rPr>
              <a:t>que </a:t>
            </a:r>
            <a:r>
              <a:rPr sz="1000" spc="-4" dirty="0">
                <a:latin typeface="Times New Roman"/>
                <a:cs typeface="Times New Roman"/>
              </a:rPr>
              <a:t>se </a:t>
            </a:r>
            <a:r>
              <a:rPr sz="1000" spc="4" dirty="0">
                <a:latin typeface="Times New Roman"/>
                <a:cs typeface="Times New Roman"/>
              </a:rPr>
              <a:t>le </a:t>
            </a:r>
            <a:r>
              <a:rPr sz="1000" dirty="0">
                <a:latin typeface="Times New Roman"/>
                <a:cs typeface="Times New Roman"/>
              </a:rPr>
              <a:t>brindara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protección, el primer </a:t>
            </a:r>
            <a:r>
              <a:rPr sz="1000" dirty="0">
                <a:latin typeface="Times New Roman"/>
                <a:cs typeface="Times New Roman"/>
              </a:rPr>
              <a:t>esquema </a:t>
            </a:r>
            <a:r>
              <a:rPr sz="1000" spc="-4" dirty="0">
                <a:latin typeface="Times New Roman"/>
                <a:cs typeface="Times New Roman"/>
              </a:rPr>
              <a:t>es usualmente utilizado en </a:t>
            </a:r>
            <a:r>
              <a:rPr sz="1000" dirty="0">
                <a:latin typeface="Times New Roman"/>
                <a:cs typeface="Times New Roman"/>
              </a:rPr>
              <a:t>la </a:t>
            </a:r>
            <a:r>
              <a:rPr sz="1000" spc="-4" dirty="0">
                <a:latin typeface="Times New Roman"/>
                <a:cs typeface="Times New Roman"/>
              </a:rPr>
              <a:t>mayoría </a:t>
            </a:r>
            <a:r>
              <a:rPr sz="1000" dirty="0">
                <a:latin typeface="Times New Roman"/>
                <a:cs typeface="Times New Roman"/>
              </a:rPr>
              <a:t>de elementos de </a:t>
            </a:r>
            <a:r>
              <a:rPr sz="1000" spc="-4" dirty="0">
                <a:latin typeface="Times New Roman"/>
                <a:cs typeface="Times New Roman"/>
              </a:rPr>
              <a:t>bajo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costo</a:t>
            </a:r>
            <a:r>
              <a:rPr sz="1000" dirty="0">
                <a:latin typeface="Times New Roman"/>
                <a:cs typeface="Times New Roman"/>
              </a:rPr>
              <a:t> y que no </a:t>
            </a:r>
            <a:r>
              <a:rPr sz="1000" spc="-4" dirty="0">
                <a:latin typeface="Times New Roman"/>
                <a:cs typeface="Times New Roman"/>
              </a:rPr>
              <a:t>afectan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gran</a:t>
            </a:r>
            <a:r>
              <a:rPr sz="1000" dirty="0">
                <a:latin typeface="Times New Roman"/>
                <a:cs typeface="Times New Roman"/>
              </a:rPr>
              <a:t> medida la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generación</a:t>
            </a:r>
            <a:r>
              <a:rPr sz="1000" dirty="0">
                <a:latin typeface="Times New Roman"/>
                <a:cs typeface="Times New Roman"/>
              </a:rPr>
              <a:t> de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energía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eléctrica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si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salen</a:t>
            </a:r>
            <a:r>
              <a:rPr sz="1000" dirty="0">
                <a:latin typeface="Times New Roman"/>
                <a:cs typeface="Times New Roman"/>
              </a:rPr>
              <a:t> de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operación.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4"/>
              </a:spcBef>
            </a:pPr>
            <a:endParaRPr sz="1100">
              <a:latin typeface="Times New Roman"/>
              <a:cs typeface="Times New Roman"/>
            </a:endParaRPr>
          </a:p>
          <a:p>
            <a:pPr marL="10259" marR="4104" algn="just">
              <a:lnSpc>
                <a:spcPct val="103299"/>
              </a:lnSpc>
            </a:pPr>
            <a:r>
              <a:rPr sz="1000" dirty="0">
                <a:latin typeface="Times New Roman"/>
                <a:cs typeface="Times New Roman"/>
              </a:rPr>
              <a:t>El </a:t>
            </a:r>
            <a:r>
              <a:rPr sz="1000" spc="-4" dirty="0">
                <a:latin typeface="Times New Roman"/>
                <a:cs typeface="Times New Roman"/>
              </a:rPr>
              <a:t>segundo </a:t>
            </a:r>
            <a:r>
              <a:rPr sz="1000" dirty="0">
                <a:latin typeface="Times New Roman"/>
                <a:cs typeface="Times New Roman"/>
              </a:rPr>
              <a:t>esquema de </a:t>
            </a:r>
            <a:r>
              <a:rPr sz="1000" spc="-4" dirty="0">
                <a:latin typeface="Times New Roman"/>
                <a:cs typeface="Times New Roman"/>
              </a:rPr>
              <a:t>protecciones </a:t>
            </a:r>
            <a:r>
              <a:rPr sz="1000" dirty="0">
                <a:latin typeface="Times New Roman"/>
                <a:cs typeface="Times New Roman"/>
              </a:rPr>
              <a:t>o de </a:t>
            </a:r>
            <a:r>
              <a:rPr sz="1000" spc="-4" dirty="0">
                <a:latin typeface="Times New Roman"/>
                <a:cs typeface="Times New Roman"/>
              </a:rPr>
              <a:t>redundancia parcial </a:t>
            </a:r>
            <a:r>
              <a:rPr sz="1000" dirty="0">
                <a:latin typeface="Times New Roman"/>
                <a:cs typeface="Times New Roman"/>
              </a:rPr>
              <a:t>se implementa </a:t>
            </a:r>
            <a:r>
              <a:rPr sz="1000" spc="-4" dirty="0">
                <a:latin typeface="Times New Roman"/>
                <a:cs typeface="Times New Roman"/>
              </a:rPr>
              <a:t>en </a:t>
            </a:r>
            <a:r>
              <a:rPr sz="1000" dirty="0">
                <a:latin typeface="Times New Roman"/>
                <a:cs typeface="Times New Roman"/>
              </a:rPr>
              <a:t>elementos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mayor </a:t>
            </a:r>
            <a:r>
              <a:rPr sz="1000" dirty="0">
                <a:latin typeface="Times New Roman"/>
                <a:cs typeface="Times New Roman"/>
              </a:rPr>
              <a:t>costo </a:t>
            </a:r>
            <a:r>
              <a:rPr sz="1000" spc="-4" dirty="0">
                <a:latin typeface="Times New Roman"/>
                <a:cs typeface="Times New Roman"/>
              </a:rPr>
              <a:t>en </a:t>
            </a:r>
            <a:r>
              <a:rPr sz="1000" dirty="0">
                <a:latin typeface="Times New Roman"/>
                <a:cs typeface="Times New Roman"/>
              </a:rPr>
              <a:t>la </a:t>
            </a:r>
            <a:r>
              <a:rPr sz="1000" spc="-4" dirty="0">
                <a:latin typeface="Times New Roman"/>
                <a:cs typeface="Times New Roman"/>
              </a:rPr>
              <a:t>generación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energía eléctrica, es el esquema </a:t>
            </a:r>
            <a:r>
              <a:rPr sz="1000" dirty="0">
                <a:latin typeface="Times New Roman"/>
                <a:cs typeface="Times New Roman"/>
              </a:rPr>
              <a:t>más utilizado </a:t>
            </a:r>
            <a:r>
              <a:rPr sz="1000" spc="-16" dirty="0">
                <a:latin typeface="Times New Roman"/>
                <a:cs typeface="Times New Roman"/>
              </a:rPr>
              <a:t>ya </a:t>
            </a:r>
            <a:r>
              <a:rPr sz="1000" dirty="0">
                <a:latin typeface="Times New Roman"/>
                <a:cs typeface="Times New Roman"/>
              </a:rPr>
              <a:t>que </a:t>
            </a:r>
            <a:r>
              <a:rPr sz="1000" spc="-4" dirty="0">
                <a:latin typeface="Times New Roman"/>
                <a:cs typeface="Times New Roman"/>
              </a:rPr>
              <a:t>se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les</a:t>
            </a:r>
            <a:r>
              <a:rPr sz="1000" dirty="0">
                <a:latin typeface="Times New Roman"/>
                <a:cs typeface="Times New Roman"/>
              </a:rPr>
              <a:t> brinda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una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doble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redundancia</a:t>
            </a:r>
            <a:r>
              <a:rPr sz="1000" dirty="0">
                <a:latin typeface="Times New Roman"/>
                <a:cs typeface="Times New Roman"/>
              </a:rPr>
              <a:t> 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los</a:t>
            </a:r>
            <a:r>
              <a:rPr sz="1000" dirty="0">
                <a:latin typeface="Times New Roman"/>
                <a:cs typeface="Times New Roman"/>
              </a:rPr>
              <a:t> elementos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que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son</a:t>
            </a:r>
            <a:r>
              <a:rPr sz="1000" dirty="0">
                <a:latin typeface="Times New Roman"/>
                <a:cs typeface="Times New Roman"/>
              </a:rPr>
              <a:t> de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vital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importancia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dirty="0">
                <a:latin typeface="Times New Roman"/>
                <a:cs typeface="Times New Roman"/>
              </a:rPr>
              <a:t> la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generación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energía eléctrica </a:t>
            </a:r>
            <a:r>
              <a:rPr sz="1000" dirty="0">
                <a:latin typeface="Times New Roman"/>
                <a:cs typeface="Times New Roman"/>
              </a:rPr>
              <a:t>y </a:t>
            </a:r>
            <a:r>
              <a:rPr sz="1000" spc="-4" dirty="0">
                <a:latin typeface="Times New Roman"/>
                <a:cs typeface="Times New Roman"/>
              </a:rPr>
              <a:t>sus costos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reparación </a:t>
            </a:r>
            <a:r>
              <a:rPr sz="1000" dirty="0">
                <a:latin typeface="Times New Roman"/>
                <a:cs typeface="Times New Roman"/>
              </a:rPr>
              <a:t>o </a:t>
            </a:r>
            <a:r>
              <a:rPr sz="1000" spc="-4" dirty="0">
                <a:latin typeface="Times New Roman"/>
                <a:cs typeface="Times New Roman"/>
              </a:rPr>
              <a:t>sustitución son elevados, </a:t>
            </a:r>
            <a:r>
              <a:rPr sz="1000" dirty="0">
                <a:latin typeface="Times New Roman"/>
                <a:cs typeface="Times New Roman"/>
              </a:rPr>
              <a:t>por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ejemplo,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transformadores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potencia</a:t>
            </a:r>
            <a:r>
              <a:rPr sz="1000" spc="1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y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generadores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eléctricos.</a:t>
            </a:r>
            <a:endParaRPr sz="1000">
              <a:latin typeface="Times New Roman"/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88040" y="584205"/>
            <a:ext cx="1791854" cy="1369728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033657" y="2900695"/>
            <a:ext cx="3551387" cy="1352209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xfrm>
            <a:off x="6329082" y="5931133"/>
            <a:ext cx="300182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r>
              <a:rPr dirty="0"/>
              <a:t>20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51937" y="682053"/>
            <a:ext cx="5555240" cy="3185025"/>
          </a:xfrm>
          <a:prstGeom prst="rect">
            <a:avLst/>
          </a:prstGeom>
        </p:spPr>
        <p:txBody>
          <a:bodyPr vert="horz" wrap="square" lIns="0" tIns="5130" rIns="0" bIns="0" rtlCol="0">
            <a:spAutoFit/>
          </a:bodyPr>
          <a:lstStyle/>
          <a:p>
            <a:pPr marL="10259" marR="5130" algn="just">
              <a:lnSpc>
                <a:spcPct val="103299"/>
              </a:lnSpc>
              <a:spcBef>
                <a:spcPts val="40"/>
              </a:spcBef>
            </a:pPr>
            <a:r>
              <a:rPr sz="1000" dirty="0">
                <a:latin typeface="Times New Roman"/>
                <a:cs typeface="Times New Roman"/>
              </a:rPr>
              <a:t>El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tercer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esquema</a:t>
            </a:r>
            <a:r>
              <a:rPr sz="1000" dirty="0">
                <a:latin typeface="Times New Roman"/>
                <a:cs typeface="Times New Roman"/>
              </a:rPr>
              <a:t> de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protecciones</a:t>
            </a:r>
            <a:r>
              <a:rPr sz="1000" dirty="0">
                <a:latin typeface="Times New Roman"/>
                <a:cs typeface="Times New Roman"/>
              </a:rPr>
              <a:t> o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redundancia</a:t>
            </a:r>
            <a:r>
              <a:rPr sz="1000" dirty="0">
                <a:latin typeface="Times New Roman"/>
                <a:cs typeface="Times New Roman"/>
              </a:rPr>
              <a:t> completa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poco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común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su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implementación </a:t>
            </a:r>
            <a:r>
              <a:rPr sz="1000" spc="-12" dirty="0">
                <a:latin typeface="Times New Roman"/>
                <a:cs typeface="Times New Roman"/>
              </a:rPr>
              <a:t>ya </a:t>
            </a:r>
            <a:r>
              <a:rPr sz="1000" dirty="0">
                <a:latin typeface="Times New Roman"/>
                <a:cs typeface="Times New Roman"/>
              </a:rPr>
              <a:t>que </a:t>
            </a:r>
            <a:r>
              <a:rPr sz="1000" spc="-4" dirty="0">
                <a:latin typeface="Times New Roman"/>
                <a:cs typeface="Times New Roman"/>
              </a:rPr>
              <a:t>es en el </a:t>
            </a:r>
            <a:r>
              <a:rPr sz="1000" dirty="0">
                <a:latin typeface="Times New Roman"/>
                <a:cs typeface="Times New Roman"/>
              </a:rPr>
              <a:t>que más </a:t>
            </a:r>
            <a:r>
              <a:rPr sz="1000" spc="-4" dirty="0">
                <a:latin typeface="Times New Roman"/>
                <a:cs typeface="Times New Roman"/>
              </a:rPr>
              <a:t>se incurre en gastos </a:t>
            </a:r>
            <a:r>
              <a:rPr sz="1000" spc="-12" dirty="0">
                <a:latin typeface="Times New Roman"/>
                <a:cs typeface="Times New Roman"/>
              </a:rPr>
              <a:t>ya </a:t>
            </a:r>
            <a:r>
              <a:rPr sz="1000" dirty="0">
                <a:latin typeface="Times New Roman"/>
                <a:cs typeface="Times New Roman"/>
              </a:rPr>
              <a:t>que utilizan </a:t>
            </a:r>
            <a:r>
              <a:rPr sz="1000" spc="-4" dirty="0">
                <a:latin typeface="Times New Roman"/>
                <a:cs typeface="Times New Roman"/>
              </a:rPr>
              <a:t>sistemas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completamente </a:t>
            </a:r>
            <a:r>
              <a:rPr sz="1000" dirty="0">
                <a:latin typeface="Times New Roman"/>
                <a:cs typeface="Times New Roman"/>
              </a:rPr>
              <a:t>separados, </a:t>
            </a:r>
            <a:r>
              <a:rPr sz="1000" spc="-4" dirty="0">
                <a:latin typeface="Times New Roman"/>
                <a:cs typeface="Times New Roman"/>
              </a:rPr>
              <a:t>este </a:t>
            </a:r>
            <a:r>
              <a:rPr sz="1000" dirty="0">
                <a:latin typeface="Times New Roman"/>
                <a:cs typeface="Times New Roman"/>
              </a:rPr>
              <a:t>esquema solo </a:t>
            </a:r>
            <a:r>
              <a:rPr sz="1000" spc="-4" dirty="0">
                <a:latin typeface="Times New Roman"/>
                <a:cs typeface="Times New Roman"/>
              </a:rPr>
              <a:t>es </a:t>
            </a:r>
            <a:r>
              <a:rPr sz="1000" dirty="0">
                <a:latin typeface="Times New Roman"/>
                <a:cs typeface="Times New Roman"/>
              </a:rPr>
              <a:t>utilizado </a:t>
            </a:r>
            <a:r>
              <a:rPr sz="1000" spc="-4" dirty="0">
                <a:latin typeface="Times New Roman"/>
                <a:cs typeface="Times New Roman"/>
              </a:rPr>
              <a:t>en elementos </a:t>
            </a:r>
            <a:r>
              <a:rPr sz="1000" dirty="0">
                <a:latin typeface="Times New Roman"/>
                <a:cs typeface="Times New Roman"/>
              </a:rPr>
              <a:t>altamente </a:t>
            </a:r>
            <a:r>
              <a:rPr sz="1000" spc="-4" dirty="0">
                <a:latin typeface="Times New Roman"/>
                <a:cs typeface="Times New Roman"/>
              </a:rPr>
              <a:t>sensibles, </a:t>
            </a:r>
            <a:r>
              <a:rPr sz="1000" dirty="0">
                <a:latin typeface="Times New Roman"/>
                <a:cs typeface="Times New Roman"/>
              </a:rPr>
              <a:t> de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vital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importancia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los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sistemas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generación</a:t>
            </a:r>
            <a:r>
              <a:rPr sz="1000" dirty="0">
                <a:latin typeface="Times New Roman"/>
                <a:cs typeface="Times New Roman"/>
              </a:rPr>
              <a:t> eléctrica,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que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su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costo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spc="4" dirty="0">
                <a:latin typeface="Times New Roman"/>
                <a:cs typeface="Times New Roman"/>
              </a:rPr>
              <a:t>de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implementación </a:t>
            </a:r>
            <a:r>
              <a:rPr sz="1000" spc="-23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sea factible </a:t>
            </a:r>
            <a:r>
              <a:rPr sz="1000" dirty="0">
                <a:latin typeface="Times New Roman"/>
                <a:cs typeface="Times New Roman"/>
              </a:rPr>
              <a:t>y que </a:t>
            </a:r>
            <a:r>
              <a:rPr sz="1000" spc="-4" dirty="0">
                <a:latin typeface="Times New Roman"/>
                <a:cs typeface="Times New Roman"/>
              </a:rPr>
              <a:t>las evaluaciones </a:t>
            </a:r>
            <a:r>
              <a:rPr sz="1000" spc="4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riesgo </a:t>
            </a:r>
            <a:r>
              <a:rPr sz="1000" dirty="0">
                <a:latin typeface="Times New Roman"/>
                <a:cs typeface="Times New Roman"/>
              </a:rPr>
              <a:t>lo </a:t>
            </a:r>
            <a:r>
              <a:rPr sz="1000" spc="-4" dirty="0">
                <a:latin typeface="Times New Roman"/>
                <a:cs typeface="Times New Roman"/>
              </a:rPr>
              <a:t>avalen; específicamente este sistema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protecciones </a:t>
            </a:r>
            <a:r>
              <a:rPr sz="1000" dirty="0">
                <a:latin typeface="Times New Roman"/>
                <a:cs typeface="Times New Roman"/>
              </a:rPr>
              <a:t>se utiliza </a:t>
            </a:r>
            <a:r>
              <a:rPr sz="1000" spc="-4" dirty="0">
                <a:latin typeface="Times New Roman"/>
                <a:cs typeface="Times New Roman"/>
              </a:rPr>
              <a:t>en el elemento </a:t>
            </a:r>
            <a:r>
              <a:rPr sz="1000" dirty="0">
                <a:latin typeface="Times New Roman"/>
                <a:cs typeface="Times New Roman"/>
              </a:rPr>
              <a:t>más </a:t>
            </a:r>
            <a:r>
              <a:rPr sz="1000" spc="-4" dirty="0">
                <a:latin typeface="Times New Roman"/>
                <a:cs typeface="Times New Roman"/>
              </a:rPr>
              <a:t>costosos </a:t>
            </a:r>
            <a:r>
              <a:rPr sz="1000" dirty="0">
                <a:latin typeface="Times New Roman"/>
                <a:cs typeface="Times New Roman"/>
              </a:rPr>
              <a:t>y de </a:t>
            </a:r>
            <a:r>
              <a:rPr sz="1000" spc="-4" dirty="0">
                <a:latin typeface="Times New Roman"/>
                <a:cs typeface="Times New Roman"/>
              </a:rPr>
              <a:t>vital importancia </a:t>
            </a:r>
            <a:r>
              <a:rPr sz="1000" dirty="0">
                <a:latin typeface="Times New Roman"/>
                <a:cs typeface="Times New Roman"/>
              </a:rPr>
              <a:t>para </a:t>
            </a:r>
            <a:r>
              <a:rPr sz="1000" spc="-4" dirty="0">
                <a:latin typeface="Times New Roman"/>
                <a:cs typeface="Times New Roman"/>
              </a:rPr>
              <a:t>el sistema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generación</a:t>
            </a:r>
            <a:r>
              <a:rPr sz="1000" dirty="0">
                <a:latin typeface="Times New Roman"/>
                <a:cs typeface="Times New Roman"/>
              </a:rPr>
              <a:t> de </a:t>
            </a:r>
            <a:r>
              <a:rPr sz="1000" spc="-4" dirty="0">
                <a:latin typeface="Times New Roman"/>
                <a:cs typeface="Times New Roman"/>
              </a:rPr>
              <a:t>energía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eléctrica el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cual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generador </a:t>
            </a:r>
            <a:r>
              <a:rPr sz="1000" spc="-4" dirty="0">
                <a:latin typeface="Times New Roman"/>
                <a:cs typeface="Times New Roman"/>
              </a:rPr>
              <a:t>eléctrico.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28"/>
              </a:spcBef>
            </a:pPr>
            <a:endParaRPr sz="1100">
              <a:latin typeface="Times New Roman"/>
              <a:cs typeface="Times New Roman"/>
            </a:endParaRPr>
          </a:p>
          <a:p>
            <a:pPr marL="10259" algn="just"/>
            <a:r>
              <a:rPr sz="1100" b="1" spc="-4" dirty="0">
                <a:latin typeface="Times New Roman"/>
                <a:cs typeface="Times New Roman"/>
              </a:rPr>
              <a:t>PROTECCIONES</a:t>
            </a:r>
            <a:r>
              <a:rPr sz="1100" b="1" spc="4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DE</a:t>
            </a:r>
            <a:r>
              <a:rPr sz="1100" b="1" spc="4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RESPALDO</a:t>
            </a:r>
            <a:r>
              <a:rPr sz="1100" b="1" spc="4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O</a:t>
            </a:r>
            <a:r>
              <a:rPr sz="1100" b="1" spc="8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REDUNDANTES</a:t>
            </a:r>
            <a:r>
              <a:rPr sz="1100" b="1" dirty="0">
                <a:latin typeface="Times New Roman"/>
                <a:cs typeface="Times New Roman"/>
              </a:rPr>
              <a:t> DEL</a:t>
            </a:r>
            <a:r>
              <a:rPr sz="1100" b="1" spc="4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SISTEMA.</a:t>
            </a:r>
            <a:endParaRPr sz="1100">
              <a:latin typeface="Times New Roman"/>
              <a:cs typeface="Times New Roman"/>
            </a:endParaRPr>
          </a:p>
          <a:p>
            <a:pPr>
              <a:spcBef>
                <a:spcPts val="16"/>
              </a:spcBef>
            </a:pPr>
            <a:endParaRPr sz="1000">
              <a:latin typeface="Times New Roman"/>
              <a:cs typeface="Times New Roman"/>
            </a:endParaRPr>
          </a:p>
          <a:p>
            <a:pPr marL="10259" marR="6668" algn="just">
              <a:lnSpc>
                <a:spcPct val="103299"/>
              </a:lnSpc>
              <a:spcBef>
                <a:spcPts val="4"/>
              </a:spcBef>
            </a:pPr>
            <a:r>
              <a:rPr sz="1000" spc="-8" dirty="0">
                <a:latin typeface="Times New Roman"/>
                <a:cs typeface="Times New Roman"/>
              </a:rPr>
              <a:t>Las </a:t>
            </a:r>
            <a:r>
              <a:rPr sz="1000" spc="-4" dirty="0">
                <a:latin typeface="Times New Roman"/>
                <a:cs typeface="Times New Roman"/>
              </a:rPr>
              <a:t>protecciones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respaldo </a:t>
            </a:r>
            <a:r>
              <a:rPr sz="1000" dirty="0">
                <a:latin typeface="Times New Roman"/>
                <a:cs typeface="Times New Roman"/>
              </a:rPr>
              <a:t>o </a:t>
            </a:r>
            <a:r>
              <a:rPr sz="1000" spc="-4" dirty="0">
                <a:latin typeface="Times New Roman"/>
                <a:cs typeface="Times New Roman"/>
              </a:rPr>
              <a:t>redundantes del sistema como es aplicada </a:t>
            </a:r>
            <a:r>
              <a:rPr sz="1000" dirty="0">
                <a:latin typeface="Times New Roman"/>
                <a:cs typeface="Times New Roman"/>
              </a:rPr>
              <a:t>a </a:t>
            </a:r>
            <a:r>
              <a:rPr sz="1000" spc="-4" dirty="0">
                <a:latin typeface="Times New Roman"/>
                <a:cs typeface="Times New Roman"/>
              </a:rPr>
              <a:t>las protecciones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del generador, consiste </a:t>
            </a:r>
            <a:r>
              <a:rPr sz="1000" spc="4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relés con retardo </a:t>
            </a:r>
            <a:r>
              <a:rPr sz="1000" dirty="0">
                <a:latin typeface="Times New Roman"/>
                <a:cs typeface="Times New Roman"/>
              </a:rPr>
              <a:t>de tiempo </a:t>
            </a:r>
            <a:r>
              <a:rPr sz="1000" spc="-4" dirty="0">
                <a:latin typeface="Times New Roman"/>
                <a:cs typeface="Times New Roman"/>
              </a:rPr>
              <a:t>para </a:t>
            </a:r>
            <a:r>
              <a:rPr sz="1000" dirty="0">
                <a:latin typeface="Times New Roman"/>
                <a:cs typeface="Times New Roman"/>
              </a:rPr>
              <a:t>detectar </a:t>
            </a:r>
            <a:r>
              <a:rPr sz="1000" spc="-4" dirty="0">
                <a:latin typeface="Times New Roman"/>
                <a:cs typeface="Times New Roman"/>
              </a:rPr>
              <a:t>las </a:t>
            </a:r>
            <a:r>
              <a:rPr sz="1000" dirty="0">
                <a:latin typeface="Times New Roman"/>
                <a:cs typeface="Times New Roman"/>
              </a:rPr>
              <a:t>fallas producidas </a:t>
            </a:r>
            <a:r>
              <a:rPr sz="1000" spc="-4" dirty="0">
                <a:latin typeface="Times New Roman"/>
                <a:cs typeface="Times New Roman"/>
              </a:rPr>
              <a:t>en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 sistema </a:t>
            </a:r>
            <a:r>
              <a:rPr sz="1000" dirty="0">
                <a:latin typeface="Times New Roman"/>
                <a:cs typeface="Times New Roman"/>
              </a:rPr>
              <a:t>que no </a:t>
            </a:r>
            <a:r>
              <a:rPr sz="1000" spc="-4" dirty="0">
                <a:latin typeface="Times New Roman"/>
                <a:cs typeface="Times New Roman"/>
              </a:rPr>
              <a:t>han </a:t>
            </a:r>
            <a:r>
              <a:rPr sz="1000" dirty="0">
                <a:latin typeface="Times New Roman"/>
                <a:cs typeface="Times New Roman"/>
              </a:rPr>
              <a:t>sido </a:t>
            </a:r>
            <a:r>
              <a:rPr sz="1000" spc="-4" dirty="0">
                <a:latin typeface="Times New Roman"/>
                <a:cs typeface="Times New Roman"/>
              </a:rPr>
              <a:t>adecuadamente aisladas </a:t>
            </a:r>
            <a:r>
              <a:rPr sz="1000" dirty="0">
                <a:latin typeface="Times New Roman"/>
                <a:cs typeface="Times New Roman"/>
              </a:rPr>
              <a:t>por </a:t>
            </a:r>
            <a:r>
              <a:rPr sz="1000" spc="-4" dirty="0">
                <a:latin typeface="Times New Roman"/>
                <a:cs typeface="Times New Roman"/>
              </a:rPr>
              <a:t>los relés </a:t>
            </a:r>
            <a:r>
              <a:rPr sz="1000" spc="4" dirty="0">
                <a:latin typeface="Times New Roman"/>
                <a:cs typeface="Times New Roman"/>
              </a:rPr>
              <a:t>de </a:t>
            </a:r>
            <a:r>
              <a:rPr sz="1000" dirty="0">
                <a:latin typeface="Times New Roman"/>
                <a:cs typeface="Times New Roman"/>
              </a:rPr>
              <a:t>protecciones </a:t>
            </a:r>
            <a:r>
              <a:rPr sz="1000" spc="-4" dirty="0">
                <a:latin typeface="Times New Roman"/>
                <a:cs typeface="Times New Roman"/>
              </a:rPr>
              <a:t>primarias,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requerido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disparo</a:t>
            </a:r>
            <a:r>
              <a:rPr sz="1000" dirty="0">
                <a:latin typeface="Times New Roman"/>
                <a:cs typeface="Times New Roman"/>
              </a:rPr>
              <a:t> del </a:t>
            </a:r>
            <a:r>
              <a:rPr sz="1000" spc="-4" dirty="0">
                <a:latin typeface="Times New Roman"/>
                <a:cs typeface="Times New Roman"/>
              </a:rPr>
              <a:t>generador.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40"/>
              </a:spcBef>
            </a:pPr>
            <a:endParaRPr sz="900">
              <a:latin typeface="Times New Roman"/>
              <a:cs typeface="Times New Roman"/>
            </a:endParaRPr>
          </a:p>
          <a:p>
            <a:pPr marL="10259" marR="4104" algn="just">
              <a:lnSpc>
                <a:spcPct val="103499"/>
              </a:lnSpc>
              <a:spcBef>
                <a:spcPts val="4"/>
              </a:spcBef>
            </a:pPr>
            <a:r>
              <a:rPr sz="1000" spc="-8" dirty="0">
                <a:latin typeface="Times New Roman"/>
                <a:cs typeface="Times New Roman"/>
              </a:rPr>
              <a:t>La </a:t>
            </a:r>
            <a:r>
              <a:rPr sz="1000" dirty="0">
                <a:latin typeface="Times New Roman"/>
                <a:cs typeface="Times New Roman"/>
              </a:rPr>
              <a:t>protección de respaldo </a:t>
            </a:r>
            <a:r>
              <a:rPr sz="1000" spc="-4" dirty="0">
                <a:latin typeface="Times New Roman"/>
                <a:cs typeface="Times New Roman"/>
              </a:rPr>
              <a:t>del sistema como es aplicada </a:t>
            </a:r>
            <a:r>
              <a:rPr sz="1000" dirty="0">
                <a:latin typeface="Times New Roman"/>
                <a:cs typeface="Times New Roman"/>
              </a:rPr>
              <a:t>a </a:t>
            </a:r>
            <a:r>
              <a:rPr sz="1000" spc="4" dirty="0">
                <a:latin typeface="Times New Roman"/>
                <a:cs typeface="Times New Roman"/>
              </a:rPr>
              <a:t>la </a:t>
            </a:r>
            <a:r>
              <a:rPr sz="1000" spc="-4" dirty="0">
                <a:latin typeface="Times New Roman"/>
                <a:cs typeface="Times New Roman"/>
              </a:rPr>
              <a:t>protección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generadores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consiste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protección </a:t>
            </a:r>
            <a:r>
              <a:rPr sz="1000" dirty="0">
                <a:latin typeface="Times New Roman"/>
                <a:cs typeface="Times New Roman"/>
              </a:rPr>
              <a:t>con retardo </a:t>
            </a:r>
            <a:r>
              <a:rPr sz="1000" spc="4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tiempo </a:t>
            </a:r>
            <a:r>
              <a:rPr sz="1000" dirty="0">
                <a:latin typeface="Times New Roman"/>
                <a:cs typeface="Times New Roman"/>
              </a:rPr>
              <a:t>para </a:t>
            </a:r>
            <a:r>
              <a:rPr sz="1000" spc="-4" dirty="0">
                <a:latin typeface="Times New Roman"/>
                <a:cs typeface="Times New Roman"/>
              </a:rPr>
              <a:t>condiciones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falla línea </a:t>
            </a:r>
            <a:r>
              <a:rPr sz="1000" dirty="0">
                <a:latin typeface="Times New Roman"/>
                <a:cs typeface="Times New Roman"/>
              </a:rPr>
              <a:t>a tierra y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multifase. </a:t>
            </a:r>
            <a:r>
              <a:rPr sz="1000" spc="-12" dirty="0">
                <a:latin typeface="Times New Roman"/>
                <a:cs typeface="Times New Roman"/>
              </a:rPr>
              <a:t>Los </a:t>
            </a:r>
            <a:r>
              <a:rPr sz="1000" dirty="0">
                <a:latin typeface="Times New Roman"/>
                <a:cs typeface="Times New Roman"/>
              </a:rPr>
              <a:t>esquemas de </a:t>
            </a:r>
            <a:r>
              <a:rPr sz="1000" spc="-4" dirty="0">
                <a:latin typeface="Times New Roman"/>
                <a:cs typeface="Times New Roman"/>
              </a:rPr>
              <a:t>protección </a:t>
            </a:r>
            <a:r>
              <a:rPr sz="1000" spc="4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respaldo del generador son </a:t>
            </a:r>
            <a:r>
              <a:rPr sz="1000" dirty="0">
                <a:latin typeface="Times New Roman"/>
                <a:cs typeface="Times New Roman"/>
              </a:rPr>
              <a:t>usados </a:t>
            </a:r>
            <a:r>
              <a:rPr sz="1000" spc="-4" dirty="0">
                <a:latin typeface="Times New Roman"/>
                <a:cs typeface="Times New Roman"/>
              </a:rPr>
              <a:t>para proteger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contra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fallas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del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sistema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protección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primaria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y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unas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fallas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sistema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librada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con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mucho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tiempo. </a:t>
            </a:r>
            <a:r>
              <a:rPr sz="1000" dirty="0">
                <a:latin typeface="Times New Roman"/>
                <a:cs typeface="Times New Roman"/>
              </a:rPr>
              <a:t>El </a:t>
            </a:r>
            <a:r>
              <a:rPr sz="1000" spc="-4" dirty="0">
                <a:latin typeface="Times New Roman"/>
                <a:cs typeface="Times New Roman"/>
              </a:rPr>
              <a:t>objetivo en </a:t>
            </a:r>
            <a:r>
              <a:rPr sz="1000" dirty="0">
                <a:latin typeface="Times New Roman"/>
                <a:cs typeface="Times New Roman"/>
              </a:rPr>
              <a:t>este tipo de </a:t>
            </a:r>
            <a:r>
              <a:rPr sz="1000" spc="-4" dirty="0">
                <a:latin typeface="Times New Roman"/>
                <a:cs typeface="Times New Roman"/>
              </a:rPr>
              <a:t>esquemas </a:t>
            </a:r>
            <a:r>
              <a:rPr sz="1000" spc="4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relés es </a:t>
            </a:r>
            <a:r>
              <a:rPr sz="1000" spc="4" dirty="0">
                <a:latin typeface="Times New Roman"/>
                <a:cs typeface="Times New Roman"/>
              </a:rPr>
              <a:t>la </a:t>
            </a:r>
            <a:r>
              <a:rPr sz="1000" spc="-4" dirty="0">
                <a:latin typeface="Times New Roman"/>
                <a:cs typeface="Times New Roman"/>
              </a:rPr>
              <a:t>seguridad. Puesto </a:t>
            </a:r>
            <a:r>
              <a:rPr sz="1000" dirty="0">
                <a:latin typeface="Times New Roman"/>
                <a:cs typeface="Times New Roman"/>
              </a:rPr>
              <a:t>que </a:t>
            </a:r>
            <a:r>
              <a:rPr sz="1000" spc="-4" dirty="0">
                <a:latin typeface="Times New Roman"/>
                <a:cs typeface="Times New Roman"/>
              </a:rPr>
              <a:t>estas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condiciones son el sistema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potencia, los ajustes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los relés para respaldo deben ser </a:t>
            </a:r>
            <a:r>
              <a:rPr sz="1000" dirty="0">
                <a:latin typeface="Times New Roman"/>
                <a:cs typeface="Times New Roman"/>
              </a:rPr>
              <a:t>lo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suficientemente sensitivos para detectar las mismas. </a:t>
            </a:r>
            <a:r>
              <a:rPr sz="1000" spc="-12" dirty="0">
                <a:latin typeface="Times New Roman"/>
                <a:cs typeface="Times New Roman"/>
              </a:rPr>
              <a:t>Los </a:t>
            </a:r>
            <a:r>
              <a:rPr sz="1000" spc="-4" dirty="0">
                <a:latin typeface="Times New Roman"/>
                <a:cs typeface="Times New Roman"/>
              </a:rPr>
              <a:t>ajustes oscilan entre </a:t>
            </a:r>
            <a:r>
              <a:rPr sz="1000" dirty="0">
                <a:latin typeface="Times New Roman"/>
                <a:cs typeface="Times New Roman"/>
              </a:rPr>
              <a:t>sensibilidad y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seguridad del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generador</a:t>
            </a:r>
            <a:r>
              <a:rPr sz="1000" dirty="0">
                <a:latin typeface="Times New Roman"/>
                <a:cs typeface="Times New Roman"/>
              </a:rPr>
              <a:t> [1].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51937" y="4733974"/>
            <a:ext cx="5551488" cy="1343032"/>
          </a:xfrm>
          <a:prstGeom prst="rect">
            <a:avLst/>
          </a:prstGeom>
        </p:spPr>
        <p:txBody>
          <a:bodyPr vert="horz" wrap="square" lIns="0" tIns="10259" rIns="0" bIns="0" rtlCol="0">
            <a:spAutoFit/>
          </a:bodyPr>
          <a:lstStyle/>
          <a:p>
            <a:pPr marL="395486">
              <a:spcBef>
                <a:spcPts val="81"/>
              </a:spcBef>
            </a:pPr>
            <a:r>
              <a:rPr sz="700" b="1" i="1" dirty="0">
                <a:latin typeface="Times New Roman"/>
                <a:cs typeface="Times New Roman"/>
              </a:rPr>
              <a:t>Figura</a:t>
            </a:r>
            <a:r>
              <a:rPr sz="700" b="1" i="1" spc="4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2.10:</a:t>
            </a:r>
            <a:r>
              <a:rPr sz="700" b="1" i="1" spc="8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Aplicación</a:t>
            </a:r>
            <a:r>
              <a:rPr sz="700" b="1" i="1" dirty="0">
                <a:latin typeface="Times New Roman"/>
                <a:cs typeface="Times New Roman"/>
              </a:rPr>
              <a:t> de</a:t>
            </a:r>
            <a:r>
              <a:rPr sz="700" b="1" i="1" spc="4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relés</a:t>
            </a:r>
            <a:r>
              <a:rPr sz="700" b="1" i="1" spc="4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de</a:t>
            </a:r>
            <a:r>
              <a:rPr sz="700" b="1" i="1" spc="4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respaldo</a:t>
            </a:r>
            <a:r>
              <a:rPr sz="700" b="1" i="1" spc="8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de</a:t>
            </a:r>
            <a:r>
              <a:rPr sz="700" b="1" i="1" spc="4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sistema-arreglo</a:t>
            </a:r>
            <a:r>
              <a:rPr sz="700" b="1" i="1" spc="4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unitario</a:t>
            </a:r>
            <a:r>
              <a:rPr sz="700" b="1" i="1" spc="12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generador-transformador.</a:t>
            </a:r>
            <a:endParaRPr sz="700">
              <a:latin typeface="Times New Roman"/>
              <a:cs typeface="Times New Roman"/>
            </a:endParaRPr>
          </a:p>
          <a:p>
            <a:pPr marL="10259" marR="4104" algn="just">
              <a:lnSpc>
                <a:spcPct val="103299"/>
              </a:lnSpc>
              <a:spcBef>
                <a:spcPts val="687"/>
              </a:spcBef>
            </a:pPr>
            <a:r>
              <a:rPr sz="1000" dirty="0">
                <a:latin typeface="Times New Roman"/>
                <a:cs typeface="Times New Roman"/>
              </a:rPr>
              <a:t>En la </a:t>
            </a:r>
            <a:r>
              <a:rPr sz="1000" b="1" spc="-4" dirty="0">
                <a:latin typeface="Times New Roman"/>
                <a:cs typeface="Times New Roman"/>
              </a:rPr>
              <a:t>Figura </a:t>
            </a:r>
            <a:r>
              <a:rPr sz="1000" b="1" dirty="0">
                <a:latin typeface="Times New Roman"/>
                <a:cs typeface="Times New Roman"/>
              </a:rPr>
              <a:t>2.10 </a:t>
            </a:r>
            <a:r>
              <a:rPr sz="1000" spc="-4" dirty="0">
                <a:latin typeface="Times New Roman"/>
                <a:cs typeface="Times New Roman"/>
              </a:rPr>
              <a:t>se </a:t>
            </a:r>
            <a:r>
              <a:rPr sz="1000" dirty="0">
                <a:latin typeface="Times New Roman"/>
                <a:cs typeface="Times New Roman"/>
              </a:rPr>
              <a:t>muestra la </a:t>
            </a:r>
            <a:r>
              <a:rPr sz="1000" spc="-4" dirty="0">
                <a:latin typeface="Times New Roman"/>
                <a:cs typeface="Times New Roman"/>
              </a:rPr>
              <a:t>protección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respaldo usada en </a:t>
            </a:r>
            <a:r>
              <a:rPr sz="1000" dirty="0">
                <a:latin typeface="Times New Roman"/>
                <a:cs typeface="Times New Roman"/>
              </a:rPr>
              <a:t>un </a:t>
            </a:r>
            <a:r>
              <a:rPr sz="1000" spc="-4" dirty="0">
                <a:latin typeface="Times New Roman"/>
                <a:cs typeface="Times New Roman"/>
              </a:rPr>
              <a:t>generador </a:t>
            </a:r>
            <a:r>
              <a:rPr sz="1000" dirty="0">
                <a:latin typeface="Times New Roman"/>
                <a:cs typeface="Times New Roman"/>
              </a:rPr>
              <a:t>síncrono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conectado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arreglo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unitario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generador-transformador.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8" dirty="0">
                <a:latin typeface="Times New Roman"/>
                <a:cs typeface="Times New Roman"/>
              </a:rPr>
              <a:t>La</a:t>
            </a:r>
            <a:r>
              <a:rPr sz="1000" spc="-4" dirty="0">
                <a:latin typeface="Times New Roman"/>
                <a:cs typeface="Times New Roman"/>
              </a:rPr>
              <a:t> protección</a:t>
            </a:r>
            <a:r>
              <a:rPr sz="1000" dirty="0">
                <a:latin typeface="Times New Roman"/>
                <a:cs typeface="Times New Roman"/>
              </a:rPr>
              <a:t> de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respaldo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generalmente </a:t>
            </a:r>
            <a:r>
              <a:rPr sz="1000" dirty="0">
                <a:latin typeface="Times New Roman"/>
                <a:cs typeface="Times New Roman"/>
              </a:rPr>
              <a:t>dividida </a:t>
            </a:r>
            <a:r>
              <a:rPr sz="1000" spc="-4" dirty="0">
                <a:latin typeface="Times New Roman"/>
                <a:cs typeface="Times New Roman"/>
              </a:rPr>
              <a:t>en protección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respaldo para fallas entre fases </a:t>
            </a:r>
            <a:r>
              <a:rPr sz="1000" dirty="0">
                <a:latin typeface="Times New Roman"/>
                <a:cs typeface="Times New Roman"/>
              </a:rPr>
              <a:t>y protección de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respaldo </a:t>
            </a:r>
            <a:r>
              <a:rPr sz="1000" dirty="0">
                <a:latin typeface="Times New Roman"/>
                <a:cs typeface="Times New Roman"/>
              </a:rPr>
              <a:t>para </a:t>
            </a:r>
            <a:r>
              <a:rPr sz="1000" spc="-4" dirty="0">
                <a:latin typeface="Times New Roman"/>
                <a:cs typeface="Times New Roman"/>
              </a:rPr>
              <a:t>fallas </a:t>
            </a:r>
            <a:r>
              <a:rPr sz="1000" dirty="0">
                <a:latin typeface="Times New Roman"/>
                <a:cs typeface="Times New Roman"/>
              </a:rPr>
              <a:t>a </a:t>
            </a:r>
            <a:r>
              <a:rPr sz="1000" spc="-4" dirty="0">
                <a:latin typeface="Times New Roman"/>
                <a:cs typeface="Times New Roman"/>
              </a:rPr>
              <a:t>tierra. </a:t>
            </a:r>
            <a:r>
              <a:rPr sz="1000" spc="-8" dirty="0">
                <a:latin typeface="Times New Roman"/>
                <a:cs typeface="Times New Roman"/>
              </a:rPr>
              <a:t>La </a:t>
            </a:r>
            <a:r>
              <a:rPr sz="1000" spc="-4" dirty="0">
                <a:latin typeface="Times New Roman"/>
                <a:cs typeface="Times New Roman"/>
              </a:rPr>
              <a:t>protección </a:t>
            </a:r>
            <a:r>
              <a:rPr sz="1000" dirty="0">
                <a:latin typeface="Times New Roman"/>
                <a:cs typeface="Times New Roman"/>
              </a:rPr>
              <a:t>para </a:t>
            </a:r>
            <a:r>
              <a:rPr sz="1000" spc="-4" dirty="0">
                <a:latin typeface="Times New Roman"/>
                <a:cs typeface="Times New Roman"/>
              </a:rPr>
              <a:t>fallas entre fases es </a:t>
            </a:r>
            <a:r>
              <a:rPr sz="1000" dirty="0">
                <a:latin typeface="Times New Roman"/>
                <a:cs typeface="Times New Roman"/>
              </a:rPr>
              <a:t>dada por </a:t>
            </a:r>
            <a:r>
              <a:rPr sz="1000" spc="-4" dirty="0">
                <a:latin typeface="Times New Roman"/>
                <a:cs typeface="Times New Roman"/>
              </a:rPr>
              <a:t>los relés </a:t>
            </a:r>
            <a:r>
              <a:rPr sz="1000" dirty="0">
                <a:latin typeface="Times New Roman"/>
                <a:cs typeface="Times New Roman"/>
              </a:rPr>
              <a:t>21, 51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o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51V.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8" dirty="0">
                <a:latin typeface="Times New Roman"/>
                <a:cs typeface="Times New Roman"/>
              </a:rPr>
              <a:t>La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protección </a:t>
            </a:r>
            <a:r>
              <a:rPr sz="1000" spc="4" dirty="0">
                <a:latin typeface="Times New Roman"/>
                <a:cs typeface="Times New Roman"/>
              </a:rPr>
              <a:t>de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falla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tierra</a:t>
            </a:r>
            <a:r>
              <a:rPr sz="1000" spc="-4" dirty="0">
                <a:latin typeface="Times New Roman"/>
                <a:cs typeface="Times New Roman"/>
              </a:rPr>
              <a:t> es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dada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por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relé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51N</a:t>
            </a:r>
            <a:r>
              <a:rPr sz="1000" spc="-4" dirty="0">
                <a:latin typeface="Times New Roman"/>
                <a:cs typeface="Times New Roman"/>
              </a:rPr>
              <a:t> conectado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neutro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del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lado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alta </a:t>
            </a:r>
            <a:r>
              <a:rPr sz="1000" dirty="0">
                <a:latin typeface="Times New Roman"/>
                <a:cs typeface="Times New Roman"/>
              </a:rPr>
              <a:t>tensión </a:t>
            </a:r>
            <a:r>
              <a:rPr sz="1000" spc="-4" dirty="0">
                <a:latin typeface="Times New Roman"/>
                <a:cs typeface="Times New Roman"/>
              </a:rPr>
              <a:t>del transformador elevador. </a:t>
            </a:r>
            <a:r>
              <a:rPr sz="1000" dirty="0">
                <a:latin typeface="Times New Roman"/>
                <a:cs typeface="Times New Roman"/>
              </a:rPr>
              <a:t>El relé de </a:t>
            </a:r>
            <a:r>
              <a:rPr sz="1000" spc="-4" dirty="0">
                <a:latin typeface="Times New Roman"/>
                <a:cs typeface="Times New Roman"/>
              </a:rPr>
              <a:t>secuencia negativa </a:t>
            </a:r>
            <a:r>
              <a:rPr sz="1000" dirty="0">
                <a:latin typeface="Times New Roman"/>
                <a:cs typeface="Times New Roman"/>
              </a:rPr>
              <a:t>46 proporciona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protección</a:t>
            </a:r>
            <a:r>
              <a:rPr sz="1000" dirty="0">
                <a:latin typeface="Times New Roman"/>
                <a:cs typeface="Times New Roman"/>
              </a:rPr>
              <a:t> para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fallas</a:t>
            </a:r>
            <a:r>
              <a:rPr sz="1000" dirty="0">
                <a:latin typeface="Times New Roman"/>
                <a:cs typeface="Times New Roman"/>
              </a:rPr>
              <a:t> 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tierra</a:t>
            </a:r>
            <a:r>
              <a:rPr sz="1000" dirty="0">
                <a:latin typeface="Times New Roman"/>
                <a:cs typeface="Times New Roman"/>
              </a:rPr>
              <a:t> y </a:t>
            </a:r>
            <a:r>
              <a:rPr sz="1000" spc="4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desbalance</a:t>
            </a:r>
            <a:r>
              <a:rPr sz="1000" dirty="0">
                <a:latin typeface="Times New Roman"/>
                <a:cs typeface="Times New Roman"/>
              </a:rPr>
              <a:t> de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fases,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pero</a:t>
            </a:r>
            <a:r>
              <a:rPr sz="1000" dirty="0">
                <a:latin typeface="Times New Roman"/>
                <a:cs typeface="Times New Roman"/>
              </a:rPr>
              <a:t> no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para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fallas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trifásicas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balanceadas.</a:t>
            </a:r>
            <a:endParaRPr sz="1000">
              <a:latin typeface="Times New Roman"/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09484" y="3574138"/>
            <a:ext cx="3639328" cy="1073776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xfrm>
            <a:off x="6329082" y="5931133"/>
            <a:ext cx="300182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r>
              <a:rPr dirty="0"/>
              <a:t>21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67228" y="1146527"/>
            <a:ext cx="206293" cy="80582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051937" y="557925"/>
            <a:ext cx="5554614" cy="6338560"/>
          </a:xfrm>
          <a:prstGeom prst="rect">
            <a:avLst/>
          </a:prstGeom>
        </p:spPr>
        <p:txBody>
          <a:bodyPr vert="horz" wrap="square" lIns="0" tIns="3078" rIns="0" bIns="0" rtlCol="0">
            <a:spAutoFit/>
          </a:bodyPr>
          <a:lstStyle/>
          <a:p>
            <a:pPr marL="482689" marR="286228" indent="-144140">
              <a:lnSpc>
                <a:spcPct val="103000"/>
              </a:lnSpc>
              <a:spcBef>
                <a:spcPts val="24"/>
              </a:spcBef>
            </a:pPr>
            <a:r>
              <a:rPr sz="1600" b="1" dirty="0">
                <a:latin typeface="Times New Roman"/>
                <a:cs typeface="Times New Roman"/>
              </a:rPr>
              <a:t>CAPÍTULO</a:t>
            </a:r>
            <a:r>
              <a:rPr sz="1600" b="1" spc="384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3:</a:t>
            </a:r>
            <a:r>
              <a:rPr sz="1600" b="1" spc="32" dirty="0">
                <a:latin typeface="Times New Roman"/>
                <a:cs typeface="Times New Roman"/>
              </a:rPr>
              <a:t> </a:t>
            </a:r>
            <a:r>
              <a:rPr sz="1600" b="1" spc="-4" dirty="0">
                <a:latin typeface="Times New Roman"/>
                <a:cs typeface="Times New Roman"/>
              </a:rPr>
              <a:t>CORTOCIRCUITO</a:t>
            </a:r>
            <a:r>
              <a:rPr sz="1600" b="1" spc="4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EN</a:t>
            </a:r>
            <a:r>
              <a:rPr sz="1600" b="1" spc="-12" dirty="0">
                <a:latin typeface="Times New Roman"/>
                <a:cs typeface="Times New Roman"/>
              </a:rPr>
              <a:t> </a:t>
            </a:r>
            <a:r>
              <a:rPr sz="1600" b="1" spc="-4" dirty="0">
                <a:latin typeface="Times New Roman"/>
                <a:cs typeface="Times New Roman"/>
              </a:rPr>
              <a:t>EL </a:t>
            </a:r>
            <a:r>
              <a:rPr sz="1600" b="1" dirty="0">
                <a:latin typeface="Times New Roman"/>
                <a:cs typeface="Times New Roman"/>
              </a:rPr>
              <a:t> GENERADOR</a:t>
            </a:r>
            <a:r>
              <a:rPr sz="1600" b="1" spc="-24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Y</a:t>
            </a:r>
            <a:r>
              <a:rPr sz="1600" b="1" spc="-8" dirty="0">
                <a:latin typeface="Times New Roman"/>
                <a:cs typeface="Times New Roman"/>
              </a:rPr>
              <a:t> </a:t>
            </a:r>
            <a:r>
              <a:rPr sz="1600" b="1" spc="-4" dirty="0">
                <a:latin typeface="Times New Roman"/>
                <a:cs typeface="Times New Roman"/>
              </a:rPr>
              <a:t>FLUJO</a:t>
            </a:r>
            <a:r>
              <a:rPr sz="1600" b="1" spc="-24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DE</a:t>
            </a:r>
            <a:r>
              <a:rPr sz="1600" b="1" spc="-8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POTENCIA.</a:t>
            </a:r>
            <a:endParaRPr sz="1600">
              <a:latin typeface="Times New Roman"/>
              <a:cs typeface="Times New Roman"/>
            </a:endParaRPr>
          </a:p>
          <a:p>
            <a:pPr marL="229290">
              <a:spcBef>
                <a:spcPts val="1454"/>
              </a:spcBef>
            </a:pPr>
            <a:r>
              <a:rPr sz="1100" b="1" spc="-4" dirty="0">
                <a:latin typeface="Times New Roman"/>
                <a:cs typeface="Times New Roman"/>
              </a:rPr>
              <a:t>MODELO</a:t>
            </a:r>
            <a:r>
              <a:rPr sz="1100" b="1" spc="-28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DE</a:t>
            </a:r>
            <a:r>
              <a:rPr sz="1100" b="1" spc="-24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CORTOCIRCUITO</a:t>
            </a:r>
            <a:r>
              <a:rPr sz="1100" b="1" spc="-28" dirty="0">
                <a:latin typeface="Times New Roman"/>
                <a:cs typeface="Times New Roman"/>
              </a:rPr>
              <a:t> </a:t>
            </a:r>
            <a:r>
              <a:rPr sz="1100" b="1" spc="-8" dirty="0">
                <a:latin typeface="Times New Roman"/>
                <a:cs typeface="Times New Roman"/>
              </a:rPr>
              <a:t>DEL</a:t>
            </a:r>
            <a:r>
              <a:rPr sz="1100" b="1" spc="-24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GENERADOR</a:t>
            </a:r>
            <a:r>
              <a:rPr sz="1100" b="1" spc="-28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SÍNCRONO.</a:t>
            </a:r>
            <a:endParaRPr sz="1100">
              <a:latin typeface="Times New Roman"/>
              <a:cs typeface="Times New Roman"/>
            </a:endParaRPr>
          </a:p>
          <a:p>
            <a:pPr>
              <a:spcBef>
                <a:spcPts val="8"/>
              </a:spcBef>
            </a:pPr>
            <a:endParaRPr sz="1100">
              <a:latin typeface="Times New Roman"/>
              <a:cs typeface="Times New Roman"/>
            </a:endParaRPr>
          </a:p>
          <a:p>
            <a:pPr marL="10259" marR="6668" algn="just">
              <a:lnSpc>
                <a:spcPct val="103400"/>
              </a:lnSpc>
              <a:spcBef>
                <a:spcPts val="4"/>
              </a:spcBef>
            </a:pPr>
            <a:r>
              <a:rPr sz="1000" dirty="0">
                <a:latin typeface="Times New Roman"/>
                <a:cs typeface="Times New Roman"/>
              </a:rPr>
              <a:t>El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circuito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eléctrico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equivalente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un </a:t>
            </a:r>
            <a:r>
              <a:rPr sz="1000" spc="-4" dirty="0">
                <a:latin typeface="Times New Roman"/>
                <a:cs typeface="Times New Roman"/>
              </a:rPr>
              <a:t>generador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síncrono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una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tensión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interna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serie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con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una </a:t>
            </a:r>
            <a:r>
              <a:rPr sz="1000" spc="-4" dirty="0">
                <a:latin typeface="Times New Roman"/>
                <a:cs typeface="Times New Roman"/>
              </a:rPr>
              <a:t>impedancia. </a:t>
            </a:r>
            <a:r>
              <a:rPr sz="1000" spc="-8" dirty="0">
                <a:latin typeface="Times New Roman"/>
                <a:cs typeface="Times New Roman"/>
              </a:rPr>
              <a:t>La </a:t>
            </a:r>
            <a:r>
              <a:rPr sz="1000" dirty="0">
                <a:latin typeface="Times New Roman"/>
                <a:cs typeface="Times New Roman"/>
              </a:rPr>
              <a:t>componente de </a:t>
            </a:r>
            <a:r>
              <a:rPr sz="1000" spc="-4" dirty="0">
                <a:latin typeface="Times New Roman"/>
                <a:cs typeface="Times New Roman"/>
              </a:rPr>
              <a:t>resistencia </a:t>
            </a:r>
            <a:r>
              <a:rPr sz="1000" dirty="0">
                <a:latin typeface="Times New Roman"/>
                <a:cs typeface="Times New Roman"/>
              </a:rPr>
              <a:t>de la </a:t>
            </a:r>
            <a:r>
              <a:rPr sz="1000" spc="-4" dirty="0">
                <a:latin typeface="Times New Roman"/>
                <a:cs typeface="Times New Roman"/>
              </a:rPr>
              <a:t>impedancia del generador es </a:t>
            </a:r>
            <a:r>
              <a:rPr sz="1000" dirty="0">
                <a:latin typeface="Times New Roman"/>
                <a:cs typeface="Times New Roman"/>
              </a:rPr>
              <a:t>pequeña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comparada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con</a:t>
            </a:r>
            <a:r>
              <a:rPr sz="1000" dirty="0">
                <a:latin typeface="Times New Roman"/>
                <a:cs typeface="Times New Roman"/>
              </a:rPr>
              <a:t> la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reactancia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y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usualmente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despreciada</a:t>
            </a:r>
            <a:r>
              <a:rPr sz="1000" spc="-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para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cálculos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corriente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4" dirty="0">
                <a:latin typeface="Times New Roman"/>
                <a:cs typeface="Times New Roman"/>
              </a:rPr>
              <a:t>de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falla.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El </a:t>
            </a:r>
            <a:r>
              <a:rPr sz="1000" spc="-4" dirty="0">
                <a:latin typeface="Times New Roman"/>
                <a:cs typeface="Times New Roman"/>
              </a:rPr>
              <a:t>análisis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las componentes simétricas es </a:t>
            </a:r>
            <a:r>
              <a:rPr sz="1000" dirty="0">
                <a:latin typeface="Times New Roman"/>
                <a:cs typeface="Times New Roman"/>
              </a:rPr>
              <a:t>una </a:t>
            </a:r>
            <a:r>
              <a:rPr sz="1000" spc="-4" dirty="0">
                <a:latin typeface="Times New Roman"/>
                <a:cs typeface="Times New Roman"/>
              </a:rPr>
              <a:t>herramienta </a:t>
            </a:r>
            <a:r>
              <a:rPr sz="1000" dirty="0">
                <a:latin typeface="Times New Roman"/>
                <a:cs typeface="Times New Roman"/>
              </a:rPr>
              <a:t>matemática </a:t>
            </a:r>
            <a:r>
              <a:rPr sz="1000" spc="-4" dirty="0">
                <a:latin typeface="Times New Roman"/>
                <a:cs typeface="Times New Roman"/>
              </a:rPr>
              <a:t>importante para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calcular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las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corrientes</a:t>
            </a:r>
            <a:r>
              <a:rPr sz="1000" dirty="0">
                <a:latin typeface="Times New Roman"/>
                <a:cs typeface="Times New Roman"/>
              </a:rPr>
              <a:t> y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tensiones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del</a:t>
            </a:r>
            <a:r>
              <a:rPr sz="1000" dirty="0">
                <a:latin typeface="Times New Roman"/>
                <a:cs typeface="Times New Roman"/>
              </a:rPr>
              <a:t> generador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bajo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condiciones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4" dirty="0">
                <a:latin typeface="Times New Roman"/>
                <a:cs typeface="Times New Roman"/>
              </a:rPr>
              <a:t>de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desbalance.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Las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componentes simétricas establecen </a:t>
            </a:r>
            <a:r>
              <a:rPr sz="1000" dirty="0">
                <a:latin typeface="Times New Roman"/>
                <a:cs typeface="Times New Roman"/>
              </a:rPr>
              <a:t>que </a:t>
            </a:r>
            <a:r>
              <a:rPr sz="1000" spc="-4" dirty="0">
                <a:latin typeface="Times New Roman"/>
                <a:cs typeface="Times New Roman"/>
              </a:rPr>
              <a:t>tres fasores desbalanceados </a:t>
            </a:r>
            <a:r>
              <a:rPr sz="1000" dirty="0">
                <a:latin typeface="Times New Roman"/>
                <a:cs typeface="Times New Roman"/>
              </a:rPr>
              <a:t>de un </a:t>
            </a:r>
            <a:r>
              <a:rPr sz="1000" spc="-4" dirty="0">
                <a:latin typeface="Times New Roman"/>
                <a:cs typeface="Times New Roman"/>
              </a:rPr>
              <a:t>sistema trifásicos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 pueden descomponer en tres sistemas balanceados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fasores. Estas tres componentes se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denominan: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secuencia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positiva,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secuencia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negativa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y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secuencia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cero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o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secuencia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homopolar.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12"/>
              </a:spcBef>
            </a:pPr>
            <a:endParaRPr sz="1200">
              <a:latin typeface="Times New Roman"/>
              <a:cs typeface="Times New Roman"/>
            </a:endParaRPr>
          </a:p>
          <a:p>
            <a:pPr marL="10259"/>
            <a:r>
              <a:rPr sz="1100" b="1" spc="-4" dirty="0">
                <a:latin typeface="Times New Roman"/>
                <a:cs typeface="Times New Roman"/>
              </a:rPr>
              <a:t>3.1.1</a:t>
            </a:r>
            <a:r>
              <a:rPr sz="1100" b="1" spc="36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REDES</a:t>
            </a:r>
            <a:r>
              <a:rPr sz="1100" b="1" spc="4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DE</a:t>
            </a:r>
            <a:r>
              <a:rPr sz="1100" b="1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SECUENCIA</a:t>
            </a:r>
            <a:r>
              <a:rPr sz="1100" b="1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DE</a:t>
            </a:r>
            <a:r>
              <a:rPr sz="1100" b="1" spc="4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UN</a:t>
            </a:r>
            <a:r>
              <a:rPr sz="1100" b="1" dirty="0">
                <a:latin typeface="Times New Roman"/>
                <a:cs typeface="Times New Roman"/>
              </a:rPr>
              <a:t> GENERADOR </a:t>
            </a:r>
            <a:r>
              <a:rPr sz="1100" b="1" spc="-4" dirty="0">
                <a:latin typeface="Times New Roman"/>
                <a:cs typeface="Times New Roman"/>
              </a:rPr>
              <a:t>ELÉCTRICO.</a:t>
            </a:r>
            <a:endParaRPr sz="1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100">
              <a:latin typeface="Times New Roman"/>
              <a:cs typeface="Times New Roman"/>
            </a:endParaRPr>
          </a:p>
          <a:p>
            <a:pPr marL="10259" marR="4617" algn="just">
              <a:lnSpc>
                <a:spcPct val="103499"/>
              </a:lnSpc>
            </a:pPr>
            <a:r>
              <a:rPr sz="1000" spc="-8" dirty="0">
                <a:latin typeface="Times New Roman"/>
                <a:cs typeface="Times New Roman"/>
              </a:rPr>
              <a:t>Las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redes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secuencia</a:t>
            </a:r>
            <a:r>
              <a:rPr sz="1000" spc="-48" dirty="0">
                <a:latin typeface="Times New Roman"/>
                <a:cs typeface="Times New Roman"/>
              </a:rPr>
              <a:t> </a:t>
            </a:r>
            <a:r>
              <a:rPr sz="1000" spc="4" dirty="0">
                <a:latin typeface="Times New Roman"/>
                <a:cs typeface="Times New Roman"/>
              </a:rPr>
              <a:t>de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un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generador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eléctrico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dividen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tres: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red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spc="4" dirty="0">
                <a:latin typeface="Times New Roman"/>
                <a:cs typeface="Times New Roman"/>
              </a:rPr>
              <a:t>de</a:t>
            </a:r>
            <a:r>
              <a:rPr sz="1000" spc="-4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secuencia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positiva, </a:t>
            </a:r>
            <a:r>
              <a:rPr sz="1000" spc="-23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negativa </a:t>
            </a:r>
            <a:r>
              <a:rPr sz="1000" dirty="0">
                <a:latin typeface="Times New Roman"/>
                <a:cs typeface="Times New Roman"/>
              </a:rPr>
              <a:t>y homopolar/cero, </a:t>
            </a:r>
            <a:r>
              <a:rPr sz="1000" spc="-4" dirty="0">
                <a:latin typeface="Times New Roman"/>
                <a:cs typeface="Times New Roman"/>
              </a:rPr>
              <a:t>son los circuitos equivalentes </a:t>
            </a:r>
            <a:r>
              <a:rPr sz="1000" dirty="0">
                <a:latin typeface="Times New Roman"/>
                <a:cs typeface="Times New Roman"/>
              </a:rPr>
              <a:t>que </a:t>
            </a:r>
            <a:r>
              <a:rPr sz="1000" spc="-4" dirty="0">
                <a:latin typeface="Times New Roman"/>
                <a:cs typeface="Times New Roman"/>
              </a:rPr>
              <a:t>permiten, </a:t>
            </a:r>
            <a:r>
              <a:rPr sz="1000" dirty="0">
                <a:latin typeface="Times New Roman"/>
                <a:cs typeface="Times New Roman"/>
              </a:rPr>
              <a:t>ante una </a:t>
            </a:r>
            <a:r>
              <a:rPr sz="1000" spc="-4" dirty="0">
                <a:latin typeface="Times New Roman"/>
                <a:cs typeface="Times New Roman"/>
              </a:rPr>
              <a:t>falla </a:t>
            </a:r>
            <a:r>
              <a:rPr sz="1000" dirty="0">
                <a:latin typeface="Times New Roman"/>
                <a:cs typeface="Times New Roman"/>
              </a:rPr>
              <a:t>o un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cortocircuito </a:t>
            </a:r>
            <a:r>
              <a:rPr sz="1000" dirty="0">
                <a:latin typeface="Times New Roman"/>
                <a:cs typeface="Times New Roman"/>
              </a:rPr>
              <a:t>desequilibrado </a:t>
            </a:r>
            <a:r>
              <a:rPr sz="1000" spc="-4" dirty="0">
                <a:latin typeface="Times New Roman"/>
                <a:cs typeface="Times New Roman"/>
              </a:rPr>
              <a:t>(falla monofásica, </a:t>
            </a:r>
            <a:r>
              <a:rPr sz="1000" dirty="0">
                <a:latin typeface="Times New Roman"/>
                <a:cs typeface="Times New Roman"/>
              </a:rPr>
              <a:t>falla </a:t>
            </a:r>
            <a:r>
              <a:rPr sz="1000" spc="-4" dirty="0">
                <a:latin typeface="Times New Roman"/>
                <a:cs typeface="Times New Roman"/>
              </a:rPr>
              <a:t>bifásica </a:t>
            </a:r>
            <a:r>
              <a:rPr sz="1000" dirty="0">
                <a:latin typeface="Times New Roman"/>
                <a:cs typeface="Times New Roman"/>
              </a:rPr>
              <a:t>y </a:t>
            </a:r>
            <a:r>
              <a:rPr sz="1000" spc="-4" dirty="0">
                <a:latin typeface="Times New Roman"/>
                <a:cs typeface="Times New Roman"/>
              </a:rPr>
              <a:t>falla </a:t>
            </a:r>
            <a:r>
              <a:rPr sz="1000" dirty="0">
                <a:latin typeface="Times New Roman"/>
                <a:cs typeface="Times New Roman"/>
              </a:rPr>
              <a:t>bifásica a </a:t>
            </a:r>
            <a:r>
              <a:rPr sz="1000" spc="-4" dirty="0">
                <a:latin typeface="Times New Roman"/>
                <a:cs typeface="Times New Roman"/>
              </a:rPr>
              <a:t>tierra) </a:t>
            </a:r>
            <a:r>
              <a:rPr sz="1000" dirty="0">
                <a:latin typeface="Times New Roman"/>
                <a:cs typeface="Times New Roman"/>
              </a:rPr>
              <a:t>o ante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una </a:t>
            </a:r>
            <a:r>
              <a:rPr sz="1000" spc="-4" dirty="0">
                <a:latin typeface="Times New Roman"/>
                <a:cs typeface="Times New Roman"/>
              </a:rPr>
              <a:t>condición </a:t>
            </a:r>
            <a:r>
              <a:rPr sz="1000" spc="4" dirty="0">
                <a:latin typeface="Times New Roman"/>
                <a:cs typeface="Times New Roman"/>
              </a:rPr>
              <a:t>de </a:t>
            </a:r>
            <a:r>
              <a:rPr sz="1000" dirty="0">
                <a:latin typeface="Times New Roman"/>
                <a:cs typeface="Times New Roman"/>
              </a:rPr>
              <a:t>fase </a:t>
            </a:r>
            <a:r>
              <a:rPr sz="1000" spc="-4" dirty="0">
                <a:latin typeface="Times New Roman"/>
                <a:cs typeface="Times New Roman"/>
              </a:rPr>
              <a:t>abierta, hacer los cálculos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intensidad </a:t>
            </a:r>
            <a:r>
              <a:rPr sz="1000" spc="4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cortocircuito, </a:t>
            </a:r>
            <a:r>
              <a:rPr sz="1000" dirty="0">
                <a:latin typeface="Times New Roman"/>
                <a:cs typeface="Times New Roman"/>
              </a:rPr>
              <a:t>pudiendo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calcular las intensidades </a:t>
            </a:r>
            <a:r>
              <a:rPr sz="1000" dirty="0">
                <a:latin typeface="Times New Roman"/>
                <a:cs typeface="Times New Roman"/>
              </a:rPr>
              <a:t>que </a:t>
            </a:r>
            <a:r>
              <a:rPr sz="1000" spc="-4" dirty="0">
                <a:latin typeface="Times New Roman"/>
                <a:cs typeface="Times New Roman"/>
              </a:rPr>
              <a:t>circulan </a:t>
            </a:r>
            <a:r>
              <a:rPr sz="1000" dirty="0">
                <a:latin typeface="Times New Roman"/>
                <a:cs typeface="Times New Roman"/>
              </a:rPr>
              <a:t>a </a:t>
            </a:r>
            <a:r>
              <a:rPr sz="1000" spc="-4" dirty="0">
                <a:latin typeface="Times New Roman"/>
                <a:cs typeface="Times New Roman"/>
              </a:rPr>
              <a:t>través </a:t>
            </a:r>
            <a:r>
              <a:rPr sz="1000" dirty="0">
                <a:latin typeface="Times New Roman"/>
                <a:cs typeface="Times New Roman"/>
              </a:rPr>
              <a:t>del </a:t>
            </a:r>
            <a:r>
              <a:rPr sz="1000" spc="-4" dirty="0">
                <a:latin typeface="Times New Roman"/>
                <a:cs typeface="Times New Roman"/>
              </a:rPr>
              <a:t>generador, las </a:t>
            </a:r>
            <a:r>
              <a:rPr sz="1000" dirty="0">
                <a:latin typeface="Times New Roman"/>
                <a:cs typeface="Times New Roman"/>
              </a:rPr>
              <a:t>tensiones </a:t>
            </a:r>
            <a:r>
              <a:rPr sz="1000" spc="-4" dirty="0">
                <a:latin typeface="Times New Roman"/>
                <a:cs typeface="Times New Roman"/>
              </a:rPr>
              <a:t>en </a:t>
            </a:r>
            <a:r>
              <a:rPr sz="1000" dirty="0">
                <a:latin typeface="Times New Roman"/>
                <a:cs typeface="Times New Roman"/>
              </a:rPr>
              <a:t>bornes del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generador, así como las intensidades </a:t>
            </a:r>
            <a:r>
              <a:rPr sz="1000" dirty="0">
                <a:latin typeface="Times New Roman"/>
                <a:cs typeface="Times New Roman"/>
              </a:rPr>
              <a:t>y </a:t>
            </a:r>
            <a:r>
              <a:rPr sz="1000" spc="-4" dirty="0">
                <a:latin typeface="Times New Roman"/>
                <a:cs typeface="Times New Roman"/>
              </a:rPr>
              <a:t>las </a:t>
            </a:r>
            <a:r>
              <a:rPr sz="1000" dirty="0">
                <a:latin typeface="Times New Roman"/>
                <a:cs typeface="Times New Roman"/>
              </a:rPr>
              <a:t>tensiones </a:t>
            </a:r>
            <a:r>
              <a:rPr sz="1000" spc="-4" dirty="0">
                <a:latin typeface="Times New Roman"/>
                <a:cs typeface="Times New Roman"/>
              </a:rPr>
              <a:t>en el </a:t>
            </a:r>
            <a:r>
              <a:rPr sz="1000" dirty="0">
                <a:latin typeface="Times New Roman"/>
                <a:cs typeface="Times New Roman"/>
              </a:rPr>
              <a:t>punto </a:t>
            </a:r>
            <a:r>
              <a:rPr sz="1000" spc="-4" dirty="0">
                <a:latin typeface="Times New Roman"/>
                <a:cs typeface="Times New Roman"/>
              </a:rPr>
              <a:t>del defecto. Así </a:t>
            </a:r>
            <a:r>
              <a:rPr sz="1000" spc="4" dirty="0">
                <a:latin typeface="Times New Roman"/>
                <a:cs typeface="Times New Roman"/>
              </a:rPr>
              <a:t>mismo, </a:t>
            </a:r>
            <a:r>
              <a:rPr sz="1000" spc="-4" dirty="0">
                <a:latin typeface="Times New Roman"/>
                <a:cs typeface="Times New Roman"/>
              </a:rPr>
              <a:t>las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redes </a:t>
            </a:r>
            <a:r>
              <a:rPr sz="1000" spc="4" dirty="0">
                <a:latin typeface="Times New Roman"/>
                <a:cs typeface="Times New Roman"/>
              </a:rPr>
              <a:t>de </a:t>
            </a:r>
            <a:r>
              <a:rPr sz="1000" dirty="0">
                <a:latin typeface="Times New Roman"/>
                <a:cs typeface="Times New Roman"/>
              </a:rPr>
              <a:t>secuencia de </a:t>
            </a:r>
            <a:r>
              <a:rPr sz="1000" spc="4" dirty="0">
                <a:latin typeface="Times New Roman"/>
                <a:cs typeface="Times New Roman"/>
              </a:rPr>
              <a:t>un </a:t>
            </a:r>
            <a:r>
              <a:rPr sz="1000" spc="-4" dirty="0">
                <a:latin typeface="Times New Roman"/>
                <a:cs typeface="Times New Roman"/>
              </a:rPr>
              <a:t>generador </a:t>
            </a:r>
            <a:r>
              <a:rPr sz="1000" dirty="0">
                <a:latin typeface="Times New Roman"/>
                <a:cs typeface="Times New Roman"/>
              </a:rPr>
              <a:t>permiten </a:t>
            </a:r>
            <a:r>
              <a:rPr sz="1000" spc="-4" dirty="0">
                <a:latin typeface="Times New Roman"/>
                <a:cs typeface="Times New Roman"/>
              </a:rPr>
              <a:t>realizar el </a:t>
            </a:r>
            <a:r>
              <a:rPr sz="1000" dirty="0">
                <a:latin typeface="Times New Roman"/>
                <a:cs typeface="Times New Roman"/>
              </a:rPr>
              <a:t>análisis de </a:t>
            </a:r>
            <a:r>
              <a:rPr sz="1000" spc="4" dirty="0">
                <a:latin typeface="Times New Roman"/>
                <a:cs typeface="Times New Roman"/>
              </a:rPr>
              <a:t>falla </a:t>
            </a:r>
            <a:r>
              <a:rPr sz="1000" spc="-4" dirty="0">
                <a:latin typeface="Times New Roman"/>
                <a:cs typeface="Times New Roman"/>
              </a:rPr>
              <a:t>ante </a:t>
            </a:r>
            <a:r>
              <a:rPr sz="1000" dirty="0">
                <a:latin typeface="Times New Roman"/>
                <a:cs typeface="Times New Roman"/>
              </a:rPr>
              <a:t>una falla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desequilibrada.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40"/>
              </a:spcBef>
            </a:pPr>
            <a:endParaRPr sz="800">
              <a:latin typeface="Times New Roman"/>
              <a:cs typeface="Times New Roman"/>
            </a:endParaRPr>
          </a:p>
          <a:p>
            <a:pPr marL="10259" marR="5130" algn="just">
              <a:lnSpc>
                <a:spcPct val="103299"/>
              </a:lnSpc>
            </a:pPr>
            <a:r>
              <a:rPr sz="1000" b="1" spc="-4" dirty="0">
                <a:latin typeface="Times New Roman"/>
                <a:cs typeface="Times New Roman"/>
              </a:rPr>
              <a:t>Secuencia </a:t>
            </a:r>
            <a:r>
              <a:rPr sz="1000" b="1" dirty="0">
                <a:latin typeface="Times New Roman"/>
                <a:cs typeface="Times New Roman"/>
              </a:rPr>
              <a:t>positiva </a:t>
            </a:r>
            <a:r>
              <a:rPr sz="1000" b="1" spc="-4" dirty="0">
                <a:latin typeface="Times New Roman"/>
                <a:cs typeface="Times New Roman"/>
              </a:rPr>
              <a:t>(X1): </a:t>
            </a:r>
            <a:r>
              <a:rPr sz="1000" spc="-4" dirty="0">
                <a:latin typeface="Times New Roman"/>
                <a:cs typeface="Times New Roman"/>
              </a:rPr>
              <a:t>Es </a:t>
            </a:r>
            <a:r>
              <a:rPr sz="1000" dirty="0">
                <a:latin typeface="Times New Roman"/>
                <a:cs typeface="Times New Roman"/>
              </a:rPr>
              <a:t>un </a:t>
            </a:r>
            <a:r>
              <a:rPr sz="1000" spc="-4" dirty="0">
                <a:latin typeface="Times New Roman"/>
                <a:cs typeface="Times New Roman"/>
              </a:rPr>
              <a:t>sistema trifásico equilibrado </a:t>
            </a:r>
            <a:r>
              <a:rPr sz="1000" dirty="0">
                <a:latin typeface="Times New Roman"/>
                <a:cs typeface="Times New Roman"/>
              </a:rPr>
              <a:t>que puede </a:t>
            </a:r>
            <a:r>
              <a:rPr sz="1000" spc="-4" dirty="0">
                <a:latin typeface="Times New Roman"/>
                <a:cs typeface="Times New Roman"/>
              </a:rPr>
              <a:t>representarse </a:t>
            </a:r>
            <a:r>
              <a:rPr sz="1000" dirty="0">
                <a:latin typeface="Times New Roman"/>
                <a:cs typeface="Times New Roman"/>
              </a:rPr>
              <a:t>por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tres fasores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igual </a:t>
            </a:r>
            <a:r>
              <a:rPr sz="1000" dirty="0">
                <a:latin typeface="Times New Roman"/>
                <a:cs typeface="Times New Roman"/>
              </a:rPr>
              <a:t>modulo, que </a:t>
            </a:r>
            <a:r>
              <a:rPr sz="1000" spc="-4" dirty="0">
                <a:latin typeface="Times New Roman"/>
                <a:cs typeface="Times New Roman"/>
              </a:rPr>
              <a:t>forman </a:t>
            </a:r>
            <a:r>
              <a:rPr sz="1000" dirty="0">
                <a:latin typeface="Times New Roman"/>
                <a:cs typeface="Times New Roman"/>
              </a:rPr>
              <a:t>un </a:t>
            </a:r>
            <a:r>
              <a:rPr sz="1000" spc="-4" dirty="0">
                <a:latin typeface="Times New Roman"/>
                <a:cs typeface="Times New Roman"/>
              </a:rPr>
              <a:t>ángulo entre dos fasores consecutivos </a:t>
            </a:r>
            <a:r>
              <a:rPr sz="1000" dirty="0">
                <a:latin typeface="Times New Roman"/>
                <a:cs typeface="Times New Roman"/>
              </a:rPr>
              <a:t>de 120º y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que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tienen</a:t>
            </a:r>
            <a:r>
              <a:rPr sz="1000" dirty="0">
                <a:latin typeface="Times New Roman"/>
                <a:cs typeface="Times New Roman"/>
              </a:rPr>
              <a:t> una</a:t>
            </a:r>
            <a:r>
              <a:rPr sz="1000" spc="-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secuencia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4" dirty="0">
                <a:latin typeface="Times New Roman"/>
                <a:cs typeface="Times New Roman"/>
              </a:rPr>
              <a:t> fase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a,</a:t>
            </a:r>
            <a:r>
              <a:rPr sz="1000" dirty="0">
                <a:latin typeface="Times New Roman"/>
                <a:cs typeface="Times New Roman"/>
              </a:rPr>
              <a:t> b,</a:t>
            </a:r>
            <a:r>
              <a:rPr sz="1000" spc="-4" dirty="0">
                <a:latin typeface="Times New Roman"/>
                <a:cs typeface="Times New Roman"/>
              </a:rPr>
              <a:t> c.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40"/>
              </a:spcBef>
            </a:pPr>
            <a:endParaRPr sz="800">
              <a:latin typeface="Times New Roman"/>
              <a:cs typeface="Times New Roman"/>
            </a:endParaRPr>
          </a:p>
          <a:p>
            <a:pPr marL="10259" marR="4104" algn="just">
              <a:lnSpc>
                <a:spcPct val="103499"/>
              </a:lnSpc>
            </a:pPr>
            <a:r>
              <a:rPr sz="1000" spc="-4" dirty="0">
                <a:latin typeface="Times New Roman"/>
                <a:cs typeface="Times New Roman"/>
              </a:rPr>
              <a:t>Se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usan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tres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valores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diferentes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reactancia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secuencia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positiva.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En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circuito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equivalente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secuencia positiva, </a:t>
            </a:r>
            <a:r>
              <a:rPr sz="1000" dirty="0">
                <a:latin typeface="Times New Roman"/>
                <a:cs typeface="Times New Roman"/>
              </a:rPr>
              <a:t>X”d </a:t>
            </a:r>
            <a:r>
              <a:rPr sz="1000" spc="-4" dirty="0">
                <a:latin typeface="Times New Roman"/>
                <a:cs typeface="Times New Roman"/>
              </a:rPr>
              <a:t>es </a:t>
            </a:r>
            <a:r>
              <a:rPr sz="1000" dirty="0">
                <a:latin typeface="Times New Roman"/>
                <a:cs typeface="Times New Roman"/>
              </a:rPr>
              <a:t>la </a:t>
            </a:r>
            <a:r>
              <a:rPr sz="1000" spc="-4" dirty="0">
                <a:latin typeface="Times New Roman"/>
                <a:cs typeface="Times New Roman"/>
              </a:rPr>
              <a:t>reactancia subtransitoria, X'd es </a:t>
            </a:r>
            <a:r>
              <a:rPr sz="1000" spc="4" dirty="0">
                <a:latin typeface="Times New Roman"/>
                <a:cs typeface="Times New Roman"/>
              </a:rPr>
              <a:t>la </a:t>
            </a:r>
            <a:r>
              <a:rPr sz="1000" dirty="0">
                <a:latin typeface="Times New Roman"/>
                <a:cs typeface="Times New Roman"/>
              </a:rPr>
              <a:t>reactancia transitoria y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Xd es </a:t>
            </a:r>
            <a:r>
              <a:rPr sz="1000" dirty="0">
                <a:latin typeface="Times New Roman"/>
                <a:cs typeface="Times New Roman"/>
              </a:rPr>
              <a:t>la </a:t>
            </a:r>
            <a:r>
              <a:rPr sz="1000" spc="-4" dirty="0">
                <a:latin typeface="Times New Roman"/>
                <a:cs typeface="Times New Roman"/>
              </a:rPr>
              <a:t>reactancia del generador en eje </a:t>
            </a:r>
            <a:r>
              <a:rPr sz="1000" dirty="0">
                <a:latin typeface="Times New Roman"/>
                <a:cs typeface="Times New Roman"/>
              </a:rPr>
              <a:t>directo. Todos </a:t>
            </a:r>
            <a:r>
              <a:rPr sz="1000" spc="-4" dirty="0">
                <a:latin typeface="Times New Roman"/>
                <a:cs typeface="Times New Roman"/>
              </a:rPr>
              <a:t>estos valores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eje directo son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necesarios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para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calcular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los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valores</a:t>
            </a:r>
            <a:r>
              <a:rPr sz="1000" dirty="0">
                <a:latin typeface="Times New Roman"/>
                <a:cs typeface="Times New Roman"/>
              </a:rPr>
              <a:t> de </a:t>
            </a:r>
            <a:r>
              <a:rPr sz="1000" spc="-4" dirty="0">
                <a:latin typeface="Times New Roman"/>
                <a:cs typeface="Times New Roman"/>
              </a:rPr>
              <a:t>corriente</a:t>
            </a:r>
            <a:r>
              <a:rPr sz="1000" dirty="0">
                <a:latin typeface="Times New Roman"/>
                <a:cs typeface="Times New Roman"/>
              </a:rPr>
              <a:t> de </a:t>
            </a:r>
            <a:r>
              <a:rPr sz="1000" spc="-4" dirty="0">
                <a:latin typeface="Times New Roman"/>
                <a:cs typeface="Times New Roman"/>
              </a:rPr>
              <a:t>cortocircuito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diferentes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tiempos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después </a:t>
            </a:r>
            <a:r>
              <a:rPr sz="1000" dirty="0">
                <a:latin typeface="Times New Roman"/>
                <a:cs typeface="Times New Roman"/>
              </a:rPr>
              <a:t>de ocurrido un </a:t>
            </a:r>
            <a:r>
              <a:rPr sz="1000" spc="-4" dirty="0">
                <a:latin typeface="Times New Roman"/>
                <a:cs typeface="Times New Roman"/>
              </a:rPr>
              <a:t>cortocircuito. Estos </a:t>
            </a:r>
            <a:r>
              <a:rPr sz="1000" dirty="0">
                <a:latin typeface="Times New Roman"/>
                <a:cs typeface="Times New Roman"/>
              </a:rPr>
              <a:t>valores </a:t>
            </a:r>
            <a:r>
              <a:rPr sz="1000" spc="-4" dirty="0">
                <a:latin typeface="Times New Roman"/>
                <a:cs typeface="Times New Roman"/>
              </a:rPr>
              <a:t>son </a:t>
            </a:r>
            <a:r>
              <a:rPr sz="1000" dirty="0">
                <a:latin typeface="Times New Roman"/>
                <a:cs typeface="Times New Roman"/>
              </a:rPr>
              <a:t>proporcionados por </a:t>
            </a:r>
            <a:r>
              <a:rPr sz="1000" spc="-4" dirty="0">
                <a:latin typeface="Times New Roman"/>
                <a:cs typeface="Times New Roman"/>
              </a:rPr>
              <a:t>el fabricante del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generador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como</a:t>
            </a:r>
            <a:r>
              <a:rPr sz="1000" dirty="0">
                <a:latin typeface="Times New Roman"/>
                <a:cs typeface="Times New Roman"/>
              </a:rPr>
              <a:t> parte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 hoja</a:t>
            </a:r>
            <a:r>
              <a:rPr sz="1000" spc="-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4" dirty="0">
                <a:latin typeface="Times New Roman"/>
                <a:cs typeface="Times New Roman"/>
              </a:rPr>
              <a:t> datos</a:t>
            </a:r>
            <a:r>
              <a:rPr sz="1000" dirty="0">
                <a:latin typeface="Times New Roman"/>
                <a:cs typeface="Times New Roman"/>
              </a:rPr>
              <a:t> de prueba</a:t>
            </a:r>
            <a:r>
              <a:rPr sz="1000" spc="-4" dirty="0">
                <a:latin typeface="Times New Roman"/>
                <a:cs typeface="Times New Roman"/>
              </a:rPr>
              <a:t> del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generador.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4"/>
              </a:spcBef>
            </a:pPr>
            <a:endParaRPr sz="900">
              <a:latin typeface="Times New Roman"/>
              <a:cs typeface="Times New Roman"/>
            </a:endParaRPr>
          </a:p>
          <a:p>
            <a:pPr marL="10259" marR="6668" algn="just">
              <a:lnSpc>
                <a:spcPts val="1115"/>
              </a:lnSpc>
              <a:spcBef>
                <a:spcPts val="4"/>
              </a:spcBef>
            </a:pPr>
            <a:r>
              <a:rPr sz="1000" spc="-4" dirty="0">
                <a:latin typeface="Times New Roman"/>
                <a:cs typeface="Times New Roman"/>
              </a:rPr>
              <a:t>Puesto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que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valor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reactancia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subtransitoria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produce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valor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corriente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inicial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mayor, </a:t>
            </a:r>
            <a:r>
              <a:rPr sz="1000" spc="-23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 generalmente usado </a:t>
            </a:r>
            <a:r>
              <a:rPr sz="1000" dirty="0">
                <a:latin typeface="Times New Roman"/>
                <a:cs typeface="Times New Roman"/>
              </a:rPr>
              <a:t>en </a:t>
            </a:r>
            <a:r>
              <a:rPr sz="1000" spc="-4" dirty="0">
                <a:latin typeface="Times New Roman"/>
                <a:cs typeface="Times New Roman"/>
              </a:rPr>
              <a:t>cálculos </a:t>
            </a:r>
            <a:r>
              <a:rPr sz="1000" dirty="0">
                <a:latin typeface="Times New Roman"/>
                <a:cs typeface="Times New Roman"/>
              </a:rPr>
              <a:t>de cortocircuito </a:t>
            </a:r>
            <a:r>
              <a:rPr sz="1000" spc="-4" dirty="0">
                <a:latin typeface="Times New Roman"/>
                <a:cs typeface="Times New Roman"/>
              </a:rPr>
              <a:t>para </a:t>
            </a:r>
            <a:r>
              <a:rPr sz="1000" dirty="0">
                <a:latin typeface="Times New Roman"/>
                <a:cs typeface="Times New Roman"/>
              </a:rPr>
              <a:t>aplicación de relés. El </a:t>
            </a:r>
            <a:r>
              <a:rPr sz="1000" spc="-4" dirty="0">
                <a:latin typeface="Times New Roman"/>
                <a:cs typeface="Times New Roman"/>
              </a:rPr>
              <a:t>valor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reactancia </a:t>
            </a:r>
            <a:r>
              <a:rPr sz="1000" dirty="0">
                <a:latin typeface="Times New Roman"/>
                <a:cs typeface="Times New Roman"/>
              </a:rPr>
              <a:t>transitoria </a:t>
            </a:r>
            <a:r>
              <a:rPr sz="1000" spc="-4" dirty="0">
                <a:latin typeface="Times New Roman"/>
                <a:cs typeface="Times New Roman"/>
              </a:rPr>
              <a:t>es </a:t>
            </a:r>
            <a:r>
              <a:rPr sz="1000" dirty="0">
                <a:latin typeface="Times New Roman"/>
                <a:cs typeface="Times New Roman"/>
              </a:rPr>
              <a:t>usado </a:t>
            </a:r>
            <a:r>
              <a:rPr sz="1000" spc="-4" dirty="0">
                <a:latin typeface="Times New Roman"/>
                <a:cs typeface="Times New Roman"/>
              </a:rPr>
              <a:t>para consideraciones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estabilidad. </a:t>
            </a:r>
            <a:r>
              <a:rPr sz="1000" spc="-8" dirty="0">
                <a:latin typeface="Times New Roman"/>
                <a:cs typeface="Times New Roman"/>
              </a:rPr>
              <a:t>Los </a:t>
            </a:r>
            <a:r>
              <a:rPr sz="1000" spc="-4" dirty="0">
                <a:latin typeface="Times New Roman"/>
                <a:cs typeface="Times New Roman"/>
              </a:rPr>
              <a:t>valores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reactancia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no </a:t>
            </a:r>
            <a:r>
              <a:rPr sz="1000" spc="-4" dirty="0">
                <a:latin typeface="Times New Roman"/>
                <a:cs typeface="Times New Roman"/>
              </a:rPr>
              <a:t>saturada son </a:t>
            </a:r>
            <a:r>
              <a:rPr sz="1000" dirty="0">
                <a:latin typeface="Times New Roman"/>
                <a:cs typeface="Times New Roman"/>
              </a:rPr>
              <a:t>usados para </a:t>
            </a:r>
            <a:r>
              <a:rPr sz="1000" spc="-4" dirty="0">
                <a:latin typeface="Times New Roman"/>
                <a:cs typeface="Times New Roman"/>
              </a:rPr>
              <a:t>calcular las corrientes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falla </a:t>
            </a:r>
            <a:r>
              <a:rPr sz="1000" dirty="0">
                <a:latin typeface="Times New Roman"/>
                <a:cs typeface="Times New Roman"/>
              </a:rPr>
              <a:t>debido a que la tensión </a:t>
            </a:r>
            <a:r>
              <a:rPr sz="1000" spc="-4" dirty="0">
                <a:latin typeface="Times New Roman"/>
                <a:cs typeface="Times New Roman"/>
              </a:rPr>
              <a:t>se reduce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por</a:t>
            </a:r>
            <a:r>
              <a:rPr sz="1000" spc="-4" dirty="0">
                <a:latin typeface="Times New Roman"/>
                <a:cs typeface="Times New Roman"/>
              </a:rPr>
              <a:t> debajo</a:t>
            </a:r>
            <a:r>
              <a:rPr sz="1000" dirty="0">
                <a:latin typeface="Times New Roman"/>
                <a:cs typeface="Times New Roman"/>
              </a:rPr>
              <a:t> de la</a:t>
            </a:r>
            <a:r>
              <a:rPr sz="1000" spc="-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saturación </a:t>
            </a:r>
            <a:r>
              <a:rPr sz="1000" spc="-4" dirty="0">
                <a:latin typeface="Times New Roman"/>
                <a:cs typeface="Times New Roman"/>
              </a:rPr>
              <a:t>durante</a:t>
            </a:r>
            <a:r>
              <a:rPr sz="1000" dirty="0">
                <a:latin typeface="Times New Roman"/>
                <a:cs typeface="Times New Roman"/>
              </a:rPr>
              <a:t> fallas cercanas a</a:t>
            </a:r>
            <a:r>
              <a:rPr sz="1000" spc="-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-4" dirty="0">
                <a:latin typeface="Times New Roman"/>
                <a:cs typeface="Times New Roman"/>
              </a:rPr>
              <a:t> unidad.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xfrm>
            <a:off x="6329082" y="5931133"/>
            <a:ext cx="300182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r>
              <a:rPr dirty="0"/>
              <a:t>22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51937" y="1797252"/>
            <a:ext cx="5554614" cy="1557962"/>
          </a:xfrm>
          <a:prstGeom prst="rect">
            <a:avLst/>
          </a:prstGeom>
        </p:spPr>
        <p:txBody>
          <a:bodyPr vert="horz" wrap="square" lIns="0" tIns="10259" rIns="0" bIns="0" rtlCol="0">
            <a:spAutoFit/>
          </a:bodyPr>
          <a:lstStyle/>
          <a:p>
            <a:pPr algn="ctr">
              <a:spcBef>
                <a:spcPts val="81"/>
              </a:spcBef>
            </a:pPr>
            <a:r>
              <a:rPr sz="700" b="1" i="1" dirty="0">
                <a:latin typeface="Times New Roman"/>
                <a:cs typeface="Times New Roman"/>
              </a:rPr>
              <a:t>Figura</a:t>
            </a:r>
            <a:r>
              <a:rPr sz="700" b="1" i="1" spc="-8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3.1:</a:t>
            </a:r>
            <a:r>
              <a:rPr sz="700" b="1" i="1" spc="-4" dirty="0">
                <a:latin typeface="Times New Roman"/>
                <a:cs typeface="Times New Roman"/>
              </a:rPr>
              <a:t> Circuito</a:t>
            </a:r>
            <a:r>
              <a:rPr sz="700" b="1" i="1" spc="4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secuencia</a:t>
            </a:r>
            <a:r>
              <a:rPr sz="700" b="1" i="1" spc="-8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positiva.</a:t>
            </a:r>
            <a:endParaRPr sz="700">
              <a:latin typeface="Times New Roman"/>
              <a:cs typeface="Times New Roman"/>
            </a:endParaRPr>
          </a:p>
          <a:p>
            <a:pPr marL="10259" marR="5642" algn="just">
              <a:lnSpc>
                <a:spcPct val="103299"/>
              </a:lnSpc>
              <a:spcBef>
                <a:spcPts val="699"/>
              </a:spcBef>
            </a:pPr>
            <a:r>
              <a:rPr sz="1000" b="1" spc="-4" dirty="0">
                <a:latin typeface="Times New Roman"/>
                <a:cs typeface="Times New Roman"/>
              </a:rPr>
              <a:t>Secuencia negativa </a:t>
            </a:r>
            <a:r>
              <a:rPr sz="1000" b="1" dirty="0">
                <a:latin typeface="Times New Roman"/>
                <a:cs typeface="Times New Roman"/>
              </a:rPr>
              <a:t>(X2): </a:t>
            </a:r>
            <a:r>
              <a:rPr sz="1000" spc="-4" dirty="0">
                <a:latin typeface="Times New Roman"/>
                <a:cs typeface="Times New Roman"/>
              </a:rPr>
              <a:t>Es </a:t>
            </a:r>
            <a:r>
              <a:rPr sz="1000" dirty="0">
                <a:latin typeface="Times New Roman"/>
                <a:cs typeface="Times New Roman"/>
              </a:rPr>
              <a:t>un </a:t>
            </a:r>
            <a:r>
              <a:rPr sz="1000" spc="-4" dirty="0">
                <a:latin typeface="Times New Roman"/>
                <a:cs typeface="Times New Roman"/>
              </a:rPr>
              <a:t>sistema trifásico equilibrado </a:t>
            </a:r>
            <a:r>
              <a:rPr sz="1000" dirty="0">
                <a:latin typeface="Times New Roman"/>
                <a:cs typeface="Times New Roman"/>
              </a:rPr>
              <a:t>que </a:t>
            </a:r>
            <a:r>
              <a:rPr sz="1000" spc="-4" dirty="0">
                <a:latin typeface="Times New Roman"/>
                <a:cs typeface="Times New Roman"/>
              </a:rPr>
              <a:t>puede representarse </a:t>
            </a:r>
            <a:r>
              <a:rPr sz="1000" dirty="0">
                <a:latin typeface="Times New Roman"/>
                <a:cs typeface="Times New Roman"/>
              </a:rPr>
              <a:t>por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tres fasores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igual </a:t>
            </a:r>
            <a:r>
              <a:rPr sz="1000" dirty="0">
                <a:latin typeface="Times New Roman"/>
                <a:cs typeface="Times New Roman"/>
              </a:rPr>
              <a:t>modulo, que </a:t>
            </a:r>
            <a:r>
              <a:rPr sz="1000" spc="-4" dirty="0">
                <a:latin typeface="Times New Roman"/>
                <a:cs typeface="Times New Roman"/>
              </a:rPr>
              <a:t>forman </a:t>
            </a:r>
            <a:r>
              <a:rPr sz="1000" dirty="0">
                <a:latin typeface="Times New Roman"/>
                <a:cs typeface="Times New Roman"/>
              </a:rPr>
              <a:t>un </a:t>
            </a:r>
            <a:r>
              <a:rPr sz="1000" spc="-4" dirty="0">
                <a:latin typeface="Times New Roman"/>
                <a:cs typeface="Times New Roman"/>
              </a:rPr>
              <a:t>ángulo entre dos fasores consecutivos </a:t>
            </a:r>
            <a:r>
              <a:rPr sz="1000" dirty="0">
                <a:latin typeface="Times New Roman"/>
                <a:cs typeface="Times New Roman"/>
              </a:rPr>
              <a:t>de 120º y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que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tienen</a:t>
            </a:r>
            <a:r>
              <a:rPr sz="1000" dirty="0">
                <a:latin typeface="Times New Roman"/>
                <a:cs typeface="Times New Roman"/>
              </a:rPr>
              <a:t> una</a:t>
            </a:r>
            <a:r>
              <a:rPr sz="1000" spc="-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secuencia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4" dirty="0">
                <a:latin typeface="Times New Roman"/>
                <a:cs typeface="Times New Roman"/>
              </a:rPr>
              <a:t> fase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a,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c,</a:t>
            </a:r>
            <a:r>
              <a:rPr sz="1000" dirty="0">
                <a:latin typeface="Times New Roman"/>
                <a:cs typeface="Times New Roman"/>
              </a:rPr>
              <a:t> b.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8"/>
              </a:spcBef>
            </a:pPr>
            <a:endParaRPr sz="1100">
              <a:latin typeface="Times New Roman"/>
              <a:cs typeface="Times New Roman"/>
            </a:endParaRPr>
          </a:p>
          <a:p>
            <a:pPr marL="10259" marR="4104" algn="just">
              <a:lnSpc>
                <a:spcPts val="1115"/>
              </a:lnSpc>
            </a:pPr>
            <a:r>
              <a:rPr sz="1000" dirty="0">
                <a:latin typeface="Times New Roman"/>
                <a:cs typeface="Times New Roman"/>
              </a:rPr>
              <a:t>El flujo de </a:t>
            </a:r>
            <a:r>
              <a:rPr sz="1000" spc="-4" dirty="0">
                <a:latin typeface="Times New Roman"/>
                <a:cs typeface="Times New Roman"/>
              </a:rPr>
              <a:t>corriente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secuencia negativa es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rotación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fase </a:t>
            </a:r>
            <a:r>
              <a:rPr sz="1000" dirty="0">
                <a:latin typeface="Times New Roman"/>
                <a:cs typeface="Times New Roman"/>
              </a:rPr>
              <a:t>opuesta a </a:t>
            </a:r>
            <a:r>
              <a:rPr sz="1000" spc="-4" dirty="0">
                <a:latin typeface="Times New Roman"/>
                <a:cs typeface="Times New Roman"/>
              </a:rPr>
              <a:t>través </a:t>
            </a:r>
            <a:r>
              <a:rPr sz="1000" dirty="0">
                <a:latin typeface="Times New Roman"/>
                <a:cs typeface="Times New Roman"/>
              </a:rPr>
              <a:t>de la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máquina y </a:t>
            </a:r>
            <a:r>
              <a:rPr sz="1000" spc="-4" dirty="0">
                <a:latin typeface="Times New Roman"/>
                <a:cs typeface="Times New Roman"/>
              </a:rPr>
              <a:t>aparece como </a:t>
            </a:r>
            <a:r>
              <a:rPr sz="1000" dirty="0">
                <a:latin typeface="Times New Roman"/>
                <a:cs typeface="Times New Roman"/>
              </a:rPr>
              <a:t>una </a:t>
            </a:r>
            <a:r>
              <a:rPr sz="1000" spc="-4" dirty="0">
                <a:latin typeface="Times New Roman"/>
                <a:cs typeface="Times New Roman"/>
              </a:rPr>
              <a:t>componente </a:t>
            </a:r>
            <a:r>
              <a:rPr sz="1000" dirty="0">
                <a:latin typeface="Times New Roman"/>
                <a:cs typeface="Times New Roman"/>
              </a:rPr>
              <a:t>de doble </a:t>
            </a:r>
            <a:r>
              <a:rPr sz="1000" spc="-4" dirty="0">
                <a:latin typeface="Times New Roman"/>
                <a:cs typeface="Times New Roman"/>
              </a:rPr>
              <a:t>frecuencia en el </a:t>
            </a:r>
            <a:r>
              <a:rPr sz="1000" dirty="0">
                <a:latin typeface="Times New Roman"/>
                <a:cs typeface="Times New Roman"/>
              </a:rPr>
              <a:t>rotor. </a:t>
            </a:r>
            <a:r>
              <a:rPr sz="1000" spc="-4" dirty="0">
                <a:latin typeface="Times New Roman"/>
                <a:cs typeface="Times New Roman"/>
              </a:rPr>
              <a:t>El </a:t>
            </a:r>
            <a:r>
              <a:rPr sz="1000" dirty="0">
                <a:latin typeface="Times New Roman"/>
                <a:cs typeface="Times New Roman"/>
              </a:rPr>
              <a:t>promedio de la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reactancia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subtransitoria</a:t>
            </a:r>
            <a:r>
              <a:rPr sz="1000" dirty="0">
                <a:latin typeface="Times New Roman"/>
                <a:cs typeface="Times New Roman"/>
              </a:rPr>
              <a:t> de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eje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directo</a:t>
            </a:r>
            <a:r>
              <a:rPr sz="1000" dirty="0">
                <a:latin typeface="Times New Roman"/>
                <a:cs typeface="Times New Roman"/>
              </a:rPr>
              <a:t> bajo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los</a:t>
            </a:r>
            <a:r>
              <a:rPr sz="1000" dirty="0">
                <a:latin typeface="Times New Roman"/>
                <a:cs typeface="Times New Roman"/>
              </a:rPr>
              <a:t> polos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y entre </a:t>
            </a:r>
            <a:r>
              <a:rPr sz="1000" spc="-4" dirty="0">
                <a:latin typeface="Times New Roman"/>
                <a:cs typeface="Times New Roman"/>
              </a:rPr>
              <a:t>los</a:t>
            </a:r>
            <a:r>
              <a:rPr sz="1000" dirty="0">
                <a:latin typeface="Times New Roman"/>
                <a:cs typeface="Times New Roman"/>
              </a:rPr>
              <a:t> polos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da una buena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aproximación </a:t>
            </a:r>
            <a:r>
              <a:rPr sz="1000" dirty="0">
                <a:latin typeface="Times New Roman"/>
                <a:cs typeface="Times New Roman"/>
              </a:rPr>
              <a:t>de la </a:t>
            </a:r>
            <a:r>
              <a:rPr sz="1000" spc="-4" dirty="0">
                <a:latin typeface="Times New Roman"/>
                <a:cs typeface="Times New Roman"/>
              </a:rPr>
              <a:t>reactancia </a:t>
            </a:r>
            <a:r>
              <a:rPr sz="1000" dirty="0">
                <a:latin typeface="Times New Roman"/>
                <a:cs typeface="Times New Roman"/>
              </a:rPr>
              <a:t>de secuencia </a:t>
            </a:r>
            <a:r>
              <a:rPr sz="1000" spc="-4" dirty="0">
                <a:latin typeface="Times New Roman"/>
                <a:cs typeface="Times New Roman"/>
              </a:rPr>
              <a:t>negativa. </a:t>
            </a:r>
            <a:r>
              <a:rPr sz="1000" dirty="0">
                <a:latin typeface="Times New Roman"/>
                <a:cs typeface="Times New Roman"/>
              </a:rPr>
              <a:t>En una máquina de polos </a:t>
            </a:r>
            <a:r>
              <a:rPr sz="1000" spc="-4" dirty="0">
                <a:latin typeface="Times New Roman"/>
                <a:cs typeface="Times New Roman"/>
              </a:rPr>
              <a:t>salientes, </a:t>
            </a:r>
            <a:r>
              <a:rPr sz="1000" dirty="0">
                <a:latin typeface="Times New Roman"/>
                <a:cs typeface="Times New Roman"/>
              </a:rPr>
              <a:t>la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secuencia </a:t>
            </a:r>
            <a:r>
              <a:rPr sz="1000" dirty="0">
                <a:latin typeface="Times New Roman"/>
                <a:cs typeface="Times New Roman"/>
              </a:rPr>
              <a:t>negativa </a:t>
            </a:r>
            <a:r>
              <a:rPr sz="1000" spc="-4" dirty="0">
                <a:latin typeface="Times New Roman"/>
                <a:cs typeface="Times New Roman"/>
              </a:rPr>
              <a:t>es el promedio </a:t>
            </a:r>
            <a:r>
              <a:rPr sz="1000" dirty="0">
                <a:latin typeface="Times New Roman"/>
                <a:cs typeface="Times New Roman"/>
              </a:rPr>
              <a:t>de la </a:t>
            </a:r>
            <a:r>
              <a:rPr sz="1000" spc="-4" dirty="0">
                <a:latin typeface="Times New Roman"/>
                <a:cs typeface="Times New Roman"/>
              </a:rPr>
              <a:t>reactancia </a:t>
            </a:r>
            <a:r>
              <a:rPr sz="1000" dirty="0">
                <a:latin typeface="Times New Roman"/>
                <a:cs typeface="Times New Roman"/>
              </a:rPr>
              <a:t>subtransitoria de </a:t>
            </a:r>
            <a:r>
              <a:rPr sz="1000" spc="-4" dirty="0">
                <a:latin typeface="Times New Roman"/>
                <a:cs typeface="Times New Roman"/>
              </a:rPr>
              <a:t>eje directo </a:t>
            </a:r>
            <a:r>
              <a:rPr sz="1000" dirty="0">
                <a:latin typeface="Times New Roman"/>
                <a:cs typeface="Times New Roman"/>
              </a:rPr>
              <a:t>y </a:t>
            </a:r>
            <a:r>
              <a:rPr sz="1000" spc="-4" dirty="0">
                <a:latin typeface="Times New Roman"/>
                <a:cs typeface="Times New Roman"/>
              </a:rPr>
              <a:t>eje en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cuadratura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[X2</a:t>
            </a:r>
            <a:r>
              <a:rPr sz="1000" spc="-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=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(X”d</a:t>
            </a:r>
            <a:r>
              <a:rPr sz="1000" dirty="0">
                <a:latin typeface="Times New Roman"/>
                <a:cs typeface="Times New Roman"/>
              </a:rPr>
              <a:t> +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X”q)</a:t>
            </a:r>
            <a:r>
              <a:rPr sz="1000" dirty="0">
                <a:latin typeface="Times New Roman"/>
                <a:cs typeface="Times New Roman"/>
              </a:rPr>
              <a:t> / 2],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pero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dirty="0">
                <a:latin typeface="Times New Roman"/>
                <a:cs typeface="Times New Roman"/>
              </a:rPr>
              <a:t> una</a:t>
            </a:r>
            <a:r>
              <a:rPr sz="1000" spc="-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máquina </a:t>
            </a:r>
            <a:r>
              <a:rPr sz="1000" spc="-4" dirty="0">
                <a:latin typeface="Times New Roman"/>
                <a:cs typeface="Times New Roman"/>
              </a:rPr>
              <a:t>con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rotor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cilíndrico, </a:t>
            </a:r>
            <a:r>
              <a:rPr sz="1000" spc="-4" dirty="0">
                <a:latin typeface="Times New Roman"/>
                <a:cs typeface="Times New Roman"/>
              </a:rPr>
              <a:t>X2</a:t>
            </a:r>
            <a:r>
              <a:rPr sz="1000" dirty="0">
                <a:latin typeface="Times New Roman"/>
                <a:cs typeface="Times New Roman"/>
              </a:rPr>
              <a:t> =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X”d.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51937" y="4346685"/>
            <a:ext cx="5552738" cy="1496920"/>
          </a:xfrm>
          <a:prstGeom prst="rect">
            <a:avLst/>
          </a:prstGeom>
        </p:spPr>
        <p:txBody>
          <a:bodyPr vert="horz" wrap="square" lIns="0" tIns="10259" rIns="0" bIns="0" rtlCol="0">
            <a:spAutoFit/>
          </a:bodyPr>
          <a:lstStyle/>
          <a:p>
            <a:pPr algn="ctr">
              <a:spcBef>
                <a:spcPts val="81"/>
              </a:spcBef>
            </a:pPr>
            <a:r>
              <a:rPr sz="700" b="1" i="1" dirty="0">
                <a:latin typeface="Times New Roman"/>
                <a:cs typeface="Times New Roman"/>
              </a:rPr>
              <a:t>Figura</a:t>
            </a:r>
            <a:r>
              <a:rPr sz="700" b="1" i="1" spc="-8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3.2:</a:t>
            </a:r>
            <a:r>
              <a:rPr sz="700" b="1" i="1" spc="-4" dirty="0">
                <a:latin typeface="Times New Roman"/>
                <a:cs typeface="Times New Roman"/>
              </a:rPr>
              <a:t> Circuito</a:t>
            </a:r>
            <a:r>
              <a:rPr sz="700" b="1" i="1" spc="4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secuencia</a:t>
            </a:r>
            <a:r>
              <a:rPr sz="700" b="1" i="1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negativa.</a:t>
            </a:r>
            <a:endParaRPr sz="700">
              <a:latin typeface="Times New Roman"/>
              <a:cs typeface="Times New Roman"/>
            </a:endParaRPr>
          </a:p>
          <a:p>
            <a:pPr marL="10259" marR="6155" algn="just">
              <a:lnSpc>
                <a:spcPct val="103499"/>
              </a:lnSpc>
              <a:spcBef>
                <a:spcPts val="695"/>
              </a:spcBef>
            </a:pPr>
            <a:r>
              <a:rPr sz="1000" b="1" spc="-4" dirty="0">
                <a:latin typeface="Times New Roman"/>
                <a:cs typeface="Times New Roman"/>
              </a:rPr>
              <a:t>Secuencia</a:t>
            </a:r>
            <a:r>
              <a:rPr sz="1000" b="1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cero</a:t>
            </a:r>
            <a:r>
              <a:rPr sz="1000" b="1" dirty="0">
                <a:latin typeface="Times New Roman"/>
                <a:cs typeface="Times New Roman"/>
              </a:rPr>
              <a:t> o</a:t>
            </a:r>
            <a:r>
              <a:rPr sz="1000" b="1" spc="4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secuencia</a:t>
            </a:r>
            <a:r>
              <a:rPr sz="1000" b="1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homopolar</a:t>
            </a:r>
            <a:r>
              <a:rPr sz="1000" b="1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(X0):</a:t>
            </a:r>
            <a:r>
              <a:rPr sz="1000" b="1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</a:t>
            </a:r>
            <a:r>
              <a:rPr sz="1000" dirty="0">
                <a:latin typeface="Times New Roman"/>
                <a:cs typeface="Times New Roman"/>
              </a:rPr>
              <a:t> un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sistema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trifásico</a:t>
            </a:r>
            <a:r>
              <a:rPr sz="1000" dirty="0">
                <a:latin typeface="Times New Roman"/>
                <a:cs typeface="Times New Roman"/>
              </a:rPr>
              <a:t> que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puede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representarse </a:t>
            </a:r>
            <a:r>
              <a:rPr sz="1000" dirty="0">
                <a:latin typeface="Times New Roman"/>
                <a:cs typeface="Times New Roman"/>
              </a:rPr>
              <a:t>por </a:t>
            </a:r>
            <a:r>
              <a:rPr sz="1000" spc="-4" dirty="0">
                <a:latin typeface="Times New Roman"/>
                <a:cs typeface="Times New Roman"/>
              </a:rPr>
              <a:t>tres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fasores</a:t>
            </a:r>
            <a:r>
              <a:rPr sz="1000" dirty="0">
                <a:latin typeface="Times New Roman"/>
                <a:cs typeface="Times New Roman"/>
              </a:rPr>
              <a:t> de</a:t>
            </a:r>
            <a:r>
              <a:rPr sz="1000" spc="-4" dirty="0">
                <a:latin typeface="Times New Roman"/>
                <a:cs typeface="Times New Roman"/>
              </a:rPr>
              <a:t> igual</a:t>
            </a:r>
            <a:r>
              <a:rPr sz="1000" dirty="0">
                <a:latin typeface="Times New Roman"/>
                <a:cs typeface="Times New Roman"/>
              </a:rPr>
              <a:t> modulo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y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en </a:t>
            </a:r>
            <a:r>
              <a:rPr sz="1000" spc="-4" dirty="0">
                <a:latin typeface="Times New Roman"/>
                <a:cs typeface="Times New Roman"/>
              </a:rPr>
              <a:t>fase.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36"/>
              </a:spcBef>
            </a:pPr>
            <a:endParaRPr sz="1000">
              <a:latin typeface="Times New Roman"/>
              <a:cs typeface="Times New Roman"/>
            </a:endParaRPr>
          </a:p>
          <a:p>
            <a:pPr marL="10259" marR="4104" algn="just">
              <a:lnSpc>
                <a:spcPct val="103499"/>
              </a:lnSpc>
              <a:spcBef>
                <a:spcPts val="4"/>
              </a:spcBef>
            </a:pPr>
            <a:r>
              <a:rPr sz="1000" spc="-8" dirty="0">
                <a:latin typeface="Times New Roman"/>
                <a:cs typeface="Times New Roman"/>
              </a:rPr>
              <a:t>La </a:t>
            </a:r>
            <a:r>
              <a:rPr sz="1000" spc="-4" dirty="0">
                <a:latin typeface="Times New Roman"/>
                <a:cs typeface="Times New Roman"/>
              </a:rPr>
              <a:t>reactancia </a:t>
            </a:r>
            <a:r>
              <a:rPr sz="1000" dirty="0">
                <a:latin typeface="Times New Roman"/>
                <a:cs typeface="Times New Roman"/>
              </a:rPr>
              <a:t>de secuencia </a:t>
            </a:r>
            <a:r>
              <a:rPr sz="1000" spc="-4" dirty="0">
                <a:latin typeface="Times New Roman"/>
                <a:cs typeface="Times New Roman"/>
              </a:rPr>
              <a:t>cero es </a:t>
            </a:r>
            <a:r>
              <a:rPr sz="1000" dirty="0">
                <a:latin typeface="Times New Roman"/>
                <a:cs typeface="Times New Roman"/>
              </a:rPr>
              <a:t>menor que </a:t>
            </a:r>
            <a:r>
              <a:rPr sz="1000" spc="-4" dirty="0">
                <a:latin typeface="Times New Roman"/>
                <a:cs typeface="Times New Roman"/>
              </a:rPr>
              <a:t>los valores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secuencia </a:t>
            </a:r>
            <a:r>
              <a:rPr sz="1000" dirty="0">
                <a:latin typeface="Times New Roman"/>
                <a:cs typeface="Times New Roman"/>
              </a:rPr>
              <a:t>positiva y </a:t>
            </a:r>
            <a:r>
              <a:rPr sz="1000" spc="-4" dirty="0">
                <a:latin typeface="Times New Roman"/>
                <a:cs typeface="Times New Roman"/>
              </a:rPr>
              <a:t>negativa.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Debido</a:t>
            </a:r>
            <a:r>
              <a:rPr sz="1000" dirty="0">
                <a:latin typeface="Times New Roman"/>
                <a:cs typeface="Times New Roman"/>
              </a:rPr>
              <a:t> a </a:t>
            </a:r>
            <a:r>
              <a:rPr sz="1000" spc="-4" dirty="0">
                <a:latin typeface="Times New Roman"/>
                <a:cs typeface="Times New Roman"/>
              </a:rPr>
              <a:t>los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altos valores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corriente </a:t>
            </a:r>
            <a:r>
              <a:rPr sz="1000" dirty="0">
                <a:latin typeface="Times New Roman"/>
                <a:cs typeface="Times New Roman"/>
              </a:rPr>
              <a:t>de falla a </a:t>
            </a:r>
            <a:r>
              <a:rPr sz="1000" spc="-4" dirty="0">
                <a:latin typeface="Times New Roman"/>
                <a:cs typeface="Times New Roman"/>
              </a:rPr>
              <a:t>tierra disponibles </a:t>
            </a:r>
            <a:r>
              <a:rPr sz="1000" dirty="0">
                <a:latin typeface="Times New Roman"/>
                <a:cs typeface="Times New Roman"/>
              </a:rPr>
              <a:t>para una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máquina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sólidamente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puesta</a:t>
            </a:r>
            <a:r>
              <a:rPr sz="1000" dirty="0">
                <a:latin typeface="Times New Roman"/>
                <a:cs typeface="Times New Roman"/>
              </a:rPr>
              <a:t> 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tierra,</a:t>
            </a:r>
            <a:r>
              <a:rPr sz="1000" dirty="0">
                <a:latin typeface="Times New Roman"/>
                <a:cs typeface="Times New Roman"/>
              </a:rPr>
              <a:t> una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impedancia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(reactancia</a:t>
            </a:r>
            <a:r>
              <a:rPr sz="1000" dirty="0">
                <a:latin typeface="Times New Roman"/>
                <a:cs typeface="Times New Roman"/>
              </a:rPr>
              <a:t> o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resistencia)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casi</a:t>
            </a:r>
            <a:r>
              <a:rPr sz="1000" dirty="0">
                <a:latin typeface="Times New Roman"/>
                <a:cs typeface="Times New Roman"/>
              </a:rPr>
              <a:t> siempre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insertada</a:t>
            </a:r>
            <a:r>
              <a:rPr sz="1000" spc="-53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trayectoria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puesta</a:t>
            </a:r>
            <a:r>
              <a:rPr sz="1000" spc="-4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tierra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del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neutro,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excepto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generadores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muy</a:t>
            </a:r>
            <a:r>
              <a:rPr sz="1000" spc="-73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pequeños </a:t>
            </a:r>
            <a:r>
              <a:rPr sz="1000" spc="-23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donde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los costos </a:t>
            </a:r>
            <a:r>
              <a:rPr sz="1000" spc="4" dirty="0">
                <a:latin typeface="Times New Roman"/>
                <a:cs typeface="Times New Roman"/>
              </a:rPr>
              <a:t>de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proporcionar tales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puestas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</a:t>
            </a:r>
            <a:r>
              <a:rPr sz="1000" spc="-4" dirty="0">
                <a:latin typeface="Times New Roman"/>
                <a:cs typeface="Times New Roman"/>
              </a:rPr>
              <a:t> tierra en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relación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</a:t>
            </a:r>
            <a:r>
              <a:rPr sz="1000" spc="-4" dirty="0">
                <a:latin typeface="Times New Roman"/>
                <a:cs typeface="Times New Roman"/>
              </a:rPr>
              <a:t> los </a:t>
            </a:r>
            <a:r>
              <a:rPr sz="1000" dirty="0">
                <a:latin typeface="Times New Roman"/>
                <a:cs typeface="Times New Roman"/>
              </a:rPr>
              <a:t>costos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máquina </a:t>
            </a:r>
            <a:r>
              <a:rPr sz="1000" spc="-23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son significativos.</a:t>
            </a:r>
            <a:endParaRPr sz="1000">
              <a:latin typeface="Times New Roman"/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80557" y="735973"/>
            <a:ext cx="3830576" cy="1026256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021711" y="3286650"/>
            <a:ext cx="3588205" cy="1047397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xfrm>
            <a:off x="6329082" y="5931133"/>
            <a:ext cx="300182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r>
              <a:rPr dirty="0"/>
              <a:t>23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51936" y="559880"/>
            <a:ext cx="5552113" cy="484794"/>
          </a:xfrm>
          <a:prstGeom prst="rect">
            <a:avLst/>
          </a:prstGeom>
        </p:spPr>
        <p:txBody>
          <a:bodyPr vert="horz" wrap="square" lIns="0" tIns="4617" rIns="0" bIns="0" rtlCol="0">
            <a:spAutoFit/>
          </a:bodyPr>
          <a:lstStyle/>
          <a:p>
            <a:pPr marL="10259" marR="4104" algn="just">
              <a:lnSpc>
                <a:spcPct val="103600"/>
              </a:lnSpc>
              <a:spcBef>
                <a:spcPts val="36"/>
              </a:spcBef>
            </a:pPr>
            <a:r>
              <a:rPr sz="1000" spc="-8" dirty="0">
                <a:latin typeface="Times New Roman"/>
                <a:cs typeface="Times New Roman"/>
              </a:rPr>
              <a:t>La </a:t>
            </a:r>
            <a:r>
              <a:rPr sz="1000" spc="-4" dirty="0">
                <a:latin typeface="Times New Roman"/>
                <a:cs typeface="Times New Roman"/>
              </a:rPr>
              <a:t>resistencia del devanado del estator es generalmente </a:t>
            </a:r>
            <a:r>
              <a:rPr sz="1000" dirty="0">
                <a:latin typeface="Times New Roman"/>
                <a:cs typeface="Times New Roman"/>
              </a:rPr>
              <a:t>lo </a:t>
            </a:r>
            <a:r>
              <a:rPr sz="1000" spc="-4" dirty="0">
                <a:latin typeface="Times New Roman"/>
                <a:cs typeface="Times New Roman"/>
              </a:rPr>
              <a:t>suficientemente pequeña para </a:t>
            </a:r>
            <a:r>
              <a:rPr sz="1000" dirty="0">
                <a:latin typeface="Times New Roman"/>
                <a:cs typeface="Times New Roman"/>
              </a:rPr>
              <a:t>ser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despreciada en los </a:t>
            </a:r>
            <a:r>
              <a:rPr sz="1000" dirty="0">
                <a:latin typeface="Times New Roman"/>
                <a:cs typeface="Times New Roman"/>
              </a:rPr>
              <a:t>cálculos de </a:t>
            </a:r>
            <a:r>
              <a:rPr sz="1000" spc="-4" dirty="0">
                <a:latin typeface="Times New Roman"/>
                <a:cs typeface="Times New Roman"/>
              </a:rPr>
              <a:t>cortocircuito. </a:t>
            </a:r>
            <a:r>
              <a:rPr sz="1000" dirty="0">
                <a:latin typeface="Times New Roman"/>
                <a:cs typeface="Times New Roman"/>
              </a:rPr>
              <a:t>Esta </a:t>
            </a:r>
            <a:r>
              <a:rPr sz="1000" spc="-4" dirty="0">
                <a:latin typeface="Times New Roman"/>
                <a:cs typeface="Times New Roman"/>
              </a:rPr>
              <a:t>resistencia, sin embargo, es importante en </a:t>
            </a:r>
            <a:r>
              <a:rPr sz="1000" dirty="0">
                <a:latin typeface="Times New Roman"/>
                <a:cs typeface="Times New Roman"/>
              </a:rPr>
              <a:t> la </a:t>
            </a:r>
            <a:r>
              <a:rPr sz="1000" spc="-4" dirty="0">
                <a:latin typeface="Times New Roman"/>
                <a:cs typeface="Times New Roman"/>
              </a:rPr>
              <a:t>determinación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las constantes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tiempo </a:t>
            </a:r>
            <a:r>
              <a:rPr sz="1000" spc="4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D.C </a:t>
            </a:r>
            <a:r>
              <a:rPr sz="1000" dirty="0">
                <a:latin typeface="Times New Roman"/>
                <a:cs typeface="Times New Roman"/>
              </a:rPr>
              <a:t>de una </a:t>
            </a:r>
            <a:r>
              <a:rPr sz="1000" spc="-4" dirty="0">
                <a:latin typeface="Times New Roman"/>
                <a:cs typeface="Times New Roman"/>
              </a:rPr>
              <a:t>corriente </a:t>
            </a:r>
            <a:r>
              <a:rPr sz="1000" dirty="0">
                <a:latin typeface="Times New Roman"/>
                <a:cs typeface="Times New Roman"/>
              </a:rPr>
              <a:t>de cortocircuito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asimétrica.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973425" y="2097554"/>
            <a:ext cx="1706658" cy="118081"/>
          </a:xfrm>
          <a:prstGeom prst="rect">
            <a:avLst/>
          </a:prstGeom>
        </p:spPr>
        <p:txBody>
          <a:bodyPr vert="horz" wrap="square" lIns="0" tIns="10259" rIns="0" bIns="0" rtlCol="0">
            <a:spAutoFit/>
          </a:bodyPr>
          <a:lstStyle/>
          <a:p>
            <a:pPr marL="10259">
              <a:spcBef>
                <a:spcPts val="81"/>
              </a:spcBef>
            </a:pPr>
            <a:r>
              <a:rPr sz="700" b="1" i="1" dirty="0">
                <a:latin typeface="Times New Roman"/>
                <a:cs typeface="Times New Roman"/>
              </a:rPr>
              <a:t>Figura</a:t>
            </a:r>
            <a:r>
              <a:rPr sz="700" b="1" i="1" spc="-16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3.3:</a:t>
            </a:r>
            <a:r>
              <a:rPr sz="700" b="1" i="1" spc="-12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Circuito secuencia</a:t>
            </a:r>
            <a:r>
              <a:rPr sz="700" b="1" i="1" spc="-8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cero.</a:t>
            </a:r>
            <a:endParaRPr sz="700">
              <a:latin typeface="Times New Roman"/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67226" y="2302776"/>
            <a:ext cx="210797" cy="80582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1051936" y="2257845"/>
            <a:ext cx="5553364" cy="861041"/>
          </a:xfrm>
          <a:prstGeom prst="rect">
            <a:avLst/>
          </a:prstGeom>
        </p:spPr>
        <p:txBody>
          <a:bodyPr vert="horz" wrap="square" lIns="0" tIns="10259" rIns="0" bIns="0" rtlCol="0">
            <a:spAutoFit/>
          </a:bodyPr>
          <a:lstStyle/>
          <a:p>
            <a:pPr marL="229290">
              <a:spcBef>
                <a:spcPts val="81"/>
              </a:spcBef>
            </a:pPr>
            <a:r>
              <a:rPr sz="1100" b="1" spc="-4" dirty="0">
                <a:latin typeface="Times New Roman"/>
                <a:cs typeface="Times New Roman"/>
              </a:rPr>
              <a:t>CORTOCIRCUITO</a:t>
            </a:r>
            <a:r>
              <a:rPr sz="1100" b="1" spc="-8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EN</a:t>
            </a:r>
            <a:r>
              <a:rPr sz="1100" b="1" spc="-12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MÁQUINAS SÍNCRONAS.</a:t>
            </a:r>
            <a:endParaRPr sz="1100">
              <a:latin typeface="Times New Roman"/>
              <a:cs typeface="Times New Roman"/>
            </a:endParaRPr>
          </a:p>
          <a:p>
            <a:pPr>
              <a:spcBef>
                <a:spcPts val="8"/>
              </a:spcBef>
            </a:pPr>
            <a:endParaRPr sz="1100">
              <a:latin typeface="Times New Roman"/>
              <a:cs typeface="Times New Roman"/>
            </a:endParaRPr>
          </a:p>
          <a:p>
            <a:pPr marL="10259" marR="4104" algn="just">
              <a:lnSpc>
                <a:spcPct val="103600"/>
              </a:lnSpc>
            </a:pPr>
            <a:r>
              <a:rPr sz="1000" spc="-4" dirty="0">
                <a:latin typeface="Times New Roman"/>
                <a:cs typeface="Times New Roman"/>
              </a:rPr>
              <a:t>Se debe </a:t>
            </a:r>
            <a:r>
              <a:rPr sz="1000" dirty="0">
                <a:latin typeface="Times New Roman"/>
                <a:cs typeface="Times New Roman"/>
              </a:rPr>
              <a:t>de considerar un </a:t>
            </a:r>
            <a:r>
              <a:rPr sz="1000" spc="-4" dirty="0">
                <a:latin typeface="Times New Roman"/>
                <a:cs typeface="Times New Roman"/>
              </a:rPr>
              <a:t>cortocircuito simultaneo </a:t>
            </a:r>
            <a:r>
              <a:rPr sz="1000" spc="4" dirty="0">
                <a:latin typeface="Times New Roman"/>
                <a:cs typeface="Times New Roman"/>
              </a:rPr>
              <a:t>sobre </a:t>
            </a:r>
            <a:r>
              <a:rPr sz="1000" dirty="0">
                <a:latin typeface="Times New Roman"/>
                <a:cs typeface="Times New Roman"/>
              </a:rPr>
              <a:t>todas </a:t>
            </a:r>
            <a:r>
              <a:rPr sz="1000" spc="-4" dirty="0">
                <a:latin typeface="Times New Roman"/>
                <a:cs typeface="Times New Roman"/>
              </a:rPr>
              <a:t>las fases </a:t>
            </a:r>
            <a:r>
              <a:rPr sz="1000" dirty="0">
                <a:latin typeface="Times New Roman"/>
                <a:cs typeface="Times New Roman"/>
              </a:rPr>
              <a:t>cuando la máquina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síncrona </a:t>
            </a:r>
            <a:r>
              <a:rPr sz="1000" dirty="0">
                <a:latin typeface="Times New Roman"/>
                <a:cs typeface="Times New Roman"/>
              </a:rPr>
              <a:t>opere </a:t>
            </a:r>
            <a:r>
              <a:rPr sz="1000" spc="-4" dirty="0">
                <a:latin typeface="Times New Roman"/>
                <a:cs typeface="Times New Roman"/>
              </a:rPr>
              <a:t>sin carga </a:t>
            </a:r>
            <a:r>
              <a:rPr sz="1000" dirty="0">
                <a:latin typeface="Times New Roman"/>
                <a:cs typeface="Times New Roman"/>
              </a:rPr>
              <a:t>a </a:t>
            </a:r>
            <a:r>
              <a:rPr sz="1000" spc="-4" dirty="0">
                <a:latin typeface="Times New Roman"/>
                <a:cs typeface="Times New Roman"/>
              </a:rPr>
              <a:t>su voltaje nominal </a:t>
            </a:r>
            <a:r>
              <a:rPr sz="1000" dirty="0">
                <a:latin typeface="Times New Roman"/>
                <a:cs typeface="Times New Roman"/>
              </a:rPr>
              <a:t>y sin </a:t>
            </a:r>
            <a:r>
              <a:rPr sz="1000" spc="-4" dirty="0">
                <a:latin typeface="Times New Roman"/>
                <a:cs typeface="Times New Roman"/>
              </a:rPr>
              <a:t>regulador </a:t>
            </a:r>
            <a:r>
              <a:rPr sz="1000" spc="4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voltaje. </a:t>
            </a:r>
            <a:r>
              <a:rPr sz="1000" spc="4" dirty="0">
                <a:latin typeface="Times New Roman"/>
                <a:cs typeface="Times New Roman"/>
              </a:rPr>
              <a:t>Las </a:t>
            </a:r>
            <a:r>
              <a:rPr sz="1000" spc="-4" dirty="0">
                <a:latin typeface="Times New Roman"/>
                <a:cs typeface="Times New Roman"/>
              </a:rPr>
              <a:t>corrientes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cortocircuito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producidas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por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un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generador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eléctrico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síncrono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pueden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apreciar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Figura </a:t>
            </a:r>
            <a:r>
              <a:rPr sz="1000" b="1" spc="-234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3.4</a:t>
            </a:r>
            <a:r>
              <a:rPr sz="1000" spc="-4" dirty="0">
                <a:latin typeface="Times New Roman"/>
                <a:cs typeface="Times New Roman"/>
              </a:rPr>
              <a:t>.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051936" y="4526524"/>
            <a:ext cx="5550862" cy="1352265"/>
          </a:xfrm>
          <a:prstGeom prst="rect">
            <a:avLst/>
          </a:prstGeom>
        </p:spPr>
        <p:txBody>
          <a:bodyPr vert="horz" wrap="square" lIns="0" tIns="10259" rIns="0" bIns="0" rtlCol="0">
            <a:spAutoFit/>
          </a:bodyPr>
          <a:lstStyle/>
          <a:p>
            <a:pPr algn="ctr">
              <a:spcBef>
                <a:spcPts val="81"/>
              </a:spcBef>
            </a:pPr>
            <a:r>
              <a:rPr sz="700" b="1" i="1" dirty="0">
                <a:latin typeface="Times New Roman"/>
                <a:cs typeface="Times New Roman"/>
              </a:rPr>
              <a:t>Figura</a:t>
            </a:r>
            <a:r>
              <a:rPr sz="700" b="1" i="1" spc="4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3.4:</a:t>
            </a:r>
            <a:r>
              <a:rPr sz="700" b="1" i="1" spc="8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Corriente </a:t>
            </a:r>
            <a:r>
              <a:rPr sz="700" b="1" i="1" dirty="0">
                <a:latin typeface="Times New Roman"/>
                <a:cs typeface="Times New Roman"/>
              </a:rPr>
              <a:t>de </a:t>
            </a:r>
            <a:r>
              <a:rPr sz="700" b="1" i="1" spc="-4" dirty="0">
                <a:latin typeface="Times New Roman"/>
                <a:cs typeface="Times New Roman"/>
              </a:rPr>
              <a:t>cortocircuito</a:t>
            </a:r>
            <a:r>
              <a:rPr sz="700" b="1" i="1" spc="4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producido</a:t>
            </a:r>
            <a:r>
              <a:rPr sz="700" b="1" i="1" spc="12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por</a:t>
            </a:r>
            <a:r>
              <a:rPr sz="700" b="1" i="1" spc="8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un generador.</a:t>
            </a:r>
            <a:endParaRPr sz="700">
              <a:latin typeface="Times New Roman"/>
              <a:cs typeface="Times New Roman"/>
            </a:endParaRPr>
          </a:p>
          <a:p>
            <a:pPr>
              <a:spcBef>
                <a:spcPts val="40"/>
              </a:spcBef>
            </a:pPr>
            <a:endParaRPr sz="600">
              <a:latin typeface="Times New Roman"/>
              <a:cs typeface="Times New Roman"/>
            </a:endParaRPr>
          </a:p>
          <a:p>
            <a:pPr marL="10259"/>
            <a:r>
              <a:rPr sz="1000" dirty="0">
                <a:latin typeface="Times New Roman"/>
                <a:cs typeface="Times New Roman"/>
              </a:rPr>
              <a:t>En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estas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están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presentes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dos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componentes:</a:t>
            </a:r>
            <a:endParaRPr sz="1000">
              <a:latin typeface="Times New Roman"/>
              <a:cs typeface="Times New Roman"/>
            </a:endParaRPr>
          </a:p>
          <a:p>
            <a:pPr marL="379072" marR="6155" indent="-184663">
              <a:lnSpc>
                <a:spcPct val="103299"/>
              </a:lnSpc>
              <a:spcBef>
                <a:spcPts val="69"/>
              </a:spcBef>
              <a:buFont typeface="Symbol"/>
              <a:buChar char=""/>
              <a:tabLst>
                <a:tab pos="379072" algn="l"/>
                <a:tab pos="379585" algn="l"/>
              </a:tabLst>
            </a:pPr>
            <a:r>
              <a:rPr sz="1000" spc="-4" dirty="0">
                <a:latin typeface="Times New Roman"/>
                <a:cs typeface="Times New Roman"/>
              </a:rPr>
              <a:t>Una</a:t>
            </a:r>
            <a:r>
              <a:rPr sz="1000" spc="2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componente</a:t>
            </a:r>
            <a:r>
              <a:rPr sz="1000" spc="3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spc="4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4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armadura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asociada</a:t>
            </a:r>
            <a:r>
              <a:rPr sz="1000" spc="4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con</a:t>
            </a:r>
            <a:r>
              <a:rPr sz="1000" spc="4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una</a:t>
            </a:r>
            <a:r>
              <a:rPr sz="1000" spc="4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componente</a:t>
            </a:r>
            <a:r>
              <a:rPr sz="1000" spc="3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unidireccional</a:t>
            </a:r>
            <a:r>
              <a:rPr sz="1000" spc="3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spc="4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campo.</a:t>
            </a:r>
            <a:endParaRPr sz="1000">
              <a:latin typeface="Times New Roman"/>
              <a:cs typeface="Times New Roman"/>
            </a:endParaRPr>
          </a:p>
          <a:p>
            <a:pPr marL="379072" marR="4104" indent="-184663">
              <a:lnSpc>
                <a:spcPct val="103299"/>
              </a:lnSpc>
              <a:spcBef>
                <a:spcPts val="69"/>
              </a:spcBef>
              <a:buFont typeface="Symbol"/>
              <a:buChar char=""/>
              <a:tabLst>
                <a:tab pos="379072" algn="l"/>
                <a:tab pos="379585" algn="l"/>
              </a:tabLst>
            </a:pPr>
            <a:r>
              <a:rPr sz="1000" spc="-4" dirty="0">
                <a:latin typeface="Times New Roman"/>
                <a:cs typeface="Times New Roman"/>
              </a:rPr>
              <a:t>Una</a:t>
            </a:r>
            <a:r>
              <a:rPr sz="1000" spc="19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componente</a:t>
            </a:r>
            <a:r>
              <a:rPr sz="1000" spc="20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unidireccional</a:t>
            </a:r>
            <a:r>
              <a:rPr sz="1000" spc="22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y</a:t>
            </a:r>
            <a:r>
              <a:rPr sz="1000" spc="18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una</a:t>
            </a:r>
            <a:r>
              <a:rPr sz="1000" spc="21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componente</a:t>
            </a:r>
            <a:r>
              <a:rPr sz="1000" spc="20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alterna</a:t>
            </a:r>
            <a:r>
              <a:rPr sz="1000" spc="205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spc="205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spc="21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campo</a:t>
            </a:r>
            <a:r>
              <a:rPr sz="1000" spc="20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o</a:t>
            </a:r>
            <a:r>
              <a:rPr sz="1000" spc="205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spc="205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devanado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amortiguador.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32"/>
              </a:spcBef>
            </a:pPr>
            <a:endParaRPr sz="1000">
              <a:latin typeface="Times New Roman"/>
              <a:cs typeface="Times New Roman"/>
            </a:endParaRPr>
          </a:p>
          <a:p>
            <a:pPr marL="10259" marR="4104">
              <a:lnSpc>
                <a:spcPct val="104099"/>
              </a:lnSpc>
            </a:pPr>
            <a:r>
              <a:rPr sz="1000" spc="-4" dirty="0">
                <a:latin typeface="Times New Roman"/>
                <a:cs typeface="Times New Roman"/>
              </a:rPr>
              <a:t>Estas</a:t>
            </a:r>
            <a:r>
              <a:rPr sz="1000" spc="4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dos</a:t>
            </a:r>
            <a:r>
              <a:rPr sz="1000" spc="57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componentes</a:t>
            </a:r>
            <a:r>
              <a:rPr sz="1000" spc="57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decrecen</a:t>
            </a:r>
            <a:r>
              <a:rPr sz="1000" spc="4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con</a:t>
            </a:r>
            <a:r>
              <a:rPr sz="1000" spc="53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53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misma</a:t>
            </a:r>
            <a:r>
              <a:rPr sz="1000" spc="53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constante</a:t>
            </a:r>
            <a:r>
              <a:rPr sz="1000" spc="4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4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tiempo;</a:t>
            </a:r>
            <a:r>
              <a:rPr sz="1000" spc="57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4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componente</a:t>
            </a:r>
            <a:r>
              <a:rPr sz="1000" spc="4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alterna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armadura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puede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considerarse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producida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por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spc="4" dirty="0">
                <a:latin typeface="Times New Roman"/>
                <a:cs typeface="Times New Roman"/>
              </a:rPr>
              <a:t>la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componente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unidireccional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al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campo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[5].</a:t>
            </a:r>
            <a:endParaRPr sz="1000">
              <a:latin typeface="Times New Roman"/>
              <a:cs typeface="Times New Roman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933100" y="1078162"/>
            <a:ext cx="3627908" cy="981242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192822" y="3151780"/>
            <a:ext cx="3252934" cy="1352216"/>
          </a:xfrm>
          <a:prstGeom prst="rect">
            <a:avLst/>
          </a:prstGeom>
        </p:spPr>
      </p:pic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xfrm>
            <a:off x="6329082" y="5931133"/>
            <a:ext cx="300182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r>
              <a:rPr dirty="0"/>
              <a:t>24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67194" y="985258"/>
            <a:ext cx="209329" cy="80582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051937" y="559879"/>
            <a:ext cx="5548986" cy="1534050"/>
          </a:xfrm>
          <a:prstGeom prst="rect">
            <a:avLst/>
          </a:prstGeom>
        </p:spPr>
        <p:txBody>
          <a:bodyPr vert="horz" wrap="square" lIns="0" tIns="4104" rIns="0" bIns="0" rtlCol="0">
            <a:spAutoFit/>
          </a:bodyPr>
          <a:lstStyle/>
          <a:p>
            <a:pPr marL="10259" marR="4104" algn="just">
              <a:lnSpc>
                <a:spcPct val="104200"/>
              </a:lnSpc>
              <a:spcBef>
                <a:spcPts val="32"/>
              </a:spcBef>
            </a:pPr>
            <a:r>
              <a:rPr sz="1000" dirty="0">
                <a:latin typeface="Times New Roman"/>
                <a:cs typeface="Times New Roman"/>
              </a:rPr>
              <a:t>En </a:t>
            </a:r>
            <a:r>
              <a:rPr sz="1000" spc="-4" dirty="0">
                <a:latin typeface="Times New Roman"/>
                <a:cs typeface="Times New Roman"/>
              </a:rPr>
              <a:t>el segundo caso, </a:t>
            </a:r>
            <a:r>
              <a:rPr sz="1000" spc="4" dirty="0">
                <a:latin typeface="Times New Roman"/>
                <a:cs typeface="Times New Roman"/>
              </a:rPr>
              <a:t>la </a:t>
            </a:r>
            <a:r>
              <a:rPr sz="1000" dirty="0">
                <a:latin typeface="Times New Roman"/>
                <a:cs typeface="Times New Roman"/>
              </a:rPr>
              <a:t>componente </a:t>
            </a:r>
            <a:r>
              <a:rPr sz="1000" spc="-4" dirty="0">
                <a:latin typeface="Times New Roman"/>
                <a:cs typeface="Times New Roman"/>
              </a:rPr>
              <a:t>alterna en el devanado </a:t>
            </a:r>
            <a:r>
              <a:rPr sz="1000" spc="4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campo </a:t>
            </a:r>
            <a:r>
              <a:rPr sz="1000" dirty="0">
                <a:latin typeface="Times New Roman"/>
                <a:cs typeface="Times New Roman"/>
              </a:rPr>
              <a:t>puede </a:t>
            </a:r>
            <a:r>
              <a:rPr sz="1000" spc="-4" dirty="0">
                <a:latin typeface="Times New Roman"/>
                <a:cs typeface="Times New Roman"/>
              </a:rPr>
              <a:t>considerarse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producida</a:t>
            </a:r>
            <a:r>
              <a:rPr sz="1000" dirty="0">
                <a:latin typeface="Times New Roman"/>
                <a:cs typeface="Times New Roman"/>
              </a:rPr>
              <a:t> por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componente </a:t>
            </a:r>
            <a:r>
              <a:rPr sz="1000" spc="-4" dirty="0">
                <a:latin typeface="Times New Roman"/>
                <a:cs typeface="Times New Roman"/>
              </a:rPr>
              <a:t>unidireccional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dirty="0">
                <a:latin typeface="Times New Roman"/>
                <a:cs typeface="Times New Roman"/>
              </a:rPr>
              <a:t> la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armadura.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12"/>
              </a:spcBef>
            </a:pPr>
            <a:endParaRPr sz="1200">
              <a:latin typeface="Times New Roman"/>
              <a:cs typeface="Times New Roman"/>
            </a:endParaRPr>
          </a:p>
          <a:p>
            <a:pPr marL="202103" marR="189280" indent="26674">
              <a:lnSpc>
                <a:spcPct val="102899"/>
              </a:lnSpc>
            </a:pPr>
            <a:r>
              <a:rPr sz="1100" b="1" spc="-4" dirty="0">
                <a:latin typeface="Times New Roman"/>
                <a:cs typeface="Times New Roman"/>
              </a:rPr>
              <a:t>CORTOCIRCUITO</a:t>
            </a:r>
            <a:r>
              <a:rPr sz="1100" b="1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TRIFÁSICO</a:t>
            </a:r>
            <a:r>
              <a:rPr sz="1100" b="1" spc="4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EN</a:t>
            </a:r>
            <a:r>
              <a:rPr sz="1100" b="1" spc="-8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LAS</a:t>
            </a:r>
            <a:r>
              <a:rPr sz="1100" b="1" spc="4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TERMINALES DE</a:t>
            </a:r>
            <a:r>
              <a:rPr sz="1100" b="1" spc="4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UN </a:t>
            </a:r>
            <a:r>
              <a:rPr sz="1100" b="1" spc="-271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GENERADOR SÍNCRONO</a:t>
            </a:r>
            <a:r>
              <a:rPr sz="1100" b="1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OPERANDO</a:t>
            </a:r>
            <a:r>
              <a:rPr sz="1100" b="1" dirty="0">
                <a:latin typeface="Times New Roman"/>
                <a:cs typeface="Times New Roman"/>
              </a:rPr>
              <a:t> EN</a:t>
            </a:r>
            <a:r>
              <a:rPr sz="1100" b="1" spc="-8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VACÍO.</a:t>
            </a:r>
            <a:endParaRPr sz="1100">
              <a:latin typeface="Times New Roman"/>
              <a:cs typeface="Times New Roman"/>
            </a:endParaRPr>
          </a:p>
          <a:p>
            <a:pPr>
              <a:spcBef>
                <a:spcPts val="8"/>
              </a:spcBef>
            </a:pPr>
            <a:endParaRPr sz="1100">
              <a:latin typeface="Times New Roman"/>
              <a:cs typeface="Times New Roman"/>
            </a:endParaRPr>
          </a:p>
          <a:p>
            <a:pPr marL="10259" marR="4104" algn="just">
              <a:lnSpc>
                <a:spcPct val="103299"/>
              </a:lnSpc>
              <a:spcBef>
                <a:spcPts val="4"/>
              </a:spcBef>
            </a:pPr>
            <a:r>
              <a:rPr sz="1000" spc="-4" dirty="0">
                <a:latin typeface="Times New Roman"/>
                <a:cs typeface="Times New Roman"/>
              </a:rPr>
              <a:t>Si se establece </a:t>
            </a:r>
            <a:r>
              <a:rPr sz="1000" dirty="0">
                <a:latin typeface="Times New Roman"/>
                <a:cs typeface="Times New Roman"/>
              </a:rPr>
              <a:t>súbitamente un </a:t>
            </a:r>
            <a:r>
              <a:rPr sz="1000" spc="-4" dirty="0">
                <a:latin typeface="Times New Roman"/>
                <a:cs typeface="Times New Roman"/>
              </a:rPr>
              <a:t>cortocircuito </a:t>
            </a:r>
            <a:r>
              <a:rPr sz="1000" dirty="0">
                <a:latin typeface="Times New Roman"/>
                <a:cs typeface="Times New Roman"/>
              </a:rPr>
              <a:t>trifásico </a:t>
            </a:r>
            <a:r>
              <a:rPr sz="1000" spc="-4" dirty="0">
                <a:latin typeface="Times New Roman"/>
                <a:cs typeface="Times New Roman"/>
              </a:rPr>
              <a:t>en las </a:t>
            </a:r>
            <a:r>
              <a:rPr sz="1000" dirty="0">
                <a:latin typeface="Times New Roman"/>
                <a:cs typeface="Times New Roman"/>
              </a:rPr>
              <a:t>terminales </a:t>
            </a:r>
            <a:r>
              <a:rPr sz="1000" spc="4" dirty="0">
                <a:latin typeface="Times New Roman"/>
                <a:cs typeface="Times New Roman"/>
              </a:rPr>
              <a:t>de </a:t>
            </a:r>
            <a:r>
              <a:rPr sz="1000" dirty="0">
                <a:latin typeface="Times New Roman"/>
                <a:cs typeface="Times New Roman"/>
              </a:rPr>
              <a:t>un </a:t>
            </a:r>
            <a:r>
              <a:rPr sz="1000" spc="-4" dirty="0">
                <a:latin typeface="Times New Roman"/>
                <a:cs typeface="Times New Roman"/>
              </a:rPr>
              <a:t>generador </a:t>
            </a:r>
            <a:r>
              <a:rPr sz="1000" dirty="0">
                <a:latin typeface="Times New Roman"/>
                <a:cs typeface="Times New Roman"/>
              </a:rPr>
              <a:t>que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está operando en vacío </a:t>
            </a:r>
            <a:r>
              <a:rPr sz="1000" dirty="0">
                <a:latin typeface="Times New Roman"/>
                <a:cs typeface="Times New Roman"/>
              </a:rPr>
              <a:t>y </a:t>
            </a:r>
            <a:r>
              <a:rPr sz="1000" spc="-4" dirty="0">
                <a:latin typeface="Times New Roman"/>
                <a:cs typeface="Times New Roman"/>
              </a:rPr>
              <a:t>se registran los oscilogramas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las corrientes en las tres fases </a:t>
            </a:r>
            <a:r>
              <a:rPr sz="1000" dirty="0">
                <a:latin typeface="Times New Roman"/>
                <a:cs typeface="Times New Roman"/>
              </a:rPr>
              <a:t>y </a:t>
            </a:r>
            <a:r>
              <a:rPr sz="1000" spc="-4" dirty="0">
                <a:latin typeface="Times New Roman"/>
                <a:cs typeface="Times New Roman"/>
              </a:rPr>
              <a:t>en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campo,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 obtendrán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unas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curvas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como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las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mostradas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spc="4" dirty="0">
                <a:latin typeface="Times New Roman"/>
                <a:cs typeface="Times New Roman"/>
              </a:rPr>
              <a:t> la</a:t>
            </a:r>
            <a:r>
              <a:rPr sz="1000" dirty="0">
                <a:latin typeface="Times New Roman"/>
                <a:cs typeface="Times New Roman"/>
              </a:rPr>
              <a:t> siguiente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Figura</a:t>
            </a:r>
            <a:r>
              <a:rPr sz="1000" b="1" spc="4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3.5</a:t>
            </a:r>
            <a:r>
              <a:rPr sz="1000" dirty="0">
                <a:latin typeface="Times New Roman"/>
                <a:cs typeface="Times New Roman"/>
              </a:rPr>
              <a:t>.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51937" y="5166957"/>
            <a:ext cx="5548986" cy="785508"/>
          </a:xfrm>
          <a:prstGeom prst="rect">
            <a:avLst/>
          </a:prstGeom>
        </p:spPr>
        <p:txBody>
          <a:bodyPr vert="horz" wrap="square" lIns="0" tIns="16927" rIns="0" bIns="0" rtlCol="0">
            <a:spAutoFit/>
          </a:bodyPr>
          <a:lstStyle/>
          <a:p>
            <a:pPr marL="10259" marR="4104">
              <a:lnSpc>
                <a:spcPts val="840"/>
              </a:lnSpc>
              <a:spcBef>
                <a:spcPts val="133"/>
              </a:spcBef>
            </a:pPr>
            <a:r>
              <a:rPr sz="700" b="1" i="1" dirty="0">
                <a:latin typeface="Times New Roman"/>
                <a:cs typeface="Times New Roman"/>
              </a:rPr>
              <a:t>Figura</a:t>
            </a:r>
            <a:r>
              <a:rPr sz="700" b="1" i="1" spc="73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3.5:</a:t>
            </a:r>
            <a:r>
              <a:rPr sz="700" b="1" i="1" spc="81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Oscilogramas</a:t>
            </a:r>
            <a:r>
              <a:rPr sz="700" b="1" i="1" spc="69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de</a:t>
            </a:r>
            <a:r>
              <a:rPr sz="700" b="1" i="1" spc="77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las</a:t>
            </a:r>
            <a:r>
              <a:rPr sz="700" b="1" i="1" spc="65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corrientes</a:t>
            </a:r>
            <a:r>
              <a:rPr sz="700" b="1" i="1" spc="77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producidas</a:t>
            </a:r>
            <a:r>
              <a:rPr sz="700" b="1" i="1" spc="69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por</a:t>
            </a:r>
            <a:r>
              <a:rPr sz="700" b="1" i="1" spc="65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un</a:t>
            </a:r>
            <a:r>
              <a:rPr sz="700" b="1" i="1" spc="81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cortocircuito</a:t>
            </a:r>
            <a:r>
              <a:rPr sz="700" b="1" i="1" spc="77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trifásico</a:t>
            </a:r>
            <a:r>
              <a:rPr sz="700" b="1" i="1" spc="73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aplicado</a:t>
            </a:r>
            <a:r>
              <a:rPr sz="700" b="1" i="1" spc="69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a</a:t>
            </a:r>
            <a:r>
              <a:rPr sz="700" b="1" i="1" spc="73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las</a:t>
            </a:r>
            <a:r>
              <a:rPr sz="700" b="1" i="1" spc="77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terminales</a:t>
            </a:r>
            <a:r>
              <a:rPr sz="700" b="1" i="1" spc="69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de</a:t>
            </a:r>
            <a:r>
              <a:rPr sz="700" b="1" i="1" spc="73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un </a:t>
            </a:r>
            <a:r>
              <a:rPr sz="700" b="1" i="1" spc="-170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generador </a:t>
            </a:r>
            <a:r>
              <a:rPr sz="700" b="1" i="1" dirty="0">
                <a:latin typeface="Times New Roman"/>
                <a:cs typeface="Times New Roman"/>
              </a:rPr>
              <a:t>que</a:t>
            </a:r>
            <a:r>
              <a:rPr sz="700" b="1" i="1" spc="-4" dirty="0">
                <a:latin typeface="Times New Roman"/>
                <a:cs typeface="Times New Roman"/>
              </a:rPr>
              <a:t> funciona</a:t>
            </a:r>
            <a:r>
              <a:rPr sz="700" b="1" i="1" spc="4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en</a:t>
            </a:r>
            <a:r>
              <a:rPr sz="700" b="1" i="1" spc="-8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vacío.</a:t>
            </a: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spcBef>
                <a:spcPts val="12"/>
              </a:spcBef>
            </a:pPr>
            <a:endParaRPr sz="800">
              <a:latin typeface="Times New Roman"/>
              <a:cs typeface="Times New Roman"/>
            </a:endParaRPr>
          </a:p>
          <a:p>
            <a:pPr marL="10259" marR="4617">
              <a:lnSpc>
                <a:spcPct val="103299"/>
              </a:lnSpc>
              <a:spcBef>
                <a:spcPts val="4"/>
              </a:spcBef>
            </a:pPr>
            <a:r>
              <a:rPr sz="1000" spc="-4" dirty="0">
                <a:latin typeface="Times New Roman"/>
                <a:cs typeface="Times New Roman"/>
              </a:rPr>
              <a:t>Al</a:t>
            </a:r>
            <a:r>
              <a:rPr sz="1000" spc="2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descomponer</a:t>
            </a:r>
            <a:r>
              <a:rPr sz="1000" spc="2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las</a:t>
            </a:r>
            <a:r>
              <a:rPr sz="1000" spc="4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corrientes</a:t>
            </a:r>
            <a:r>
              <a:rPr sz="1000" spc="2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3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cortocircuito</a:t>
            </a:r>
            <a:r>
              <a:rPr sz="1000" spc="3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spc="4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una</a:t>
            </a:r>
            <a:r>
              <a:rPr sz="1000" spc="2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3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las</a:t>
            </a:r>
            <a:r>
              <a:rPr sz="1000" spc="3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fases,</a:t>
            </a:r>
            <a:r>
              <a:rPr sz="1000" spc="3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</a:t>
            </a:r>
            <a:r>
              <a:rPr sz="1000" spc="2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muestran</a:t>
            </a:r>
            <a:r>
              <a:rPr sz="1000" spc="3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las</a:t>
            </a:r>
            <a:r>
              <a:rPr sz="1000" spc="4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gráficas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más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detalladas</a:t>
            </a:r>
            <a:r>
              <a:rPr sz="1000" dirty="0">
                <a:latin typeface="Times New Roman"/>
                <a:cs typeface="Times New Roman"/>
              </a:rPr>
              <a:t> de</a:t>
            </a:r>
            <a:r>
              <a:rPr sz="1000" spc="-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un </a:t>
            </a:r>
            <a:r>
              <a:rPr sz="1000" spc="-4" dirty="0">
                <a:latin typeface="Times New Roman"/>
                <a:cs typeface="Times New Roman"/>
              </a:rPr>
              <a:t>oscilograma en</a:t>
            </a:r>
            <a:r>
              <a:rPr sz="1000" dirty="0">
                <a:latin typeface="Times New Roman"/>
                <a:cs typeface="Times New Roman"/>
              </a:rPr>
              <a:t> la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siguiente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figura.</a:t>
            </a:r>
            <a:endParaRPr sz="1000">
              <a:latin typeface="Times New Roman"/>
              <a:cs typeface="Times New Roman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91412" y="1879004"/>
            <a:ext cx="5171861" cy="3208552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xfrm>
            <a:off x="6329082" y="5931133"/>
            <a:ext cx="300182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r>
              <a:rPr dirty="0"/>
              <a:t>25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67161" y="4228229"/>
            <a:ext cx="212363" cy="80582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051937" y="2429866"/>
            <a:ext cx="5552738" cy="3549148"/>
          </a:xfrm>
          <a:prstGeom prst="rect">
            <a:avLst/>
          </a:prstGeom>
        </p:spPr>
        <p:txBody>
          <a:bodyPr vert="horz" wrap="square" lIns="0" tIns="10259" rIns="0" bIns="0" rtlCol="0">
            <a:spAutoFit/>
          </a:bodyPr>
          <a:lstStyle/>
          <a:p>
            <a:pPr algn="ctr">
              <a:spcBef>
                <a:spcPts val="81"/>
              </a:spcBef>
            </a:pPr>
            <a:r>
              <a:rPr sz="700" b="1" i="1" dirty="0">
                <a:latin typeface="Times New Roman"/>
                <a:cs typeface="Times New Roman"/>
              </a:rPr>
              <a:t>Figura 3.6:</a:t>
            </a:r>
            <a:r>
              <a:rPr sz="700" b="1" i="1" spc="8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Descomposición</a:t>
            </a:r>
            <a:r>
              <a:rPr sz="700" b="1" i="1" dirty="0">
                <a:latin typeface="Times New Roman"/>
                <a:cs typeface="Times New Roman"/>
              </a:rPr>
              <a:t> de</a:t>
            </a:r>
            <a:r>
              <a:rPr sz="700" b="1" i="1" spc="4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las</a:t>
            </a:r>
            <a:r>
              <a:rPr sz="700" b="1" i="1" spc="8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corrientes</a:t>
            </a:r>
            <a:r>
              <a:rPr sz="700" b="1" i="1" spc="4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de</a:t>
            </a:r>
            <a:r>
              <a:rPr sz="700" b="1" i="1" spc="4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cortocircuito.</a:t>
            </a:r>
            <a:endParaRPr sz="700">
              <a:latin typeface="Times New Roman"/>
              <a:cs typeface="Times New Roman"/>
            </a:endParaRPr>
          </a:p>
          <a:p>
            <a:pPr marL="10259" marR="6155" algn="just">
              <a:lnSpc>
                <a:spcPct val="103299"/>
              </a:lnSpc>
              <a:spcBef>
                <a:spcPts val="687"/>
              </a:spcBef>
            </a:pPr>
            <a:r>
              <a:rPr sz="1000" dirty="0">
                <a:latin typeface="Times New Roman"/>
                <a:cs typeface="Times New Roman"/>
              </a:rPr>
              <a:t>En </a:t>
            </a:r>
            <a:r>
              <a:rPr sz="1000" spc="-4" dirty="0">
                <a:latin typeface="Times New Roman"/>
                <a:cs typeface="Times New Roman"/>
              </a:rPr>
              <a:t>el oscilograma </a:t>
            </a:r>
            <a:r>
              <a:rPr sz="1000" dirty="0">
                <a:latin typeface="Times New Roman"/>
                <a:cs typeface="Times New Roman"/>
              </a:rPr>
              <a:t>(a) de la </a:t>
            </a:r>
            <a:r>
              <a:rPr sz="1000" b="1" spc="-4" dirty="0">
                <a:latin typeface="Times New Roman"/>
                <a:cs typeface="Times New Roman"/>
              </a:rPr>
              <a:t>Figura </a:t>
            </a:r>
            <a:r>
              <a:rPr sz="1000" b="1" dirty="0">
                <a:latin typeface="Times New Roman"/>
                <a:cs typeface="Times New Roman"/>
              </a:rPr>
              <a:t>3.6 </a:t>
            </a:r>
            <a:r>
              <a:rPr sz="1000" spc="-4" dirty="0">
                <a:latin typeface="Times New Roman"/>
                <a:cs typeface="Times New Roman"/>
              </a:rPr>
              <a:t>se </a:t>
            </a:r>
            <a:r>
              <a:rPr sz="1000" dirty="0">
                <a:latin typeface="Times New Roman"/>
                <a:cs typeface="Times New Roman"/>
              </a:rPr>
              <a:t>muestra más </a:t>
            </a:r>
            <a:r>
              <a:rPr sz="1000" spc="-4" dirty="0">
                <a:latin typeface="Times New Roman"/>
                <a:cs typeface="Times New Roman"/>
              </a:rPr>
              <a:t>detallada </a:t>
            </a:r>
            <a:r>
              <a:rPr sz="1000" dirty="0">
                <a:latin typeface="Times New Roman"/>
                <a:cs typeface="Times New Roman"/>
              </a:rPr>
              <a:t>la </a:t>
            </a:r>
            <a:r>
              <a:rPr sz="1000" spc="-4" dirty="0">
                <a:latin typeface="Times New Roman"/>
                <a:cs typeface="Times New Roman"/>
              </a:rPr>
              <a:t>corriente </a:t>
            </a:r>
            <a:r>
              <a:rPr sz="1000" dirty="0">
                <a:latin typeface="Times New Roman"/>
                <a:cs typeface="Times New Roman"/>
              </a:rPr>
              <a:t>de una de </a:t>
            </a:r>
            <a:r>
              <a:rPr sz="1000" spc="-4" dirty="0">
                <a:latin typeface="Times New Roman"/>
                <a:cs typeface="Times New Roman"/>
              </a:rPr>
              <a:t>las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fases, </a:t>
            </a:r>
            <a:r>
              <a:rPr sz="1000" dirty="0">
                <a:latin typeface="Times New Roman"/>
                <a:cs typeface="Times New Roman"/>
              </a:rPr>
              <a:t>la </a:t>
            </a:r>
            <a:r>
              <a:rPr sz="1000" spc="-4" dirty="0">
                <a:latin typeface="Times New Roman"/>
                <a:cs typeface="Times New Roman"/>
              </a:rPr>
              <a:t>línea </a:t>
            </a:r>
            <a:r>
              <a:rPr sz="1000" dirty="0">
                <a:latin typeface="Times New Roman"/>
                <a:cs typeface="Times New Roman"/>
              </a:rPr>
              <a:t>AAʹ y </a:t>
            </a:r>
            <a:r>
              <a:rPr sz="1000" spc="-4" dirty="0">
                <a:latin typeface="Times New Roman"/>
                <a:cs typeface="Times New Roman"/>
              </a:rPr>
              <a:t>BBʹ son </a:t>
            </a:r>
            <a:r>
              <a:rPr sz="1000" dirty="0">
                <a:latin typeface="Times New Roman"/>
                <a:cs typeface="Times New Roman"/>
              </a:rPr>
              <a:t>las </a:t>
            </a:r>
            <a:r>
              <a:rPr sz="1000" spc="-4" dirty="0">
                <a:latin typeface="Times New Roman"/>
                <a:cs typeface="Times New Roman"/>
              </a:rPr>
              <a:t>envolventes </a:t>
            </a:r>
            <a:r>
              <a:rPr sz="1000" spc="4" dirty="0">
                <a:latin typeface="Times New Roman"/>
                <a:cs typeface="Times New Roman"/>
              </a:rPr>
              <a:t>de </a:t>
            </a:r>
            <a:r>
              <a:rPr sz="1000" dirty="0">
                <a:latin typeface="Times New Roman"/>
                <a:cs typeface="Times New Roman"/>
              </a:rPr>
              <a:t>las </a:t>
            </a:r>
            <a:r>
              <a:rPr sz="1000" spc="-4" dirty="0">
                <a:latin typeface="Times New Roman"/>
                <a:cs typeface="Times New Roman"/>
              </a:rPr>
              <a:t>corrientes alternas </a:t>
            </a:r>
            <a:r>
              <a:rPr sz="1000" dirty="0">
                <a:latin typeface="Times New Roman"/>
                <a:cs typeface="Times New Roman"/>
              </a:rPr>
              <a:t>y </a:t>
            </a:r>
            <a:r>
              <a:rPr sz="1000" spc="-4" dirty="0">
                <a:latin typeface="Times New Roman"/>
                <a:cs typeface="Times New Roman"/>
              </a:rPr>
              <a:t>MMʹ es </a:t>
            </a:r>
            <a:r>
              <a:rPr sz="1000" dirty="0">
                <a:latin typeface="Times New Roman"/>
                <a:cs typeface="Times New Roman"/>
              </a:rPr>
              <a:t>la </a:t>
            </a:r>
            <a:r>
              <a:rPr sz="1000" spc="-4" dirty="0">
                <a:latin typeface="Times New Roman"/>
                <a:cs typeface="Times New Roman"/>
              </a:rPr>
              <a:t>línea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mediana </a:t>
            </a:r>
            <a:r>
              <a:rPr sz="1000" dirty="0">
                <a:latin typeface="Times New Roman"/>
                <a:cs typeface="Times New Roman"/>
              </a:rPr>
              <a:t>entre</a:t>
            </a:r>
            <a:r>
              <a:rPr sz="1000" spc="-4" dirty="0">
                <a:latin typeface="Times New Roman"/>
                <a:cs typeface="Times New Roman"/>
              </a:rPr>
              <a:t> las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envolventes.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44"/>
              </a:spcBef>
            </a:pPr>
            <a:endParaRPr sz="1100">
              <a:latin typeface="Times New Roman"/>
              <a:cs typeface="Times New Roman"/>
            </a:endParaRPr>
          </a:p>
          <a:p>
            <a:pPr marL="10259" algn="just"/>
            <a:r>
              <a:rPr sz="1000" spc="-8" dirty="0">
                <a:latin typeface="Times New Roman"/>
                <a:cs typeface="Times New Roman"/>
              </a:rPr>
              <a:t>La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corriente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descrita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spc="4" dirty="0">
                <a:latin typeface="Times New Roman"/>
                <a:cs typeface="Times New Roman"/>
              </a:rPr>
              <a:t> la </a:t>
            </a:r>
            <a:r>
              <a:rPr sz="1000" b="1" spc="-4" dirty="0">
                <a:latin typeface="Times New Roman"/>
                <a:cs typeface="Times New Roman"/>
              </a:rPr>
              <a:t>Figura</a:t>
            </a:r>
            <a:r>
              <a:rPr sz="1000" b="1" dirty="0">
                <a:latin typeface="Times New Roman"/>
                <a:cs typeface="Times New Roman"/>
              </a:rPr>
              <a:t> 3.6</a:t>
            </a:r>
            <a:r>
              <a:rPr sz="1000" b="1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se </a:t>
            </a:r>
            <a:r>
              <a:rPr sz="1000" spc="-4" dirty="0">
                <a:latin typeface="Times New Roman"/>
                <a:cs typeface="Times New Roman"/>
              </a:rPr>
              <a:t>puede</a:t>
            </a:r>
            <a:r>
              <a:rPr sz="1000" dirty="0">
                <a:latin typeface="Times New Roman"/>
                <a:cs typeface="Times New Roman"/>
              </a:rPr>
              <a:t> descomponer</a:t>
            </a:r>
            <a:r>
              <a:rPr sz="1000" spc="-4" dirty="0">
                <a:latin typeface="Times New Roman"/>
                <a:cs typeface="Times New Roman"/>
              </a:rPr>
              <a:t> en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dos</a:t>
            </a:r>
            <a:r>
              <a:rPr sz="1000" spc="1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componentes.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40"/>
              </a:spcBef>
            </a:pPr>
            <a:endParaRPr sz="1000">
              <a:latin typeface="Times New Roman"/>
              <a:cs typeface="Times New Roman"/>
            </a:endParaRPr>
          </a:p>
          <a:p>
            <a:pPr marL="379072" marR="4104" indent="-184663" algn="just">
              <a:lnSpc>
                <a:spcPct val="103299"/>
              </a:lnSpc>
              <a:buAutoNum type="arabicPeriod"/>
              <a:tabLst>
                <a:tab pos="379585" algn="l"/>
              </a:tabLst>
            </a:pPr>
            <a:r>
              <a:rPr sz="1000" spc="-4" dirty="0">
                <a:latin typeface="Times New Roman"/>
                <a:cs typeface="Times New Roman"/>
              </a:rPr>
              <a:t>Una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corriente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continua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amortiguada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cuya</a:t>
            </a:r>
            <a:r>
              <a:rPr sz="1000" dirty="0">
                <a:latin typeface="Times New Roman"/>
                <a:cs typeface="Times New Roman"/>
              </a:rPr>
              <a:t> magnitud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dirty="0">
                <a:latin typeface="Times New Roman"/>
                <a:cs typeface="Times New Roman"/>
              </a:rPr>
              <a:t> función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del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tiempo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está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representada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por la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línea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MMʹ,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como</a:t>
            </a:r>
            <a:r>
              <a:rPr sz="1000" dirty="0">
                <a:latin typeface="Times New Roman"/>
                <a:cs typeface="Times New Roman"/>
              </a:rPr>
              <a:t> se</a:t>
            </a:r>
            <a:r>
              <a:rPr sz="1000" spc="-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muestra</a:t>
            </a:r>
            <a:r>
              <a:rPr sz="1000" spc="-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en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oscilograma</a:t>
            </a:r>
            <a:r>
              <a:rPr sz="1000" dirty="0">
                <a:latin typeface="Times New Roman"/>
                <a:cs typeface="Times New Roman"/>
              </a:rPr>
              <a:t> (b).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40"/>
              </a:spcBef>
              <a:buFont typeface="Times New Roman"/>
              <a:buAutoNum type="arabicPeriod"/>
            </a:pPr>
            <a:endParaRPr sz="1000">
              <a:latin typeface="Times New Roman"/>
              <a:cs typeface="Times New Roman"/>
            </a:endParaRPr>
          </a:p>
          <a:p>
            <a:pPr marL="379072" marR="5642" indent="-184663" algn="just">
              <a:lnSpc>
                <a:spcPct val="103299"/>
              </a:lnSpc>
              <a:spcBef>
                <a:spcPts val="4"/>
              </a:spcBef>
              <a:buAutoNum type="arabicPeriod"/>
              <a:tabLst>
                <a:tab pos="379585" algn="l"/>
              </a:tabLst>
            </a:pPr>
            <a:r>
              <a:rPr sz="1000" spc="-4" dirty="0">
                <a:latin typeface="Times New Roman"/>
                <a:cs typeface="Times New Roman"/>
              </a:rPr>
              <a:t>Una</a:t>
            </a:r>
            <a:r>
              <a:rPr sz="1000" spc="81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corriente</a:t>
            </a:r>
            <a:r>
              <a:rPr sz="1000" spc="89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alterna</a:t>
            </a:r>
            <a:r>
              <a:rPr sz="1000" spc="81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simétrica</a:t>
            </a:r>
            <a:r>
              <a:rPr sz="1000" spc="89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85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frecuencia</a:t>
            </a:r>
            <a:r>
              <a:rPr sz="1000" spc="89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fundamental,</a:t>
            </a:r>
            <a:r>
              <a:rPr sz="1000" spc="89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que</a:t>
            </a:r>
            <a:r>
              <a:rPr sz="1000" spc="89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</a:t>
            </a:r>
            <a:r>
              <a:rPr sz="1000" spc="85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obtiene</a:t>
            </a:r>
            <a:r>
              <a:rPr sz="1000" spc="89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restando </a:t>
            </a:r>
            <a:r>
              <a:rPr sz="1000" spc="-23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 la </a:t>
            </a:r>
            <a:r>
              <a:rPr sz="1000" spc="-4" dirty="0">
                <a:latin typeface="Times New Roman"/>
                <a:cs typeface="Times New Roman"/>
              </a:rPr>
              <a:t>corriente total </a:t>
            </a:r>
            <a:r>
              <a:rPr sz="1000" dirty="0">
                <a:latin typeface="Times New Roman"/>
                <a:cs typeface="Times New Roman"/>
              </a:rPr>
              <a:t>la </a:t>
            </a:r>
            <a:r>
              <a:rPr sz="1000" spc="-4" dirty="0">
                <a:latin typeface="Times New Roman"/>
                <a:cs typeface="Times New Roman"/>
              </a:rPr>
              <a:t>componente </a:t>
            </a:r>
            <a:r>
              <a:rPr sz="1000" dirty="0">
                <a:latin typeface="Times New Roman"/>
                <a:cs typeface="Times New Roman"/>
              </a:rPr>
              <a:t>de la </a:t>
            </a:r>
            <a:r>
              <a:rPr sz="1000" spc="-4" dirty="0">
                <a:latin typeface="Times New Roman"/>
                <a:cs typeface="Times New Roman"/>
              </a:rPr>
              <a:t>corriente continua, como se </a:t>
            </a:r>
            <a:r>
              <a:rPr sz="1000" dirty="0">
                <a:latin typeface="Times New Roman"/>
                <a:cs typeface="Times New Roman"/>
              </a:rPr>
              <a:t>muestra </a:t>
            </a:r>
            <a:r>
              <a:rPr sz="1000" spc="-4" dirty="0">
                <a:latin typeface="Times New Roman"/>
                <a:cs typeface="Times New Roman"/>
              </a:rPr>
              <a:t>en el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oscilograma (c).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4"/>
              </a:spcBef>
            </a:pPr>
            <a:endParaRPr sz="1200">
              <a:latin typeface="Times New Roman"/>
              <a:cs typeface="Times New Roman"/>
            </a:endParaRPr>
          </a:p>
          <a:p>
            <a:pPr marL="229290"/>
            <a:r>
              <a:rPr sz="1100" b="1" spc="-4" dirty="0">
                <a:latin typeface="Times New Roman"/>
                <a:cs typeface="Times New Roman"/>
              </a:rPr>
              <a:t>COMPONENTE </a:t>
            </a:r>
            <a:r>
              <a:rPr sz="1100" b="1" dirty="0">
                <a:latin typeface="Times New Roman"/>
                <a:cs typeface="Times New Roman"/>
              </a:rPr>
              <a:t>DE </a:t>
            </a:r>
            <a:r>
              <a:rPr sz="1100" b="1" spc="-4" dirty="0">
                <a:latin typeface="Times New Roman"/>
                <a:cs typeface="Times New Roman"/>
              </a:rPr>
              <a:t>CORRIENTE</a:t>
            </a:r>
            <a:r>
              <a:rPr sz="1100" b="1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CONTINUA (DC).</a:t>
            </a:r>
            <a:endParaRPr sz="1100">
              <a:latin typeface="Times New Roman"/>
              <a:cs typeface="Times New Roman"/>
            </a:endParaRPr>
          </a:p>
          <a:p>
            <a:pPr>
              <a:spcBef>
                <a:spcPts val="8"/>
              </a:spcBef>
            </a:pPr>
            <a:endParaRPr sz="1100">
              <a:latin typeface="Times New Roman"/>
              <a:cs typeface="Times New Roman"/>
            </a:endParaRPr>
          </a:p>
          <a:p>
            <a:pPr marL="10259" marR="5130" algn="just">
              <a:lnSpc>
                <a:spcPct val="103400"/>
              </a:lnSpc>
              <a:spcBef>
                <a:spcPts val="4"/>
              </a:spcBef>
            </a:pPr>
            <a:r>
              <a:rPr sz="1000" spc="-4" dirty="0">
                <a:latin typeface="Times New Roman"/>
                <a:cs typeface="Times New Roman"/>
              </a:rPr>
              <a:t>Para explicar </a:t>
            </a:r>
            <a:r>
              <a:rPr sz="1000" dirty="0">
                <a:latin typeface="Times New Roman"/>
                <a:cs typeface="Times New Roman"/>
              </a:rPr>
              <a:t>la aparición de una </a:t>
            </a:r>
            <a:r>
              <a:rPr sz="1000" spc="-4" dirty="0">
                <a:latin typeface="Times New Roman"/>
                <a:cs typeface="Times New Roman"/>
              </a:rPr>
              <a:t>componente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corriente continua </a:t>
            </a:r>
            <a:r>
              <a:rPr sz="1000" dirty="0">
                <a:latin typeface="Times New Roman"/>
                <a:cs typeface="Times New Roman"/>
              </a:rPr>
              <a:t>en la </a:t>
            </a:r>
            <a:r>
              <a:rPr sz="1000" spc="-4" dirty="0">
                <a:latin typeface="Times New Roman"/>
                <a:cs typeface="Times New Roman"/>
              </a:rPr>
              <a:t>corriente </a:t>
            </a:r>
            <a:r>
              <a:rPr sz="1000" spc="4" dirty="0">
                <a:latin typeface="Times New Roman"/>
                <a:cs typeface="Times New Roman"/>
              </a:rPr>
              <a:t>de 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cortocircuito,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considera</a:t>
            </a:r>
            <a:r>
              <a:rPr sz="1000" dirty="0">
                <a:latin typeface="Times New Roman"/>
                <a:cs typeface="Times New Roman"/>
              </a:rPr>
              <a:t> un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circuito</a:t>
            </a:r>
            <a:r>
              <a:rPr sz="1000" dirty="0">
                <a:latin typeface="Times New Roman"/>
                <a:cs typeface="Times New Roman"/>
              </a:rPr>
              <a:t> equivalente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inductivo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excitado</a:t>
            </a:r>
            <a:r>
              <a:rPr sz="1000" dirty="0">
                <a:latin typeface="Times New Roman"/>
                <a:cs typeface="Times New Roman"/>
              </a:rPr>
              <a:t> por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una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fuerza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electromotriz </a:t>
            </a:r>
            <a:r>
              <a:rPr sz="1000" dirty="0">
                <a:latin typeface="Times New Roman"/>
                <a:cs typeface="Times New Roman"/>
              </a:rPr>
              <a:t>sinusoidal, que </a:t>
            </a:r>
            <a:r>
              <a:rPr sz="1000" spc="-4" dirty="0">
                <a:latin typeface="Times New Roman"/>
                <a:cs typeface="Times New Roman"/>
              </a:rPr>
              <a:t>representa </a:t>
            </a:r>
            <a:r>
              <a:rPr sz="1000" dirty="0">
                <a:latin typeface="Times New Roman"/>
                <a:cs typeface="Times New Roman"/>
              </a:rPr>
              <a:t>una </a:t>
            </a:r>
            <a:r>
              <a:rPr sz="1000" spc="-4" dirty="0">
                <a:latin typeface="Times New Roman"/>
                <a:cs typeface="Times New Roman"/>
              </a:rPr>
              <a:t>fase </a:t>
            </a:r>
            <a:r>
              <a:rPr sz="1000" dirty="0">
                <a:latin typeface="Times New Roman"/>
                <a:cs typeface="Times New Roman"/>
              </a:rPr>
              <a:t>de un </a:t>
            </a:r>
            <a:r>
              <a:rPr sz="1000" spc="-4" dirty="0">
                <a:latin typeface="Times New Roman"/>
                <a:cs typeface="Times New Roman"/>
              </a:rPr>
              <a:t>generador </a:t>
            </a:r>
            <a:r>
              <a:rPr sz="1000" dirty="0">
                <a:latin typeface="Times New Roman"/>
                <a:cs typeface="Times New Roman"/>
              </a:rPr>
              <a:t>síncrono </a:t>
            </a:r>
            <a:r>
              <a:rPr sz="1000" spc="-4" dirty="0">
                <a:latin typeface="Times New Roman"/>
                <a:cs typeface="Times New Roman"/>
              </a:rPr>
              <a:t>trifásico. </a:t>
            </a:r>
            <a:r>
              <a:rPr sz="1000" dirty="0">
                <a:latin typeface="Times New Roman"/>
                <a:cs typeface="Times New Roman"/>
              </a:rPr>
              <a:t>R y L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son</a:t>
            </a:r>
            <a:r>
              <a:rPr sz="1000" dirty="0">
                <a:latin typeface="Times New Roman"/>
                <a:cs typeface="Times New Roman"/>
              </a:rPr>
              <a:t> la </a:t>
            </a:r>
            <a:r>
              <a:rPr sz="1000" spc="-4" dirty="0">
                <a:latin typeface="Times New Roman"/>
                <a:cs typeface="Times New Roman"/>
              </a:rPr>
              <a:t>resistencia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e </a:t>
            </a:r>
            <a:r>
              <a:rPr sz="1000" spc="-4" dirty="0">
                <a:latin typeface="Times New Roman"/>
                <a:cs typeface="Times New Roman"/>
              </a:rPr>
              <a:t>inductancia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respectivamente</a:t>
            </a:r>
            <a:r>
              <a:rPr sz="1000" dirty="0">
                <a:latin typeface="Times New Roman"/>
                <a:cs typeface="Times New Roman"/>
              </a:rPr>
              <a:t> por </a:t>
            </a:r>
            <a:r>
              <a:rPr sz="1000" spc="-4" dirty="0">
                <a:latin typeface="Times New Roman"/>
                <a:cs typeface="Times New Roman"/>
              </a:rPr>
              <a:t>fase</a:t>
            </a:r>
            <a:r>
              <a:rPr sz="1000" dirty="0">
                <a:latin typeface="Times New Roman"/>
                <a:cs typeface="Times New Roman"/>
              </a:rPr>
              <a:t> del </a:t>
            </a:r>
            <a:r>
              <a:rPr sz="1000" spc="-4" dirty="0">
                <a:latin typeface="Times New Roman"/>
                <a:cs typeface="Times New Roman"/>
              </a:rPr>
              <a:t>generador.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28"/>
              </a:spcBef>
            </a:pPr>
            <a:endParaRPr sz="1000">
              <a:latin typeface="Times New Roman"/>
              <a:cs typeface="Times New Roman"/>
            </a:endParaRPr>
          </a:p>
          <a:p>
            <a:pPr marL="10259" marR="4104" algn="just">
              <a:lnSpc>
                <a:spcPct val="104200"/>
              </a:lnSpc>
            </a:pPr>
            <a:r>
              <a:rPr sz="1000" spc="-4" dirty="0">
                <a:latin typeface="Times New Roman"/>
                <a:cs typeface="Times New Roman"/>
              </a:rPr>
              <a:t>Inicialmente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generador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está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funcionando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vacío: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8" dirty="0">
                <a:latin typeface="Times New Roman"/>
                <a:cs typeface="Times New Roman"/>
              </a:rPr>
              <a:t>La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fuerza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electromotriz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inducida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una </a:t>
            </a:r>
            <a:r>
              <a:rPr sz="1000" spc="-23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función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armónica del</a:t>
            </a:r>
            <a:r>
              <a:rPr sz="1000" dirty="0">
                <a:latin typeface="Times New Roman"/>
                <a:cs typeface="Times New Roman"/>
              </a:rPr>
              <a:t> tiempo con un </a:t>
            </a:r>
            <a:r>
              <a:rPr sz="1000" spc="-4" dirty="0">
                <a:latin typeface="Times New Roman"/>
                <a:cs typeface="Times New Roman"/>
              </a:rPr>
              <a:t>valor</a:t>
            </a:r>
            <a:r>
              <a:rPr sz="1000" dirty="0">
                <a:latin typeface="Times New Roman"/>
                <a:cs typeface="Times New Roman"/>
              </a:rPr>
              <a:t> de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cresta </a:t>
            </a:r>
            <a:r>
              <a:rPr sz="1000" spc="-4" dirty="0">
                <a:latin typeface="Times New Roman"/>
                <a:cs typeface="Times New Roman"/>
              </a:rPr>
              <a:t>E.</a:t>
            </a:r>
            <a:endParaRPr sz="1000">
              <a:latin typeface="Times New Roman"/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55228" y="742715"/>
            <a:ext cx="4267805" cy="1643186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xfrm>
            <a:off x="6329082" y="5931133"/>
            <a:ext cx="300182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r>
              <a:rPr dirty="0"/>
              <a:t>26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67193" y="4623093"/>
            <a:ext cx="213832" cy="80582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051937" y="2076052"/>
            <a:ext cx="5552738" cy="3599547"/>
          </a:xfrm>
          <a:prstGeom prst="rect">
            <a:avLst/>
          </a:prstGeom>
        </p:spPr>
        <p:txBody>
          <a:bodyPr vert="horz" wrap="square" lIns="0" tIns="10259" rIns="0" bIns="0" rtlCol="0">
            <a:spAutoFit/>
          </a:bodyPr>
          <a:lstStyle/>
          <a:p>
            <a:pPr algn="ctr">
              <a:spcBef>
                <a:spcPts val="81"/>
              </a:spcBef>
            </a:pPr>
            <a:r>
              <a:rPr sz="700" b="1" i="1" dirty="0">
                <a:latin typeface="Times New Roman"/>
                <a:cs typeface="Times New Roman"/>
              </a:rPr>
              <a:t>Figura</a:t>
            </a:r>
            <a:r>
              <a:rPr sz="700" b="1" i="1" spc="-4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3.7:</a:t>
            </a:r>
            <a:r>
              <a:rPr sz="700" b="1" i="1" spc="4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Circuito</a:t>
            </a:r>
            <a:r>
              <a:rPr sz="700" b="1" i="1" spc="8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equivalente</a:t>
            </a:r>
            <a:r>
              <a:rPr sz="700" b="1" i="1" spc="-8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excitado.</a:t>
            </a: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spcBef>
                <a:spcPts val="40"/>
              </a:spcBef>
            </a:pPr>
            <a:endParaRPr sz="800">
              <a:latin typeface="Times New Roman"/>
              <a:cs typeface="Times New Roman"/>
            </a:endParaRPr>
          </a:p>
          <a:p>
            <a:pPr marL="10259" marR="4104" algn="just">
              <a:lnSpc>
                <a:spcPct val="103299"/>
              </a:lnSpc>
            </a:pPr>
            <a:r>
              <a:rPr sz="1000" spc="-8" dirty="0">
                <a:latin typeface="Times New Roman"/>
                <a:cs typeface="Times New Roman"/>
              </a:rPr>
              <a:t>Las </a:t>
            </a:r>
            <a:r>
              <a:rPr sz="1000" spc="-4" dirty="0">
                <a:latin typeface="Times New Roman"/>
                <a:cs typeface="Times New Roman"/>
              </a:rPr>
              <a:t>dos condiciones extremas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componente </a:t>
            </a:r>
            <a:r>
              <a:rPr sz="1000" spc="4" dirty="0">
                <a:latin typeface="Times New Roman"/>
                <a:cs typeface="Times New Roman"/>
              </a:rPr>
              <a:t>D.C </a:t>
            </a:r>
            <a:r>
              <a:rPr sz="1000" spc="-4" dirty="0">
                <a:latin typeface="Times New Roman"/>
                <a:cs typeface="Times New Roman"/>
              </a:rPr>
              <a:t>en </a:t>
            </a:r>
            <a:r>
              <a:rPr sz="1000" dirty="0">
                <a:latin typeface="Times New Roman"/>
                <a:cs typeface="Times New Roman"/>
              </a:rPr>
              <a:t>un </a:t>
            </a:r>
            <a:r>
              <a:rPr sz="1000" spc="-4" dirty="0">
                <a:latin typeface="Times New Roman"/>
                <a:cs typeface="Times New Roman"/>
              </a:rPr>
              <a:t>cortocircuito </a:t>
            </a:r>
            <a:r>
              <a:rPr sz="1000" dirty="0">
                <a:latin typeface="Times New Roman"/>
                <a:cs typeface="Times New Roman"/>
              </a:rPr>
              <a:t>producido por un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generador síncrono, se pueden explicar desde </a:t>
            </a:r>
            <a:r>
              <a:rPr sz="1000" dirty="0">
                <a:latin typeface="Times New Roman"/>
                <a:cs typeface="Times New Roman"/>
              </a:rPr>
              <a:t>un punto de </a:t>
            </a:r>
            <a:r>
              <a:rPr sz="1000" spc="-4" dirty="0">
                <a:latin typeface="Times New Roman"/>
                <a:cs typeface="Times New Roman"/>
              </a:rPr>
              <a:t>vista </a:t>
            </a:r>
            <a:r>
              <a:rPr sz="1000" dirty="0">
                <a:latin typeface="Times New Roman"/>
                <a:cs typeface="Times New Roman"/>
              </a:rPr>
              <a:t>físico, </a:t>
            </a:r>
            <a:r>
              <a:rPr sz="1000" spc="-4" dirty="0">
                <a:latin typeface="Times New Roman"/>
                <a:cs typeface="Times New Roman"/>
              </a:rPr>
              <a:t>como se indica </a:t>
            </a:r>
            <a:r>
              <a:rPr sz="1000" dirty="0">
                <a:latin typeface="Times New Roman"/>
                <a:cs typeface="Times New Roman"/>
              </a:rPr>
              <a:t>a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continuación.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40"/>
              </a:spcBef>
            </a:pPr>
            <a:endParaRPr sz="1000">
              <a:latin typeface="Times New Roman"/>
              <a:cs typeface="Times New Roman"/>
            </a:endParaRPr>
          </a:p>
          <a:p>
            <a:pPr marL="10259" marR="4617" algn="just">
              <a:lnSpc>
                <a:spcPct val="103400"/>
              </a:lnSpc>
            </a:pPr>
            <a:r>
              <a:rPr sz="1000" dirty="0">
                <a:latin typeface="Times New Roman"/>
                <a:cs typeface="Times New Roman"/>
              </a:rPr>
              <a:t>En un </a:t>
            </a:r>
            <a:r>
              <a:rPr sz="1000" spc="-4" dirty="0">
                <a:latin typeface="Times New Roman"/>
                <a:cs typeface="Times New Roman"/>
              </a:rPr>
              <a:t>circuito </a:t>
            </a:r>
            <a:r>
              <a:rPr sz="1000" dirty="0">
                <a:latin typeface="Times New Roman"/>
                <a:cs typeface="Times New Roman"/>
              </a:rPr>
              <a:t>inductivo la </a:t>
            </a:r>
            <a:r>
              <a:rPr sz="1000" spc="-4" dirty="0">
                <a:latin typeface="Times New Roman"/>
                <a:cs typeface="Times New Roman"/>
              </a:rPr>
              <a:t>corriente está atrasada </a:t>
            </a:r>
            <a:r>
              <a:rPr sz="1000" dirty="0">
                <a:latin typeface="Times New Roman"/>
                <a:cs typeface="Times New Roman"/>
              </a:rPr>
              <a:t>90° </a:t>
            </a:r>
            <a:r>
              <a:rPr sz="1000" spc="-4" dirty="0">
                <a:latin typeface="Times New Roman"/>
                <a:cs typeface="Times New Roman"/>
              </a:rPr>
              <a:t>con respecto </a:t>
            </a:r>
            <a:r>
              <a:rPr sz="1000" dirty="0">
                <a:latin typeface="Times New Roman"/>
                <a:cs typeface="Times New Roman"/>
              </a:rPr>
              <a:t>a la fuerza </a:t>
            </a:r>
            <a:r>
              <a:rPr sz="1000" spc="-4" dirty="0">
                <a:latin typeface="Times New Roman"/>
                <a:cs typeface="Times New Roman"/>
              </a:rPr>
              <a:t>electromotriz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aplicada. Si </a:t>
            </a:r>
            <a:r>
              <a:rPr sz="1000" dirty="0">
                <a:latin typeface="Times New Roman"/>
                <a:cs typeface="Times New Roman"/>
              </a:rPr>
              <a:t>el </a:t>
            </a:r>
            <a:r>
              <a:rPr sz="1000" spc="-4" dirty="0">
                <a:latin typeface="Times New Roman"/>
                <a:cs typeface="Times New Roman"/>
              </a:rPr>
              <a:t>circuito se cierra cuando </a:t>
            </a:r>
            <a:r>
              <a:rPr sz="1000" spc="4" dirty="0">
                <a:latin typeface="Times New Roman"/>
                <a:cs typeface="Times New Roman"/>
              </a:rPr>
              <a:t>la </a:t>
            </a:r>
            <a:r>
              <a:rPr sz="1000" dirty="0">
                <a:latin typeface="Times New Roman"/>
                <a:cs typeface="Times New Roman"/>
              </a:rPr>
              <a:t>fuerza </a:t>
            </a:r>
            <a:r>
              <a:rPr sz="1000" spc="-4" dirty="0">
                <a:latin typeface="Times New Roman"/>
                <a:cs typeface="Times New Roman"/>
              </a:rPr>
              <a:t>electromotriz pasa </a:t>
            </a:r>
            <a:r>
              <a:rPr sz="1000" dirty="0">
                <a:latin typeface="Times New Roman"/>
                <a:cs typeface="Times New Roman"/>
              </a:rPr>
              <a:t>por </a:t>
            </a:r>
            <a:r>
              <a:rPr sz="1000" spc="-4" dirty="0">
                <a:latin typeface="Times New Roman"/>
                <a:cs typeface="Times New Roman"/>
              </a:rPr>
              <a:t>su valor </a:t>
            </a:r>
            <a:r>
              <a:rPr sz="1000" dirty="0">
                <a:latin typeface="Times New Roman"/>
                <a:cs typeface="Times New Roman"/>
              </a:rPr>
              <a:t>máximo, la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corriente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inicia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con</a:t>
            </a:r>
            <a:r>
              <a:rPr sz="1000" dirty="0">
                <a:latin typeface="Times New Roman"/>
                <a:cs typeface="Times New Roman"/>
              </a:rPr>
              <a:t> un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desfasamiento</a:t>
            </a:r>
            <a:r>
              <a:rPr sz="1000" dirty="0">
                <a:latin typeface="Times New Roman"/>
                <a:cs typeface="Times New Roman"/>
              </a:rPr>
              <a:t> de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90°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con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respecto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al</a:t>
            </a:r>
            <a:r>
              <a:rPr sz="1000" dirty="0">
                <a:latin typeface="Times New Roman"/>
                <a:cs typeface="Times New Roman"/>
              </a:rPr>
              <a:t> voltaje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y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no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existe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componente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corriente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continua.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Si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circuito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cierra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cuando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fuerza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electromotriz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pasa </a:t>
            </a:r>
            <a:r>
              <a:rPr sz="1000" spc="-23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por</a:t>
            </a:r>
            <a:r>
              <a:rPr sz="1000" spc="-4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cero,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corriente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no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puede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alcanzar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su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valor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cresta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instantáneamente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y</a:t>
            </a:r>
            <a:r>
              <a:rPr sz="1000" spc="-53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existe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un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estado </a:t>
            </a:r>
            <a:r>
              <a:rPr sz="1000" spc="-23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transitorio entre el </a:t>
            </a:r>
            <a:r>
              <a:rPr sz="1000" dirty="0">
                <a:latin typeface="Times New Roman"/>
                <a:cs typeface="Times New Roman"/>
              </a:rPr>
              <a:t>instante </a:t>
            </a:r>
            <a:r>
              <a:rPr sz="1000" spc="-4" dirty="0">
                <a:latin typeface="Times New Roman"/>
                <a:cs typeface="Times New Roman"/>
              </a:rPr>
              <a:t>inicial, en el </a:t>
            </a:r>
            <a:r>
              <a:rPr sz="1000" dirty="0">
                <a:latin typeface="Times New Roman"/>
                <a:cs typeface="Times New Roman"/>
              </a:rPr>
              <a:t>que la </a:t>
            </a:r>
            <a:r>
              <a:rPr sz="1000" spc="-4" dirty="0">
                <a:latin typeface="Times New Roman"/>
                <a:cs typeface="Times New Roman"/>
              </a:rPr>
              <a:t>fuerza electromotriz </a:t>
            </a:r>
            <a:r>
              <a:rPr sz="1000" dirty="0">
                <a:latin typeface="Times New Roman"/>
                <a:cs typeface="Times New Roman"/>
              </a:rPr>
              <a:t>y la </a:t>
            </a:r>
            <a:r>
              <a:rPr sz="1000" spc="-4" dirty="0">
                <a:latin typeface="Times New Roman"/>
                <a:cs typeface="Times New Roman"/>
              </a:rPr>
              <a:t>corriente son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simultáneamente iguales </a:t>
            </a:r>
            <a:r>
              <a:rPr sz="1000" dirty="0">
                <a:latin typeface="Times New Roman"/>
                <a:cs typeface="Times New Roman"/>
              </a:rPr>
              <a:t>a </a:t>
            </a:r>
            <a:r>
              <a:rPr sz="1000" spc="-4" dirty="0">
                <a:latin typeface="Times New Roman"/>
                <a:cs typeface="Times New Roman"/>
              </a:rPr>
              <a:t>cero </a:t>
            </a:r>
            <a:r>
              <a:rPr sz="1000" dirty="0">
                <a:latin typeface="Times New Roman"/>
                <a:cs typeface="Times New Roman"/>
              </a:rPr>
              <a:t>y la </a:t>
            </a:r>
            <a:r>
              <a:rPr sz="1000" spc="-4" dirty="0">
                <a:latin typeface="Times New Roman"/>
                <a:cs typeface="Times New Roman"/>
              </a:rPr>
              <a:t>condición </a:t>
            </a:r>
            <a:r>
              <a:rPr sz="1000" spc="4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régimen permanente </a:t>
            </a:r>
            <a:r>
              <a:rPr sz="1000" dirty="0">
                <a:latin typeface="Times New Roman"/>
                <a:cs typeface="Times New Roman"/>
              </a:rPr>
              <a:t>en que la </a:t>
            </a:r>
            <a:r>
              <a:rPr sz="1000" spc="-4" dirty="0">
                <a:latin typeface="Times New Roman"/>
                <a:cs typeface="Times New Roman"/>
              </a:rPr>
              <a:t>corriente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está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atrasada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90°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con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respecto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fuerza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electromotriz;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este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caso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aparece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una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componente </a:t>
            </a:r>
            <a:r>
              <a:rPr sz="1000" spc="-23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corriente continua </a:t>
            </a:r>
            <a:r>
              <a:rPr sz="1000" dirty="0">
                <a:latin typeface="Times New Roman"/>
                <a:cs typeface="Times New Roman"/>
              </a:rPr>
              <a:t>cuyo </a:t>
            </a:r>
            <a:r>
              <a:rPr sz="1000" spc="-4" dirty="0">
                <a:latin typeface="Times New Roman"/>
                <a:cs typeface="Times New Roman"/>
              </a:rPr>
              <a:t>valor inicial es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igual magnitud </a:t>
            </a:r>
            <a:r>
              <a:rPr sz="1000" dirty="0">
                <a:latin typeface="Times New Roman"/>
                <a:cs typeface="Times New Roman"/>
              </a:rPr>
              <a:t>que </a:t>
            </a:r>
            <a:r>
              <a:rPr sz="1000" spc="-4" dirty="0">
                <a:latin typeface="Times New Roman"/>
                <a:cs typeface="Times New Roman"/>
              </a:rPr>
              <a:t>el valor inicial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cresta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 </a:t>
            </a:r>
            <a:r>
              <a:rPr sz="1000" spc="-4" dirty="0">
                <a:latin typeface="Times New Roman"/>
                <a:cs typeface="Times New Roman"/>
              </a:rPr>
              <a:t>corriente alterna simétrica,</a:t>
            </a:r>
            <a:r>
              <a:rPr sz="1000" dirty="0">
                <a:latin typeface="Times New Roman"/>
                <a:cs typeface="Times New Roman"/>
              </a:rPr>
              <a:t> pero de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signo</a:t>
            </a:r>
            <a:r>
              <a:rPr sz="1000" dirty="0">
                <a:latin typeface="Times New Roman"/>
                <a:cs typeface="Times New Roman"/>
              </a:rPr>
              <a:t> contrario</a:t>
            </a:r>
            <a:r>
              <a:rPr sz="1000" spc="1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[6].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12"/>
              </a:spcBef>
            </a:pPr>
            <a:endParaRPr sz="1200">
              <a:latin typeface="Times New Roman"/>
              <a:cs typeface="Times New Roman"/>
            </a:endParaRPr>
          </a:p>
          <a:p>
            <a:pPr marL="10259" marR="6668" algn="just">
              <a:lnSpc>
                <a:spcPct val="103299"/>
              </a:lnSpc>
            </a:pPr>
            <a:r>
              <a:rPr sz="1000" dirty="0">
                <a:latin typeface="Times New Roman"/>
                <a:cs typeface="Times New Roman"/>
              </a:rPr>
              <a:t>Esta </a:t>
            </a:r>
            <a:r>
              <a:rPr sz="1000" spc="-4" dirty="0">
                <a:latin typeface="Times New Roman"/>
                <a:cs typeface="Times New Roman"/>
              </a:rPr>
              <a:t>corriente continua </a:t>
            </a:r>
            <a:r>
              <a:rPr sz="1000" dirty="0">
                <a:latin typeface="Times New Roman"/>
                <a:cs typeface="Times New Roman"/>
              </a:rPr>
              <a:t>que </a:t>
            </a:r>
            <a:r>
              <a:rPr sz="1000" spc="-4" dirty="0">
                <a:latin typeface="Times New Roman"/>
                <a:cs typeface="Times New Roman"/>
              </a:rPr>
              <a:t>circula en </a:t>
            </a:r>
            <a:r>
              <a:rPr sz="1000" dirty="0">
                <a:latin typeface="Times New Roman"/>
                <a:cs typeface="Times New Roman"/>
              </a:rPr>
              <a:t>los devanados </a:t>
            </a:r>
            <a:r>
              <a:rPr sz="1000" spc="-4" dirty="0">
                <a:latin typeface="Times New Roman"/>
                <a:cs typeface="Times New Roman"/>
              </a:rPr>
              <a:t>del estator </a:t>
            </a:r>
            <a:r>
              <a:rPr sz="1000" dirty="0">
                <a:latin typeface="Times New Roman"/>
                <a:cs typeface="Times New Roman"/>
              </a:rPr>
              <a:t>induce </a:t>
            </a:r>
            <a:r>
              <a:rPr sz="1000" spc="-4" dirty="0">
                <a:latin typeface="Times New Roman"/>
                <a:cs typeface="Times New Roman"/>
              </a:rPr>
              <a:t>una corriente </a:t>
            </a:r>
            <a:r>
              <a:rPr sz="1000" dirty="0">
                <a:latin typeface="Times New Roman"/>
                <a:cs typeface="Times New Roman"/>
              </a:rPr>
              <a:t>alterna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rotor, </a:t>
            </a:r>
            <a:r>
              <a:rPr sz="1000" spc="-4" dirty="0">
                <a:latin typeface="Times New Roman"/>
                <a:cs typeface="Times New Roman"/>
              </a:rPr>
              <a:t>como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 </a:t>
            </a:r>
            <a:r>
              <a:rPr sz="1000" dirty="0">
                <a:latin typeface="Times New Roman"/>
                <a:cs typeface="Times New Roman"/>
              </a:rPr>
              <a:t>muestra</a:t>
            </a:r>
            <a:r>
              <a:rPr sz="1000" spc="-4" dirty="0">
                <a:latin typeface="Times New Roman"/>
                <a:cs typeface="Times New Roman"/>
              </a:rPr>
              <a:t> en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oscilograma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 </a:t>
            </a:r>
            <a:r>
              <a:rPr sz="1000" spc="-4" dirty="0">
                <a:latin typeface="Times New Roman"/>
                <a:cs typeface="Times New Roman"/>
              </a:rPr>
              <a:t>corriente</a:t>
            </a:r>
            <a:r>
              <a:rPr sz="1000" dirty="0">
                <a:latin typeface="Times New Roman"/>
                <a:cs typeface="Times New Roman"/>
              </a:rPr>
              <a:t> de</a:t>
            </a:r>
            <a:r>
              <a:rPr sz="1000" spc="-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campo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Figura</a:t>
            </a:r>
            <a:r>
              <a:rPr sz="1000" b="1" dirty="0">
                <a:latin typeface="Times New Roman"/>
                <a:cs typeface="Times New Roman"/>
              </a:rPr>
              <a:t> 3.5</a:t>
            </a:r>
            <a:r>
              <a:rPr sz="1000" dirty="0">
                <a:latin typeface="Times New Roman"/>
                <a:cs typeface="Times New Roman"/>
              </a:rPr>
              <a:t>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8"/>
              </a:spcBef>
            </a:pPr>
            <a:endParaRPr sz="1200">
              <a:latin typeface="Times New Roman"/>
              <a:cs typeface="Times New Roman"/>
            </a:endParaRPr>
          </a:p>
          <a:p>
            <a:pPr marL="229290"/>
            <a:r>
              <a:rPr sz="1100" b="1" spc="-4" dirty="0">
                <a:latin typeface="Times New Roman"/>
                <a:cs typeface="Times New Roman"/>
              </a:rPr>
              <a:t>COMPONENTE</a:t>
            </a:r>
            <a:r>
              <a:rPr sz="1100" b="1" dirty="0">
                <a:latin typeface="Times New Roman"/>
                <a:cs typeface="Times New Roman"/>
              </a:rPr>
              <a:t> DE</a:t>
            </a:r>
            <a:r>
              <a:rPr sz="1100" b="1" spc="4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CORRIENTE</a:t>
            </a:r>
            <a:r>
              <a:rPr sz="1100" b="1" spc="4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ALTERNA</a:t>
            </a:r>
            <a:r>
              <a:rPr sz="1100" b="1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SIMÉTRICA.</a:t>
            </a:r>
            <a:endParaRPr sz="1100">
              <a:latin typeface="Times New Roman"/>
              <a:cs typeface="Times New Roman"/>
            </a:endParaRPr>
          </a:p>
          <a:p>
            <a:pPr>
              <a:spcBef>
                <a:spcPts val="32"/>
              </a:spcBef>
            </a:pPr>
            <a:endParaRPr sz="1300">
              <a:latin typeface="Times New Roman"/>
              <a:cs typeface="Times New Roman"/>
            </a:endParaRPr>
          </a:p>
          <a:p>
            <a:pPr marL="10259" marR="7181" algn="just">
              <a:lnSpc>
                <a:spcPts val="1115"/>
              </a:lnSpc>
            </a:pPr>
            <a:r>
              <a:rPr sz="1000" dirty="0">
                <a:latin typeface="Times New Roman"/>
                <a:cs typeface="Times New Roman"/>
              </a:rPr>
              <a:t>En la </a:t>
            </a:r>
            <a:r>
              <a:rPr sz="1000" b="1" spc="-4" dirty="0">
                <a:latin typeface="Times New Roman"/>
                <a:cs typeface="Times New Roman"/>
              </a:rPr>
              <a:t>Figura </a:t>
            </a:r>
            <a:r>
              <a:rPr sz="1000" b="1" dirty="0">
                <a:latin typeface="Times New Roman"/>
                <a:cs typeface="Times New Roman"/>
              </a:rPr>
              <a:t>3.8 </a:t>
            </a:r>
            <a:r>
              <a:rPr sz="1000" spc="-4" dirty="0">
                <a:latin typeface="Times New Roman"/>
                <a:cs typeface="Times New Roman"/>
              </a:rPr>
              <a:t>se </a:t>
            </a:r>
            <a:r>
              <a:rPr sz="1000" dirty="0">
                <a:latin typeface="Times New Roman"/>
                <a:cs typeface="Times New Roman"/>
              </a:rPr>
              <a:t>muestra la componente de </a:t>
            </a:r>
            <a:r>
              <a:rPr sz="1000" spc="-4" dirty="0">
                <a:latin typeface="Times New Roman"/>
                <a:cs typeface="Times New Roman"/>
              </a:rPr>
              <a:t>corriente alterna </a:t>
            </a:r>
            <a:r>
              <a:rPr sz="1000" dirty="0">
                <a:latin typeface="Times New Roman"/>
                <a:cs typeface="Times New Roman"/>
              </a:rPr>
              <a:t>simétrica </a:t>
            </a:r>
            <a:r>
              <a:rPr sz="1000" spc="-4" dirty="0">
                <a:latin typeface="Times New Roman"/>
                <a:cs typeface="Times New Roman"/>
              </a:rPr>
              <a:t>correspondiente </a:t>
            </a:r>
            <a:r>
              <a:rPr sz="1000" dirty="0">
                <a:latin typeface="Times New Roman"/>
                <a:cs typeface="Times New Roman"/>
              </a:rPr>
              <a:t>a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una</a:t>
            </a:r>
            <a:r>
              <a:rPr sz="1000" spc="-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las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fases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un</a:t>
            </a:r>
            <a:r>
              <a:rPr sz="1000" spc="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generador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que se ha</a:t>
            </a:r>
            <a:r>
              <a:rPr sz="1000" spc="-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producido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un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cortocircuito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trifásico.</a:t>
            </a:r>
            <a:endParaRPr sz="1000">
              <a:latin typeface="Times New Roman"/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294860" y="619205"/>
            <a:ext cx="5018277" cy="1416174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xfrm>
            <a:off x="6329082" y="5931133"/>
            <a:ext cx="300182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r>
              <a:rPr dirty="0"/>
              <a:t>27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51937" y="1958765"/>
            <a:ext cx="5547735" cy="366354"/>
          </a:xfrm>
          <a:prstGeom prst="rect">
            <a:avLst/>
          </a:prstGeom>
        </p:spPr>
        <p:txBody>
          <a:bodyPr vert="horz" wrap="square" lIns="0" tIns="10259" rIns="0" bIns="0" rtlCol="0">
            <a:spAutoFit/>
          </a:bodyPr>
          <a:lstStyle/>
          <a:p>
            <a:pPr marL="3078" algn="ctr">
              <a:spcBef>
                <a:spcPts val="81"/>
              </a:spcBef>
            </a:pPr>
            <a:r>
              <a:rPr sz="700" b="1" i="1" dirty="0">
                <a:latin typeface="Times New Roman"/>
                <a:cs typeface="Times New Roman"/>
              </a:rPr>
              <a:t>Figura</a:t>
            </a:r>
            <a:r>
              <a:rPr sz="700" b="1" i="1" spc="-8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3.8: </a:t>
            </a:r>
            <a:r>
              <a:rPr sz="700" b="1" i="1" spc="-4" dirty="0">
                <a:latin typeface="Times New Roman"/>
                <a:cs typeface="Times New Roman"/>
              </a:rPr>
              <a:t>Componente</a:t>
            </a:r>
            <a:r>
              <a:rPr sz="700" b="1" i="1" dirty="0">
                <a:latin typeface="Times New Roman"/>
                <a:cs typeface="Times New Roman"/>
              </a:rPr>
              <a:t> de</a:t>
            </a:r>
            <a:r>
              <a:rPr sz="700" b="1" i="1" spc="-4" dirty="0">
                <a:latin typeface="Times New Roman"/>
                <a:cs typeface="Times New Roman"/>
              </a:rPr>
              <a:t> corriente </a:t>
            </a:r>
            <a:r>
              <a:rPr sz="700" b="1" i="1" dirty="0">
                <a:latin typeface="Times New Roman"/>
                <a:cs typeface="Times New Roman"/>
              </a:rPr>
              <a:t>alterna</a:t>
            </a:r>
            <a:r>
              <a:rPr sz="700" b="1" i="1" spc="16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simétrica.</a:t>
            </a:r>
            <a:endParaRPr sz="700">
              <a:latin typeface="Times New Roman"/>
              <a:cs typeface="Times New Roman"/>
            </a:endParaRPr>
          </a:p>
          <a:p>
            <a:pPr marL="10259" marR="4104">
              <a:lnSpc>
                <a:spcPct val="103299"/>
              </a:lnSpc>
              <a:spcBef>
                <a:spcPts val="687"/>
              </a:spcBef>
            </a:pPr>
            <a:r>
              <a:rPr sz="1000" spc="-8" dirty="0">
                <a:latin typeface="Times New Roman"/>
                <a:cs typeface="Times New Roman"/>
              </a:rPr>
              <a:t>La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línea</a:t>
            </a:r>
            <a:r>
              <a:rPr sz="1000" spc="2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EE'</a:t>
            </a:r>
            <a:r>
              <a:rPr sz="1000" spc="2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representa</a:t>
            </a:r>
            <a:r>
              <a:rPr sz="1000" spc="2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el</a:t>
            </a:r>
            <a:r>
              <a:rPr sz="1000" spc="2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valor</a:t>
            </a:r>
            <a:r>
              <a:rPr sz="1000" spc="2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eficaz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4" dirty="0">
                <a:latin typeface="Times New Roman"/>
                <a:cs typeface="Times New Roman"/>
              </a:rPr>
              <a:t>de</a:t>
            </a:r>
            <a:r>
              <a:rPr sz="1000" spc="1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2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corriente</a:t>
            </a:r>
            <a:r>
              <a:rPr sz="1000" spc="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spc="2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función</a:t>
            </a:r>
            <a:r>
              <a:rPr sz="1000" spc="2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del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tiempo</a:t>
            </a:r>
            <a:r>
              <a:rPr sz="1000" spc="2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y</a:t>
            </a:r>
            <a:r>
              <a:rPr sz="1000" spc="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está</a:t>
            </a:r>
            <a:r>
              <a:rPr sz="1000" spc="2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dada</a:t>
            </a:r>
            <a:r>
              <a:rPr sz="1000" spc="1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por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-4" dirty="0">
                <a:latin typeface="Times New Roman"/>
                <a:cs typeface="Times New Roman"/>
              </a:rPr>
              <a:t> expresión: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573790" y="2547152"/>
            <a:ext cx="122574" cy="180154"/>
          </a:xfrm>
          <a:prstGeom prst="rect">
            <a:avLst/>
          </a:prstGeom>
        </p:spPr>
        <p:txBody>
          <a:bodyPr vert="horz" wrap="square" lIns="0" tIns="10772" rIns="0" bIns="0" rtlCol="0">
            <a:spAutoFit/>
          </a:bodyPr>
          <a:lstStyle/>
          <a:p>
            <a:pPr marL="10259">
              <a:spcBef>
                <a:spcPts val="85"/>
              </a:spcBef>
            </a:pPr>
            <a:r>
              <a:rPr sz="1100" dirty="0">
                <a:latin typeface="Cambria Math"/>
                <a:cs typeface="Cambria Math"/>
              </a:rPr>
              <a:t>1</a:t>
            </a:r>
            <a:endParaRPr sz="1100">
              <a:latin typeface="Cambria Math"/>
              <a:cs typeface="Cambria Math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570788" y="2710376"/>
            <a:ext cx="129453" cy="180154"/>
          </a:xfrm>
          <a:prstGeom prst="rect">
            <a:avLst/>
          </a:prstGeom>
        </p:spPr>
        <p:txBody>
          <a:bodyPr vert="horz" wrap="square" lIns="0" tIns="10772" rIns="0" bIns="0" rtlCol="0">
            <a:spAutoFit/>
          </a:bodyPr>
          <a:lstStyle/>
          <a:p>
            <a:pPr marL="10259">
              <a:spcBef>
                <a:spcPts val="85"/>
              </a:spcBef>
            </a:pPr>
            <a:r>
              <a:rPr sz="1100" dirty="0">
                <a:latin typeface="Cambria Math"/>
                <a:cs typeface="Cambria Math"/>
              </a:rPr>
              <a:t>T</a:t>
            </a:r>
            <a:endParaRPr sz="1100">
              <a:latin typeface="Cambria Math"/>
              <a:cs typeface="Cambria Math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583294" y="2720475"/>
            <a:ext cx="103813" cy="8145"/>
          </a:xfrm>
          <a:custGeom>
            <a:avLst/>
            <a:gdLst/>
            <a:ahLst/>
            <a:cxnLst/>
            <a:rect l="l" t="t" r="r" b="b"/>
            <a:pathLst>
              <a:path w="105410" h="12700">
                <a:moveTo>
                  <a:pt x="105155" y="0"/>
                </a:moveTo>
                <a:lnTo>
                  <a:pt x="0" y="0"/>
                </a:lnTo>
                <a:lnTo>
                  <a:pt x="0" y="12192"/>
                </a:lnTo>
                <a:lnTo>
                  <a:pt x="105155" y="12192"/>
                </a:lnTo>
                <a:lnTo>
                  <a:pt x="10515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3412191" y="2634140"/>
            <a:ext cx="833004" cy="185284"/>
          </a:xfrm>
          <a:prstGeom prst="rect">
            <a:avLst/>
          </a:prstGeom>
        </p:spPr>
        <p:txBody>
          <a:bodyPr vert="horz" wrap="square" lIns="0" tIns="10772" rIns="0" bIns="0" rtlCol="0">
            <a:spAutoFit/>
          </a:bodyPr>
          <a:lstStyle/>
          <a:p>
            <a:pPr marL="30777">
              <a:spcBef>
                <a:spcPts val="85"/>
              </a:spcBef>
              <a:tabLst>
                <a:tab pos="249808" algn="l"/>
              </a:tabLst>
            </a:pPr>
            <a:r>
              <a:rPr sz="1700" spc="182" baseline="1984" dirty="0">
                <a:latin typeface="Cambria Math"/>
                <a:cs typeface="Cambria Math"/>
              </a:rPr>
              <a:t>√	</a:t>
            </a:r>
            <a:r>
              <a:rPr sz="1100" spc="250" dirty="0">
                <a:latin typeface="Cambria Math"/>
                <a:cs typeface="Cambria Math"/>
              </a:rPr>
              <a:t>∫</a:t>
            </a:r>
            <a:r>
              <a:rPr sz="1100" spc="20" dirty="0">
                <a:latin typeface="Cambria Math"/>
                <a:cs typeface="Cambria Math"/>
              </a:rPr>
              <a:t> </a:t>
            </a:r>
            <a:r>
              <a:rPr sz="1100" spc="28" dirty="0">
                <a:latin typeface="Cambria Math"/>
                <a:cs typeface="Cambria Math"/>
              </a:rPr>
              <a:t>𝑖</a:t>
            </a:r>
            <a:r>
              <a:rPr sz="1200" spc="42" baseline="22222" dirty="0">
                <a:latin typeface="Cambria Math"/>
                <a:cs typeface="Cambria Math"/>
              </a:rPr>
              <a:t>2</a:t>
            </a:r>
            <a:r>
              <a:rPr sz="1100" spc="28" dirty="0">
                <a:latin typeface="Cambria Math"/>
                <a:cs typeface="Cambria Math"/>
              </a:rPr>
              <a:t>dt</a:t>
            </a:r>
            <a:endParaRPr sz="1100">
              <a:latin typeface="Cambria Math"/>
              <a:cs typeface="Cambria Math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845454" y="2537378"/>
            <a:ext cx="73795" cy="132952"/>
          </a:xfrm>
          <a:prstGeom prst="rect">
            <a:avLst/>
          </a:prstGeom>
        </p:spPr>
        <p:txBody>
          <a:bodyPr vert="horz" wrap="square" lIns="0" tIns="9746" rIns="0" bIns="0" rtlCol="0">
            <a:spAutoFit/>
          </a:bodyPr>
          <a:lstStyle/>
          <a:p>
            <a:pPr marL="10259">
              <a:spcBef>
                <a:spcPts val="77"/>
              </a:spcBef>
            </a:pPr>
            <a:r>
              <a:rPr sz="800" spc="40" dirty="0">
                <a:latin typeface="Cambria Math"/>
                <a:cs typeface="Cambria Math"/>
              </a:rPr>
              <a:t>t</a:t>
            </a:r>
            <a:endParaRPr sz="800">
              <a:latin typeface="Cambria Math"/>
              <a:cs typeface="Cambria Math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780915" y="2775860"/>
            <a:ext cx="97559" cy="132952"/>
          </a:xfrm>
          <a:prstGeom prst="rect">
            <a:avLst/>
          </a:prstGeom>
        </p:spPr>
        <p:txBody>
          <a:bodyPr vert="horz" wrap="square" lIns="0" tIns="9746" rIns="0" bIns="0" rtlCol="0">
            <a:spAutoFit/>
          </a:bodyPr>
          <a:lstStyle/>
          <a:p>
            <a:pPr marL="10259">
              <a:spcBef>
                <a:spcPts val="77"/>
              </a:spcBef>
            </a:pPr>
            <a:r>
              <a:rPr sz="800" spc="16" dirty="0">
                <a:latin typeface="Cambria Math"/>
                <a:cs typeface="Cambria Math"/>
              </a:rPr>
              <a:t>0</a:t>
            </a:r>
            <a:endParaRPr sz="800">
              <a:latin typeface="Cambria Math"/>
              <a:cs typeface="Cambria Math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3583295" y="2523043"/>
            <a:ext cx="624753" cy="8145"/>
          </a:xfrm>
          <a:custGeom>
            <a:avLst/>
            <a:gdLst/>
            <a:ahLst/>
            <a:cxnLst/>
            <a:rect l="l" t="t" r="r" b="b"/>
            <a:pathLst>
              <a:path w="634364" h="12700">
                <a:moveTo>
                  <a:pt x="634288" y="0"/>
                </a:moveTo>
                <a:lnTo>
                  <a:pt x="0" y="0"/>
                </a:lnTo>
                <a:lnTo>
                  <a:pt x="0" y="12191"/>
                </a:lnTo>
                <a:lnTo>
                  <a:pt x="634288" y="12191"/>
                </a:lnTo>
                <a:lnTo>
                  <a:pt x="63428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1051937" y="3040732"/>
            <a:ext cx="5554614" cy="2653134"/>
          </a:xfrm>
          <a:prstGeom prst="rect">
            <a:avLst/>
          </a:prstGeom>
        </p:spPr>
        <p:txBody>
          <a:bodyPr vert="horz" wrap="square" lIns="0" tIns="10259" rIns="0" bIns="0" rtlCol="0">
            <a:spAutoFit/>
          </a:bodyPr>
          <a:lstStyle/>
          <a:p>
            <a:pPr marL="10259" algn="just">
              <a:spcBef>
                <a:spcPts val="81"/>
              </a:spcBef>
            </a:pPr>
            <a:r>
              <a:rPr sz="1000" dirty="0">
                <a:latin typeface="Times New Roman"/>
                <a:cs typeface="Times New Roman"/>
              </a:rPr>
              <a:t>En donde</a:t>
            </a:r>
            <a:r>
              <a:rPr sz="1000" spc="-4" dirty="0">
                <a:latin typeface="Times New Roman"/>
                <a:cs typeface="Times New Roman"/>
              </a:rPr>
              <a:t> </a:t>
            </a:r>
            <a:r>
              <a:rPr sz="1000" b="1" i="1" dirty="0">
                <a:latin typeface="Times New Roman"/>
                <a:cs typeface="Times New Roman"/>
              </a:rPr>
              <a:t>i </a:t>
            </a:r>
            <a:r>
              <a:rPr sz="1000" spc="-4" dirty="0">
                <a:latin typeface="Times New Roman"/>
                <a:cs typeface="Times New Roman"/>
              </a:rPr>
              <a:t>es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dirty="0">
                <a:latin typeface="Times New Roman"/>
                <a:cs typeface="Times New Roman"/>
              </a:rPr>
              <a:t> valor instantáneo de la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corriente</a:t>
            </a:r>
            <a:r>
              <a:rPr sz="1000" spc="1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y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T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8" dirty="0">
                <a:latin typeface="Times New Roman"/>
                <a:cs typeface="Times New Roman"/>
              </a:rPr>
              <a:t>es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periodo</a:t>
            </a:r>
            <a:r>
              <a:rPr sz="1000" dirty="0">
                <a:latin typeface="Times New Roman"/>
                <a:cs typeface="Times New Roman"/>
              </a:rPr>
              <a:t> de</a:t>
            </a:r>
            <a:r>
              <a:rPr sz="1000" spc="4" dirty="0">
                <a:latin typeface="Times New Roman"/>
                <a:cs typeface="Times New Roman"/>
              </a:rPr>
              <a:t> la</a:t>
            </a:r>
            <a:r>
              <a:rPr sz="1000" spc="-4" dirty="0">
                <a:latin typeface="Times New Roman"/>
                <a:cs typeface="Times New Roman"/>
              </a:rPr>
              <a:t> corriente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alterna.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32"/>
              </a:spcBef>
            </a:pPr>
            <a:endParaRPr>
              <a:latin typeface="Times New Roman"/>
              <a:cs typeface="Times New Roman"/>
            </a:endParaRPr>
          </a:p>
          <a:p>
            <a:pPr marL="10259" marR="7181" algn="just">
              <a:lnSpc>
                <a:spcPts val="1115"/>
              </a:lnSpc>
              <a:spcBef>
                <a:spcPts val="4"/>
              </a:spcBef>
            </a:pPr>
            <a:r>
              <a:rPr sz="1000" spc="-8" dirty="0">
                <a:latin typeface="Times New Roman"/>
                <a:cs typeface="Times New Roman"/>
              </a:rPr>
              <a:t>La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amplitud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esta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corriente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alterna</a:t>
            </a:r>
            <a:r>
              <a:rPr sz="1000" spc="-4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decae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spc="4" dirty="0">
                <a:latin typeface="Times New Roman"/>
                <a:cs typeface="Times New Roman"/>
              </a:rPr>
              <a:t>muy</a:t>
            </a:r>
            <a:r>
              <a:rPr sz="1000" spc="-61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rápidamente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los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primeros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ciclos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y</a:t>
            </a:r>
            <a:r>
              <a:rPr sz="1000" spc="-61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después </a:t>
            </a:r>
            <a:r>
              <a:rPr sz="1000" spc="-23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más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lentamente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hasta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alcanzar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valor</a:t>
            </a:r>
            <a:r>
              <a:rPr sz="1000" dirty="0">
                <a:latin typeface="Times New Roman"/>
                <a:cs typeface="Times New Roman"/>
              </a:rPr>
              <a:t> de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corriente</a:t>
            </a:r>
            <a:r>
              <a:rPr sz="1000" dirty="0">
                <a:latin typeface="Times New Roman"/>
                <a:cs typeface="Times New Roman"/>
              </a:rPr>
              <a:t> de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cortocircuito</a:t>
            </a:r>
            <a:r>
              <a:rPr sz="1000" dirty="0">
                <a:latin typeface="Times New Roman"/>
                <a:cs typeface="Times New Roman"/>
              </a:rPr>
              <a:t> de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régimen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permanente.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12"/>
              </a:spcBef>
            </a:pPr>
            <a:endParaRPr sz="900">
              <a:latin typeface="Times New Roman"/>
              <a:cs typeface="Times New Roman"/>
            </a:endParaRPr>
          </a:p>
          <a:p>
            <a:pPr marL="10259" marR="4104" algn="just">
              <a:lnSpc>
                <a:spcPct val="95900"/>
              </a:lnSpc>
              <a:spcBef>
                <a:spcPts val="4"/>
              </a:spcBef>
            </a:pPr>
            <a:r>
              <a:rPr sz="1000" spc="-8" dirty="0">
                <a:latin typeface="Times New Roman"/>
                <a:cs typeface="Times New Roman"/>
              </a:rPr>
              <a:t>La </a:t>
            </a:r>
            <a:r>
              <a:rPr sz="1000" dirty="0">
                <a:latin typeface="Times New Roman"/>
                <a:cs typeface="Times New Roman"/>
              </a:rPr>
              <a:t>disminución de la amplitud de la </a:t>
            </a:r>
            <a:r>
              <a:rPr sz="1000" spc="-4" dirty="0">
                <a:latin typeface="Times New Roman"/>
                <a:cs typeface="Times New Roman"/>
              </a:rPr>
              <a:t>corriente </a:t>
            </a:r>
            <a:r>
              <a:rPr sz="1000" dirty="0">
                <a:latin typeface="Times New Roman"/>
                <a:cs typeface="Times New Roman"/>
              </a:rPr>
              <a:t>alterna </a:t>
            </a:r>
            <a:r>
              <a:rPr sz="1000" spc="-4" dirty="0">
                <a:latin typeface="Times New Roman"/>
                <a:cs typeface="Times New Roman"/>
              </a:rPr>
              <a:t>se debe al efecto del </a:t>
            </a:r>
            <a:r>
              <a:rPr sz="1000" dirty="0">
                <a:latin typeface="Times New Roman"/>
                <a:cs typeface="Times New Roman"/>
              </a:rPr>
              <a:t>flujo </a:t>
            </a:r>
            <a:r>
              <a:rPr sz="1000" spc="-4" dirty="0">
                <a:latin typeface="Times New Roman"/>
                <a:cs typeface="Times New Roman"/>
              </a:rPr>
              <a:t>producido </a:t>
            </a:r>
            <a:r>
              <a:rPr sz="1000" dirty="0">
                <a:latin typeface="Times New Roman"/>
                <a:cs typeface="Times New Roman"/>
              </a:rPr>
              <a:t> por </a:t>
            </a:r>
            <a:r>
              <a:rPr sz="1000" spc="-4" dirty="0">
                <a:latin typeface="Times New Roman"/>
                <a:cs typeface="Times New Roman"/>
              </a:rPr>
              <a:t>las corrientes </a:t>
            </a:r>
            <a:r>
              <a:rPr sz="1000" dirty="0">
                <a:latin typeface="Times New Roman"/>
                <a:cs typeface="Times New Roman"/>
              </a:rPr>
              <a:t>que </a:t>
            </a:r>
            <a:r>
              <a:rPr sz="1000" spc="-4" dirty="0">
                <a:latin typeface="Times New Roman"/>
                <a:cs typeface="Times New Roman"/>
              </a:rPr>
              <a:t>circulan en los amortiguadores </a:t>
            </a:r>
            <a:r>
              <a:rPr sz="1000" dirty="0">
                <a:latin typeface="Times New Roman"/>
                <a:cs typeface="Times New Roman"/>
              </a:rPr>
              <a:t>y por </a:t>
            </a:r>
            <a:r>
              <a:rPr sz="1000" spc="4" dirty="0">
                <a:latin typeface="Times New Roman"/>
                <a:cs typeface="Times New Roman"/>
              </a:rPr>
              <a:t>la </a:t>
            </a:r>
            <a:r>
              <a:rPr sz="1000" spc="-4" dirty="0">
                <a:latin typeface="Times New Roman"/>
                <a:cs typeface="Times New Roman"/>
              </a:rPr>
              <a:t>variación </a:t>
            </a:r>
            <a:r>
              <a:rPr sz="1000" spc="4" dirty="0">
                <a:latin typeface="Times New Roman"/>
                <a:cs typeface="Times New Roman"/>
              </a:rPr>
              <a:t>de </a:t>
            </a:r>
            <a:r>
              <a:rPr sz="1000" dirty="0">
                <a:latin typeface="Times New Roman"/>
                <a:cs typeface="Times New Roman"/>
              </a:rPr>
              <a:t>la </a:t>
            </a:r>
            <a:r>
              <a:rPr sz="1000" spc="-4" dirty="0">
                <a:latin typeface="Times New Roman"/>
                <a:cs typeface="Times New Roman"/>
              </a:rPr>
              <a:t>reacción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armadura. </a:t>
            </a:r>
            <a:r>
              <a:rPr sz="1000" spc="-8" dirty="0">
                <a:latin typeface="Times New Roman"/>
                <a:cs typeface="Times New Roman"/>
              </a:rPr>
              <a:t>Las </a:t>
            </a:r>
            <a:r>
              <a:rPr sz="1000" spc="-4" dirty="0">
                <a:latin typeface="Times New Roman"/>
                <a:cs typeface="Times New Roman"/>
              </a:rPr>
              <a:t>corrientes en los amortiguadores decaen </a:t>
            </a:r>
            <a:r>
              <a:rPr sz="1000" spc="4" dirty="0">
                <a:latin typeface="Times New Roman"/>
                <a:cs typeface="Times New Roman"/>
              </a:rPr>
              <a:t>muy </a:t>
            </a:r>
            <a:r>
              <a:rPr sz="1000" spc="-4" dirty="0">
                <a:latin typeface="Times New Roman"/>
                <a:cs typeface="Times New Roman"/>
              </a:rPr>
              <a:t>rápidamente </a:t>
            </a:r>
            <a:r>
              <a:rPr sz="1000" dirty="0">
                <a:latin typeface="Times New Roman"/>
                <a:cs typeface="Times New Roman"/>
              </a:rPr>
              <a:t>y </a:t>
            </a:r>
            <a:r>
              <a:rPr sz="1000" spc="-4" dirty="0">
                <a:latin typeface="Times New Roman"/>
                <a:cs typeface="Times New Roman"/>
              </a:rPr>
              <a:t>su efecto se </a:t>
            </a:r>
            <a:r>
              <a:rPr sz="1000" dirty="0">
                <a:latin typeface="Times New Roman"/>
                <a:cs typeface="Times New Roman"/>
              </a:rPr>
              <a:t>hace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sentir únicamente en los primeros ciclos. </a:t>
            </a:r>
            <a:r>
              <a:rPr sz="1000" spc="-12" dirty="0">
                <a:latin typeface="Times New Roman"/>
                <a:cs typeface="Times New Roman"/>
              </a:rPr>
              <a:t>La </a:t>
            </a:r>
            <a:r>
              <a:rPr sz="1000" spc="-4" dirty="0">
                <a:latin typeface="Times New Roman"/>
                <a:cs typeface="Times New Roman"/>
              </a:rPr>
              <a:t>reacción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armadura pasa </a:t>
            </a:r>
            <a:r>
              <a:rPr sz="1000" dirty="0">
                <a:latin typeface="Times New Roman"/>
                <a:cs typeface="Times New Roman"/>
              </a:rPr>
              <a:t>de un </a:t>
            </a:r>
            <a:r>
              <a:rPr sz="1000" spc="4" dirty="0">
                <a:latin typeface="Times New Roman"/>
                <a:cs typeface="Times New Roman"/>
              </a:rPr>
              <a:t>valor </a:t>
            </a:r>
            <a:r>
              <a:rPr sz="1000" spc="-4" dirty="0">
                <a:latin typeface="Times New Roman"/>
                <a:cs typeface="Times New Roman"/>
              </a:rPr>
              <a:t>cero,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correspondiente </a:t>
            </a:r>
            <a:r>
              <a:rPr sz="1000" dirty="0">
                <a:latin typeface="Times New Roman"/>
                <a:cs typeface="Times New Roman"/>
              </a:rPr>
              <a:t>a la </a:t>
            </a:r>
            <a:r>
              <a:rPr sz="1000" spc="-4" dirty="0">
                <a:latin typeface="Times New Roman"/>
                <a:cs typeface="Times New Roman"/>
              </a:rPr>
              <a:t>operación en vacío del </a:t>
            </a:r>
            <a:r>
              <a:rPr sz="1000" dirty="0">
                <a:latin typeface="Times New Roman"/>
                <a:cs typeface="Times New Roman"/>
              </a:rPr>
              <a:t>generador a un </a:t>
            </a:r>
            <a:r>
              <a:rPr sz="1000" spc="-4" dirty="0">
                <a:latin typeface="Times New Roman"/>
                <a:cs typeface="Times New Roman"/>
              </a:rPr>
              <a:t>valor desmagnetizante máximo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cuando el generador </a:t>
            </a:r>
            <a:r>
              <a:rPr sz="1000" dirty="0">
                <a:latin typeface="Times New Roman"/>
                <a:cs typeface="Times New Roman"/>
              </a:rPr>
              <a:t>alcanza </a:t>
            </a:r>
            <a:r>
              <a:rPr sz="1000" spc="-4" dirty="0">
                <a:latin typeface="Times New Roman"/>
                <a:cs typeface="Times New Roman"/>
              </a:rPr>
              <a:t>el régimen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cortocircuito permanente; en </a:t>
            </a:r>
            <a:r>
              <a:rPr sz="1000" dirty="0">
                <a:latin typeface="Times New Roman"/>
                <a:cs typeface="Times New Roman"/>
              </a:rPr>
              <a:t>efecto, </a:t>
            </a:r>
            <a:r>
              <a:rPr sz="1000" spc="-4" dirty="0">
                <a:latin typeface="Times New Roman"/>
                <a:cs typeface="Times New Roman"/>
              </a:rPr>
              <a:t>para el caso </a:t>
            </a:r>
            <a:r>
              <a:rPr sz="1000" dirty="0">
                <a:latin typeface="Times New Roman"/>
                <a:cs typeface="Times New Roman"/>
              </a:rPr>
              <a:t> de un </a:t>
            </a:r>
            <a:r>
              <a:rPr sz="1000" spc="-4" dirty="0">
                <a:latin typeface="Times New Roman"/>
                <a:cs typeface="Times New Roman"/>
              </a:rPr>
              <a:t>generador en régimen permanente </a:t>
            </a:r>
            <a:r>
              <a:rPr sz="1000" dirty="0">
                <a:latin typeface="Times New Roman"/>
                <a:cs typeface="Times New Roman"/>
              </a:rPr>
              <a:t>alimentando un </a:t>
            </a:r>
            <a:r>
              <a:rPr sz="1000" spc="-4" dirty="0">
                <a:latin typeface="Times New Roman"/>
                <a:cs typeface="Times New Roman"/>
              </a:rPr>
              <a:t>circuito </a:t>
            </a:r>
            <a:r>
              <a:rPr sz="1000" dirty="0">
                <a:latin typeface="Times New Roman"/>
                <a:cs typeface="Times New Roman"/>
              </a:rPr>
              <a:t>inductivo </a:t>
            </a:r>
            <a:r>
              <a:rPr sz="1000" spc="-4" dirty="0">
                <a:latin typeface="Times New Roman"/>
                <a:cs typeface="Times New Roman"/>
              </a:rPr>
              <a:t>con factor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potencia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prácticamente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igual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cero,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spc="4" dirty="0">
                <a:latin typeface="Times New Roman"/>
                <a:cs typeface="Times New Roman"/>
              </a:rPr>
              <a:t>la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reacción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armadura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está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oposición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excitación </a:t>
            </a:r>
            <a:r>
              <a:rPr sz="1000" spc="-23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del campo</a:t>
            </a:r>
            <a:r>
              <a:rPr sz="1000" dirty="0">
                <a:latin typeface="Times New Roman"/>
                <a:cs typeface="Times New Roman"/>
              </a:rPr>
              <a:t> [6].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24"/>
              </a:spcBef>
            </a:pPr>
            <a:endParaRPr sz="1100">
              <a:latin typeface="Times New Roman"/>
              <a:cs typeface="Times New Roman"/>
            </a:endParaRPr>
          </a:p>
          <a:p>
            <a:pPr marL="10259" marR="7694" algn="just">
              <a:lnSpc>
                <a:spcPct val="103299"/>
              </a:lnSpc>
              <a:spcBef>
                <a:spcPts val="4"/>
              </a:spcBef>
            </a:pPr>
            <a:r>
              <a:rPr sz="1000" spc="-4" dirty="0">
                <a:latin typeface="Times New Roman"/>
                <a:cs typeface="Times New Roman"/>
              </a:rPr>
              <a:t>Para el caso en </a:t>
            </a:r>
            <a:r>
              <a:rPr sz="1000" dirty="0">
                <a:latin typeface="Times New Roman"/>
                <a:cs typeface="Times New Roman"/>
              </a:rPr>
              <a:t>que </a:t>
            </a:r>
            <a:r>
              <a:rPr sz="1000" spc="-4" dirty="0">
                <a:latin typeface="Times New Roman"/>
                <a:cs typeface="Times New Roman"/>
              </a:rPr>
              <a:t>el cortocircuito se produce en el instante en </a:t>
            </a:r>
            <a:r>
              <a:rPr sz="1000" dirty="0">
                <a:latin typeface="Times New Roman"/>
                <a:cs typeface="Times New Roman"/>
              </a:rPr>
              <a:t>que la </a:t>
            </a:r>
            <a:r>
              <a:rPr sz="1000" spc="-4" dirty="0">
                <a:latin typeface="Times New Roman"/>
                <a:cs typeface="Times New Roman"/>
              </a:rPr>
              <a:t>fuerza electromotriz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pasa </a:t>
            </a:r>
            <a:r>
              <a:rPr sz="1000" dirty="0">
                <a:latin typeface="Times New Roman"/>
                <a:cs typeface="Times New Roman"/>
              </a:rPr>
              <a:t>por </a:t>
            </a:r>
            <a:r>
              <a:rPr sz="1000" spc="-4" dirty="0">
                <a:latin typeface="Times New Roman"/>
                <a:cs typeface="Times New Roman"/>
              </a:rPr>
              <a:t>cero, </a:t>
            </a:r>
            <a:r>
              <a:rPr sz="1000" dirty="0">
                <a:latin typeface="Times New Roman"/>
                <a:cs typeface="Times New Roman"/>
              </a:rPr>
              <a:t>que </a:t>
            </a:r>
            <a:r>
              <a:rPr sz="1000" spc="-4" dirty="0">
                <a:latin typeface="Times New Roman"/>
                <a:cs typeface="Times New Roman"/>
              </a:rPr>
              <a:t>es en el </a:t>
            </a:r>
            <a:r>
              <a:rPr sz="1000" dirty="0">
                <a:latin typeface="Times New Roman"/>
                <a:cs typeface="Times New Roman"/>
              </a:rPr>
              <a:t>que </a:t>
            </a:r>
            <a:r>
              <a:rPr sz="1000" spc="-4" dirty="0">
                <a:latin typeface="Times New Roman"/>
                <a:cs typeface="Times New Roman"/>
              </a:rPr>
              <a:t>se </a:t>
            </a:r>
            <a:r>
              <a:rPr sz="1000" dirty="0">
                <a:latin typeface="Times New Roman"/>
                <a:cs typeface="Times New Roman"/>
              </a:rPr>
              <a:t>tiene máxima </a:t>
            </a:r>
            <a:r>
              <a:rPr sz="1000" spc="-4" dirty="0">
                <a:latin typeface="Times New Roman"/>
                <a:cs typeface="Times New Roman"/>
              </a:rPr>
              <a:t>asimetría, el valor inicial </a:t>
            </a:r>
            <a:r>
              <a:rPr sz="1000" dirty="0">
                <a:latin typeface="Times New Roman"/>
                <a:cs typeface="Times New Roman"/>
              </a:rPr>
              <a:t>de la componente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corriente continua es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igual magnitud </a:t>
            </a:r>
            <a:r>
              <a:rPr sz="1000" dirty="0">
                <a:latin typeface="Times New Roman"/>
                <a:cs typeface="Times New Roman"/>
              </a:rPr>
              <a:t>y de signo </a:t>
            </a:r>
            <a:r>
              <a:rPr sz="1000" spc="-4" dirty="0">
                <a:latin typeface="Times New Roman"/>
                <a:cs typeface="Times New Roman"/>
              </a:rPr>
              <a:t>contrario </a:t>
            </a:r>
            <a:r>
              <a:rPr sz="1000" dirty="0">
                <a:latin typeface="Times New Roman"/>
                <a:cs typeface="Times New Roman"/>
              </a:rPr>
              <a:t>que </a:t>
            </a:r>
            <a:r>
              <a:rPr sz="1000" spc="-4" dirty="0">
                <a:latin typeface="Times New Roman"/>
                <a:cs typeface="Times New Roman"/>
              </a:rPr>
              <a:t>el </a:t>
            </a:r>
            <a:r>
              <a:rPr sz="1000" dirty="0">
                <a:latin typeface="Times New Roman"/>
                <a:cs typeface="Times New Roman"/>
              </a:rPr>
              <a:t>valor de </a:t>
            </a:r>
            <a:r>
              <a:rPr sz="1000" spc="-4" dirty="0">
                <a:latin typeface="Times New Roman"/>
                <a:cs typeface="Times New Roman"/>
              </a:rPr>
              <a:t>cresta </a:t>
            </a:r>
            <a:r>
              <a:rPr sz="1000" spc="4" dirty="0">
                <a:latin typeface="Times New Roman"/>
                <a:cs typeface="Times New Roman"/>
              </a:rPr>
              <a:t>de </a:t>
            </a:r>
            <a:r>
              <a:rPr sz="1000" dirty="0">
                <a:latin typeface="Times New Roman"/>
                <a:cs typeface="Times New Roman"/>
              </a:rPr>
              <a:t>la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corriente </a:t>
            </a:r>
            <a:r>
              <a:rPr sz="1000" dirty="0">
                <a:latin typeface="Times New Roman"/>
                <a:cs typeface="Times New Roman"/>
              </a:rPr>
              <a:t>subtransitoria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simétrica,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como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 </a:t>
            </a:r>
            <a:r>
              <a:rPr sz="1000" dirty="0">
                <a:latin typeface="Times New Roman"/>
                <a:cs typeface="Times New Roman"/>
              </a:rPr>
              <a:t>muestra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Figura siguiente.</a:t>
            </a:r>
            <a:endParaRPr sz="1000">
              <a:latin typeface="Times New Roman"/>
              <a:cs typeface="Times New Roman"/>
            </a:endParaRPr>
          </a:p>
        </p:txBody>
      </p:sp>
      <p:pic>
        <p:nvPicPr>
          <p:cNvPr id="11" name="object 1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64109" y="691697"/>
            <a:ext cx="3506298" cy="1243506"/>
          </a:xfrm>
          <a:prstGeom prst="rect">
            <a:avLst/>
          </a:prstGeom>
        </p:spPr>
      </p:pic>
      <p:sp>
        <p:nvSpPr>
          <p:cNvPr id="12" name="object 12"/>
          <p:cNvSpPr txBox="1">
            <a:spLocks noGrp="1"/>
          </p:cNvSpPr>
          <p:nvPr>
            <p:ph type="sldNum" sz="quarter" idx="7"/>
          </p:nvPr>
        </p:nvSpPr>
        <p:spPr>
          <a:xfrm>
            <a:off x="6329082" y="5931133"/>
            <a:ext cx="300182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r>
              <a:rPr dirty="0"/>
              <a:t>28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51936" y="2650756"/>
            <a:ext cx="5552113" cy="872198"/>
          </a:xfrm>
          <a:prstGeom prst="rect">
            <a:avLst/>
          </a:prstGeom>
        </p:spPr>
        <p:txBody>
          <a:bodyPr vert="horz" wrap="square" lIns="0" tIns="16927" rIns="0" bIns="0" rtlCol="0">
            <a:spAutoFit/>
          </a:bodyPr>
          <a:lstStyle/>
          <a:p>
            <a:pPr marL="1922035" marR="47191" indent="-1875356">
              <a:lnSpc>
                <a:spcPts val="840"/>
              </a:lnSpc>
              <a:spcBef>
                <a:spcPts val="133"/>
              </a:spcBef>
            </a:pPr>
            <a:r>
              <a:rPr sz="700" b="1" i="1" dirty="0">
                <a:latin typeface="Times New Roman"/>
                <a:cs typeface="Times New Roman"/>
              </a:rPr>
              <a:t>Figura 3.9:</a:t>
            </a:r>
            <a:r>
              <a:rPr sz="700" b="1" i="1" spc="8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Valor</a:t>
            </a:r>
            <a:r>
              <a:rPr sz="700" b="1" i="1" spc="8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inicial</a:t>
            </a:r>
            <a:r>
              <a:rPr sz="700" b="1" i="1" dirty="0">
                <a:latin typeface="Times New Roman"/>
                <a:cs typeface="Times New Roman"/>
              </a:rPr>
              <a:t> de</a:t>
            </a:r>
            <a:r>
              <a:rPr sz="700" b="1" i="1" spc="4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las</a:t>
            </a:r>
            <a:r>
              <a:rPr sz="700" b="1" i="1" spc="8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componentes</a:t>
            </a:r>
            <a:r>
              <a:rPr sz="700" b="1" i="1" dirty="0">
                <a:latin typeface="Times New Roman"/>
                <a:cs typeface="Times New Roman"/>
              </a:rPr>
              <a:t> de</a:t>
            </a:r>
            <a:r>
              <a:rPr sz="700" b="1" i="1" spc="4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corriente</a:t>
            </a:r>
            <a:r>
              <a:rPr sz="700" b="1" i="1" spc="4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continua</a:t>
            </a:r>
            <a:r>
              <a:rPr sz="700" b="1" i="1" spc="12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y</a:t>
            </a:r>
            <a:r>
              <a:rPr sz="700" b="1" i="1" spc="4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de</a:t>
            </a:r>
            <a:r>
              <a:rPr sz="700" b="1" i="1" spc="4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corriente</a:t>
            </a:r>
            <a:r>
              <a:rPr sz="700" b="1" i="1" spc="-8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alterna</a:t>
            </a:r>
            <a:r>
              <a:rPr sz="700" b="1" i="1" spc="4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simétrica,</a:t>
            </a:r>
            <a:r>
              <a:rPr sz="700" b="1" i="1" spc="8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para</a:t>
            </a:r>
            <a:r>
              <a:rPr sz="700" b="1" i="1" spc="12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el</a:t>
            </a:r>
            <a:r>
              <a:rPr sz="700" b="1" i="1" spc="8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caso</a:t>
            </a:r>
            <a:r>
              <a:rPr sz="700" b="1" i="1" spc="12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de</a:t>
            </a:r>
            <a:r>
              <a:rPr sz="700" b="1" i="1" spc="-4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la </a:t>
            </a:r>
            <a:r>
              <a:rPr sz="700" b="1" i="1" spc="-170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máxima</a:t>
            </a:r>
            <a:r>
              <a:rPr sz="700" b="1" i="1" spc="-8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asimetría.</a:t>
            </a: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spcBef>
                <a:spcPts val="32"/>
              </a:spcBef>
            </a:pPr>
            <a:endParaRPr sz="1000">
              <a:latin typeface="Times New Roman"/>
              <a:cs typeface="Times New Roman"/>
            </a:endParaRPr>
          </a:p>
          <a:p>
            <a:pPr marL="10259" marR="4104" algn="just">
              <a:lnSpc>
                <a:spcPct val="103400"/>
              </a:lnSpc>
            </a:pPr>
            <a:r>
              <a:rPr sz="1000" spc="-4" dirty="0">
                <a:latin typeface="Times New Roman"/>
                <a:cs typeface="Times New Roman"/>
              </a:rPr>
              <a:t>Si se desprecia el amortiguamiento tanto </a:t>
            </a:r>
            <a:r>
              <a:rPr sz="1000" dirty="0">
                <a:latin typeface="Times New Roman"/>
                <a:cs typeface="Times New Roman"/>
              </a:rPr>
              <a:t>de la componente de </a:t>
            </a:r>
            <a:r>
              <a:rPr sz="1000" spc="-4" dirty="0">
                <a:latin typeface="Times New Roman"/>
                <a:cs typeface="Times New Roman"/>
              </a:rPr>
              <a:t>corriente </a:t>
            </a:r>
            <a:r>
              <a:rPr sz="1000" dirty="0">
                <a:latin typeface="Times New Roman"/>
                <a:cs typeface="Times New Roman"/>
              </a:rPr>
              <a:t>continua </a:t>
            </a:r>
            <a:r>
              <a:rPr sz="1000" spc="-4" dirty="0">
                <a:latin typeface="Times New Roman"/>
                <a:cs typeface="Times New Roman"/>
              </a:rPr>
              <a:t>como </a:t>
            </a:r>
            <a:r>
              <a:rPr sz="1000" dirty="0">
                <a:latin typeface="Times New Roman"/>
                <a:cs typeface="Times New Roman"/>
              </a:rPr>
              <a:t>de la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componente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corriente alterna </a:t>
            </a:r>
            <a:r>
              <a:rPr sz="1000" dirty="0">
                <a:latin typeface="Times New Roman"/>
                <a:cs typeface="Times New Roman"/>
              </a:rPr>
              <a:t>durante </a:t>
            </a:r>
            <a:r>
              <a:rPr sz="1000" spc="-4" dirty="0">
                <a:latin typeface="Times New Roman"/>
                <a:cs typeface="Times New Roman"/>
              </a:rPr>
              <a:t>el </a:t>
            </a:r>
            <a:r>
              <a:rPr sz="1000" dirty="0">
                <a:latin typeface="Times New Roman"/>
                <a:cs typeface="Times New Roman"/>
              </a:rPr>
              <a:t>primer </a:t>
            </a:r>
            <a:r>
              <a:rPr sz="1000" spc="-4" dirty="0">
                <a:latin typeface="Times New Roman"/>
                <a:cs typeface="Times New Roman"/>
              </a:rPr>
              <a:t>ciclo, se tiene </a:t>
            </a:r>
            <a:r>
              <a:rPr sz="1000" dirty="0">
                <a:latin typeface="Times New Roman"/>
                <a:cs typeface="Times New Roman"/>
              </a:rPr>
              <a:t>que </a:t>
            </a:r>
            <a:r>
              <a:rPr sz="1000" spc="-4" dirty="0">
                <a:latin typeface="Times New Roman"/>
                <a:cs typeface="Times New Roman"/>
              </a:rPr>
              <a:t>el </a:t>
            </a:r>
            <a:r>
              <a:rPr sz="1000" dirty="0">
                <a:latin typeface="Times New Roman"/>
                <a:cs typeface="Times New Roman"/>
              </a:rPr>
              <a:t>valor </a:t>
            </a:r>
            <a:r>
              <a:rPr sz="1000" spc="-4" dirty="0">
                <a:latin typeface="Times New Roman"/>
                <a:cs typeface="Times New Roman"/>
              </a:rPr>
              <a:t>eficaz </a:t>
            </a:r>
            <a:r>
              <a:rPr sz="1000" dirty="0">
                <a:latin typeface="Times New Roman"/>
                <a:cs typeface="Times New Roman"/>
              </a:rPr>
              <a:t>de la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corriente total</a:t>
            </a:r>
            <a:r>
              <a:rPr sz="1000" dirty="0">
                <a:latin typeface="Times New Roman"/>
                <a:cs typeface="Times New Roman"/>
              </a:rPr>
              <a:t> de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cortocircuito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igual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a: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263601" y="3597029"/>
            <a:ext cx="680412" cy="164247"/>
          </a:xfrm>
          <a:prstGeom prst="rect">
            <a:avLst/>
          </a:prstGeom>
        </p:spPr>
        <p:txBody>
          <a:bodyPr vert="horz" wrap="square" lIns="0" tIns="10259" rIns="0" bIns="0" rtlCol="0">
            <a:spAutoFit/>
          </a:bodyPr>
          <a:lstStyle/>
          <a:p>
            <a:pPr marL="30777">
              <a:spcBef>
                <a:spcPts val="81"/>
              </a:spcBef>
            </a:pPr>
            <a:r>
              <a:rPr sz="1000" spc="-4" dirty="0">
                <a:latin typeface="Cambria Math"/>
                <a:cs typeface="Cambria Math"/>
              </a:rPr>
              <a:t>𝐼</a:t>
            </a:r>
            <a:r>
              <a:rPr sz="1000" spc="-6" baseline="-16339" dirty="0">
                <a:latin typeface="Cambria Math"/>
                <a:cs typeface="Cambria Math"/>
              </a:rPr>
              <a:t>𝑎𝑠</a:t>
            </a:r>
            <a:r>
              <a:rPr sz="1000" spc="12" baseline="-16339" dirty="0">
                <a:latin typeface="Cambria Math"/>
                <a:cs typeface="Cambria Math"/>
              </a:rPr>
              <a:t> </a:t>
            </a:r>
            <a:r>
              <a:rPr sz="1000" dirty="0">
                <a:latin typeface="Cambria Math"/>
                <a:cs typeface="Cambria Math"/>
              </a:rPr>
              <a:t>=</a:t>
            </a:r>
            <a:r>
              <a:rPr sz="1000" spc="28" dirty="0">
                <a:latin typeface="Cambria Math"/>
                <a:cs typeface="Cambria Math"/>
              </a:rPr>
              <a:t> </a:t>
            </a:r>
            <a:r>
              <a:rPr spc="61" baseline="2314" dirty="0">
                <a:latin typeface="Cambria Math"/>
                <a:cs typeface="Cambria Math"/>
              </a:rPr>
              <a:t>√</a:t>
            </a:r>
            <a:r>
              <a:rPr sz="1000" spc="40" dirty="0">
                <a:latin typeface="Cambria Math"/>
                <a:cs typeface="Cambria Math"/>
              </a:rPr>
              <a:t>𝐼</a:t>
            </a:r>
            <a:r>
              <a:rPr sz="1000" spc="61" baseline="29411" dirty="0">
                <a:latin typeface="Cambria Math"/>
                <a:cs typeface="Cambria Math"/>
              </a:rPr>
              <a:t>2</a:t>
            </a:r>
            <a:endParaRPr sz="1000" baseline="29411">
              <a:latin typeface="Cambria Math"/>
              <a:cs typeface="Cambria Math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818438" y="3650786"/>
            <a:ext cx="461530" cy="118081"/>
          </a:xfrm>
          <a:prstGeom prst="rect">
            <a:avLst/>
          </a:prstGeom>
        </p:spPr>
        <p:txBody>
          <a:bodyPr vert="horz" wrap="square" lIns="0" tIns="10259" rIns="0" bIns="0" rtlCol="0">
            <a:spAutoFit/>
          </a:bodyPr>
          <a:lstStyle/>
          <a:p>
            <a:pPr marL="10259">
              <a:spcBef>
                <a:spcPts val="81"/>
              </a:spcBef>
              <a:tabLst>
                <a:tab pos="311875" algn="l"/>
              </a:tabLst>
            </a:pPr>
            <a:r>
              <a:rPr sz="700" spc="8" dirty="0">
                <a:latin typeface="Cambria Math"/>
                <a:cs typeface="Cambria Math"/>
              </a:rPr>
              <a:t>𝐶</a:t>
            </a:r>
            <a:r>
              <a:rPr sz="700" spc="12" dirty="0">
                <a:latin typeface="Cambria Math"/>
                <a:cs typeface="Cambria Math"/>
              </a:rPr>
              <a:t>𝐶</a:t>
            </a:r>
            <a:r>
              <a:rPr sz="700" dirty="0">
                <a:latin typeface="Cambria Math"/>
                <a:cs typeface="Cambria Math"/>
              </a:rPr>
              <a:t>	</a:t>
            </a:r>
            <a:r>
              <a:rPr sz="700" spc="69" dirty="0">
                <a:latin typeface="Cambria Math"/>
                <a:cs typeface="Cambria Math"/>
              </a:rPr>
              <a:t>𝑑</a:t>
            </a:r>
            <a:endParaRPr sz="700">
              <a:latin typeface="Cambria Math"/>
              <a:cs typeface="Cambria Math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967778" y="3560866"/>
            <a:ext cx="419004" cy="164247"/>
          </a:xfrm>
          <a:prstGeom prst="rect">
            <a:avLst/>
          </a:prstGeom>
        </p:spPr>
        <p:txBody>
          <a:bodyPr vert="horz" wrap="square" lIns="0" tIns="10259" rIns="0" bIns="0" rtlCol="0">
            <a:spAutoFit/>
          </a:bodyPr>
          <a:lstStyle/>
          <a:p>
            <a:pPr marL="30777">
              <a:spcBef>
                <a:spcPts val="81"/>
              </a:spcBef>
            </a:pPr>
            <a:r>
              <a:rPr baseline="-20833" dirty="0">
                <a:latin typeface="Cambria Math"/>
                <a:cs typeface="Cambria Math"/>
              </a:rPr>
              <a:t>+</a:t>
            </a:r>
            <a:r>
              <a:rPr spc="-54" baseline="-20833" dirty="0">
                <a:latin typeface="Cambria Math"/>
                <a:cs typeface="Cambria Math"/>
              </a:rPr>
              <a:t> </a:t>
            </a:r>
            <a:r>
              <a:rPr spc="61" baseline="-20833" dirty="0">
                <a:latin typeface="Cambria Math"/>
                <a:cs typeface="Cambria Math"/>
              </a:rPr>
              <a:t>𝐼</a:t>
            </a:r>
            <a:r>
              <a:rPr sz="700" spc="40" dirty="0">
                <a:latin typeface="Cambria Math"/>
                <a:cs typeface="Cambria Math"/>
              </a:rPr>
              <a:t>′′2</a:t>
            </a:r>
            <a:endParaRPr sz="700">
              <a:latin typeface="Cambria Math"/>
              <a:cs typeface="Cambria Math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782917" y="3560214"/>
            <a:ext cx="572222" cy="6923"/>
          </a:xfrm>
          <a:custGeom>
            <a:avLst/>
            <a:gdLst/>
            <a:ahLst/>
            <a:cxnLst/>
            <a:rect l="l" t="t" r="r" b="b"/>
            <a:pathLst>
              <a:path w="581025" h="10795">
                <a:moveTo>
                  <a:pt x="580948" y="0"/>
                </a:moveTo>
                <a:lnTo>
                  <a:pt x="0" y="0"/>
                </a:lnTo>
                <a:lnTo>
                  <a:pt x="0" y="10667"/>
                </a:lnTo>
                <a:lnTo>
                  <a:pt x="580948" y="10667"/>
                </a:lnTo>
                <a:lnTo>
                  <a:pt x="58094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2802323" y="3982120"/>
            <a:ext cx="81925" cy="164247"/>
          </a:xfrm>
          <a:prstGeom prst="rect">
            <a:avLst/>
          </a:prstGeom>
        </p:spPr>
        <p:txBody>
          <a:bodyPr vert="horz" wrap="square" lIns="0" tIns="10259" rIns="0" bIns="0" rtlCol="0">
            <a:spAutoFit/>
          </a:bodyPr>
          <a:lstStyle/>
          <a:p>
            <a:pPr marL="10259">
              <a:spcBef>
                <a:spcPts val="81"/>
              </a:spcBef>
            </a:pPr>
            <a:r>
              <a:rPr sz="1000" dirty="0">
                <a:latin typeface="Cambria Math"/>
                <a:cs typeface="Cambria Math"/>
              </a:rPr>
              <a:t>𝐼</a:t>
            </a:r>
            <a:endParaRPr sz="1000">
              <a:latin typeface="Cambria Math"/>
              <a:cs typeface="Cambria Math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850351" y="4030012"/>
            <a:ext cx="142586" cy="118081"/>
          </a:xfrm>
          <a:prstGeom prst="rect">
            <a:avLst/>
          </a:prstGeom>
        </p:spPr>
        <p:txBody>
          <a:bodyPr vert="horz" wrap="square" lIns="0" tIns="10259" rIns="0" bIns="0" rtlCol="0">
            <a:spAutoFit/>
          </a:bodyPr>
          <a:lstStyle/>
          <a:p>
            <a:pPr marL="10259">
              <a:spcBef>
                <a:spcPts val="81"/>
              </a:spcBef>
            </a:pPr>
            <a:r>
              <a:rPr sz="700" spc="81" dirty="0">
                <a:latin typeface="Cambria Math"/>
                <a:cs typeface="Cambria Math"/>
              </a:rPr>
              <a:t>𝑎</a:t>
            </a:r>
            <a:r>
              <a:rPr sz="700" spc="28" dirty="0">
                <a:latin typeface="Cambria Math"/>
                <a:cs typeface="Cambria Math"/>
              </a:rPr>
              <a:t>𝑠</a:t>
            </a:r>
            <a:endParaRPr sz="700">
              <a:latin typeface="Cambria Math"/>
              <a:cs typeface="Cambria Math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171546" y="3963549"/>
            <a:ext cx="138209" cy="164247"/>
          </a:xfrm>
          <a:prstGeom prst="rect">
            <a:avLst/>
          </a:prstGeom>
        </p:spPr>
        <p:txBody>
          <a:bodyPr vert="horz" wrap="square" lIns="0" tIns="10259" rIns="0" bIns="0" rtlCol="0">
            <a:spAutoFit/>
          </a:bodyPr>
          <a:lstStyle/>
          <a:p>
            <a:pPr marL="10259">
              <a:spcBef>
                <a:spcPts val="81"/>
              </a:spcBef>
            </a:pPr>
            <a:r>
              <a:rPr sz="1000" spc="89" dirty="0">
                <a:latin typeface="Cambria Math"/>
                <a:cs typeface="Cambria Math"/>
              </a:rPr>
              <a:t>√</a:t>
            </a:r>
            <a:endParaRPr sz="1000">
              <a:latin typeface="Cambria Math"/>
              <a:cs typeface="Cambria Math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512252" y="4035876"/>
            <a:ext cx="93181" cy="118081"/>
          </a:xfrm>
          <a:prstGeom prst="rect">
            <a:avLst/>
          </a:prstGeom>
        </p:spPr>
        <p:txBody>
          <a:bodyPr vert="horz" wrap="square" lIns="0" tIns="10259" rIns="0" bIns="0" rtlCol="0">
            <a:spAutoFit/>
          </a:bodyPr>
          <a:lstStyle/>
          <a:p>
            <a:pPr marL="10259">
              <a:spcBef>
                <a:spcPts val="81"/>
              </a:spcBef>
            </a:pPr>
            <a:r>
              <a:rPr sz="700" spc="69" dirty="0">
                <a:latin typeface="Cambria Math"/>
                <a:cs typeface="Cambria Math"/>
              </a:rPr>
              <a:t>𝑑</a:t>
            </a:r>
            <a:endParaRPr sz="700">
              <a:latin typeface="Cambria Math"/>
              <a:cs typeface="Cambria Math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525760" y="3974301"/>
            <a:ext cx="100061" cy="118081"/>
          </a:xfrm>
          <a:prstGeom prst="rect">
            <a:avLst/>
          </a:prstGeom>
        </p:spPr>
        <p:txBody>
          <a:bodyPr vert="horz" wrap="square" lIns="0" tIns="10259" rIns="0" bIns="0" rtlCol="0">
            <a:spAutoFit/>
          </a:bodyPr>
          <a:lstStyle/>
          <a:p>
            <a:pPr marL="10259">
              <a:spcBef>
                <a:spcPts val="81"/>
              </a:spcBef>
            </a:pPr>
            <a:r>
              <a:rPr sz="700" spc="61" dirty="0">
                <a:latin typeface="Cambria Math"/>
                <a:cs typeface="Cambria Math"/>
              </a:rPr>
              <a:t>′′</a:t>
            </a:r>
            <a:endParaRPr sz="700">
              <a:latin typeface="Cambria Math"/>
              <a:cs typeface="Cambria Math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3719878" y="3999061"/>
            <a:ext cx="82550" cy="6923"/>
          </a:xfrm>
          <a:custGeom>
            <a:avLst/>
            <a:gdLst/>
            <a:ahLst/>
            <a:cxnLst/>
            <a:rect l="l" t="t" r="r" b="b"/>
            <a:pathLst>
              <a:path w="83820" h="10795">
                <a:moveTo>
                  <a:pt x="83820" y="0"/>
                </a:moveTo>
                <a:lnTo>
                  <a:pt x="0" y="0"/>
                </a:lnTo>
                <a:lnTo>
                  <a:pt x="0" y="10667"/>
                </a:lnTo>
                <a:lnTo>
                  <a:pt x="83820" y="10667"/>
                </a:lnTo>
                <a:lnTo>
                  <a:pt x="8382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3857462" y="3937160"/>
            <a:ext cx="86928" cy="118081"/>
          </a:xfrm>
          <a:prstGeom prst="rect">
            <a:avLst/>
          </a:prstGeom>
        </p:spPr>
        <p:txBody>
          <a:bodyPr vert="horz" wrap="square" lIns="0" tIns="10259" rIns="0" bIns="0" rtlCol="0">
            <a:spAutoFit/>
          </a:bodyPr>
          <a:lstStyle/>
          <a:p>
            <a:pPr marL="10259">
              <a:spcBef>
                <a:spcPts val="81"/>
              </a:spcBef>
            </a:pPr>
            <a:r>
              <a:rPr sz="700" spc="16" dirty="0">
                <a:latin typeface="Cambria Math"/>
                <a:cs typeface="Cambria Math"/>
              </a:rPr>
              <a:t>2</a:t>
            </a:r>
            <a:endParaRPr sz="700">
              <a:latin typeface="Cambria Math"/>
              <a:cs typeface="Cambria Math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151890" y="4035876"/>
            <a:ext cx="93181" cy="118081"/>
          </a:xfrm>
          <a:prstGeom prst="rect">
            <a:avLst/>
          </a:prstGeom>
        </p:spPr>
        <p:txBody>
          <a:bodyPr vert="horz" wrap="square" lIns="0" tIns="10259" rIns="0" bIns="0" rtlCol="0">
            <a:spAutoFit/>
          </a:bodyPr>
          <a:lstStyle/>
          <a:p>
            <a:pPr marL="10259">
              <a:spcBef>
                <a:spcPts val="81"/>
              </a:spcBef>
            </a:pPr>
            <a:r>
              <a:rPr sz="700" spc="69" dirty="0">
                <a:latin typeface="Cambria Math"/>
                <a:cs typeface="Cambria Math"/>
              </a:rPr>
              <a:t>𝑑</a:t>
            </a:r>
            <a:endParaRPr sz="700">
              <a:latin typeface="Cambria Math"/>
              <a:cs typeface="Cambria Math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165397" y="3974301"/>
            <a:ext cx="161348" cy="118081"/>
          </a:xfrm>
          <a:prstGeom prst="rect">
            <a:avLst/>
          </a:prstGeom>
        </p:spPr>
        <p:txBody>
          <a:bodyPr vert="horz" wrap="square" lIns="0" tIns="10259" rIns="0" bIns="0" rtlCol="0">
            <a:spAutoFit/>
          </a:bodyPr>
          <a:lstStyle/>
          <a:p>
            <a:pPr marL="10259">
              <a:spcBef>
                <a:spcPts val="81"/>
              </a:spcBef>
            </a:pPr>
            <a:r>
              <a:rPr sz="700" spc="44" dirty="0">
                <a:latin typeface="Cambria Math"/>
                <a:cs typeface="Cambria Math"/>
              </a:rPr>
              <a:t>′′2</a:t>
            </a:r>
            <a:endParaRPr sz="700">
              <a:latin typeface="Cambria Math"/>
              <a:cs typeface="Cambria Math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3296622" y="3929667"/>
            <a:ext cx="1024370" cy="6923"/>
          </a:xfrm>
          <a:custGeom>
            <a:avLst/>
            <a:gdLst/>
            <a:ahLst/>
            <a:cxnLst/>
            <a:rect l="l" t="t" r="r" b="b"/>
            <a:pathLst>
              <a:path w="1040129" h="10795">
                <a:moveTo>
                  <a:pt x="1039672" y="0"/>
                </a:moveTo>
                <a:lnTo>
                  <a:pt x="0" y="0"/>
                </a:lnTo>
                <a:lnTo>
                  <a:pt x="0" y="10667"/>
                </a:lnTo>
                <a:lnTo>
                  <a:pt x="1039672" y="10667"/>
                </a:lnTo>
                <a:lnTo>
                  <a:pt x="103967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4552632" y="4032944"/>
            <a:ext cx="93181" cy="118081"/>
          </a:xfrm>
          <a:prstGeom prst="rect">
            <a:avLst/>
          </a:prstGeom>
        </p:spPr>
        <p:txBody>
          <a:bodyPr vert="horz" wrap="square" lIns="0" tIns="10259" rIns="0" bIns="0" rtlCol="0">
            <a:spAutoFit/>
          </a:bodyPr>
          <a:lstStyle/>
          <a:p>
            <a:pPr marL="10259">
              <a:spcBef>
                <a:spcPts val="81"/>
              </a:spcBef>
            </a:pPr>
            <a:r>
              <a:rPr sz="700" spc="69" dirty="0">
                <a:latin typeface="Cambria Math"/>
                <a:cs typeface="Cambria Math"/>
              </a:rPr>
              <a:t>𝑑</a:t>
            </a:r>
            <a:endParaRPr sz="700">
              <a:latin typeface="Cambria Math"/>
              <a:cs typeface="Cambria Math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566140" y="3972346"/>
            <a:ext cx="100061" cy="118081"/>
          </a:xfrm>
          <a:prstGeom prst="rect">
            <a:avLst/>
          </a:prstGeom>
        </p:spPr>
        <p:txBody>
          <a:bodyPr vert="horz" wrap="square" lIns="0" tIns="10259" rIns="0" bIns="0" rtlCol="0">
            <a:spAutoFit/>
          </a:bodyPr>
          <a:lstStyle/>
          <a:p>
            <a:pPr marL="10259">
              <a:spcBef>
                <a:spcPts val="81"/>
              </a:spcBef>
            </a:pPr>
            <a:r>
              <a:rPr sz="700" spc="61" dirty="0">
                <a:latin typeface="Cambria Math"/>
                <a:cs typeface="Cambria Math"/>
              </a:rPr>
              <a:t>′′</a:t>
            </a:r>
            <a:endParaRPr sz="700">
              <a:latin typeface="Cambria Math"/>
              <a:cs typeface="Cambria Math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018453" y="3983097"/>
            <a:ext cx="1837987" cy="164247"/>
          </a:xfrm>
          <a:prstGeom prst="rect">
            <a:avLst/>
          </a:prstGeom>
        </p:spPr>
        <p:txBody>
          <a:bodyPr vert="horz" wrap="square" lIns="0" tIns="10259" rIns="0" bIns="0" rtlCol="0">
            <a:spAutoFit/>
          </a:bodyPr>
          <a:lstStyle/>
          <a:p>
            <a:pPr marL="10259">
              <a:spcBef>
                <a:spcPts val="81"/>
              </a:spcBef>
              <a:tabLst>
                <a:tab pos="227751" algn="l"/>
                <a:tab pos="1102336" algn="l"/>
              </a:tabLst>
            </a:pPr>
            <a:r>
              <a:rPr sz="1000" dirty="0">
                <a:latin typeface="Cambria Math"/>
                <a:cs typeface="Cambria Math"/>
              </a:rPr>
              <a:t>=	</a:t>
            </a:r>
            <a:r>
              <a:rPr sz="1000" spc="8" dirty="0">
                <a:latin typeface="Cambria Math"/>
                <a:cs typeface="Cambria Math"/>
              </a:rPr>
              <a:t>(−𝐼 </a:t>
            </a:r>
            <a:r>
              <a:rPr sz="1000" spc="125" dirty="0">
                <a:latin typeface="Cambria Math"/>
                <a:cs typeface="Cambria Math"/>
              </a:rPr>
              <a:t> </a:t>
            </a:r>
            <a:r>
              <a:rPr sz="1000" spc="8" dirty="0">
                <a:latin typeface="Cambria Math"/>
                <a:cs typeface="Cambria Math"/>
              </a:rPr>
              <a:t>√2) </a:t>
            </a:r>
            <a:r>
              <a:rPr sz="1000" spc="218" dirty="0">
                <a:latin typeface="Cambria Math"/>
                <a:cs typeface="Cambria Math"/>
              </a:rPr>
              <a:t> </a:t>
            </a:r>
            <a:r>
              <a:rPr sz="1000" dirty="0">
                <a:latin typeface="Cambria Math"/>
                <a:cs typeface="Cambria Math"/>
              </a:rPr>
              <a:t>+</a:t>
            </a:r>
            <a:r>
              <a:rPr sz="1000" spc="8" dirty="0">
                <a:latin typeface="Cambria Math"/>
                <a:cs typeface="Cambria Math"/>
              </a:rPr>
              <a:t> </a:t>
            </a:r>
            <a:r>
              <a:rPr sz="1000" dirty="0">
                <a:latin typeface="Cambria Math"/>
                <a:cs typeface="Cambria Math"/>
              </a:rPr>
              <a:t>𝐼	=</a:t>
            </a:r>
            <a:r>
              <a:rPr sz="1000" spc="36" dirty="0">
                <a:latin typeface="Cambria Math"/>
                <a:cs typeface="Cambria Math"/>
              </a:rPr>
              <a:t> </a:t>
            </a:r>
            <a:r>
              <a:rPr sz="1000" dirty="0">
                <a:latin typeface="Cambria Math"/>
                <a:cs typeface="Cambria Math"/>
              </a:rPr>
              <a:t>𝐼</a:t>
            </a:r>
            <a:r>
              <a:rPr sz="1000" spc="295" dirty="0">
                <a:latin typeface="Cambria Math"/>
                <a:cs typeface="Cambria Math"/>
              </a:rPr>
              <a:t> </a:t>
            </a:r>
            <a:r>
              <a:rPr sz="1000" dirty="0">
                <a:latin typeface="Cambria Math"/>
                <a:cs typeface="Cambria Math"/>
              </a:rPr>
              <a:t>√3</a:t>
            </a:r>
            <a:endParaRPr sz="1000">
              <a:latin typeface="Cambria Math"/>
              <a:cs typeface="Cambria Math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4760257" y="3999061"/>
            <a:ext cx="82550" cy="6923"/>
          </a:xfrm>
          <a:custGeom>
            <a:avLst/>
            <a:gdLst/>
            <a:ahLst/>
            <a:cxnLst/>
            <a:rect l="l" t="t" r="r" b="b"/>
            <a:pathLst>
              <a:path w="83820" h="10795">
                <a:moveTo>
                  <a:pt x="83820" y="0"/>
                </a:moveTo>
                <a:lnTo>
                  <a:pt x="0" y="0"/>
                </a:lnTo>
                <a:lnTo>
                  <a:pt x="0" y="10667"/>
                </a:lnTo>
                <a:lnTo>
                  <a:pt x="83820" y="10667"/>
                </a:lnTo>
                <a:lnTo>
                  <a:pt x="8382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1" name="object 2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67193" y="4444231"/>
            <a:ext cx="213832" cy="80582"/>
          </a:xfrm>
          <a:prstGeom prst="rect">
            <a:avLst/>
          </a:prstGeom>
        </p:spPr>
      </p:pic>
      <p:sp>
        <p:nvSpPr>
          <p:cNvPr id="22" name="object 22"/>
          <p:cNvSpPr txBox="1"/>
          <p:nvPr/>
        </p:nvSpPr>
        <p:spPr>
          <a:xfrm>
            <a:off x="1051936" y="4399464"/>
            <a:ext cx="5552113" cy="1156974"/>
          </a:xfrm>
          <a:prstGeom prst="rect">
            <a:avLst/>
          </a:prstGeom>
        </p:spPr>
        <p:txBody>
          <a:bodyPr vert="horz" wrap="square" lIns="0" tIns="5642" rIns="0" bIns="0" rtlCol="0">
            <a:spAutoFit/>
          </a:bodyPr>
          <a:lstStyle/>
          <a:p>
            <a:pPr marL="202103" marR="338549" indent="26674">
              <a:lnSpc>
                <a:spcPct val="102899"/>
              </a:lnSpc>
              <a:spcBef>
                <a:spcPts val="44"/>
              </a:spcBef>
            </a:pPr>
            <a:r>
              <a:rPr sz="1100" b="1" spc="-4" dirty="0">
                <a:latin typeface="Times New Roman"/>
                <a:cs typeface="Times New Roman"/>
              </a:rPr>
              <a:t>CORTOCIRCUITO</a:t>
            </a:r>
            <a:r>
              <a:rPr sz="1100" b="1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TRIFÁSICO</a:t>
            </a:r>
            <a:r>
              <a:rPr sz="1100" b="1" spc="4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EN</a:t>
            </a:r>
            <a:r>
              <a:rPr sz="1100" b="1" spc="-4" dirty="0">
                <a:latin typeface="Times New Roman"/>
                <a:cs typeface="Times New Roman"/>
              </a:rPr>
              <a:t> LAS</a:t>
            </a:r>
            <a:r>
              <a:rPr sz="1100" b="1" spc="4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TERMINALES DEL </a:t>
            </a:r>
            <a:r>
              <a:rPr sz="1100" b="1" spc="-271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GENERADOR</a:t>
            </a:r>
            <a:r>
              <a:rPr sz="1100" b="1" spc="-8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OPERANDO CON </a:t>
            </a:r>
            <a:r>
              <a:rPr sz="1100" b="1" dirty="0">
                <a:latin typeface="Times New Roman"/>
                <a:cs typeface="Times New Roman"/>
              </a:rPr>
              <a:t>CARGA</a:t>
            </a:r>
            <a:r>
              <a:rPr sz="1100" b="1" spc="-4" dirty="0">
                <a:latin typeface="Times New Roman"/>
                <a:cs typeface="Times New Roman"/>
              </a:rPr>
              <a:t> CONECTADA.</a:t>
            </a:r>
            <a:endParaRPr sz="1100">
              <a:latin typeface="Times New Roman"/>
              <a:cs typeface="Times New Roman"/>
            </a:endParaRPr>
          </a:p>
          <a:p>
            <a:pPr>
              <a:spcBef>
                <a:spcPts val="44"/>
              </a:spcBef>
            </a:pPr>
            <a:endParaRPr sz="1100">
              <a:latin typeface="Times New Roman"/>
              <a:cs typeface="Times New Roman"/>
            </a:endParaRPr>
          </a:p>
          <a:p>
            <a:pPr marL="10259" marR="4104" algn="just">
              <a:lnSpc>
                <a:spcPct val="95800"/>
              </a:lnSpc>
            </a:pPr>
            <a:r>
              <a:rPr sz="1000" spc="-4" dirty="0">
                <a:latin typeface="Times New Roman"/>
                <a:cs typeface="Times New Roman"/>
              </a:rPr>
              <a:t>Si el generador </a:t>
            </a:r>
            <a:r>
              <a:rPr sz="1000" dirty="0">
                <a:latin typeface="Times New Roman"/>
                <a:cs typeface="Times New Roman"/>
              </a:rPr>
              <a:t>funciona </a:t>
            </a:r>
            <a:r>
              <a:rPr sz="1000" spc="-4" dirty="0">
                <a:latin typeface="Times New Roman"/>
                <a:cs typeface="Times New Roman"/>
              </a:rPr>
              <a:t>con carga </a:t>
            </a:r>
            <a:r>
              <a:rPr sz="1000" dirty="0">
                <a:latin typeface="Times New Roman"/>
                <a:cs typeface="Times New Roman"/>
              </a:rPr>
              <a:t>antes de que </a:t>
            </a:r>
            <a:r>
              <a:rPr sz="1000" spc="-4" dirty="0">
                <a:latin typeface="Times New Roman"/>
                <a:cs typeface="Times New Roman"/>
              </a:rPr>
              <a:t>se produzca el cortocircuito, circularan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pc="-6" baseline="4629" dirty="0">
                <a:latin typeface="Times New Roman"/>
                <a:cs typeface="Times New Roman"/>
              </a:rPr>
              <a:t>corrientes </a:t>
            </a:r>
            <a:r>
              <a:rPr baseline="4629" dirty="0">
                <a:latin typeface="Times New Roman"/>
                <a:cs typeface="Times New Roman"/>
              </a:rPr>
              <a:t>por </a:t>
            </a:r>
            <a:r>
              <a:rPr spc="-6" baseline="4629" dirty="0">
                <a:latin typeface="Times New Roman"/>
                <a:cs typeface="Times New Roman"/>
              </a:rPr>
              <a:t>sus devanados </a:t>
            </a:r>
            <a:r>
              <a:rPr baseline="4629" dirty="0">
                <a:latin typeface="Times New Roman"/>
                <a:cs typeface="Times New Roman"/>
              </a:rPr>
              <a:t>y habrá una caída </a:t>
            </a:r>
            <a:r>
              <a:rPr spc="-6" baseline="4629" dirty="0">
                <a:latin typeface="Times New Roman"/>
                <a:cs typeface="Times New Roman"/>
              </a:rPr>
              <a:t>interna </a:t>
            </a:r>
            <a:r>
              <a:rPr baseline="4629" dirty="0">
                <a:latin typeface="Times New Roman"/>
                <a:cs typeface="Times New Roman"/>
              </a:rPr>
              <a:t>de </a:t>
            </a:r>
            <a:r>
              <a:rPr spc="-6" baseline="4629" dirty="0">
                <a:latin typeface="Times New Roman"/>
                <a:cs typeface="Times New Roman"/>
              </a:rPr>
              <a:t>voltaje. Los </a:t>
            </a:r>
            <a:r>
              <a:rPr baseline="4629" dirty="0">
                <a:latin typeface="Times New Roman"/>
                <a:cs typeface="Times New Roman"/>
              </a:rPr>
              <a:t>voltajes </a:t>
            </a:r>
            <a:r>
              <a:rPr spc="6" baseline="4629" dirty="0">
                <a:latin typeface="Times New Roman"/>
                <a:cs typeface="Times New Roman"/>
              </a:rPr>
              <a:t>Ē'</a:t>
            </a:r>
            <a:r>
              <a:rPr sz="600" spc="4" dirty="0">
                <a:latin typeface="Times New Roman"/>
                <a:cs typeface="Times New Roman"/>
              </a:rPr>
              <a:t>0</a:t>
            </a:r>
            <a:r>
              <a:rPr sz="600" spc="8" dirty="0">
                <a:latin typeface="Times New Roman"/>
                <a:cs typeface="Times New Roman"/>
              </a:rPr>
              <a:t> </a:t>
            </a:r>
            <a:r>
              <a:rPr baseline="4629" dirty="0">
                <a:latin typeface="Times New Roman"/>
                <a:cs typeface="Times New Roman"/>
              </a:rPr>
              <a:t>y </a:t>
            </a:r>
            <a:r>
              <a:rPr spc="-6" baseline="4629" dirty="0">
                <a:latin typeface="Times New Roman"/>
                <a:cs typeface="Times New Roman"/>
              </a:rPr>
              <a:t>Ē''</a:t>
            </a:r>
            <a:r>
              <a:rPr sz="600" spc="-4" dirty="0">
                <a:latin typeface="Times New Roman"/>
                <a:cs typeface="Times New Roman"/>
              </a:rPr>
              <a:t>0 </a:t>
            </a:r>
            <a:r>
              <a:rPr sz="6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pueden calcularse </a:t>
            </a:r>
            <a:r>
              <a:rPr sz="1000" dirty="0">
                <a:latin typeface="Times New Roman"/>
                <a:cs typeface="Times New Roman"/>
              </a:rPr>
              <a:t>a partir </a:t>
            </a:r>
            <a:r>
              <a:rPr sz="1000" spc="-4" dirty="0">
                <a:latin typeface="Times New Roman"/>
                <a:cs typeface="Times New Roman"/>
              </a:rPr>
              <a:t>del voltaje </a:t>
            </a:r>
            <a:r>
              <a:rPr sz="1000" dirty="0">
                <a:latin typeface="Times New Roman"/>
                <a:cs typeface="Times New Roman"/>
              </a:rPr>
              <a:t>terminal del </a:t>
            </a:r>
            <a:r>
              <a:rPr sz="1000" spc="-4" dirty="0">
                <a:latin typeface="Times New Roman"/>
                <a:cs typeface="Times New Roman"/>
              </a:rPr>
              <a:t>generador </a:t>
            </a:r>
            <a:r>
              <a:rPr sz="1000" dirty="0">
                <a:latin typeface="Times New Roman"/>
                <a:cs typeface="Times New Roman"/>
              </a:rPr>
              <a:t>y de la </a:t>
            </a:r>
            <a:r>
              <a:rPr sz="1000" spc="-4" dirty="0">
                <a:latin typeface="Times New Roman"/>
                <a:cs typeface="Times New Roman"/>
              </a:rPr>
              <a:t>corriente </a:t>
            </a:r>
            <a:r>
              <a:rPr sz="1000" dirty="0">
                <a:latin typeface="Times New Roman"/>
                <a:cs typeface="Times New Roman"/>
              </a:rPr>
              <a:t>por </a:t>
            </a:r>
            <a:r>
              <a:rPr sz="1000" spc="-4" dirty="0">
                <a:latin typeface="Times New Roman"/>
                <a:cs typeface="Times New Roman"/>
              </a:rPr>
              <a:t>fase,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mediante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los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circuitos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equivalentes,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por unidad, </a:t>
            </a:r>
            <a:r>
              <a:rPr sz="1000" spc="-4" dirty="0">
                <a:latin typeface="Times New Roman"/>
                <a:cs typeface="Times New Roman"/>
              </a:rPr>
              <a:t>mostrados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Figura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siguiente.</a:t>
            </a:r>
            <a:endParaRPr sz="1000">
              <a:latin typeface="Times New Roman"/>
              <a:cs typeface="Times New Roman"/>
            </a:endParaRPr>
          </a:p>
        </p:txBody>
      </p:sp>
      <p:pic>
        <p:nvPicPr>
          <p:cNvPr id="23" name="object 2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004208" y="753034"/>
            <a:ext cx="3689487" cy="1840920"/>
          </a:xfrm>
          <a:prstGeom prst="rect">
            <a:avLst/>
          </a:prstGeom>
        </p:spPr>
      </p:pic>
      <p:sp>
        <p:nvSpPr>
          <p:cNvPr id="24" name="object 24"/>
          <p:cNvSpPr txBox="1">
            <a:spLocks noGrp="1"/>
          </p:cNvSpPr>
          <p:nvPr>
            <p:ph type="sldNum" sz="quarter" idx="7"/>
          </p:nvPr>
        </p:nvSpPr>
        <p:spPr>
          <a:xfrm>
            <a:off x="6329082" y="5931133"/>
            <a:ext cx="300182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r>
              <a:rPr dirty="0"/>
              <a:t>29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51936" y="1834393"/>
            <a:ext cx="5552113" cy="653612"/>
          </a:xfrm>
          <a:prstGeom prst="rect">
            <a:avLst/>
          </a:prstGeom>
        </p:spPr>
        <p:txBody>
          <a:bodyPr vert="horz" wrap="square" lIns="0" tIns="10259" rIns="0" bIns="0" rtlCol="0">
            <a:spAutoFit/>
          </a:bodyPr>
          <a:lstStyle/>
          <a:p>
            <a:pPr algn="ctr">
              <a:spcBef>
                <a:spcPts val="81"/>
              </a:spcBef>
            </a:pPr>
            <a:r>
              <a:rPr sz="700" b="1" i="1" dirty="0">
                <a:latin typeface="Times New Roman"/>
                <a:cs typeface="Times New Roman"/>
              </a:rPr>
              <a:t>Figura</a:t>
            </a:r>
            <a:r>
              <a:rPr sz="700" b="1" i="1" spc="-4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3.10:</a:t>
            </a:r>
            <a:r>
              <a:rPr sz="700" b="1" i="1" spc="4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Circuitos</a:t>
            </a:r>
            <a:r>
              <a:rPr sz="700" b="1" i="1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equivalentes </a:t>
            </a:r>
            <a:r>
              <a:rPr sz="700" b="1" i="1" dirty="0">
                <a:latin typeface="Times New Roman"/>
                <a:cs typeface="Times New Roman"/>
              </a:rPr>
              <a:t>para</a:t>
            </a:r>
            <a:r>
              <a:rPr sz="700" b="1" i="1" spc="4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el cálculo</a:t>
            </a:r>
            <a:r>
              <a:rPr sz="700" b="1" i="1" spc="4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Ē'0 y </a:t>
            </a:r>
            <a:r>
              <a:rPr sz="700" b="1" i="1" spc="-4" dirty="0">
                <a:latin typeface="Times New Roman"/>
                <a:cs typeface="Times New Roman"/>
              </a:rPr>
              <a:t>Ē''0.</a:t>
            </a:r>
            <a:endParaRPr sz="700">
              <a:latin typeface="Times New Roman"/>
              <a:cs typeface="Times New Roman"/>
            </a:endParaRPr>
          </a:p>
          <a:p>
            <a:pPr>
              <a:spcBef>
                <a:spcPts val="32"/>
              </a:spcBef>
            </a:pPr>
            <a:endParaRPr sz="600">
              <a:latin typeface="Times New Roman"/>
              <a:cs typeface="Times New Roman"/>
            </a:endParaRPr>
          </a:p>
          <a:p>
            <a:pPr marL="10259" marR="4104" algn="just">
              <a:lnSpc>
                <a:spcPct val="95800"/>
              </a:lnSpc>
            </a:pPr>
            <a:r>
              <a:rPr sz="1000" spc="-4" dirty="0">
                <a:latin typeface="Times New Roman"/>
                <a:cs typeface="Times New Roman"/>
              </a:rPr>
              <a:t>Partiendo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las condiciones terminales </a:t>
            </a:r>
            <a:r>
              <a:rPr sz="1000" dirty="0">
                <a:latin typeface="Times New Roman"/>
                <a:cs typeface="Times New Roman"/>
              </a:rPr>
              <a:t>existentes de la máquina </a:t>
            </a:r>
            <a:r>
              <a:rPr sz="1000" spc="-4" dirty="0">
                <a:latin typeface="Times New Roman"/>
                <a:cs typeface="Times New Roman"/>
              </a:rPr>
              <a:t>síncrona inmediatamente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pc="-6" baseline="4629" dirty="0">
                <a:latin typeface="Times New Roman"/>
                <a:cs typeface="Times New Roman"/>
              </a:rPr>
              <a:t>antes</a:t>
            </a:r>
            <a:r>
              <a:rPr spc="-54" baseline="4629" dirty="0">
                <a:latin typeface="Times New Roman"/>
                <a:cs typeface="Times New Roman"/>
              </a:rPr>
              <a:t> </a:t>
            </a:r>
            <a:r>
              <a:rPr baseline="4629" dirty="0">
                <a:latin typeface="Times New Roman"/>
                <a:cs typeface="Times New Roman"/>
              </a:rPr>
              <a:t>de</a:t>
            </a:r>
            <a:r>
              <a:rPr spc="-42" baseline="4629" dirty="0">
                <a:latin typeface="Times New Roman"/>
                <a:cs typeface="Times New Roman"/>
              </a:rPr>
              <a:t> </a:t>
            </a:r>
            <a:r>
              <a:rPr baseline="4629" dirty="0">
                <a:latin typeface="Times New Roman"/>
                <a:cs typeface="Times New Roman"/>
              </a:rPr>
              <a:t>producirse</a:t>
            </a:r>
            <a:r>
              <a:rPr spc="-42" baseline="4629" dirty="0">
                <a:latin typeface="Times New Roman"/>
                <a:cs typeface="Times New Roman"/>
              </a:rPr>
              <a:t> </a:t>
            </a:r>
            <a:r>
              <a:rPr spc="-6" baseline="4629" dirty="0">
                <a:latin typeface="Times New Roman"/>
                <a:cs typeface="Times New Roman"/>
              </a:rPr>
              <a:t>el</a:t>
            </a:r>
            <a:r>
              <a:rPr spc="-48" baseline="4629" dirty="0">
                <a:latin typeface="Times New Roman"/>
                <a:cs typeface="Times New Roman"/>
              </a:rPr>
              <a:t> </a:t>
            </a:r>
            <a:r>
              <a:rPr spc="-6" baseline="4629" dirty="0">
                <a:latin typeface="Times New Roman"/>
                <a:cs typeface="Times New Roman"/>
              </a:rPr>
              <a:t>cortocircuito,</a:t>
            </a:r>
            <a:r>
              <a:rPr spc="-48" baseline="4629" dirty="0">
                <a:latin typeface="Times New Roman"/>
                <a:cs typeface="Times New Roman"/>
              </a:rPr>
              <a:t> </a:t>
            </a:r>
            <a:r>
              <a:rPr spc="-6" baseline="4629" dirty="0">
                <a:latin typeface="Times New Roman"/>
                <a:cs typeface="Times New Roman"/>
              </a:rPr>
              <a:t>el</a:t>
            </a:r>
            <a:r>
              <a:rPr spc="-48" baseline="4629" dirty="0">
                <a:latin typeface="Times New Roman"/>
                <a:cs typeface="Times New Roman"/>
              </a:rPr>
              <a:t> </a:t>
            </a:r>
            <a:r>
              <a:rPr spc="-6" baseline="4629" dirty="0">
                <a:latin typeface="Times New Roman"/>
                <a:cs typeface="Times New Roman"/>
              </a:rPr>
              <a:t>voltaje</a:t>
            </a:r>
            <a:r>
              <a:rPr spc="-24" baseline="4629" dirty="0">
                <a:latin typeface="Times New Roman"/>
                <a:cs typeface="Times New Roman"/>
              </a:rPr>
              <a:t> </a:t>
            </a:r>
            <a:r>
              <a:rPr spc="-6" baseline="4629" dirty="0">
                <a:latin typeface="Times New Roman"/>
                <a:cs typeface="Times New Roman"/>
              </a:rPr>
              <a:t>Ē'</a:t>
            </a:r>
            <a:r>
              <a:rPr sz="600" spc="-4" dirty="0">
                <a:latin typeface="Times New Roman"/>
                <a:cs typeface="Times New Roman"/>
              </a:rPr>
              <a:t>0</a:t>
            </a:r>
            <a:r>
              <a:rPr sz="600" spc="57" dirty="0">
                <a:latin typeface="Times New Roman"/>
                <a:cs typeface="Times New Roman"/>
              </a:rPr>
              <a:t> </a:t>
            </a:r>
            <a:r>
              <a:rPr baseline="4629" dirty="0">
                <a:latin typeface="Times New Roman"/>
                <a:cs typeface="Times New Roman"/>
              </a:rPr>
              <a:t>puede</a:t>
            </a:r>
            <a:r>
              <a:rPr spc="-42" baseline="4629" dirty="0">
                <a:latin typeface="Times New Roman"/>
                <a:cs typeface="Times New Roman"/>
              </a:rPr>
              <a:t> </a:t>
            </a:r>
            <a:r>
              <a:rPr spc="-6" baseline="4629" dirty="0">
                <a:latin typeface="Times New Roman"/>
                <a:cs typeface="Times New Roman"/>
              </a:rPr>
              <a:t>calcularse,</a:t>
            </a:r>
            <a:r>
              <a:rPr spc="-48" baseline="4629" dirty="0">
                <a:latin typeface="Times New Roman"/>
                <a:cs typeface="Times New Roman"/>
              </a:rPr>
              <a:t> </a:t>
            </a:r>
            <a:r>
              <a:rPr spc="6" baseline="4629" dirty="0">
                <a:latin typeface="Times New Roman"/>
                <a:cs typeface="Times New Roman"/>
              </a:rPr>
              <a:t>de</a:t>
            </a:r>
            <a:r>
              <a:rPr spc="-61" baseline="4629" dirty="0">
                <a:latin typeface="Times New Roman"/>
                <a:cs typeface="Times New Roman"/>
              </a:rPr>
              <a:t> </a:t>
            </a:r>
            <a:r>
              <a:rPr baseline="4629" dirty="0">
                <a:latin typeface="Times New Roman"/>
                <a:cs typeface="Times New Roman"/>
              </a:rPr>
              <a:t>acuerdo</a:t>
            </a:r>
            <a:r>
              <a:rPr spc="-48" baseline="4629" dirty="0">
                <a:latin typeface="Times New Roman"/>
                <a:cs typeface="Times New Roman"/>
              </a:rPr>
              <a:t> </a:t>
            </a:r>
            <a:r>
              <a:rPr spc="-6" baseline="4629" dirty="0">
                <a:latin typeface="Times New Roman"/>
                <a:cs typeface="Times New Roman"/>
              </a:rPr>
              <a:t>con</a:t>
            </a:r>
            <a:r>
              <a:rPr spc="-36" baseline="4629" dirty="0">
                <a:latin typeface="Times New Roman"/>
                <a:cs typeface="Times New Roman"/>
              </a:rPr>
              <a:t> </a:t>
            </a:r>
            <a:r>
              <a:rPr spc="-6" baseline="4629" dirty="0">
                <a:latin typeface="Times New Roman"/>
                <a:cs typeface="Times New Roman"/>
              </a:rPr>
              <a:t>el</a:t>
            </a:r>
            <a:r>
              <a:rPr spc="-48" baseline="4629" dirty="0">
                <a:latin typeface="Times New Roman"/>
                <a:cs typeface="Times New Roman"/>
              </a:rPr>
              <a:t> </a:t>
            </a:r>
            <a:r>
              <a:rPr spc="-6" baseline="4629" dirty="0">
                <a:latin typeface="Times New Roman"/>
                <a:cs typeface="Times New Roman"/>
              </a:rPr>
              <a:t>circuito </a:t>
            </a:r>
            <a:r>
              <a:rPr spc="-345" baseline="4629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equivalente</a:t>
            </a:r>
            <a:r>
              <a:rPr sz="1000" dirty="0">
                <a:latin typeface="Times New Roman"/>
                <a:cs typeface="Times New Roman"/>
              </a:rPr>
              <a:t> de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Figura</a:t>
            </a:r>
            <a:r>
              <a:rPr sz="1000" b="1" spc="8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3.10</a:t>
            </a:r>
            <a:r>
              <a:rPr sz="1000" b="1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(a),</a:t>
            </a:r>
            <a:r>
              <a:rPr sz="1000" dirty="0">
                <a:latin typeface="Times New Roman"/>
                <a:cs typeface="Times New Roman"/>
              </a:rPr>
              <a:t> mediante</a:t>
            </a:r>
            <a:r>
              <a:rPr sz="1000" spc="-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 </a:t>
            </a:r>
            <a:r>
              <a:rPr sz="1000" spc="-4" dirty="0">
                <a:latin typeface="Times New Roman"/>
                <a:cs typeface="Times New Roman"/>
              </a:rPr>
              <a:t>expresión.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158038" y="2500238"/>
            <a:ext cx="86928" cy="118081"/>
          </a:xfrm>
          <a:prstGeom prst="rect">
            <a:avLst/>
          </a:prstGeom>
        </p:spPr>
        <p:txBody>
          <a:bodyPr vert="horz" wrap="square" lIns="0" tIns="10259" rIns="0" bIns="0" rtlCol="0">
            <a:spAutoFit/>
          </a:bodyPr>
          <a:lstStyle/>
          <a:p>
            <a:pPr marL="10259">
              <a:spcBef>
                <a:spcPts val="81"/>
              </a:spcBef>
            </a:pPr>
            <a:r>
              <a:rPr sz="700" spc="16" dirty="0">
                <a:latin typeface="Cambria Math"/>
                <a:cs typeface="Cambria Math"/>
              </a:rPr>
              <a:t>0</a:t>
            </a:r>
            <a:endParaRPr sz="700">
              <a:latin typeface="Cambria Math"/>
              <a:cs typeface="Cambria Math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045969" y="2450391"/>
            <a:ext cx="1560945" cy="164247"/>
          </a:xfrm>
          <a:prstGeom prst="rect">
            <a:avLst/>
          </a:prstGeom>
        </p:spPr>
        <p:txBody>
          <a:bodyPr vert="horz" wrap="square" lIns="0" tIns="10259" rIns="0" bIns="0" rtlCol="0">
            <a:spAutoFit/>
          </a:bodyPr>
          <a:lstStyle/>
          <a:p>
            <a:pPr marL="30777">
              <a:spcBef>
                <a:spcPts val="81"/>
              </a:spcBef>
            </a:pPr>
            <a:r>
              <a:rPr sz="1000" spc="32" dirty="0">
                <a:latin typeface="Cambria Math"/>
                <a:cs typeface="Cambria Math"/>
              </a:rPr>
              <a:t>Ē</a:t>
            </a:r>
            <a:r>
              <a:rPr sz="1000" spc="48" baseline="29411" dirty="0">
                <a:latin typeface="Cambria Math"/>
                <a:cs typeface="Cambria Math"/>
              </a:rPr>
              <a:t>′</a:t>
            </a:r>
            <a:r>
              <a:rPr sz="1000" spc="158" baseline="29411" dirty="0">
                <a:latin typeface="Cambria Math"/>
                <a:cs typeface="Cambria Math"/>
              </a:rPr>
              <a:t> </a:t>
            </a:r>
            <a:r>
              <a:rPr sz="1000" dirty="0">
                <a:latin typeface="Cambria Math"/>
                <a:cs typeface="Cambria Math"/>
              </a:rPr>
              <a:t>=</a:t>
            </a:r>
            <a:r>
              <a:rPr sz="1000" spc="48" dirty="0">
                <a:latin typeface="Cambria Math"/>
                <a:cs typeface="Cambria Math"/>
              </a:rPr>
              <a:t> </a:t>
            </a:r>
            <a:r>
              <a:rPr sz="1000" spc="-4" dirty="0">
                <a:latin typeface="Cambria Math"/>
                <a:cs typeface="Cambria Math"/>
              </a:rPr>
              <a:t>V</a:t>
            </a:r>
            <a:r>
              <a:rPr sz="1000" spc="-6" baseline="-16339" dirty="0">
                <a:latin typeface="Cambria Math"/>
                <a:cs typeface="Cambria Math"/>
              </a:rPr>
              <a:t>to</a:t>
            </a:r>
            <a:r>
              <a:rPr sz="1000" spc="145" baseline="-16339" dirty="0">
                <a:latin typeface="Cambria Math"/>
                <a:cs typeface="Cambria Math"/>
              </a:rPr>
              <a:t> </a:t>
            </a:r>
            <a:r>
              <a:rPr sz="1000" dirty="0">
                <a:latin typeface="Cambria Math"/>
                <a:cs typeface="Cambria Math"/>
              </a:rPr>
              <a:t>+</a:t>
            </a:r>
            <a:r>
              <a:rPr sz="1000" spc="-8" dirty="0">
                <a:latin typeface="Cambria Math"/>
                <a:cs typeface="Cambria Math"/>
              </a:rPr>
              <a:t> </a:t>
            </a:r>
            <a:r>
              <a:rPr baseline="2314" dirty="0">
                <a:latin typeface="Cambria Math"/>
                <a:cs typeface="Cambria Math"/>
              </a:rPr>
              <a:t>(</a:t>
            </a:r>
            <a:r>
              <a:rPr sz="1000" dirty="0">
                <a:latin typeface="Cambria Math"/>
                <a:cs typeface="Cambria Math"/>
              </a:rPr>
              <a:t>r</a:t>
            </a:r>
            <a:r>
              <a:rPr sz="1000" spc="-12" dirty="0">
                <a:latin typeface="Cambria Math"/>
                <a:cs typeface="Cambria Math"/>
              </a:rPr>
              <a:t> </a:t>
            </a:r>
            <a:r>
              <a:rPr sz="1000" dirty="0">
                <a:latin typeface="Cambria Math"/>
                <a:cs typeface="Cambria Math"/>
              </a:rPr>
              <a:t>+</a:t>
            </a:r>
            <a:r>
              <a:rPr sz="1000" spc="-4" dirty="0">
                <a:latin typeface="Cambria Math"/>
                <a:cs typeface="Cambria Math"/>
              </a:rPr>
              <a:t> </a:t>
            </a:r>
            <a:r>
              <a:rPr sz="1000" spc="8" dirty="0">
                <a:latin typeface="Cambria Math"/>
                <a:cs typeface="Cambria Math"/>
              </a:rPr>
              <a:t>jXd′</a:t>
            </a:r>
            <a:r>
              <a:rPr spc="12" baseline="2314" dirty="0">
                <a:latin typeface="Cambria Math"/>
                <a:cs typeface="Cambria Math"/>
              </a:rPr>
              <a:t>)</a:t>
            </a:r>
            <a:r>
              <a:rPr sz="1000" spc="8" dirty="0">
                <a:latin typeface="Cambria Math"/>
                <a:cs typeface="Cambria Math"/>
              </a:rPr>
              <a:t>I</a:t>
            </a:r>
            <a:r>
              <a:rPr sz="1000" spc="12" baseline="-16339" dirty="0">
                <a:latin typeface="Cambria Math"/>
                <a:cs typeface="Cambria Math"/>
              </a:rPr>
              <a:t>to</a:t>
            </a:r>
            <a:endParaRPr sz="1000" baseline="-16339">
              <a:latin typeface="Cambria Math"/>
              <a:cs typeface="Cambria Math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51936" y="2681055"/>
            <a:ext cx="5550862" cy="292488"/>
          </a:xfrm>
          <a:prstGeom prst="rect">
            <a:avLst/>
          </a:prstGeom>
        </p:spPr>
        <p:txBody>
          <a:bodyPr vert="horz" wrap="square" lIns="0" tIns="10259" rIns="0" bIns="0" rtlCol="0">
            <a:spAutoFit/>
          </a:bodyPr>
          <a:lstStyle/>
          <a:p>
            <a:pPr marL="10259">
              <a:lnSpc>
                <a:spcPts val="1099"/>
              </a:lnSpc>
              <a:spcBef>
                <a:spcPts val="81"/>
              </a:spcBef>
            </a:pPr>
            <a:r>
              <a:rPr baseline="4629" dirty="0">
                <a:latin typeface="Times New Roman"/>
                <a:cs typeface="Times New Roman"/>
              </a:rPr>
              <a:t>En</a:t>
            </a:r>
            <a:r>
              <a:rPr spc="205" baseline="4629" dirty="0">
                <a:latin typeface="Times New Roman"/>
                <a:cs typeface="Times New Roman"/>
              </a:rPr>
              <a:t> </a:t>
            </a:r>
            <a:r>
              <a:rPr spc="-6" baseline="4629" dirty="0">
                <a:latin typeface="Times New Roman"/>
                <a:cs typeface="Times New Roman"/>
              </a:rPr>
              <a:t>forma</a:t>
            </a:r>
            <a:r>
              <a:rPr spc="205" baseline="4629" dirty="0">
                <a:latin typeface="Times New Roman"/>
                <a:cs typeface="Times New Roman"/>
              </a:rPr>
              <a:t> </a:t>
            </a:r>
            <a:r>
              <a:rPr spc="-6" baseline="4629" dirty="0">
                <a:latin typeface="Times New Roman"/>
                <a:cs typeface="Times New Roman"/>
              </a:rPr>
              <a:t>análoga</a:t>
            </a:r>
            <a:r>
              <a:rPr spc="200" baseline="4629" dirty="0">
                <a:latin typeface="Times New Roman"/>
                <a:cs typeface="Times New Roman"/>
              </a:rPr>
              <a:t> </a:t>
            </a:r>
            <a:r>
              <a:rPr baseline="4629" dirty="0">
                <a:latin typeface="Times New Roman"/>
                <a:cs typeface="Times New Roman"/>
              </a:rPr>
              <a:t>puede</a:t>
            </a:r>
            <a:r>
              <a:rPr spc="218" baseline="4629" dirty="0">
                <a:latin typeface="Times New Roman"/>
                <a:cs typeface="Times New Roman"/>
              </a:rPr>
              <a:t> </a:t>
            </a:r>
            <a:r>
              <a:rPr spc="-6" baseline="4629" dirty="0">
                <a:latin typeface="Times New Roman"/>
                <a:cs typeface="Times New Roman"/>
              </a:rPr>
              <a:t>calcularse</a:t>
            </a:r>
            <a:r>
              <a:rPr spc="218" baseline="4629" dirty="0">
                <a:latin typeface="Times New Roman"/>
                <a:cs typeface="Times New Roman"/>
              </a:rPr>
              <a:t> </a:t>
            </a:r>
            <a:r>
              <a:rPr spc="-6" baseline="4629" dirty="0">
                <a:latin typeface="Times New Roman"/>
                <a:cs typeface="Times New Roman"/>
              </a:rPr>
              <a:t>el</a:t>
            </a:r>
            <a:r>
              <a:rPr spc="212" baseline="4629" dirty="0">
                <a:latin typeface="Times New Roman"/>
                <a:cs typeface="Times New Roman"/>
              </a:rPr>
              <a:t> </a:t>
            </a:r>
            <a:r>
              <a:rPr spc="-6" baseline="4629" dirty="0">
                <a:latin typeface="Times New Roman"/>
                <a:cs typeface="Times New Roman"/>
              </a:rPr>
              <a:t>voltaje</a:t>
            </a:r>
            <a:r>
              <a:rPr spc="224" baseline="4629" dirty="0">
                <a:latin typeface="Times New Roman"/>
                <a:cs typeface="Times New Roman"/>
              </a:rPr>
              <a:t> </a:t>
            </a:r>
            <a:r>
              <a:rPr baseline="4629" dirty="0">
                <a:latin typeface="Times New Roman"/>
                <a:cs typeface="Times New Roman"/>
              </a:rPr>
              <a:t>Ē''</a:t>
            </a:r>
            <a:r>
              <a:rPr sz="600" dirty="0">
                <a:latin typeface="Times New Roman"/>
                <a:cs typeface="Times New Roman"/>
              </a:rPr>
              <a:t>0</a:t>
            </a:r>
            <a:r>
              <a:rPr sz="600" spc="226" dirty="0">
                <a:latin typeface="Times New Roman"/>
                <a:cs typeface="Times New Roman"/>
              </a:rPr>
              <a:t> </a:t>
            </a:r>
            <a:r>
              <a:rPr spc="-6" baseline="4629" dirty="0">
                <a:latin typeface="Times New Roman"/>
                <a:cs typeface="Times New Roman"/>
              </a:rPr>
              <a:t>utilizando</a:t>
            </a:r>
            <a:r>
              <a:rPr spc="212" baseline="4629" dirty="0">
                <a:latin typeface="Times New Roman"/>
                <a:cs typeface="Times New Roman"/>
              </a:rPr>
              <a:t> </a:t>
            </a:r>
            <a:r>
              <a:rPr spc="-6" baseline="4629" dirty="0">
                <a:latin typeface="Times New Roman"/>
                <a:cs typeface="Times New Roman"/>
              </a:rPr>
              <a:t>el</a:t>
            </a:r>
            <a:r>
              <a:rPr spc="205" baseline="4629" dirty="0">
                <a:latin typeface="Times New Roman"/>
                <a:cs typeface="Times New Roman"/>
              </a:rPr>
              <a:t> </a:t>
            </a:r>
            <a:r>
              <a:rPr spc="-6" baseline="4629" dirty="0">
                <a:latin typeface="Times New Roman"/>
                <a:cs typeface="Times New Roman"/>
              </a:rPr>
              <a:t>circuito</a:t>
            </a:r>
            <a:r>
              <a:rPr spc="212" baseline="4629" dirty="0">
                <a:latin typeface="Times New Roman"/>
                <a:cs typeface="Times New Roman"/>
              </a:rPr>
              <a:t> </a:t>
            </a:r>
            <a:r>
              <a:rPr spc="-6" baseline="4629" dirty="0">
                <a:latin typeface="Times New Roman"/>
                <a:cs typeface="Times New Roman"/>
              </a:rPr>
              <a:t>equivalente</a:t>
            </a:r>
            <a:r>
              <a:rPr spc="205" baseline="4629" dirty="0">
                <a:latin typeface="Times New Roman"/>
                <a:cs typeface="Times New Roman"/>
              </a:rPr>
              <a:t> </a:t>
            </a:r>
            <a:r>
              <a:rPr baseline="4629" dirty="0">
                <a:latin typeface="Times New Roman"/>
                <a:cs typeface="Times New Roman"/>
              </a:rPr>
              <a:t>de</a:t>
            </a:r>
            <a:r>
              <a:rPr spc="200" baseline="4629" dirty="0">
                <a:latin typeface="Times New Roman"/>
                <a:cs typeface="Times New Roman"/>
              </a:rPr>
              <a:t> </a:t>
            </a:r>
            <a:r>
              <a:rPr baseline="4629" dirty="0">
                <a:latin typeface="Times New Roman"/>
                <a:cs typeface="Times New Roman"/>
              </a:rPr>
              <a:t>la</a:t>
            </a:r>
            <a:endParaRPr baseline="4629">
              <a:latin typeface="Times New Roman"/>
              <a:cs typeface="Times New Roman"/>
            </a:endParaRPr>
          </a:p>
          <a:p>
            <a:pPr marL="10259">
              <a:lnSpc>
                <a:spcPts val="1099"/>
              </a:lnSpc>
            </a:pPr>
            <a:r>
              <a:rPr sz="1000" b="1" spc="-4" dirty="0">
                <a:latin typeface="Times New Roman"/>
                <a:cs typeface="Times New Roman"/>
              </a:rPr>
              <a:t>Figura</a:t>
            </a:r>
            <a:r>
              <a:rPr sz="1000" b="1" spc="-24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3.10</a:t>
            </a:r>
            <a:r>
              <a:rPr sz="1000" b="1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(b).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158038" y="2952768"/>
            <a:ext cx="86928" cy="118081"/>
          </a:xfrm>
          <a:prstGeom prst="rect">
            <a:avLst/>
          </a:prstGeom>
        </p:spPr>
        <p:txBody>
          <a:bodyPr vert="horz" wrap="square" lIns="0" tIns="10259" rIns="0" bIns="0" rtlCol="0">
            <a:spAutoFit/>
          </a:bodyPr>
          <a:lstStyle/>
          <a:p>
            <a:pPr marL="10259">
              <a:spcBef>
                <a:spcPts val="81"/>
              </a:spcBef>
            </a:pPr>
            <a:r>
              <a:rPr sz="700" spc="16" dirty="0">
                <a:latin typeface="Cambria Math"/>
                <a:cs typeface="Cambria Math"/>
              </a:rPr>
              <a:t>0</a:t>
            </a:r>
            <a:endParaRPr sz="700">
              <a:latin typeface="Cambria Math"/>
              <a:cs typeface="Cambria Math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006947" y="2902921"/>
            <a:ext cx="1639118" cy="164247"/>
          </a:xfrm>
          <a:prstGeom prst="rect">
            <a:avLst/>
          </a:prstGeom>
        </p:spPr>
        <p:txBody>
          <a:bodyPr vert="horz" wrap="square" lIns="0" tIns="10259" rIns="0" bIns="0" rtlCol="0">
            <a:spAutoFit/>
          </a:bodyPr>
          <a:lstStyle/>
          <a:p>
            <a:pPr marL="30777">
              <a:spcBef>
                <a:spcPts val="81"/>
              </a:spcBef>
            </a:pPr>
            <a:r>
              <a:rPr sz="1000" spc="20" dirty="0">
                <a:latin typeface="Cambria Math"/>
                <a:cs typeface="Cambria Math"/>
              </a:rPr>
              <a:t>Ē′</a:t>
            </a:r>
            <a:r>
              <a:rPr sz="1000" spc="30" baseline="29411" dirty="0">
                <a:latin typeface="Cambria Math"/>
                <a:cs typeface="Cambria Math"/>
              </a:rPr>
              <a:t>′</a:t>
            </a:r>
            <a:r>
              <a:rPr sz="1000" spc="187" baseline="29411" dirty="0">
                <a:latin typeface="Cambria Math"/>
                <a:cs typeface="Cambria Math"/>
              </a:rPr>
              <a:t> </a:t>
            </a:r>
            <a:r>
              <a:rPr sz="1000" dirty="0">
                <a:latin typeface="Cambria Math"/>
                <a:cs typeface="Cambria Math"/>
              </a:rPr>
              <a:t>=</a:t>
            </a:r>
            <a:r>
              <a:rPr sz="1000" spc="53" dirty="0">
                <a:latin typeface="Cambria Math"/>
                <a:cs typeface="Cambria Math"/>
              </a:rPr>
              <a:t> </a:t>
            </a:r>
            <a:r>
              <a:rPr sz="1000" spc="-4" dirty="0">
                <a:latin typeface="Cambria Math"/>
                <a:cs typeface="Cambria Math"/>
              </a:rPr>
              <a:t>V</a:t>
            </a:r>
            <a:r>
              <a:rPr sz="1000" spc="-6" baseline="-16339" dirty="0">
                <a:latin typeface="Cambria Math"/>
                <a:cs typeface="Cambria Math"/>
              </a:rPr>
              <a:t>to</a:t>
            </a:r>
            <a:r>
              <a:rPr sz="1000" spc="151" baseline="-16339" dirty="0">
                <a:latin typeface="Cambria Math"/>
                <a:cs typeface="Cambria Math"/>
              </a:rPr>
              <a:t> </a:t>
            </a:r>
            <a:r>
              <a:rPr sz="1000" dirty="0">
                <a:latin typeface="Cambria Math"/>
                <a:cs typeface="Cambria Math"/>
              </a:rPr>
              <a:t>+</a:t>
            </a:r>
            <a:r>
              <a:rPr sz="1000" spc="-4" dirty="0">
                <a:latin typeface="Cambria Math"/>
                <a:cs typeface="Cambria Math"/>
              </a:rPr>
              <a:t> </a:t>
            </a:r>
            <a:r>
              <a:rPr baseline="2314" dirty="0">
                <a:latin typeface="Cambria Math"/>
                <a:cs typeface="Cambria Math"/>
              </a:rPr>
              <a:t>(</a:t>
            </a:r>
            <a:r>
              <a:rPr sz="1000" dirty="0">
                <a:latin typeface="Cambria Math"/>
                <a:cs typeface="Cambria Math"/>
              </a:rPr>
              <a:t>r</a:t>
            </a:r>
            <a:r>
              <a:rPr sz="1000" spc="-8" dirty="0">
                <a:latin typeface="Cambria Math"/>
                <a:cs typeface="Cambria Math"/>
              </a:rPr>
              <a:t> </a:t>
            </a:r>
            <a:r>
              <a:rPr sz="1000" dirty="0">
                <a:latin typeface="Cambria Math"/>
                <a:cs typeface="Cambria Math"/>
              </a:rPr>
              <a:t>+ </a:t>
            </a:r>
            <a:r>
              <a:rPr sz="1000" spc="4" dirty="0">
                <a:latin typeface="Cambria Math"/>
                <a:cs typeface="Cambria Math"/>
              </a:rPr>
              <a:t>jXd′′</a:t>
            </a:r>
            <a:r>
              <a:rPr spc="6" baseline="2314" dirty="0">
                <a:latin typeface="Cambria Math"/>
                <a:cs typeface="Cambria Math"/>
              </a:rPr>
              <a:t>)</a:t>
            </a:r>
            <a:r>
              <a:rPr sz="1000" spc="4" dirty="0">
                <a:latin typeface="Cambria Math"/>
                <a:cs typeface="Cambria Math"/>
              </a:rPr>
              <a:t>I</a:t>
            </a:r>
            <a:r>
              <a:rPr sz="1000" spc="6" baseline="-16339" dirty="0">
                <a:latin typeface="Cambria Math"/>
                <a:cs typeface="Cambria Math"/>
              </a:rPr>
              <a:t>to</a:t>
            </a:r>
            <a:endParaRPr sz="1000" baseline="-16339">
              <a:latin typeface="Cambria Math"/>
              <a:cs typeface="Cambria Math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051936" y="3125765"/>
            <a:ext cx="4387658" cy="164247"/>
          </a:xfrm>
          <a:prstGeom prst="rect">
            <a:avLst/>
          </a:prstGeom>
        </p:spPr>
        <p:txBody>
          <a:bodyPr vert="horz" wrap="square" lIns="0" tIns="10259" rIns="0" bIns="0" rtlCol="0">
            <a:spAutoFit/>
          </a:bodyPr>
          <a:lstStyle/>
          <a:p>
            <a:pPr marL="10259">
              <a:spcBef>
                <a:spcPts val="81"/>
              </a:spcBef>
            </a:pPr>
            <a:r>
              <a:rPr sz="1000" spc="-8" dirty="0">
                <a:latin typeface="Times New Roman"/>
                <a:cs typeface="Times New Roman"/>
              </a:rPr>
              <a:t>Las</a:t>
            </a:r>
            <a:r>
              <a:rPr sz="1000" spc="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dos</a:t>
            </a:r>
            <a:r>
              <a:rPr sz="1000" spc="2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ecuaciones</a:t>
            </a:r>
            <a:r>
              <a:rPr sz="1000" spc="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anteriores</a:t>
            </a:r>
            <a:r>
              <a:rPr sz="1000" spc="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representan</a:t>
            </a:r>
            <a:r>
              <a:rPr sz="1000" spc="2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spc="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diagrama</a:t>
            </a:r>
            <a:r>
              <a:rPr sz="1000" spc="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fasorial</a:t>
            </a:r>
            <a:r>
              <a:rPr sz="1000" spc="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siguiente.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170509" y="5078993"/>
            <a:ext cx="5311342" cy="223313"/>
          </a:xfrm>
          <a:prstGeom prst="rect">
            <a:avLst/>
          </a:prstGeom>
        </p:spPr>
        <p:txBody>
          <a:bodyPr vert="horz" wrap="square" lIns="0" tIns="17953" rIns="0" bIns="0" rtlCol="0">
            <a:spAutoFit/>
          </a:bodyPr>
          <a:lstStyle/>
          <a:p>
            <a:pPr marL="1461916" marR="4104" indent="-1452170">
              <a:lnSpc>
                <a:spcPts val="832"/>
              </a:lnSpc>
              <a:spcBef>
                <a:spcPts val="141"/>
              </a:spcBef>
            </a:pPr>
            <a:r>
              <a:rPr sz="700" b="1" i="1" dirty="0">
                <a:latin typeface="Times New Roman"/>
                <a:cs typeface="Times New Roman"/>
              </a:rPr>
              <a:t>Figura</a:t>
            </a:r>
            <a:r>
              <a:rPr sz="700" b="1" i="1" spc="4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3.11:</a:t>
            </a:r>
            <a:r>
              <a:rPr sz="700" b="1" i="1" spc="12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Diagrama</a:t>
            </a:r>
            <a:r>
              <a:rPr sz="700" b="1" i="1" spc="12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fasorial</a:t>
            </a:r>
            <a:r>
              <a:rPr sz="700" b="1" i="1" spc="4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que</a:t>
            </a:r>
            <a:r>
              <a:rPr sz="700" b="1" i="1" spc="-4" dirty="0">
                <a:latin typeface="Times New Roman"/>
                <a:cs typeface="Times New Roman"/>
              </a:rPr>
              <a:t> muestra</a:t>
            </a:r>
            <a:r>
              <a:rPr sz="700" b="1" i="1" spc="12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los</a:t>
            </a:r>
            <a:r>
              <a:rPr sz="700" b="1" i="1" spc="8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voltajes</a:t>
            </a:r>
            <a:r>
              <a:rPr sz="700" b="1" i="1" spc="8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internos</a:t>
            </a:r>
            <a:r>
              <a:rPr sz="700" b="1" i="1" spc="8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considerados</a:t>
            </a:r>
            <a:r>
              <a:rPr sz="700" b="1" i="1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para</a:t>
            </a:r>
            <a:r>
              <a:rPr sz="700" b="1" i="1" spc="12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el</a:t>
            </a:r>
            <a:r>
              <a:rPr sz="700" b="1" i="1" spc="12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cálculo</a:t>
            </a:r>
            <a:r>
              <a:rPr sz="700" b="1" i="1" spc="8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de</a:t>
            </a:r>
            <a:r>
              <a:rPr sz="700" b="1" i="1" spc="-4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las</a:t>
            </a:r>
            <a:r>
              <a:rPr sz="700" b="1" i="1" spc="12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corrientes</a:t>
            </a:r>
            <a:r>
              <a:rPr sz="700" b="1" i="1" spc="8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de </a:t>
            </a:r>
            <a:r>
              <a:rPr sz="700" b="1" i="1" spc="-170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cortocircuito </a:t>
            </a:r>
            <a:r>
              <a:rPr sz="700" b="1" i="1" dirty="0">
                <a:latin typeface="Times New Roman"/>
                <a:cs typeface="Times New Roman"/>
              </a:rPr>
              <a:t>de</a:t>
            </a:r>
            <a:r>
              <a:rPr sz="700" b="1" i="1" spc="-4" dirty="0">
                <a:latin typeface="Times New Roman"/>
                <a:cs typeface="Times New Roman"/>
              </a:rPr>
              <a:t> la maquina</a:t>
            </a:r>
            <a:r>
              <a:rPr sz="700" b="1" i="1" spc="4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síncrona.</a:t>
            </a:r>
            <a:endParaRPr sz="700">
              <a:latin typeface="Times New Roman"/>
              <a:cs typeface="Times New Roman"/>
            </a:endParaRPr>
          </a:p>
        </p:txBody>
      </p:sp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90373" y="625798"/>
            <a:ext cx="4966235" cy="1186364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274934" y="3421802"/>
            <a:ext cx="4967297" cy="1552077"/>
          </a:xfrm>
          <a:prstGeom prst="rect">
            <a:avLst/>
          </a:prstGeom>
        </p:spPr>
      </p:pic>
      <p:sp>
        <p:nvSpPr>
          <p:cNvPr id="12" name="object 12"/>
          <p:cNvSpPr txBox="1">
            <a:spLocks noGrp="1"/>
          </p:cNvSpPr>
          <p:nvPr>
            <p:ph type="sldNum" sz="quarter" idx="7"/>
          </p:nvPr>
        </p:nvSpPr>
        <p:spPr>
          <a:xfrm>
            <a:off x="6329082" y="5931133"/>
            <a:ext cx="300182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r>
              <a:rPr dirty="0"/>
              <a:t>30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67224" y="605055"/>
            <a:ext cx="215302" cy="80582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67193" y="4172518"/>
            <a:ext cx="213832" cy="80582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1051936" y="559880"/>
            <a:ext cx="5553364" cy="6675600"/>
          </a:xfrm>
          <a:prstGeom prst="rect">
            <a:avLst/>
          </a:prstGeom>
        </p:spPr>
        <p:txBody>
          <a:bodyPr vert="horz" wrap="square" lIns="0" tIns="5642" rIns="0" bIns="0" rtlCol="0">
            <a:spAutoFit/>
          </a:bodyPr>
          <a:lstStyle/>
          <a:p>
            <a:pPr marL="202103" marR="151321" indent="26674">
              <a:lnSpc>
                <a:spcPct val="102899"/>
              </a:lnSpc>
              <a:spcBef>
                <a:spcPts val="44"/>
              </a:spcBef>
            </a:pPr>
            <a:r>
              <a:rPr sz="1100" b="1" spc="-4" dirty="0">
                <a:latin typeface="Times New Roman"/>
                <a:cs typeface="Times New Roman"/>
              </a:rPr>
              <a:t>CORTOCIRCUITO</a:t>
            </a:r>
            <a:r>
              <a:rPr sz="1100" b="1" spc="4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DESEQUILIBRADO</a:t>
            </a:r>
            <a:r>
              <a:rPr sz="1100" b="1" spc="8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EN </a:t>
            </a:r>
            <a:r>
              <a:rPr sz="1100" b="1" spc="-4" dirty="0">
                <a:latin typeface="Times New Roman"/>
                <a:cs typeface="Times New Roman"/>
              </a:rPr>
              <a:t>LAS</a:t>
            </a:r>
            <a:r>
              <a:rPr sz="1100" b="1" spc="8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TERMINALES </a:t>
            </a:r>
            <a:r>
              <a:rPr sz="1100" b="1" spc="-271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DE UN GENERADOR.</a:t>
            </a:r>
            <a:endParaRPr sz="1100">
              <a:latin typeface="Times New Roman"/>
              <a:cs typeface="Times New Roman"/>
            </a:endParaRPr>
          </a:p>
          <a:p>
            <a:pPr>
              <a:spcBef>
                <a:spcPts val="24"/>
              </a:spcBef>
            </a:pPr>
            <a:endParaRPr sz="1100">
              <a:latin typeface="Times New Roman"/>
              <a:cs typeface="Times New Roman"/>
            </a:endParaRPr>
          </a:p>
          <a:p>
            <a:pPr marL="10259" marR="6155" algn="just">
              <a:lnSpc>
                <a:spcPts val="1115"/>
              </a:lnSpc>
            </a:pPr>
            <a:r>
              <a:rPr sz="1000" spc="-4" dirty="0">
                <a:latin typeface="Times New Roman"/>
                <a:cs typeface="Times New Roman"/>
              </a:rPr>
              <a:t>Para calcular las corrientes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falla en el </a:t>
            </a:r>
            <a:r>
              <a:rPr sz="1000" dirty="0">
                <a:latin typeface="Times New Roman"/>
                <a:cs typeface="Times New Roman"/>
              </a:rPr>
              <a:t>caso de cortocircuito </a:t>
            </a:r>
            <a:r>
              <a:rPr sz="1000" spc="-4" dirty="0">
                <a:latin typeface="Times New Roman"/>
                <a:cs typeface="Times New Roman"/>
              </a:rPr>
              <a:t>en las </a:t>
            </a:r>
            <a:r>
              <a:rPr sz="1000" dirty="0">
                <a:latin typeface="Times New Roman"/>
                <a:cs typeface="Times New Roman"/>
              </a:rPr>
              <a:t>terminales de un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generador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trifásico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que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afecte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una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o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dos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fases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y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tierra,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o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dos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fases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sin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contacto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tierra,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puede </a:t>
            </a:r>
            <a:r>
              <a:rPr sz="1000" spc="-23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usarse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dirty="0">
                <a:latin typeface="Times New Roman"/>
                <a:cs typeface="Times New Roman"/>
              </a:rPr>
              <a:t> método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las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componentes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simétricas.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Para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ello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</a:t>
            </a:r>
            <a:r>
              <a:rPr sz="1000" dirty="0">
                <a:latin typeface="Times New Roman"/>
                <a:cs typeface="Times New Roman"/>
              </a:rPr>
              <a:t> necesario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conocer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las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impedancias</a:t>
            </a:r>
            <a:r>
              <a:rPr sz="1000" dirty="0">
                <a:latin typeface="Times New Roman"/>
                <a:cs typeface="Times New Roman"/>
              </a:rPr>
              <a:t> de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secuencia</a:t>
            </a:r>
            <a:r>
              <a:rPr sz="1000" spc="-4" dirty="0">
                <a:latin typeface="Times New Roman"/>
                <a:cs typeface="Times New Roman"/>
              </a:rPr>
              <a:t> positiva,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negativa</a:t>
            </a:r>
            <a:r>
              <a:rPr sz="1000" spc="1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y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cero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del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generador.</a:t>
            </a: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000">
              <a:latin typeface="Times New Roman"/>
              <a:cs typeface="Times New Roman"/>
            </a:endParaRPr>
          </a:p>
          <a:p>
            <a:pPr marL="10259" marR="8207" algn="just">
              <a:lnSpc>
                <a:spcPts val="1115"/>
              </a:lnSpc>
            </a:pPr>
            <a:r>
              <a:rPr sz="1000" spc="-8" dirty="0">
                <a:latin typeface="Times New Roman"/>
                <a:cs typeface="Times New Roman"/>
              </a:rPr>
              <a:t>La </a:t>
            </a:r>
            <a:r>
              <a:rPr sz="1000" spc="-4" dirty="0">
                <a:latin typeface="Times New Roman"/>
                <a:cs typeface="Times New Roman"/>
              </a:rPr>
              <a:t>impedancia </a:t>
            </a:r>
            <a:r>
              <a:rPr sz="1000" spc="4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secuencia </a:t>
            </a:r>
            <a:r>
              <a:rPr sz="1000" dirty="0">
                <a:latin typeface="Times New Roman"/>
                <a:cs typeface="Times New Roman"/>
              </a:rPr>
              <a:t>positiva que </a:t>
            </a:r>
            <a:r>
              <a:rPr sz="1000" spc="-4" dirty="0">
                <a:latin typeface="Times New Roman"/>
                <a:cs typeface="Times New Roman"/>
              </a:rPr>
              <a:t>debe </a:t>
            </a:r>
            <a:r>
              <a:rPr sz="1000" dirty="0">
                <a:latin typeface="Times New Roman"/>
                <a:cs typeface="Times New Roman"/>
              </a:rPr>
              <a:t>utilizarse </a:t>
            </a:r>
            <a:r>
              <a:rPr sz="1000" spc="-4" dirty="0">
                <a:latin typeface="Times New Roman"/>
                <a:cs typeface="Times New Roman"/>
              </a:rPr>
              <a:t>para calcular el </a:t>
            </a:r>
            <a:r>
              <a:rPr sz="1000" dirty="0">
                <a:latin typeface="Times New Roman"/>
                <a:cs typeface="Times New Roman"/>
              </a:rPr>
              <a:t>valor </a:t>
            </a:r>
            <a:r>
              <a:rPr sz="1000" spc="-4" dirty="0">
                <a:latin typeface="Times New Roman"/>
                <a:cs typeface="Times New Roman"/>
              </a:rPr>
              <a:t>eficaz inicial </a:t>
            </a:r>
            <a:r>
              <a:rPr sz="1000" dirty="0">
                <a:latin typeface="Times New Roman"/>
                <a:cs typeface="Times New Roman"/>
              </a:rPr>
              <a:t> de la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componente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alterna simétrica </a:t>
            </a:r>
            <a:r>
              <a:rPr sz="1000" spc="4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las</a:t>
            </a:r>
            <a:r>
              <a:rPr sz="1000" dirty="0">
                <a:latin typeface="Times New Roman"/>
                <a:cs typeface="Times New Roman"/>
              </a:rPr>
              <a:t> corrientes de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cortocircuito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</a:t>
            </a:r>
            <a:r>
              <a:rPr sz="1000" dirty="0">
                <a:latin typeface="Times New Roman"/>
                <a:cs typeface="Times New Roman"/>
              </a:rPr>
              <a:t> la </a:t>
            </a:r>
            <a:r>
              <a:rPr sz="1000" spc="-4" dirty="0">
                <a:latin typeface="Times New Roman"/>
                <a:cs typeface="Times New Roman"/>
              </a:rPr>
              <a:t>impedancia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subtransitoria; si se </a:t>
            </a:r>
            <a:r>
              <a:rPr sz="1000" dirty="0">
                <a:latin typeface="Times New Roman"/>
                <a:cs typeface="Times New Roman"/>
              </a:rPr>
              <a:t>desea </a:t>
            </a:r>
            <a:r>
              <a:rPr sz="1000" spc="-4" dirty="0">
                <a:latin typeface="Times New Roman"/>
                <a:cs typeface="Times New Roman"/>
              </a:rPr>
              <a:t>calcular el </a:t>
            </a:r>
            <a:r>
              <a:rPr sz="1000" dirty="0">
                <a:latin typeface="Times New Roman"/>
                <a:cs typeface="Times New Roman"/>
              </a:rPr>
              <a:t>valor </a:t>
            </a:r>
            <a:r>
              <a:rPr sz="1000" spc="4" dirty="0">
                <a:latin typeface="Times New Roman"/>
                <a:cs typeface="Times New Roman"/>
              </a:rPr>
              <a:t>de </a:t>
            </a:r>
            <a:r>
              <a:rPr sz="1000" dirty="0">
                <a:latin typeface="Times New Roman"/>
                <a:cs typeface="Times New Roman"/>
              </a:rPr>
              <a:t>dicha </a:t>
            </a:r>
            <a:r>
              <a:rPr sz="1000" spc="-4" dirty="0">
                <a:latin typeface="Times New Roman"/>
                <a:cs typeface="Times New Roman"/>
              </a:rPr>
              <a:t>componente después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los primeros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ciclos</a:t>
            </a:r>
            <a:r>
              <a:rPr sz="1000" dirty="0">
                <a:latin typeface="Times New Roman"/>
                <a:cs typeface="Times New Roman"/>
              </a:rPr>
              <a:t> de la </a:t>
            </a:r>
            <a:r>
              <a:rPr sz="1000" spc="-4" dirty="0">
                <a:latin typeface="Times New Roman"/>
                <a:cs typeface="Times New Roman"/>
              </a:rPr>
              <a:t>corriente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4" dirty="0">
                <a:latin typeface="Times New Roman"/>
                <a:cs typeface="Times New Roman"/>
              </a:rPr>
              <a:t>de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cortocircuito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debe</a:t>
            </a:r>
            <a:r>
              <a:rPr sz="1000" dirty="0">
                <a:latin typeface="Times New Roman"/>
                <a:cs typeface="Times New Roman"/>
              </a:rPr>
              <a:t> usarse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spc="4" dirty="0">
                <a:latin typeface="Times New Roman"/>
                <a:cs typeface="Times New Roman"/>
              </a:rPr>
              <a:t>la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impedancia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transitoria.</a:t>
            </a: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000">
              <a:latin typeface="Times New Roman"/>
              <a:cs typeface="Times New Roman"/>
            </a:endParaRPr>
          </a:p>
          <a:p>
            <a:pPr marL="10259" marR="4104" algn="just">
              <a:lnSpc>
                <a:spcPts val="1115"/>
              </a:lnSpc>
            </a:pPr>
            <a:r>
              <a:rPr sz="1000" spc="-8" dirty="0">
                <a:latin typeface="Times New Roman"/>
                <a:cs typeface="Times New Roman"/>
              </a:rPr>
              <a:t>La</a:t>
            </a:r>
            <a:r>
              <a:rPr sz="1000" spc="4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impedancia</a:t>
            </a:r>
            <a:r>
              <a:rPr sz="1000" spc="53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4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secuencia</a:t>
            </a:r>
            <a:r>
              <a:rPr sz="1000" spc="53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negativa</a:t>
            </a:r>
            <a:r>
              <a:rPr sz="1000" spc="4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4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un</a:t>
            </a:r>
            <a:r>
              <a:rPr sz="1000" spc="65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generador</a:t>
            </a:r>
            <a:r>
              <a:rPr sz="1000" spc="65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corresponde</a:t>
            </a:r>
            <a:r>
              <a:rPr sz="1000" spc="4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al</a:t>
            </a:r>
            <a:r>
              <a:rPr sz="1000" spc="57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efecto</a:t>
            </a:r>
            <a:r>
              <a:rPr sz="1000" spc="4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combinado</a:t>
            </a:r>
            <a:r>
              <a:rPr sz="1000" spc="53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23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resistencia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e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inductancia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interna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del generador</a:t>
            </a:r>
            <a:r>
              <a:rPr sz="1000" dirty="0">
                <a:latin typeface="Times New Roman"/>
                <a:cs typeface="Times New Roman"/>
              </a:rPr>
              <a:t> y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reacción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armadura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producida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por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un </a:t>
            </a:r>
            <a:r>
              <a:rPr sz="1000" spc="-4" dirty="0">
                <a:latin typeface="Times New Roman"/>
                <a:cs typeface="Times New Roman"/>
              </a:rPr>
              <a:t>sistema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tres </a:t>
            </a:r>
            <a:r>
              <a:rPr sz="1000" dirty="0">
                <a:latin typeface="Times New Roman"/>
                <a:cs typeface="Times New Roman"/>
              </a:rPr>
              <a:t>corrientes </a:t>
            </a:r>
            <a:r>
              <a:rPr sz="1000" spc="-4" dirty="0">
                <a:latin typeface="Times New Roman"/>
                <a:cs typeface="Times New Roman"/>
              </a:rPr>
              <a:t>alternas </a:t>
            </a:r>
            <a:r>
              <a:rPr sz="1000" dirty="0">
                <a:latin typeface="Times New Roman"/>
                <a:cs typeface="Times New Roman"/>
              </a:rPr>
              <a:t>de secuencia </a:t>
            </a:r>
            <a:r>
              <a:rPr sz="1000" spc="-4" dirty="0">
                <a:latin typeface="Times New Roman"/>
                <a:cs typeface="Times New Roman"/>
              </a:rPr>
              <a:t>negativa </a:t>
            </a:r>
            <a:r>
              <a:rPr sz="1000" dirty="0">
                <a:latin typeface="Times New Roman"/>
                <a:cs typeface="Times New Roman"/>
              </a:rPr>
              <a:t>que </a:t>
            </a:r>
            <a:r>
              <a:rPr sz="1000" spc="-4" dirty="0">
                <a:latin typeface="Times New Roman"/>
                <a:cs typeface="Times New Roman"/>
              </a:rPr>
              <a:t>circulan </a:t>
            </a:r>
            <a:r>
              <a:rPr sz="1000" dirty="0">
                <a:latin typeface="Times New Roman"/>
                <a:cs typeface="Times New Roman"/>
              </a:rPr>
              <a:t>por </a:t>
            </a:r>
            <a:r>
              <a:rPr sz="1000" spc="-4" dirty="0">
                <a:latin typeface="Times New Roman"/>
                <a:cs typeface="Times New Roman"/>
              </a:rPr>
              <a:t>las </a:t>
            </a:r>
            <a:r>
              <a:rPr sz="1000" dirty="0">
                <a:latin typeface="Times New Roman"/>
                <a:cs typeface="Times New Roman"/>
              </a:rPr>
              <a:t>tres </a:t>
            </a:r>
            <a:r>
              <a:rPr sz="1000" spc="-4" dirty="0">
                <a:latin typeface="Times New Roman"/>
                <a:cs typeface="Times New Roman"/>
              </a:rPr>
              <a:t>fases </a:t>
            </a:r>
            <a:r>
              <a:rPr sz="1000" spc="4" dirty="0">
                <a:latin typeface="Times New Roman"/>
                <a:cs typeface="Times New Roman"/>
              </a:rPr>
              <a:t>de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armadura</a:t>
            </a:r>
            <a:r>
              <a:rPr sz="1000" dirty="0">
                <a:latin typeface="Times New Roman"/>
                <a:cs typeface="Times New Roman"/>
              </a:rPr>
              <a:t> y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que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producirán</a:t>
            </a:r>
            <a:r>
              <a:rPr sz="1000" dirty="0">
                <a:latin typeface="Times New Roman"/>
                <a:cs typeface="Times New Roman"/>
              </a:rPr>
              <a:t> una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fuerza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magnetomotriz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que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gira,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dirty="0">
                <a:latin typeface="Times New Roman"/>
                <a:cs typeface="Times New Roman"/>
              </a:rPr>
              <a:t> condiciones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sincronismo,</a:t>
            </a:r>
            <a:r>
              <a:rPr sz="1000" dirty="0">
                <a:latin typeface="Times New Roman"/>
                <a:cs typeface="Times New Roman"/>
              </a:rPr>
              <a:t> a</a:t>
            </a:r>
            <a:r>
              <a:rPr sz="1000" spc="-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 misma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velocidad</a:t>
            </a:r>
            <a:r>
              <a:rPr sz="1000" dirty="0">
                <a:latin typeface="Times New Roman"/>
                <a:cs typeface="Times New Roman"/>
              </a:rPr>
              <a:t> que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rotor, pero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sentido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contrario.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16"/>
              </a:spcBef>
            </a:pPr>
            <a:endParaRPr sz="900">
              <a:latin typeface="Times New Roman"/>
              <a:cs typeface="Times New Roman"/>
            </a:endParaRPr>
          </a:p>
          <a:p>
            <a:pPr marL="10259" marR="4104" algn="just">
              <a:lnSpc>
                <a:spcPct val="95900"/>
              </a:lnSpc>
              <a:spcBef>
                <a:spcPts val="4"/>
              </a:spcBef>
            </a:pPr>
            <a:r>
              <a:rPr sz="1000" spc="-8" dirty="0">
                <a:latin typeface="Times New Roman"/>
                <a:cs typeface="Times New Roman"/>
              </a:rPr>
              <a:t>La </a:t>
            </a:r>
            <a:r>
              <a:rPr sz="1000" spc="-4" dirty="0">
                <a:latin typeface="Times New Roman"/>
                <a:cs typeface="Times New Roman"/>
              </a:rPr>
              <a:t>impedancia </a:t>
            </a:r>
            <a:r>
              <a:rPr sz="1000" dirty="0">
                <a:latin typeface="Times New Roman"/>
                <a:cs typeface="Times New Roman"/>
              </a:rPr>
              <a:t>de secuencia cero </a:t>
            </a:r>
            <a:r>
              <a:rPr sz="1000" spc="4" dirty="0">
                <a:latin typeface="Times New Roman"/>
                <a:cs typeface="Times New Roman"/>
              </a:rPr>
              <a:t>de </a:t>
            </a:r>
            <a:r>
              <a:rPr sz="1000" dirty="0">
                <a:latin typeface="Times New Roman"/>
                <a:cs typeface="Times New Roman"/>
              </a:rPr>
              <a:t>un alternador </a:t>
            </a:r>
            <a:r>
              <a:rPr sz="1000" spc="-4" dirty="0">
                <a:latin typeface="Times New Roman"/>
                <a:cs typeface="Times New Roman"/>
              </a:rPr>
              <a:t>corresponde al efecto combinado </a:t>
            </a:r>
            <a:r>
              <a:rPr sz="1000" dirty="0">
                <a:latin typeface="Times New Roman"/>
                <a:cs typeface="Times New Roman"/>
              </a:rPr>
              <a:t>de la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resistencia </a:t>
            </a:r>
            <a:r>
              <a:rPr sz="1000" dirty="0">
                <a:latin typeface="Times New Roman"/>
                <a:cs typeface="Times New Roman"/>
              </a:rPr>
              <a:t>e </a:t>
            </a:r>
            <a:r>
              <a:rPr sz="1000" spc="-4" dirty="0">
                <a:latin typeface="Times New Roman"/>
                <a:cs typeface="Times New Roman"/>
              </a:rPr>
              <a:t>inductancia interna del alternador </a:t>
            </a:r>
            <a:r>
              <a:rPr sz="1000" dirty="0">
                <a:latin typeface="Times New Roman"/>
                <a:cs typeface="Times New Roman"/>
              </a:rPr>
              <a:t>y de la </a:t>
            </a:r>
            <a:r>
              <a:rPr sz="1000" spc="-4" dirty="0">
                <a:latin typeface="Times New Roman"/>
                <a:cs typeface="Times New Roman"/>
              </a:rPr>
              <a:t>reacción </a:t>
            </a:r>
            <a:r>
              <a:rPr sz="1000" spc="4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armadura </a:t>
            </a:r>
            <a:r>
              <a:rPr sz="1000" dirty="0">
                <a:latin typeface="Times New Roman"/>
                <a:cs typeface="Times New Roman"/>
              </a:rPr>
              <a:t>producida por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un </a:t>
            </a:r>
            <a:r>
              <a:rPr sz="1000" spc="-4" dirty="0">
                <a:latin typeface="Times New Roman"/>
                <a:cs typeface="Times New Roman"/>
              </a:rPr>
              <a:t>sistema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tres corrientes alternas </a:t>
            </a:r>
            <a:r>
              <a:rPr sz="1000" dirty="0">
                <a:latin typeface="Times New Roman"/>
                <a:cs typeface="Times New Roman"/>
              </a:rPr>
              <a:t>de secuencia </a:t>
            </a:r>
            <a:r>
              <a:rPr sz="1000" spc="-4" dirty="0">
                <a:latin typeface="Times New Roman"/>
                <a:cs typeface="Times New Roman"/>
              </a:rPr>
              <a:t>cero </a:t>
            </a:r>
            <a:r>
              <a:rPr sz="1000" dirty="0">
                <a:latin typeface="Times New Roman"/>
                <a:cs typeface="Times New Roman"/>
              </a:rPr>
              <a:t>que </a:t>
            </a:r>
            <a:r>
              <a:rPr sz="1000" spc="-4" dirty="0">
                <a:latin typeface="Times New Roman"/>
                <a:cs typeface="Times New Roman"/>
              </a:rPr>
              <a:t>circulen </a:t>
            </a:r>
            <a:r>
              <a:rPr sz="1000" dirty="0">
                <a:latin typeface="Times New Roman"/>
                <a:cs typeface="Times New Roman"/>
              </a:rPr>
              <a:t>por </a:t>
            </a:r>
            <a:r>
              <a:rPr sz="1000" spc="-4" dirty="0">
                <a:latin typeface="Times New Roman"/>
                <a:cs typeface="Times New Roman"/>
              </a:rPr>
              <a:t>las tres fases </a:t>
            </a:r>
            <a:r>
              <a:rPr sz="1000" spc="4" dirty="0">
                <a:latin typeface="Times New Roman"/>
                <a:cs typeface="Times New Roman"/>
              </a:rPr>
              <a:t>de </a:t>
            </a:r>
            <a:r>
              <a:rPr sz="1000" dirty="0">
                <a:latin typeface="Times New Roman"/>
                <a:cs typeface="Times New Roman"/>
              </a:rPr>
              <a:t>la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armadura </a:t>
            </a:r>
            <a:r>
              <a:rPr sz="1000" dirty="0">
                <a:latin typeface="Times New Roman"/>
                <a:cs typeface="Times New Roman"/>
              </a:rPr>
              <a:t>y que </a:t>
            </a:r>
            <a:r>
              <a:rPr sz="1000" spc="-4" dirty="0">
                <a:latin typeface="Times New Roman"/>
                <a:cs typeface="Times New Roman"/>
              </a:rPr>
              <a:t>producirán </a:t>
            </a:r>
            <a:r>
              <a:rPr sz="1000" dirty="0">
                <a:latin typeface="Times New Roman"/>
                <a:cs typeface="Times New Roman"/>
              </a:rPr>
              <a:t>una </a:t>
            </a:r>
            <a:r>
              <a:rPr sz="1000" spc="-4" dirty="0">
                <a:latin typeface="Times New Roman"/>
                <a:cs typeface="Times New Roman"/>
              </a:rPr>
              <a:t>fuerza magnetomotriz estacionaria con respecto al estator </a:t>
            </a:r>
            <a:r>
              <a:rPr sz="1000" dirty="0">
                <a:latin typeface="Times New Roman"/>
                <a:cs typeface="Times New Roman"/>
              </a:rPr>
              <a:t>y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que </a:t>
            </a:r>
            <a:r>
              <a:rPr sz="1000" spc="-4" dirty="0">
                <a:latin typeface="Times New Roman"/>
                <a:cs typeface="Times New Roman"/>
              </a:rPr>
              <a:t>varía armónicamente en función </a:t>
            </a:r>
            <a:r>
              <a:rPr sz="1000" dirty="0">
                <a:latin typeface="Times New Roman"/>
                <a:cs typeface="Times New Roman"/>
              </a:rPr>
              <a:t>del </a:t>
            </a:r>
            <a:r>
              <a:rPr sz="1000" spc="-4" dirty="0">
                <a:latin typeface="Times New Roman"/>
                <a:cs typeface="Times New Roman"/>
              </a:rPr>
              <a:t>tiempo. </a:t>
            </a:r>
            <a:r>
              <a:rPr sz="1000" dirty="0">
                <a:latin typeface="Times New Roman"/>
                <a:cs typeface="Times New Roman"/>
              </a:rPr>
              <a:t>Esta </a:t>
            </a:r>
            <a:r>
              <a:rPr sz="1000" spc="-4" dirty="0">
                <a:latin typeface="Times New Roman"/>
                <a:cs typeface="Times New Roman"/>
              </a:rPr>
              <a:t>fuerza </a:t>
            </a:r>
            <a:r>
              <a:rPr sz="1000" dirty="0">
                <a:latin typeface="Times New Roman"/>
                <a:cs typeface="Times New Roman"/>
              </a:rPr>
              <a:t>magnetomotriz </a:t>
            </a:r>
            <a:r>
              <a:rPr sz="1000" spc="-4" dirty="0">
                <a:latin typeface="Times New Roman"/>
                <a:cs typeface="Times New Roman"/>
              </a:rPr>
              <a:t>estacionaria se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combina con </a:t>
            </a:r>
            <a:r>
              <a:rPr sz="1000" dirty="0">
                <a:latin typeface="Times New Roman"/>
                <a:cs typeface="Times New Roman"/>
              </a:rPr>
              <a:t>la </a:t>
            </a:r>
            <a:r>
              <a:rPr sz="1000" spc="-4" dirty="0">
                <a:latin typeface="Times New Roman"/>
                <a:cs typeface="Times New Roman"/>
              </a:rPr>
              <a:t>giratoria producida </a:t>
            </a:r>
            <a:r>
              <a:rPr sz="1000" dirty="0">
                <a:latin typeface="Times New Roman"/>
                <a:cs typeface="Times New Roman"/>
              </a:rPr>
              <a:t>por </a:t>
            </a:r>
            <a:r>
              <a:rPr sz="1000" spc="-4" dirty="0">
                <a:latin typeface="Times New Roman"/>
                <a:cs typeface="Times New Roman"/>
              </a:rPr>
              <a:t>el campo</a:t>
            </a:r>
            <a:r>
              <a:rPr sz="1000" spc="23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o inductor de la máquina. </a:t>
            </a:r>
            <a:r>
              <a:rPr sz="1000" spc="-8" dirty="0">
                <a:latin typeface="Times New Roman"/>
                <a:cs typeface="Times New Roman"/>
              </a:rPr>
              <a:t>La </a:t>
            </a:r>
            <a:r>
              <a:rPr sz="1000" spc="-4" dirty="0">
                <a:latin typeface="Times New Roman"/>
                <a:cs typeface="Times New Roman"/>
              </a:rPr>
              <a:t>impedancia </a:t>
            </a:r>
            <a:r>
              <a:rPr sz="1000" dirty="0">
                <a:latin typeface="Times New Roman"/>
                <a:cs typeface="Times New Roman"/>
              </a:rPr>
              <a:t> de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secuencia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cero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bastante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menor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que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las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impedancias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spc="4" dirty="0">
                <a:latin typeface="Times New Roman"/>
                <a:cs typeface="Times New Roman"/>
              </a:rPr>
              <a:t>de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secuencia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positiva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y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negativa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[6]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28"/>
              </a:spcBef>
            </a:pPr>
            <a:endParaRPr sz="1000">
              <a:latin typeface="Times New Roman"/>
              <a:cs typeface="Times New Roman"/>
            </a:endParaRPr>
          </a:p>
          <a:p>
            <a:pPr marL="10259" marR="5130" algn="just">
              <a:lnSpc>
                <a:spcPts val="1115"/>
              </a:lnSpc>
            </a:pPr>
            <a:r>
              <a:rPr sz="1000" dirty="0">
                <a:latin typeface="Times New Roman"/>
                <a:cs typeface="Times New Roman"/>
              </a:rPr>
              <a:t>En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los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cálculos</a:t>
            </a:r>
            <a:r>
              <a:rPr sz="1000" dirty="0">
                <a:latin typeface="Times New Roman"/>
                <a:cs typeface="Times New Roman"/>
              </a:rPr>
              <a:t> de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corrientes</a:t>
            </a:r>
            <a:r>
              <a:rPr sz="1000" dirty="0">
                <a:latin typeface="Times New Roman"/>
                <a:cs typeface="Times New Roman"/>
              </a:rPr>
              <a:t> de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cortocircuito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pueden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despreciarse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las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resistencias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4" dirty="0">
                <a:latin typeface="Times New Roman"/>
                <a:cs typeface="Times New Roman"/>
              </a:rPr>
              <a:t>de 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secuencia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positiva,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negativa</a:t>
            </a:r>
            <a:r>
              <a:rPr sz="1000" dirty="0">
                <a:latin typeface="Times New Roman"/>
                <a:cs typeface="Times New Roman"/>
              </a:rPr>
              <a:t> y </a:t>
            </a:r>
            <a:r>
              <a:rPr sz="1000" spc="-4" dirty="0">
                <a:latin typeface="Times New Roman"/>
                <a:cs typeface="Times New Roman"/>
              </a:rPr>
              <a:t>cero</a:t>
            </a:r>
            <a:r>
              <a:rPr sz="1000" dirty="0">
                <a:latin typeface="Times New Roman"/>
                <a:cs typeface="Times New Roman"/>
              </a:rPr>
              <a:t> del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generador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12" dirty="0">
                <a:latin typeface="Times New Roman"/>
                <a:cs typeface="Times New Roman"/>
              </a:rPr>
              <a:t>ya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que </a:t>
            </a:r>
            <a:r>
              <a:rPr sz="1000" spc="-4" dirty="0">
                <a:latin typeface="Times New Roman"/>
                <a:cs typeface="Times New Roman"/>
              </a:rPr>
              <a:t>son</a:t>
            </a:r>
            <a:r>
              <a:rPr sz="1000" dirty="0">
                <a:latin typeface="Times New Roman"/>
                <a:cs typeface="Times New Roman"/>
              </a:rPr>
              <a:t> mucho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menores</a:t>
            </a:r>
            <a:r>
              <a:rPr sz="1000" dirty="0">
                <a:latin typeface="Times New Roman"/>
                <a:cs typeface="Times New Roman"/>
              </a:rPr>
              <a:t> que las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reactancias</a:t>
            </a:r>
            <a:r>
              <a:rPr sz="1000" dirty="0">
                <a:latin typeface="Times New Roman"/>
                <a:cs typeface="Times New Roman"/>
              </a:rPr>
              <a:t> de</a:t>
            </a:r>
            <a:r>
              <a:rPr sz="1000" spc="-4" dirty="0">
                <a:latin typeface="Times New Roman"/>
                <a:cs typeface="Times New Roman"/>
              </a:rPr>
              <a:t> secuencia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positiva,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negativa</a:t>
            </a:r>
            <a:r>
              <a:rPr sz="1000" spc="1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y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cero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[6].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44"/>
              </a:spcBef>
            </a:pPr>
            <a:endParaRPr sz="1000">
              <a:latin typeface="Times New Roman"/>
              <a:cs typeface="Times New Roman"/>
            </a:endParaRPr>
          </a:p>
          <a:p>
            <a:pPr marL="264684"/>
            <a:r>
              <a:rPr sz="1100" b="1" spc="-4" dirty="0">
                <a:latin typeface="Times New Roman"/>
                <a:cs typeface="Times New Roman"/>
              </a:rPr>
              <a:t>FLUJO</a:t>
            </a:r>
            <a:r>
              <a:rPr sz="1100" b="1" spc="-24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DE</a:t>
            </a:r>
            <a:r>
              <a:rPr sz="1100" b="1" spc="-20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POTENCIA.</a:t>
            </a:r>
            <a:endParaRPr sz="1100">
              <a:latin typeface="Times New Roman"/>
              <a:cs typeface="Times New Roman"/>
            </a:endParaRPr>
          </a:p>
          <a:p>
            <a:pPr>
              <a:spcBef>
                <a:spcPts val="40"/>
              </a:spcBef>
            </a:pPr>
            <a:endParaRPr sz="1000">
              <a:latin typeface="Times New Roman"/>
              <a:cs typeface="Times New Roman"/>
            </a:endParaRPr>
          </a:p>
          <a:p>
            <a:pPr marL="10259" marR="5130" algn="just">
              <a:lnSpc>
                <a:spcPct val="103699"/>
              </a:lnSpc>
            </a:pPr>
            <a:r>
              <a:rPr sz="1000" dirty="0">
                <a:latin typeface="Times New Roman"/>
                <a:cs typeface="Times New Roman"/>
              </a:rPr>
              <a:t>El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flujo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potencia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una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herramienta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que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permite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análisis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estado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estable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o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estado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cero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 condiciones </a:t>
            </a:r>
            <a:r>
              <a:rPr sz="1000" dirty="0">
                <a:latin typeface="Times New Roman"/>
                <a:cs typeface="Times New Roman"/>
              </a:rPr>
              <a:t>normales de </a:t>
            </a:r>
            <a:r>
              <a:rPr sz="1000" spc="-4" dirty="0">
                <a:latin typeface="Times New Roman"/>
                <a:cs typeface="Times New Roman"/>
              </a:rPr>
              <a:t>operación </a:t>
            </a:r>
            <a:r>
              <a:rPr sz="1000" dirty="0">
                <a:latin typeface="Times New Roman"/>
                <a:cs typeface="Times New Roman"/>
              </a:rPr>
              <a:t>de un Sistema </a:t>
            </a:r>
            <a:r>
              <a:rPr sz="1000" spc="-4" dirty="0">
                <a:latin typeface="Times New Roman"/>
                <a:cs typeface="Times New Roman"/>
              </a:rPr>
              <a:t>Eléctrico </a:t>
            </a:r>
            <a:r>
              <a:rPr sz="1000" spc="4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Potencia (SEP), teniendo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 </a:t>
            </a:r>
            <a:r>
              <a:rPr sz="1000" dirty="0">
                <a:latin typeface="Times New Roman"/>
                <a:cs typeface="Times New Roman"/>
              </a:rPr>
              <a:t>cuenta </a:t>
            </a:r>
            <a:r>
              <a:rPr sz="1000" spc="-4" dirty="0">
                <a:latin typeface="Times New Roman"/>
                <a:cs typeface="Times New Roman"/>
              </a:rPr>
              <a:t>las </a:t>
            </a:r>
            <a:r>
              <a:rPr sz="1000" dirty="0">
                <a:latin typeface="Times New Roman"/>
                <a:cs typeface="Times New Roman"/>
              </a:rPr>
              <a:t>condiciones de </a:t>
            </a:r>
            <a:r>
              <a:rPr sz="1000" spc="-4" dirty="0">
                <a:latin typeface="Times New Roman"/>
                <a:cs typeface="Times New Roman"/>
              </a:rPr>
              <a:t>operación del </a:t>
            </a:r>
            <a:r>
              <a:rPr sz="1000" dirty="0">
                <a:latin typeface="Times New Roman"/>
                <a:cs typeface="Times New Roman"/>
              </a:rPr>
              <a:t>mismo, también </a:t>
            </a:r>
            <a:r>
              <a:rPr sz="1000" spc="-4" dirty="0">
                <a:latin typeface="Times New Roman"/>
                <a:cs typeface="Times New Roman"/>
              </a:rPr>
              <a:t>es </a:t>
            </a:r>
            <a:r>
              <a:rPr sz="1000" dirty="0">
                <a:latin typeface="Times New Roman"/>
                <a:cs typeface="Times New Roman"/>
              </a:rPr>
              <a:t>usado para </a:t>
            </a:r>
            <a:r>
              <a:rPr sz="1000" spc="-4" dirty="0">
                <a:latin typeface="Times New Roman"/>
                <a:cs typeface="Times New Roman"/>
              </a:rPr>
              <a:t>los estudios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planificación</a:t>
            </a:r>
            <a:r>
              <a:rPr sz="1000" spc="1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y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diseño de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las</a:t>
            </a:r>
            <a:r>
              <a:rPr sz="1000" dirty="0">
                <a:latin typeface="Times New Roman"/>
                <a:cs typeface="Times New Roman"/>
              </a:rPr>
              <a:t> expansiones </a:t>
            </a:r>
            <a:r>
              <a:rPr sz="1000" spc="-4" dirty="0">
                <a:latin typeface="Times New Roman"/>
                <a:cs typeface="Times New Roman"/>
              </a:rPr>
              <a:t>futuras.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40"/>
              </a:spcBef>
            </a:pPr>
            <a:endParaRPr sz="1000">
              <a:latin typeface="Times New Roman"/>
              <a:cs typeface="Times New Roman"/>
            </a:endParaRPr>
          </a:p>
          <a:p>
            <a:pPr marL="10259" marR="5642" algn="just">
              <a:lnSpc>
                <a:spcPct val="103299"/>
              </a:lnSpc>
              <a:spcBef>
                <a:spcPts val="4"/>
              </a:spcBef>
            </a:pPr>
            <a:r>
              <a:rPr sz="1000" spc="-8" dirty="0">
                <a:latin typeface="Times New Roman"/>
                <a:cs typeface="Times New Roman"/>
              </a:rPr>
              <a:t>Los </a:t>
            </a:r>
            <a:r>
              <a:rPr sz="1000" spc="-4" dirty="0">
                <a:latin typeface="Times New Roman"/>
                <a:cs typeface="Times New Roman"/>
              </a:rPr>
              <a:t>estudios </a:t>
            </a:r>
            <a:r>
              <a:rPr sz="1000" dirty="0">
                <a:latin typeface="Times New Roman"/>
                <a:cs typeface="Times New Roman"/>
              </a:rPr>
              <a:t>de flujo de </a:t>
            </a:r>
            <a:r>
              <a:rPr sz="1000" spc="-4" dirty="0">
                <a:latin typeface="Times New Roman"/>
                <a:cs typeface="Times New Roman"/>
              </a:rPr>
              <a:t>potencia son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gran importancia en </a:t>
            </a:r>
            <a:r>
              <a:rPr sz="1000" dirty="0">
                <a:latin typeface="Times New Roman"/>
                <a:cs typeface="Times New Roman"/>
              </a:rPr>
              <a:t>la planeación y diseño de la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expansión </a:t>
            </a:r>
            <a:r>
              <a:rPr sz="1000" spc="-4" dirty="0">
                <a:latin typeface="Times New Roman"/>
                <a:cs typeface="Times New Roman"/>
              </a:rPr>
              <a:t>futura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los sistemas, así como </a:t>
            </a:r>
            <a:r>
              <a:rPr sz="1000" dirty="0">
                <a:latin typeface="Times New Roman"/>
                <a:cs typeface="Times New Roman"/>
              </a:rPr>
              <a:t>también </a:t>
            </a:r>
            <a:r>
              <a:rPr sz="1000" spc="-4" dirty="0">
                <a:latin typeface="Times New Roman"/>
                <a:cs typeface="Times New Roman"/>
              </a:rPr>
              <a:t>en </a:t>
            </a:r>
            <a:r>
              <a:rPr sz="1000" dirty="0">
                <a:latin typeface="Times New Roman"/>
                <a:cs typeface="Times New Roman"/>
              </a:rPr>
              <a:t>la determinación de </a:t>
            </a:r>
            <a:r>
              <a:rPr sz="1000" spc="-4" dirty="0">
                <a:latin typeface="Times New Roman"/>
                <a:cs typeface="Times New Roman"/>
              </a:rPr>
              <a:t>las mejores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condiciones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operación</a:t>
            </a:r>
            <a:r>
              <a:rPr sz="1000" dirty="0">
                <a:latin typeface="Times New Roman"/>
                <a:cs typeface="Times New Roman"/>
              </a:rPr>
              <a:t> de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los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sistemas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existentes.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12" dirty="0">
                <a:latin typeface="Times New Roman"/>
                <a:cs typeface="Times New Roman"/>
              </a:rPr>
              <a:t>La </a:t>
            </a:r>
            <a:r>
              <a:rPr sz="1000" dirty="0">
                <a:latin typeface="Times New Roman"/>
                <a:cs typeface="Times New Roman"/>
              </a:rPr>
              <a:t>información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principal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que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obtiene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un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estudio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flujo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potencia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magnitud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y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ángulo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fase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tensión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cada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barra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y las </a:t>
            </a:r>
            <a:r>
              <a:rPr sz="1000" spc="-4" dirty="0">
                <a:latin typeface="Times New Roman"/>
                <a:cs typeface="Times New Roman"/>
              </a:rPr>
              <a:t>potencias real </a:t>
            </a:r>
            <a:r>
              <a:rPr sz="1000" dirty="0">
                <a:latin typeface="Times New Roman"/>
                <a:cs typeface="Times New Roman"/>
              </a:rPr>
              <a:t>y </a:t>
            </a:r>
            <a:r>
              <a:rPr sz="1000" spc="-4" dirty="0">
                <a:latin typeface="Times New Roman"/>
                <a:cs typeface="Times New Roman"/>
              </a:rPr>
              <a:t>reactiva </a:t>
            </a:r>
            <a:r>
              <a:rPr sz="1000" dirty="0">
                <a:latin typeface="Times New Roman"/>
                <a:cs typeface="Times New Roman"/>
              </a:rPr>
              <a:t>que </a:t>
            </a:r>
            <a:r>
              <a:rPr sz="1000" spc="-4" dirty="0">
                <a:latin typeface="Times New Roman"/>
                <a:cs typeface="Times New Roman"/>
              </a:rPr>
              <a:t>fluyen en </a:t>
            </a:r>
            <a:r>
              <a:rPr sz="1000" dirty="0">
                <a:latin typeface="Times New Roman"/>
                <a:cs typeface="Times New Roman"/>
              </a:rPr>
              <a:t>cada </a:t>
            </a:r>
            <a:r>
              <a:rPr sz="1000" spc="-4" dirty="0">
                <a:latin typeface="Times New Roman"/>
                <a:cs typeface="Times New Roman"/>
              </a:rPr>
              <a:t>línea. Sin embargo, se puede obtener </a:t>
            </a:r>
            <a:r>
              <a:rPr sz="1000" dirty="0">
                <a:latin typeface="Times New Roman"/>
                <a:cs typeface="Times New Roman"/>
              </a:rPr>
              <a:t>una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gran cantidad </a:t>
            </a:r>
            <a:r>
              <a:rPr sz="1000" dirty="0">
                <a:latin typeface="Times New Roman"/>
                <a:cs typeface="Times New Roman"/>
              </a:rPr>
              <a:t>de información </a:t>
            </a:r>
            <a:r>
              <a:rPr sz="1000" spc="-4" dirty="0">
                <a:latin typeface="Times New Roman"/>
                <a:cs typeface="Times New Roman"/>
              </a:rPr>
              <a:t>adicional </a:t>
            </a:r>
            <a:r>
              <a:rPr sz="1000" dirty="0">
                <a:latin typeface="Times New Roman"/>
                <a:cs typeface="Times New Roman"/>
              </a:rPr>
              <a:t>que </a:t>
            </a:r>
            <a:r>
              <a:rPr sz="1000" spc="-4" dirty="0">
                <a:latin typeface="Times New Roman"/>
                <a:cs typeface="Times New Roman"/>
              </a:rPr>
              <a:t>es </a:t>
            </a:r>
            <a:r>
              <a:rPr sz="1000" dirty="0">
                <a:latin typeface="Times New Roman"/>
                <a:cs typeface="Times New Roman"/>
              </a:rPr>
              <a:t>valiosa, a </a:t>
            </a:r>
            <a:r>
              <a:rPr sz="1000" spc="-4" dirty="0">
                <a:latin typeface="Times New Roman"/>
                <a:cs typeface="Times New Roman"/>
              </a:rPr>
              <a:t>través </a:t>
            </a:r>
            <a:r>
              <a:rPr sz="1000" dirty="0">
                <a:latin typeface="Times New Roman"/>
                <a:cs typeface="Times New Roman"/>
              </a:rPr>
              <a:t>de la </a:t>
            </a:r>
            <a:r>
              <a:rPr sz="1000" spc="-4" dirty="0">
                <a:latin typeface="Times New Roman"/>
                <a:cs typeface="Times New Roman"/>
              </a:rPr>
              <a:t>salida impresas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los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programas</a:t>
            </a:r>
            <a:r>
              <a:rPr sz="1000" dirty="0">
                <a:latin typeface="Times New Roman"/>
                <a:cs typeface="Times New Roman"/>
              </a:rPr>
              <a:t> de computadora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que</a:t>
            </a:r>
            <a:r>
              <a:rPr sz="1000" spc="-4" dirty="0">
                <a:latin typeface="Times New Roman"/>
                <a:cs typeface="Times New Roman"/>
              </a:rPr>
              <a:t> usan</a:t>
            </a:r>
            <a:r>
              <a:rPr sz="1000" dirty="0">
                <a:latin typeface="Times New Roman"/>
                <a:cs typeface="Times New Roman"/>
              </a:rPr>
              <a:t> las compañías </a:t>
            </a:r>
            <a:r>
              <a:rPr sz="1000" spc="-4" dirty="0">
                <a:latin typeface="Times New Roman"/>
                <a:cs typeface="Times New Roman"/>
              </a:rPr>
              <a:t>eléctricas</a:t>
            </a:r>
            <a:r>
              <a:rPr sz="1000" dirty="0">
                <a:latin typeface="Times New Roman"/>
                <a:cs typeface="Times New Roman"/>
              </a:rPr>
              <a:t> de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generación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8" dirty="0">
                <a:latin typeface="Times New Roman"/>
                <a:cs typeface="Times New Roman"/>
              </a:rPr>
              <a:t>[7].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xfrm>
            <a:off x="6329082" y="5931133"/>
            <a:ext cx="300182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r>
              <a:rPr dirty="0"/>
              <a:t>31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xfrm>
            <a:off x="6329082" y="5931133"/>
            <a:ext cx="300182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r>
              <a:rPr dirty="0"/>
              <a:t>32</a:t>
            </a:r>
          </a:p>
        </p:txBody>
      </p:sp>
      <p:sp>
        <p:nvSpPr>
          <p:cNvPr id="2" name="object 2"/>
          <p:cNvSpPr txBox="1"/>
          <p:nvPr/>
        </p:nvSpPr>
        <p:spPr>
          <a:xfrm>
            <a:off x="1051937" y="548151"/>
            <a:ext cx="5554614" cy="6202455"/>
          </a:xfrm>
          <a:prstGeom prst="rect">
            <a:avLst/>
          </a:prstGeom>
        </p:spPr>
        <p:txBody>
          <a:bodyPr vert="horz" wrap="square" lIns="0" tIns="25134" rIns="0" bIns="0" rtlCol="0">
            <a:spAutoFit/>
          </a:bodyPr>
          <a:lstStyle/>
          <a:p>
            <a:pPr marL="10259">
              <a:spcBef>
                <a:spcPts val="197"/>
              </a:spcBef>
            </a:pPr>
            <a:r>
              <a:rPr sz="1000" dirty="0">
                <a:latin typeface="Times New Roman"/>
                <a:cs typeface="Times New Roman"/>
              </a:rPr>
              <a:t>El flujo de </a:t>
            </a:r>
            <a:r>
              <a:rPr sz="1000" spc="-4" dirty="0">
                <a:latin typeface="Times New Roman"/>
                <a:cs typeface="Times New Roman"/>
              </a:rPr>
              <a:t>potencia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nos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permite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conocer:</a:t>
            </a:r>
            <a:endParaRPr sz="1000">
              <a:latin typeface="Times New Roman"/>
              <a:cs typeface="Times New Roman"/>
            </a:endParaRPr>
          </a:p>
          <a:p>
            <a:pPr marL="379072" indent="-185176">
              <a:spcBef>
                <a:spcPts val="113"/>
              </a:spcBef>
              <a:buFont typeface="Symbol"/>
              <a:buChar char=""/>
              <a:tabLst>
                <a:tab pos="379072" algn="l"/>
                <a:tab pos="379585" algn="l"/>
              </a:tabLst>
            </a:pPr>
            <a:r>
              <a:rPr sz="1000" spc="-4" dirty="0">
                <a:latin typeface="Times New Roman"/>
                <a:cs typeface="Times New Roman"/>
              </a:rPr>
              <a:t>Tensión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y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ángulo </a:t>
            </a:r>
            <a:r>
              <a:rPr sz="1000" dirty="0">
                <a:latin typeface="Times New Roman"/>
                <a:cs typeface="Times New Roman"/>
              </a:rPr>
              <a:t>de todas </a:t>
            </a:r>
            <a:r>
              <a:rPr sz="1000" spc="-4" dirty="0">
                <a:latin typeface="Times New Roman"/>
                <a:cs typeface="Times New Roman"/>
              </a:rPr>
              <a:t>las barras</a:t>
            </a:r>
            <a:r>
              <a:rPr sz="1000" dirty="0">
                <a:latin typeface="Times New Roman"/>
                <a:cs typeface="Times New Roman"/>
              </a:rPr>
              <a:t> del SEP.</a:t>
            </a:r>
            <a:endParaRPr sz="1000">
              <a:latin typeface="Times New Roman"/>
              <a:cs typeface="Times New Roman"/>
            </a:endParaRPr>
          </a:p>
          <a:p>
            <a:pPr marL="379072" indent="-185176">
              <a:spcBef>
                <a:spcPts val="109"/>
              </a:spcBef>
              <a:buFont typeface="Symbol"/>
              <a:buChar char=""/>
              <a:tabLst>
                <a:tab pos="379072" algn="l"/>
                <a:tab pos="379585" algn="l"/>
              </a:tabLst>
            </a:pPr>
            <a:r>
              <a:rPr sz="1000" spc="-4" dirty="0">
                <a:latin typeface="Times New Roman"/>
                <a:cs typeface="Times New Roman"/>
              </a:rPr>
              <a:t>Flujo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potencia</a:t>
            </a:r>
            <a:r>
              <a:rPr sz="1000" spc="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activa</a:t>
            </a:r>
            <a:r>
              <a:rPr sz="1000" spc="1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y</a:t>
            </a:r>
            <a:r>
              <a:rPr sz="1000" spc="-4" dirty="0">
                <a:latin typeface="Times New Roman"/>
                <a:cs typeface="Times New Roman"/>
              </a:rPr>
              <a:t> reactiva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spc="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líneas</a:t>
            </a:r>
            <a:r>
              <a:rPr sz="1000" spc="2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y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transformadores.</a:t>
            </a:r>
            <a:endParaRPr sz="1000">
              <a:latin typeface="Times New Roman"/>
              <a:cs typeface="Times New Roman"/>
            </a:endParaRPr>
          </a:p>
          <a:p>
            <a:pPr marL="379072" indent="-185176">
              <a:spcBef>
                <a:spcPts val="105"/>
              </a:spcBef>
              <a:buFont typeface="Symbol"/>
              <a:buChar char=""/>
              <a:tabLst>
                <a:tab pos="379072" algn="l"/>
                <a:tab pos="379585" algn="l"/>
              </a:tabLst>
            </a:pPr>
            <a:r>
              <a:rPr sz="1000" spc="-4" dirty="0">
                <a:latin typeface="Times New Roman"/>
                <a:cs typeface="Times New Roman"/>
              </a:rPr>
              <a:t>Potencia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reactiva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las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unidades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generadoras.</a:t>
            </a:r>
            <a:endParaRPr sz="1000">
              <a:latin typeface="Times New Roman"/>
              <a:cs typeface="Times New Roman"/>
            </a:endParaRPr>
          </a:p>
          <a:p>
            <a:pPr marL="379072" indent="-185176">
              <a:spcBef>
                <a:spcPts val="109"/>
              </a:spcBef>
              <a:buFont typeface="Symbol"/>
              <a:buChar char=""/>
              <a:tabLst>
                <a:tab pos="379072" algn="l"/>
                <a:tab pos="379585" algn="l"/>
              </a:tabLst>
            </a:pPr>
            <a:r>
              <a:rPr sz="1000" spc="-4" dirty="0">
                <a:latin typeface="Times New Roman"/>
                <a:cs typeface="Times New Roman"/>
              </a:rPr>
              <a:t>Potencia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activa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spc="4" dirty="0">
                <a:latin typeface="Times New Roman"/>
                <a:cs typeface="Times New Roman"/>
              </a:rPr>
              <a:t>de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determinado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nodo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para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compensar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pérdidas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potencia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en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SEP.</a:t>
            </a:r>
            <a:endParaRPr sz="1000">
              <a:latin typeface="Times New Roman"/>
              <a:cs typeface="Times New Roman"/>
            </a:endParaRPr>
          </a:p>
          <a:p>
            <a:pPr marL="379072" indent="-185176">
              <a:spcBef>
                <a:spcPts val="113"/>
              </a:spcBef>
              <a:buFont typeface="Symbol"/>
              <a:buChar char=""/>
              <a:tabLst>
                <a:tab pos="379072" algn="l"/>
                <a:tab pos="379585" algn="l"/>
              </a:tabLst>
            </a:pPr>
            <a:r>
              <a:rPr sz="1000" spc="-4" dirty="0">
                <a:latin typeface="Times New Roman"/>
                <a:cs typeface="Times New Roman"/>
              </a:rPr>
              <a:t>Perdidas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potencia</a:t>
            </a:r>
            <a:r>
              <a:rPr sz="1000" spc="-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activa y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reactiva del </a:t>
            </a:r>
            <a:r>
              <a:rPr sz="1000" dirty="0">
                <a:latin typeface="Times New Roman"/>
                <a:cs typeface="Times New Roman"/>
              </a:rPr>
              <a:t>SEP.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8"/>
              </a:spcBef>
            </a:pPr>
            <a:endParaRPr sz="1200">
              <a:latin typeface="Times New Roman"/>
              <a:cs typeface="Times New Roman"/>
            </a:endParaRPr>
          </a:p>
          <a:p>
            <a:pPr marL="337523" lvl="2" indent="-327777">
              <a:buFont typeface="Times New Roman"/>
              <a:buAutoNum type="arabicPeriod"/>
              <a:tabLst>
                <a:tab pos="338036" algn="l"/>
              </a:tabLst>
            </a:pPr>
            <a:r>
              <a:rPr sz="1100" b="1" dirty="0">
                <a:latin typeface="Times New Roman"/>
                <a:cs typeface="Times New Roman"/>
              </a:rPr>
              <a:t>EL</a:t>
            </a:r>
            <a:r>
              <a:rPr sz="1100" b="1" spc="-4" dirty="0">
                <a:latin typeface="Times New Roman"/>
                <a:cs typeface="Times New Roman"/>
              </a:rPr>
              <a:t> PROBLEMA DE</a:t>
            </a:r>
            <a:r>
              <a:rPr sz="1100" b="1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FLUJO DE</a:t>
            </a:r>
            <a:r>
              <a:rPr sz="1100" b="1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POTENCIA.</a:t>
            </a:r>
            <a:endParaRPr sz="1100">
              <a:latin typeface="Times New Roman"/>
              <a:cs typeface="Times New Roman"/>
            </a:endParaRPr>
          </a:p>
          <a:p>
            <a:pPr lvl="2">
              <a:spcBef>
                <a:spcPts val="8"/>
              </a:spcBef>
              <a:buFont typeface="Times New Roman"/>
              <a:buAutoNum type="arabicPeriod"/>
            </a:pPr>
            <a:endParaRPr sz="1100">
              <a:latin typeface="Times New Roman"/>
              <a:cs typeface="Times New Roman"/>
            </a:endParaRPr>
          </a:p>
          <a:p>
            <a:pPr marL="10259" marR="5642" algn="just">
              <a:lnSpc>
                <a:spcPct val="103400"/>
              </a:lnSpc>
            </a:pPr>
            <a:r>
              <a:rPr sz="1000" dirty="0">
                <a:latin typeface="Times New Roman"/>
                <a:cs typeface="Times New Roman"/>
              </a:rPr>
              <a:t>El</a:t>
            </a:r>
            <a:r>
              <a:rPr sz="1000" spc="-4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estudio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4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flujo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spc="4" dirty="0">
                <a:latin typeface="Times New Roman"/>
                <a:cs typeface="Times New Roman"/>
              </a:rPr>
              <a:t>de</a:t>
            </a:r>
            <a:r>
              <a:rPr sz="1000" spc="-4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potencia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bastante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utilizado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ampliamente</a:t>
            </a:r>
            <a:r>
              <a:rPr sz="1000" spc="-4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-4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industria</a:t>
            </a:r>
            <a:r>
              <a:rPr sz="1000" spc="-4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eléctrica</a:t>
            </a:r>
            <a:r>
              <a:rPr sz="1000" spc="-4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para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diferentes aplicaciones, </a:t>
            </a:r>
            <a:r>
              <a:rPr sz="1000" dirty="0">
                <a:latin typeface="Times New Roman"/>
                <a:cs typeface="Times New Roman"/>
              </a:rPr>
              <a:t>que </a:t>
            </a:r>
            <a:r>
              <a:rPr sz="1000" spc="-4" dirty="0">
                <a:latin typeface="Times New Roman"/>
                <a:cs typeface="Times New Roman"/>
              </a:rPr>
              <a:t>van desde los estudios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planeación hasta </a:t>
            </a:r>
            <a:r>
              <a:rPr sz="1000" dirty="0">
                <a:latin typeface="Times New Roman"/>
                <a:cs typeface="Times New Roman"/>
              </a:rPr>
              <a:t>la </a:t>
            </a:r>
            <a:r>
              <a:rPr sz="1000" spc="-4" dirty="0">
                <a:latin typeface="Times New Roman"/>
                <a:cs typeface="Times New Roman"/>
              </a:rPr>
              <a:t>operación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los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sistemas. </a:t>
            </a:r>
            <a:r>
              <a:rPr sz="1000" dirty="0">
                <a:latin typeface="Times New Roman"/>
                <a:cs typeface="Times New Roman"/>
              </a:rPr>
              <a:t>El </a:t>
            </a:r>
            <a:r>
              <a:rPr sz="1000" spc="-4" dirty="0">
                <a:latin typeface="Times New Roman"/>
                <a:cs typeface="Times New Roman"/>
              </a:rPr>
              <a:t>principal </a:t>
            </a:r>
            <a:r>
              <a:rPr sz="1000" dirty="0">
                <a:latin typeface="Times New Roman"/>
                <a:cs typeface="Times New Roman"/>
              </a:rPr>
              <a:t>objetivo </a:t>
            </a:r>
            <a:r>
              <a:rPr sz="1000" spc="-4" dirty="0">
                <a:latin typeface="Times New Roman"/>
                <a:cs typeface="Times New Roman"/>
              </a:rPr>
              <a:t>del estudio </a:t>
            </a:r>
            <a:r>
              <a:rPr sz="1000" dirty="0">
                <a:latin typeface="Times New Roman"/>
                <a:cs typeface="Times New Roman"/>
              </a:rPr>
              <a:t>de flujo de </a:t>
            </a:r>
            <a:r>
              <a:rPr sz="1000" spc="-4" dirty="0">
                <a:latin typeface="Times New Roman"/>
                <a:cs typeface="Times New Roman"/>
              </a:rPr>
              <a:t>potencia es </a:t>
            </a:r>
            <a:r>
              <a:rPr sz="1000" dirty="0">
                <a:latin typeface="Times New Roman"/>
                <a:cs typeface="Times New Roman"/>
              </a:rPr>
              <a:t>optimizar </a:t>
            </a:r>
            <a:r>
              <a:rPr sz="1000" spc="-4" dirty="0">
                <a:latin typeface="Times New Roman"/>
                <a:cs typeface="Times New Roman"/>
              </a:rPr>
              <a:t>las condiciones </a:t>
            </a:r>
            <a:r>
              <a:rPr sz="1000" dirty="0">
                <a:latin typeface="Times New Roman"/>
                <a:cs typeface="Times New Roman"/>
              </a:rPr>
              <a:t> de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operación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estado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cero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o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estado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estable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estacionario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un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sistema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eléctrico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potencia.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40"/>
              </a:spcBef>
            </a:pPr>
            <a:endParaRPr sz="1000">
              <a:latin typeface="Times New Roman"/>
              <a:cs typeface="Times New Roman"/>
            </a:endParaRPr>
          </a:p>
          <a:p>
            <a:pPr marL="10259" marR="9746">
              <a:lnSpc>
                <a:spcPct val="103299"/>
              </a:lnSpc>
            </a:pPr>
            <a:r>
              <a:rPr sz="1000" spc="-8" dirty="0">
                <a:latin typeface="Times New Roman"/>
                <a:cs typeface="Times New Roman"/>
              </a:rPr>
              <a:t>Las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variables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que</a:t>
            </a:r>
            <a:r>
              <a:rPr sz="1000" spc="3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pueden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ser</a:t>
            </a:r>
            <a:r>
              <a:rPr sz="1000" spc="3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ajustadas</a:t>
            </a:r>
            <a:r>
              <a:rPr sz="1000" spc="4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con</a:t>
            </a:r>
            <a:r>
              <a:rPr sz="1000" spc="4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fin</a:t>
            </a:r>
            <a:r>
              <a:rPr sz="1000" spc="4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3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encontrar</a:t>
            </a:r>
            <a:r>
              <a:rPr sz="1000" spc="3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solución</a:t>
            </a:r>
            <a:r>
              <a:rPr sz="1000" spc="4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adecuada</a:t>
            </a:r>
            <a:r>
              <a:rPr sz="1000" spc="3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para</a:t>
            </a:r>
            <a:r>
              <a:rPr sz="1000" spc="3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estudio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y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análisis de</a:t>
            </a:r>
            <a:r>
              <a:rPr sz="1000" spc="-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flujo de</a:t>
            </a:r>
            <a:r>
              <a:rPr sz="1000" spc="-4" dirty="0">
                <a:latin typeface="Times New Roman"/>
                <a:cs typeface="Times New Roman"/>
              </a:rPr>
              <a:t> potencia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son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las</a:t>
            </a:r>
            <a:r>
              <a:rPr sz="1000" dirty="0">
                <a:latin typeface="Times New Roman"/>
                <a:cs typeface="Times New Roman"/>
              </a:rPr>
              <a:t> siguientes:</a:t>
            </a:r>
            <a:endParaRPr sz="1000">
              <a:latin typeface="Times New Roman"/>
              <a:cs typeface="Times New Roman"/>
            </a:endParaRPr>
          </a:p>
          <a:p>
            <a:pPr marL="379072" lvl="3" indent="-185176">
              <a:spcBef>
                <a:spcPts val="109"/>
              </a:spcBef>
              <a:buFont typeface="Symbol"/>
              <a:buChar char=""/>
              <a:tabLst>
                <a:tab pos="379072" algn="l"/>
                <a:tab pos="379585" algn="l"/>
              </a:tabLst>
            </a:pPr>
            <a:r>
              <a:rPr sz="1000" spc="-8" dirty="0">
                <a:latin typeface="Times New Roman"/>
                <a:cs typeface="Times New Roman"/>
              </a:rPr>
              <a:t>La</a:t>
            </a:r>
            <a:r>
              <a:rPr sz="1000" spc="-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potencia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activa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asignada</a:t>
            </a:r>
            <a:r>
              <a:rPr sz="1000" dirty="0">
                <a:latin typeface="Times New Roman"/>
                <a:cs typeface="Times New Roman"/>
              </a:rPr>
              <a:t> a </a:t>
            </a:r>
            <a:r>
              <a:rPr sz="1000" spc="-4" dirty="0">
                <a:latin typeface="Times New Roman"/>
                <a:cs typeface="Times New Roman"/>
              </a:rPr>
              <a:t>las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unidades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4" dirty="0">
                <a:latin typeface="Times New Roman"/>
                <a:cs typeface="Times New Roman"/>
              </a:rPr>
              <a:t>de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generación.</a:t>
            </a:r>
            <a:endParaRPr sz="1000">
              <a:latin typeface="Times New Roman"/>
              <a:cs typeface="Times New Roman"/>
            </a:endParaRPr>
          </a:p>
          <a:p>
            <a:pPr marL="379072" lvl="3" indent="-185176">
              <a:spcBef>
                <a:spcPts val="105"/>
              </a:spcBef>
              <a:buFont typeface="Symbol"/>
              <a:buChar char=""/>
              <a:tabLst>
                <a:tab pos="379072" algn="l"/>
                <a:tab pos="379585" algn="l"/>
              </a:tabLst>
            </a:pPr>
            <a:r>
              <a:rPr sz="1000" spc="-8" dirty="0">
                <a:latin typeface="Times New Roman"/>
                <a:cs typeface="Times New Roman"/>
              </a:rPr>
              <a:t>La </a:t>
            </a:r>
            <a:r>
              <a:rPr sz="1000" dirty="0">
                <a:latin typeface="Times New Roman"/>
                <a:cs typeface="Times New Roman"/>
              </a:rPr>
              <a:t>potencia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reactiva </a:t>
            </a:r>
            <a:r>
              <a:rPr sz="1000" dirty="0">
                <a:latin typeface="Times New Roman"/>
                <a:cs typeface="Times New Roman"/>
              </a:rPr>
              <a:t>asignada</a:t>
            </a:r>
            <a:r>
              <a:rPr sz="1000" spc="-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las</a:t>
            </a:r>
            <a:r>
              <a:rPr sz="1000" dirty="0">
                <a:latin typeface="Times New Roman"/>
                <a:cs typeface="Times New Roman"/>
              </a:rPr>
              <a:t> unidades de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generación.</a:t>
            </a:r>
            <a:endParaRPr sz="1000">
              <a:latin typeface="Times New Roman"/>
              <a:cs typeface="Times New Roman"/>
            </a:endParaRPr>
          </a:p>
          <a:p>
            <a:pPr marL="379072" lvl="3" indent="-185176">
              <a:spcBef>
                <a:spcPts val="117"/>
              </a:spcBef>
              <a:buFont typeface="Symbol"/>
              <a:buChar char=""/>
              <a:tabLst>
                <a:tab pos="379072" algn="l"/>
                <a:tab pos="379585" algn="l"/>
              </a:tabLst>
            </a:pPr>
            <a:r>
              <a:rPr sz="1000" spc="-8" dirty="0">
                <a:latin typeface="Times New Roman"/>
                <a:cs typeface="Times New Roman"/>
              </a:rPr>
              <a:t>La</a:t>
            </a:r>
            <a:r>
              <a:rPr sz="1000" dirty="0">
                <a:latin typeface="Times New Roman"/>
                <a:cs typeface="Times New Roman"/>
              </a:rPr>
              <a:t> magnitud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 la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tensión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los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nodos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generación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(tensiones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programadas).</a:t>
            </a:r>
            <a:endParaRPr sz="1000">
              <a:latin typeface="Times New Roman"/>
              <a:cs typeface="Times New Roman"/>
            </a:endParaRPr>
          </a:p>
          <a:p>
            <a:pPr marL="379072" lvl="3" indent="-185176">
              <a:spcBef>
                <a:spcPts val="105"/>
              </a:spcBef>
              <a:buFont typeface="Symbol"/>
              <a:buChar char=""/>
              <a:tabLst>
                <a:tab pos="379072" algn="l"/>
                <a:tab pos="379585" algn="l"/>
              </a:tabLst>
            </a:pPr>
            <a:r>
              <a:rPr sz="1000" dirty="0">
                <a:latin typeface="Times New Roman"/>
                <a:cs typeface="Times New Roman"/>
              </a:rPr>
              <a:t>Posición</a:t>
            </a:r>
            <a:r>
              <a:rPr sz="1000" spc="-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TAP</a:t>
            </a:r>
            <a:r>
              <a:rPr sz="1000" dirty="0">
                <a:latin typeface="Times New Roman"/>
                <a:cs typeface="Times New Roman"/>
              </a:rPr>
              <a:t> de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los transformadores.</a:t>
            </a:r>
            <a:endParaRPr sz="1000">
              <a:latin typeface="Times New Roman"/>
              <a:cs typeface="Times New Roman"/>
            </a:endParaRPr>
          </a:p>
          <a:p>
            <a:pPr marL="379072" lvl="3" indent="-185176">
              <a:spcBef>
                <a:spcPts val="109"/>
              </a:spcBef>
              <a:buFont typeface="Symbol"/>
              <a:buChar char=""/>
              <a:tabLst>
                <a:tab pos="379072" algn="l"/>
                <a:tab pos="379585" algn="l"/>
              </a:tabLst>
            </a:pPr>
            <a:r>
              <a:rPr sz="1000" spc="-4" dirty="0">
                <a:latin typeface="Times New Roman"/>
                <a:cs typeface="Times New Roman"/>
              </a:rPr>
              <a:t>Potencia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reactiva</a:t>
            </a:r>
            <a:r>
              <a:rPr sz="1000" dirty="0">
                <a:latin typeface="Times New Roman"/>
                <a:cs typeface="Times New Roman"/>
              </a:rPr>
              <a:t> de </a:t>
            </a:r>
            <a:r>
              <a:rPr sz="1000" spc="-4" dirty="0">
                <a:latin typeface="Times New Roman"/>
                <a:cs typeface="Times New Roman"/>
              </a:rPr>
              <a:t>los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capacitores.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4"/>
              </a:spcBef>
            </a:pPr>
            <a:endParaRPr sz="1100">
              <a:latin typeface="Times New Roman"/>
              <a:cs typeface="Times New Roman"/>
            </a:endParaRPr>
          </a:p>
          <a:p>
            <a:pPr marL="10259" marR="5642" algn="just">
              <a:lnSpc>
                <a:spcPct val="103299"/>
              </a:lnSpc>
            </a:pPr>
            <a:r>
              <a:rPr sz="1000" dirty="0">
                <a:latin typeface="Times New Roman"/>
                <a:cs typeface="Times New Roman"/>
              </a:rPr>
              <a:t>Aunque la </a:t>
            </a:r>
            <a:r>
              <a:rPr sz="1000" spc="-4" dirty="0">
                <a:latin typeface="Times New Roman"/>
                <a:cs typeface="Times New Roman"/>
              </a:rPr>
              <a:t>red se </a:t>
            </a:r>
            <a:r>
              <a:rPr sz="1000" dirty="0">
                <a:latin typeface="Times New Roman"/>
                <a:cs typeface="Times New Roman"/>
              </a:rPr>
              <a:t>considera </a:t>
            </a:r>
            <a:r>
              <a:rPr sz="1000" spc="-4" dirty="0">
                <a:latin typeface="Times New Roman"/>
                <a:cs typeface="Times New Roman"/>
              </a:rPr>
              <a:t>lineal, sin embargo, es bien </a:t>
            </a:r>
            <a:r>
              <a:rPr sz="1000" dirty="0">
                <a:latin typeface="Times New Roman"/>
                <a:cs typeface="Times New Roman"/>
              </a:rPr>
              <a:t>conocido que </a:t>
            </a:r>
            <a:r>
              <a:rPr sz="1000" spc="-4" dirty="0">
                <a:latin typeface="Times New Roman"/>
                <a:cs typeface="Times New Roman"/>
              </a:rPr>
              <a:t>el </a:t>
            </a:r>
            <a:r>
              <a:rPr sz="1000" dirty="0">
                <a:latin typeface="Times New Roman"/>
                <a:cs typeface="Times New Roman"/>
              </a:rPr>
              <a:t>modelo </a:t>
            </a:r>
            <a:r>
              <a:rPr sz="1000" spc="-4" dirty="0">
                <a:latin typeface="Times New Roman"/>
                <a:cs typeface="Times New Roman"/>
              </a:rPr>
              <a:t>matemático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para el estudio </a:t>
            </a:r>
            <a:r>
              <a:rPr sz="1000" dirty="0">
                <a:latin typeface="Times New Roman"/>
                <a:cs typeface="Times New Roman"/>
              </a:rPr>
              <a:t>de flujos de </a:t>
            </a:r>
            <a:r>
              <a:rPr sz="1000" spc="-4" dirty="0">
                <a:latin typeface="Times New Roman"/>
                <a:cs typeface="Times New Roman"/>
              </a:rPr>
              <a:t>potencia es no-lineal; </a:t>
            </a:r>
            <a:r>
              <a:rPr sz="1000" dirty="0">
                <a:latin typeface="Times New Roman"/>
                <a:cs typeface="Times New Roman"/>
              </a:rPr>
              <a:t>lo </a:t>
            </a:r>
            <a:r>
              <a:rPr sz="1000" spc="-4" dirty="0">
                <a:latin typeface="Times New Roman"/>
                <a:cs typeface="Times New Roman"/>
              </a:rPr>
              <a:t>anterior es </a:t>
            </a:r>
            <a:r>
              <a:rPr sz="1000" dirty="0">
                <a:latin typeface="Times New Roman"/>
                <a:cs typeface="Times New Roman"/>
              </a:rPr>
              <a:t>debido al hecho de que </a:t>
            </a:r>
            <a:r>
              <a:rPr sz="1000" spc="-4" dirty="0">
                <a:latin typeface="Times New Roman"/>
                <a:cs typeface="Times New Roman"/>
              </a:rPr>
              <a:t>en su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formulación se </a:t>
            </a:r>
            <a:r>
              <a:rPr sz="1000" dirty="0">
                <a:latin typeface="Times New Roman"/>
                <a:cs typeface="Times New Roman"/>
              </a:rPr>
              <a:t>utiliza de </a:t>
            </a:r>
            <a:r>
              <a:rPr sz="1000" spc="-4" dirty="0">
                <a:latin typeface="Times New Roman"/>
                <a:cs typeface="Times New Roman"/>
              </a:rPr>
              <a:t>manera </a:t>
            </a:r>
            <a:r>
              <a:rPr sz="1000" dirty="0">
                <a:latin typeface="Times New Roman"/>
                <a:cs typeface="Times New Roman"/>
              </a:rPr>
              <a:t>explícita de la </a:t>
            </a:r>
            <a:r>
              <a:rPr sz="1000" spc="-4" dirty="0">
                <a:latin typeface="Times New Roman"/>
                <a:cs typeface="Times New Roman"/>
              </a:rPr>
              <a:t>potencia eléctrica, como </a:t>
            </a:r>
            <a:r>
              <a:rPr sz="1000" dirty="0">
                <a:latin typeface="Times New Roman"/>
                <a:cs typeface="Times New Roman"/>
              </a:rPr>
              <a:t>el </a:t>
            </a:r>
            <a:r>
              <a:rPr sz="1000" spc="-4" dirty="0">
                <a:latin typeface="Times New Roman"/>
                <a:cs typeface="Times New Roman"/>
              </a:rPr>
              <a:t>producto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V*I,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las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cuales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son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cantidades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complejas.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32"/>
              </a:spcBef>
            </a:pPr>
            <a:endParaRPr sz="1100">
              <a:latin typeface="Times New Roman"/>
              <a:cs typeface="Times New Roman"/>
            </a:endParaRPr>
          </a:p>
          <a:p>
            <a:pPr marL="10259">
              <a:spcBef>
                <a:spcPts val="4"/>
              </a:spcBef>
            </a:pPr>
            <a:r>
              <a:rPr sz="1000" spc="-8" dirty="0">
                <a:latin typeface="Times New Roman"/>
                <a:cs typeface="Times New Roman"/>
              </a:rPr>
              <a:t>Los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aspectos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más</a:t>
            </a:r>
            <a:r>
              <a:rPr sz="1000" spc="-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importantes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del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estudio de flujos de </a:t>
            </a:r>
            <a:r>
              <a:rPr sz="1000" spc="-4" dirty="0">
                <a:latin typeface="Times New Roman"/>
                <a:cs typeface="Times New Roman"/>
              </a:rPr>
              <a:t>potencia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pueden</a:t>
            </a:r>
            <a:r>
              <a:rPr sz="1000" dirty="0">
                <a:latin typeface="Times New Roman"/>
                <a:cs typeface="Times New Roman"/>
              </a:rPr>
              <a:t> resumirse</a:t>
            </a:r>
            <a:r>
              <a:rPr sz="1000" spc="-4" dirty="0">
                <a:latin typeface="Times New Roman"/>
                <a:cs typeface="Times New Roman"/>
              </a:rPr>
              <a:t> como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4" dirty="0">
                <a:latin typeface="Times New Roman"/>
                <a:cs typeface="Times New Roman"/>
              </a:rPr>
              <a:t>[8].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36"/>
              </a:spcBef>
            </a:pPr>
            <a:endParaRPr sz="1000">
              <a:latin typeface="Times New Roman"/>
              <a:cs typeface="Times New Roman"/>
            </a:endParaRPr>
          </a:p>
          <a:p>
            <a:pPr marL="379072" marR="6668" indent="-184663" algn="just">
              <a:lnSpc>
                <a:spcPct val="103499"/>
              </a:lnSpc>
              <a:buAutoNum type="arabicPeriod"/>
              <a:tabLst>
                <a:tab pos="379585" algn="l"/>
              </a:tabLst>
            </a:pPr>
            <a:r>
              <a:rPr sz="1000" spc="-4" dirty="0">
                <a:latin typeface="Times New Roman"/>
                <a:cs typeface="Times New Roman"/>
              </a:rPr>
              <a:t>Solamente los generadores pueden </a:t>
            </a:r>
            <a:r>
              <a:rPr sz="1000" dirty="0">
                <a:latin typeface="Times New Roman"/>
                <a:cs typeface="Times New Roman"/>
              </a:rPr>
              <a:t>producir potencia </a:t>
            </a:r>
            <a:r>
              <a:rPr sz="1000" spc="-4" dirty="0">
                <a:latin typeface="Times New Roman"/>
                <a:cs typeface="Times New Roman"/>
              </a:rPr>
              <a:t>activa, P. </a:t>
            </a:r>
            <a:r>
              <a:rPr sz="1000" spc="-8" dirty="0">
                <a:latin typeface="Times New Roman"/>
                <a:cs typeface="Times New Roman"/>
              </a:rPr>
              <a:t>La </a:t>
            </a:r>
            <a:r>
              <a:rPr sz="1000" spc="-4" dirty="0">
                <a:latin typeface="Times New Roman"/>
                <a:cs typeface="Times New Roman"/>
              </a:rPr>
              <a:t>localización </a:t>
            </a:r>
            <a:r>
              <a:rPr sz="1000" dirty="0">
                <a:latin typeface="Times New Roman"/>
                <a:cs typeface="Times New Roman"/>
              </a:rPr>
              <a:t>y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capacidad</a:t>
            </a:r>
            <a:r>
              <a:rPr sz="1000" spc="-4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4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dichos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generadores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fija.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spc="-8" dirty="0">
                <a:latin typeface="Times New Roman"/>
                <a:cs typeface="Times New Roman"/>
              </a:rPr>
              <a:t>La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generación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debe</a:t>
            </a:r>
            <a:r>
              <a:rPr sz="1000" spc="-48" dirty="0">
                <a:latin typeface="Times New Roman"/>
                <a:cs typeface="Times New Roman"/>
              </a:rPr>
              <a:t> </a:t>
            </a:r>
            <a:r>
              <a:rPr sz="1000" spc="4" dirty="0">
                <a:latin typeface="Times New Roman"/>
                <a:cs typeface="Times New Roman"/>
              </a:rPr>
              <a:t>de</a:t>
            </a:r>
            <a:r>
              <a:rPr sz="1000" spc="-4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ser</a:t>
            </a:r>
            <a:r>
              <a:rPr sz="1000" spc="-4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igual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</a:t>
            </a:r>
            <a:r>
              <a:rPr sz="1000" spc="-4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demanda </a:t>
            </a:r>
            <a:r>
              <a:rPr sz="1000" spc="-23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más </a:t>
            </a:r>
            <a:r>
              <a:rPr sz="1000" spc="-4" dirty="0">
                <a:latin typeface="Times New Roman"/>
                <a:cs typeface="Times New Roman"/>
              </a:rPr>
              <a:t>las pérdidas </a:t>
            </a:r>
            <a:r>
              <a:rPr sz="1000" dirty="0">
                <a:latin typeface="Times New Roman"/>
                <a:cs typeface="Times New Roman"/>
              </a:rPr>
              <a:t>y </a:t>
            </a:r>
            <a:r>
              <a:rPr sz="1000" spc="-4" dirty="0">
                <a:latin typeface="Times New Roman"/>
                <a:cs typeface="Times New Roman"/>
              </a:rPr>
              <a:t>esta ecuación </a:t>
            </a:r>
            <a:r>
              <a:rPr sz="1000" dirty="0">
                <a:latin typeface="Times New Roman"/>
                <a:cs typeface="Times New Roman"/>
              </a:rPr>
              <a:t>de balance de </a:t>
            </a:r>
            <a:r>
              <a:rPr sz="1000" spc="-4" dirty="0">
                <a:latin typeface="Times New Roman"/>
                <a:cs typeface="Times New Roman"/>
              </a:rPr>
              <a:t>potencia </a:t>
            </a:r>
            <a:r>
              <a:rPr sz="1000" dirty="0">
                <a:latin typeface="Times New Roman"/>
                <a:cs typeface="Times New Roman"/>
              </a:rPr>
              <a:t>debe </a:t>
            </a:r>
            <a:r>
              <a:rPr sz="1000" spc="-4" dirty="0">
                <a:latin typeface="Times New Roman"/>
                <a:cs typeface="Times New Roman"/>
              </a:rPr>
              <a:t>cumplirse en </a:t>
            </a:r>
            <a:r>
              <a:rPr sz="1000" dirty="0">
                <a:latin typeface="Times New Roman"/>
                <a:cs typeface="Times New Roman"/>
              </a:rPr>
              <a:t>todo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momento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(también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debe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cumplirse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para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caso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Q).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Dado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que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potencia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generada </a:t>
            </a:r>
            <a:r>
              <a:rPr sz="1000" spc="-23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debe </a:t>
            </a:r>
            <a:r>
              <a:rPr sz="1000" dirty="0">
                <a:latin typeface="Times New Roman"/>
                <a:cs typeface="Times New Roman"/>
              </a:rPr>
              <a:t>dividirse </a:t>
            </a:r>
            <a:r>
              <a:rPr sz="1000" spc="-4" dirty="0">
                <a:latin typeface="Times New Roman"/>
                <a:cs typeface="Times New Roman"/>
              </a:rPr>
              <a:t>entre los generadores en </a:t>
            </a:r>
            <a:r>
              <a:rPr sz="1000" dirty="0">
                <a:latin typeface="Times New Roman"/>
                <a:cs typeface="Times New Roman"/>
              </a:rPr>
              <a:t>una </a:t>
            </a:r>
            <a:r>
              <a:rPr sz="1000" spc="-4" dirty="0">
                <a:latin typeface="Times New Roman"/>
                <a:cs typeface="Times New Roman"/>
              </a:rPr>
              <a:t>razón </a:t>
            </a:r>
            <a:r>
              <a:rPr sz="1000" dirty="0">
                <a:latin typeface="Times New Roman"/>
                <a:cs typeface="Times New Roman"/>
              </a:rPr>
              <a:t>única </a:t>
            </a:r>
            <a:r>
              <a:rPr sz="1000" spc="-4" dirty="0">
                <a:latin typeface="Times New Roman"/>
                <a:cs typeface="Times New Roman"/>
              </a:rPr>
              <a:t>con el </a:t>
            </a:r>
            <a:r>
              <a:rPr sz="1000" dirty="0">
                <a:latin typeface="Times New Roman"/>
                <a:cs typeface="Times New Roman"/>
              </a:rPr>
              <a:t>objeto de </a:t>
            </a:r>
            <a:r>
              <a:rPr sz="1000" spc="-4" dirty="0">
                <a:latin typeface="Times New Roman"/>
                <a:cs typeface="Times New Roman"/>
              </a:rPr>
              <a:t>lograr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operación económica </a:t>
            </a:r>
            <a:r>
              <a:rPr sz="1000" dirty="0">
                <a:latin typeface="Times New Roman"/>
                <a:cs typeface="Times New Roman"/>
              </a:rPr>
              <a:t>optima, </a:t>
            </a:r>
            <a:r>
              <a:rPr sz="1000" spc="-4" dirty="0">
                <a:latin typeface="Times New Roman"/>
                <a:cs typeface="Times New Roman"/>
              </a:rPr>
              <a:t>los niveles </a:t>
            </a:r>
            <a:r>
              <a:rPr sz="1000" spc="4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generación </a:t>
            </a:r>
            <a:r>
              <a:rPr sz="1000" dirty="0">
                <a:latin typeface="Times New Roman"/>
                <a:cs typeface="Times New Roman"/>
              </a:rPr>
              <a:t>deben mantenerse </a:t>
            </a:r>
            <a:r>
              <a:rPr sz="1000" spc="-4" dirty="0">
                <a:latin typeface="Times New Roman"/>
                <a:cs typeface="Times New Roman"/>
              </a:rPr>
              <a:t>en </a:t>
            </a:r>
            <a:r>
              <a:rPr sz="1000" dirty="0">
                <a:latin typeface="Times New Roman"/>
                <a:cs typeface="Times New Roman"/>
              </a:rPr>
              <a:t>puntos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definidos </a:t>
            </a:r>
            <a:r>
              <a:rPr sz="1000" dirty="0">
                <a:latin typeface="Times New Roman"/>
                <a:cs typeface="Times New Roman"/>
              </a:rPr>
              <a:t>por </a:t>
            </a:r>
            <a:r>
              <a:rPr sz="1000" spc="-4" dirty="0">
                <a:latin typeface="Times New Roman"/>
                <a:cs typeface="Times New Roman"/>
              </a:rPr>
              <a:t>anticipación.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40"/>
              </a:spcBef>
              <a:buFont typeface="Times New Roman"/>
              <a:buAutoNum type="arabicPeriod"/>
            </a:pPr>
            <a:endParaRPr sz="1000">
              <a:latin typeface="Times New Roman"/>
              <a:cs typeface="Times New Roman"/>
            </a:endParaRPr>
          </a:p>
          <a:p>
            <a:pPr marL="379072" marR="4104" indent="-184663" algn="just">
              <a:lnSpc>
                <a:spcPct val="103299"/>
              </a:lnSpc>
              <a:buAutoNum type="arabicPeriod"/>
              <a:tabLst>
                <a:tab pos="379585" algn="l"/>
              </a:tabLst>
            </a:pPr>
            <a:r>
              <a:rPr sz="1000" spc="-8" dirty="0">
                <a:latin typeface="Times New Roman"/>
                <a:cs typeface="Times New Roman"/>
              </a:rPr>
              <a:t>Los</a:t>
            </a:r>
            <a:r>
              <a:rPr sz="1000" spc="-4" dirty="0">
                <a:latin typeface="Times New Roman"/>
                <a:cs typeface="Times New Roman"/>
              </a:rPr>
              <a:t> enlaces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4" dirty="0">
                <a:latin typeface="Times New Roman"/>
                <a:cs typeface="Times New Roman"/>
              </a:rPr>
              <a:t>de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transmisión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pueden</a:t>
            </a:r>
            <a:r>
              <a:rPr sz="1000" dirty="0">
                <a:latin typeface="Times New Roman"/>
                <a:cs typeface="Times New Roman"/>
              </a:rPr>
              <a:t> transmitir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solamente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ciertas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cantidades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4" dirty="0">
                <a:latin typeface="Times New Roman"/>
                <a:cs typeface="Times New Roman"/>
              </a:rPr>
              <a:t>de 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potencia (cargabilidad), debemos asegurarnos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operar </a:t>
            </a:r>
            <a:r>
              <a:rPr sz="1000" dirty="0">
                <a:latin typeface="Times New Roman"/>
                <a:cs typeface="Times New Roman"/>
              </a:rPr>
              <a:t>dichos </a:t>
            </a:r>
            <a:r>
              <a:rPr sz="1000" spc="-4" dirty="0">
                <a:latin typeface="Times New Roman"/>
                <a:cs typeface="Times New Roman"/>
              </a:rPr>
              <a:t>enlaces cerca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los </a:t>
            </a:r>
            <a:r>
              <a:rPr sz="1000" dirty="0">
                <a:latin typeface="Times New Roman"/>
                <a:cs typeface="Times New Roman"/>
              </a:rPr>
              <a:t> límites</a:t>
            </a:r>
            <a:r>
              <a:rPr sz="1000" spc="-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4" dirty="0">
                <a:latin typeface="Times New Roman"/>
                <a:cs typeface="Times New Roman"/>
              </a:rPr>
              <a:t> estabilidad</a:t>
            </a:r>
            <a:r>
              <a:rPr sz="1000" dirty="0">
                <a:latin typeface="Times New Roman"/>
                <a:cs typeface="Times New Roman"/>
              </a:rPr>
              <a:t> o </a:t>
            </a:r>
            <a:r>
              <a:rPr sz="1000" spc="-4" dirty="0">
                <a:latin typeface="Times New Roman"/>
                <a:cs typeface="Times New Roman"/>
              </a:rPr>
              <a:t>térmico.</a:t>
            </a:r>
            <a:endParaRPr sz="1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xfrm>
            <a:off x="6329082" y="5931133"/>
            <a:ext cx="300182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r>
              <a:rPr dirty="0"/>
              <a:t>33</a:t>
            </a:r>
          </a:p>
        </p:txBody>
      </p:sp>
      <p:sp>
        <p:nvSpPr>
          <p:cNvPr id="2" name="object 2"/>
          <p:cNvSpPr txBox="1"/>
          <p:nvPr/>
        </p:nvSpPr>
        <p:spPr>
          <a:xfrm>
            <a:off x="1051936" y="559879"/>
            <a:ext cx="5552113" cy="6079915"/>
          </a:xfrm>
          <a:prstGeom prst="rect">
            <a:avLst/>
          </a:prstGeom>
        </p:spPr>
        <p:txBody>
          <a:bodyPr vert="horz" wrap="square" lIns="0" tIns="4617" rIns="0" bIns="0" rtlCol="0">
            <a:spAutoFit/>
          </a:bodyPr>
          <a:lstStyle/>
          <a:p>
            <a:pPr marL="379072" marR="5130" indent="-184663" algn="just">
              <a:lnSpc>
                <a:spcPct val="103800"/>
              </a:lnSpc>
              <a:spcBef>
                <a:spcPts val="36"/>
              </a:spcBef>
              <a:buAutoNum type="arabicPeriod" startAt="3"/>
              <a:tabLst>
                <a:tab pos="379585" algn="l"/>
              </a:tabLst>
            </a:pPr>
            <a:r>
              <a:rPr sz="1000" spc="-4" dirty="0">
                <a:latin typeface="Times New Roman"/>
                <a:cs typeface="Times New Roman"/>
              </a:rPr>
              <a:t>Se deben </a:t>
            </a:r>
            <a:r>
              <a:rPr sz="1000" dirty="0">
                <a:latin typeface="Times New Roman"/>
                <a:cs typeface="Times New Roman"/>
              </a:rPr>
              <a:t>mantener </a:t>
            </a:r>
            <a:r>
              <a:rPr sz="1000" spc="-4" dirty="0">
                <a:latin typeface="Times New Roman"/>
                <a:cs typeface="Times New Roman"/>
              </a:rPr>
              <a:t>los niveles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voltaje </a:t>
            </a:r>
            <a:r>
              <a:rPr sz="1000" spc="4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operación </a:t>
            </a:r>
            <a:r>
              <a:rPr sz="1000" spc="4" dirty="0">
                <a:latin typeface="Times New Roman"/>
                <a:cs typeface="Times New Roman"/>
              </a:rPr>
              <a:t>de </a:t>
            </a:r>
            <a:r>
              <a:rPr sz="1000" dirty="0">
                <a:latin typeface="Times New Roman"/>
                <a:cs typeface="Times New Roman"/>
              </a:rPr>
              <a:t>ciertos </a:t>
            </a:r>
            <a:r>
              <a:rPr sz="1000" spc="-4" dirty="0">
                <a:latin typeface="Times New Roman"/>
                <a:cs typeface="Times New Roman"/>
              </a:rPr>
              <a:t>buses dentro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ciertas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tolerancias.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spc="-8" dirty="0">
                <a:latin typeface="Times New Roman"/>
                <a:cs typeface="Times New Roman"/>
              </a:rPr>
              <a:t>Lo </a:t>
            </a:r>
            <a:r>
              <a:rPr sz="1000" spc="-4" dirty="0">
                <a:latin typeface="Times New Roman"/>
                <a:cs typeface="Times New Roman"/>
              </a:rPr>
              <a:t>anterior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logró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mediante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-4" dirty="0">
                <a:latin typeface="Times New Roman"/>
                <a:cs typeface="Times New Roman"/>
              </a:rPr>
              <a:t> generación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apropiada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potencia </a:t>
            </a:r>
            <a:r>
              <a:rPr sz="1000" spc="-23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reactiva.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40"/>
              </a:spcBef>
              <a:buFont typeface="Times New Roman"/>
              <a:buAutoNum type="arabicPeriod" startAt="3"/>
            </a:pPr>
            <a:endParaRPr sz="1000">
              <a:latin typeface="Times New Roman"/>
              <a:cs typeface="Times New Roman"/>
            </a:endParaRPr>
          </a:p>
          <a:p>
            <a:pPr marL="379072" marR="6155" indent="-184663" algn="just">
              <a:lnSpc>
                <a:spcPct val="103299"/>
              </a:lnSpc>
              <a:buAutoNum type="arabicPeriod" startAt="3"/>
              <a:tabLst>
                <a:tab pos="379585" algn="l"/>
              </a:tabLst>
            </a:pPr>
            <a:r>
              <a:rPr sz="1000" spc="-4" dirty="0">
                <a:latin typeface="Times New Roman"/>
                <a:cs typeface="Times New Roman"/>
              </a:rPr>
              <a:t>Si el sistema eléctrico </a:t>
            </a:r>
            <a:r>
              <a:rPr sz="1000" dirty="0">
                <a:latin typeface="Times New Roman"/>
                <a:cs typeface="Times New Roman"/>
              </a:rPr>
              <a:t>que </a:t>
            </a:r>
            <a:r>
              <a:rPr sz="1000" spc="-4" dirty="0">
                <a:latin typeface="Times New Roman"/>
                <a:cs typeface="Times New Roman"/>
              </a:rPr>
              <a:t>es el </a:t>
            </a:r>
            <a:r>
              <a:rPr sz="1000" dirty="0">
                <a:latin typeface="Times New Roman"/>
                <a:cs typeface="Times New Roman"/>
              </a:rPr>
              <a:t>objeto </a:t>
            </a:r>
            <a:r>
              <a:rPr sz="1000" spc="-4" dirty="0">
                <a:latin typeface="Times New Roman"/>
                <a:cs typeface="Times New Roman"/>
              </a:rPr>
              <a:t>del </a:t>
            </a:r>
            <a:r>
              <a:rPr sz="1000" dirty="0">
                <a:latin typeface="Times New Roman"/>
                <a:cs typeface="Times New Roman"/>
              </a:rPr>
              <a:t>estudio </a:t>
            </a:r>
            <a:r>
              <a:rPr sz="1000" spc="-4" dirty="0">
                <a:latin typeface="Times New Roman"/>
                <a:cs typeface="Times New Roman"/>
              </a:rPr>
              <a:t>forma </a:t>
            </a:r>
            <a:r>
              <a:rPr sz="1000" dirty="0">
                <a:latin typeface="Times New Roman"/>
                <a:cs typeface="Times New Roman"/>
              </a:rPr>
              <a:t>parte de un </a:t>
            </a:r>
            <a:r>
              <a:rPr sz="1000" spc="-4" dirty="0">
                <a:latin typeface="Times New Roman"/>
                <a:cs typeface="Times New Roman"/>
              </a:rPr>
              <a:t>sistema </a:t>
            </a:r>
            <a:r>
              <a:rPr sz="1000" dirty="0">
                <a:latin typeface="Times New Roman"/>
                <a:cs typeface="Times New Roman"/>
              </a:rPr>
              <a:t>más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grande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(power</a:t>
            </a:r>
            <a:r>
              <a:rPr sz="1000" dirty="0">
                <a:latin typeface="Times New Roman"/>
                <a:cs typeface="Times New Roman"/>
              </a:rPr>
              <a:t> pool),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deberá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cumplir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con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ciertos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compromisos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contractuales</a:t>
            </a:r>
            <a:r>
              <a:rPr sz="1000" dirty="0">
                <a:latin typeface="Times New Roman"/>
                <a:cs typeface="Times New Roman"/>
              </a:rPr>
              <a:t> de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potencia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dirty="0">
                <a:latin typeface="Times New Roman"/>
                <a:cs typeface="Times New Roman"/>
              </a:rPr>
              <a:t> puntos de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enlace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con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los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otros </a:t>
            </a:r>
            <a:r>
              <a:rPr sz="1000" spc="-4" dirty="0">
                <a:latin typeface="Times New Roman"/>
                <a:cs typeface="Times New Roman"/>
              </a:rPr>
              <a:t>sistemas</a:t>
            </a:r>
            <a:r>
              <a:rPr sz="1000" spc="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vecinos.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40"/>
              </a:spcBef>
              <a:buFont typeface="Times New Roman"/>
              <a:buAutoNum type="arabicPeriod" startAt="3"/>
            </a:pPr>
            <a:endParaRPr sz="1000">
              <a:latin typeface="Times New Roman"/>
              <a:cs typeface="Times New Roman"/>
            </a:endParaRPr>
          </a:p>
          <a:p>
            <a:pPr marL="379072" marR="5130" indent="-184663" algn="just">
              <a:lnSpc>
                <a:spcPct val="103299"/>
              </a:lnSpc>
              <a:buAutoNum type="arabicPeriod" startAt="3"/>
              <a:tabLst>
                <a:tab pos="379585" algn="l"/>
              </a:tabLst>
            </a:pPr>
            <a:r>
              <a:rPr sz="1000" spc="-8" dirty="0">
                <a:latin typeface="Times New Roman"/>
                <a:cs typeface="Times New Roman"/>
              </a:rPr>
              <a:t>Los </a:t>
            </a:r>
            <a:r>
              <a:rPr sz="1000" spc="-4" dirty="0">
                <a:latin typeface="Times New Roman"/>
                <a:cs typeface="Times New Roman"/>
              </a:rPr>
              <a:t>disturbios ocurridos después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grandes fallas en el sistema, </a:t>
            </a:r>
            <a:r>
              <a:rPr sz="1000" dirty="0">
                <a:latin typeface="Times New Roman"/>
                <a:cs typeface="Times New Roman"/>
              </a:rPr>
              <a:t>pueden </a:t>
            </a:r>
            <a:r>
              <a:rPr sz="1000" spc="-4" dirty="0">
                <a:latin typeface="Times New Roman"/>
                <a:cs typeface="Times New Roman"/>
              </a:rPr>
              <a:t>causar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salidas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servicios; los electos </a:t>
            </a:r>
            <a:r>
              <a:rPr sz="1000" dirty="0">
                <a:latin typeface="Times New Roman"/>
                <a:cs typeface="Times New Roman"/>
              </a:rPr>
              <a:t>de dichos eventos </a:t>
            </a:r>
            <a:r>
              <a:rPr sz="1000" spc="-4" dirty="0">
                <a:latin typeface="Times New Roman"/>
                <a:cs typeface="Times New Roman"/>
              </a:rPr>
              <a:t>pueden </a:t>
            </a:r>
            <a:r>
              <a:rPr sz="1000" dirty="0">
                <a:latin typeface="Times New Roman"/>
                <a:cs typeface="Times New Roman"/>
              </a:rPr>
              <a:t>minimizarse </a:t>
            </a:r>
            <a:r>
              <a:rPr sz="1000" spc="-4" dirty="0">
                <a:latin typeface="Times New Roman"/>
                <a:cs typeface="Times New Roman"/>
              </a:rPr>
              <a:t>mediante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estrategias </a:t>
            </a:r>
            <a:r>
              <a:rPr sz="1000" dirty="0">
                <a:latin typeface="Times New Roman"/>
                <a:cs typeface="Times New Roman"/>
              </a:rPr>
              <a:t>de pre-falla </a:t>
            </a:r>
            <a:r>
              <a:rPr sz="1000" spc="-4" dirty="0">
                <a:latin typeface="Times New Roman"/>
                <a:cs typeface="Times New Roman"/>
              </a:rPr>
              <a:t>apropiadas desarrolladas </a:t>
            </a:r>
            <a:r>
              <a:rPr sz="1000" dirty="0">
                <a:latin typeface="Times New Roman"/>
                <a:cs typeface="Times New Roman"/>
              </a:rPr>
              <a:t>a </a:t>
            </a:r>
            <a:r>
              <a:rPr sz="1000" spc="-4" dirty="0">
                <a:latin typeface="Times New Roman"/>
                <a:cs typeface="Times New Roman"/>
              </a:rPr>
              <a:t>través </a:t>
            </a:r>
            <a:r>
              <a:rPr sz="1000" spc="4" dirty="0">
                <a:latin typeface="Times New Roman"/>
                <a:cs typeface="Times New Roman"/>
              </a:rPr>
              <a:t>de </a:t>
            </a:r>
            <a:r>
              <a:rPr sz="1000" dirty="0">
                <a:latin typeface="Times New Roman"/>
                <a:cs typeface="Times New Roman"/>
              </a:rPr>
              <a:t>múltiples estudios de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flujo</a:t>
            </a:r>
            <a:r>
              <a:rPr sz="1000" spc="-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4" dirty="0">
                <a:latin typeface="Times New Roman"/>
                <a:cs typeface="Times New Roman"/>
              </a:rPr>
              <a:t> potencia.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8"/>
              </a:spcBef>
              <a:buFont typeface="Times New Roman"/>
              <a:buAutoNum type="arabicPeriod" startAt="3"/>
            </a:pPr>
            <a:endParaRPr sz="1100">
              <a:latin typeface="Times New Roman"/>
              <a:cs typeface="Times New Roman"/>
            </a:endParaRPr>
          </a:p>
          <a:p>
            <a:pPr marL="379072" marR="7694" indent="-184663" algn="just">
              <a:lnSpc>
                <a:spcPct val="103299"/>
              </a:lnSpc>
              <a:buFont typeface="Times New Roman"/>
              <a:buAutoNum type="arabicPeriod" startAt="3"/>
              <a:tabLst>
                <a:tab pos="410362" algn="l"/>
              </a:tabLst>
            </a:pPr>
            <a:r>
              <a:rPr dirty="0"/>
              <a:t>	</a:t>
            </a:r>
            <a:r>
              <a:rPr sz="1000" spc="-4" dirty="0">
                <a:latin typeface="Times New Roman"/>
                <a:cs typeface="Times New Roman"/>
              </a:rPr>
              <a:t>Para</a:t>
            </a:r>
            <a:r>
              <a:rPr sz="1000" dirty="0">
                <a:latin typeface="Times New Roman"/>
                <a:cs typeface="Times New Roman"/>
              </a:rPr>
              <a:t> llevar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cabo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4" dirty="0">
                <a:latin typeface="Times New Roman"/>
                <a:cs typeface="Times New Roman"/>
              </a:rPr>
              <a:t>de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manera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apropiada</a:t>
            </a:r>
            <a:r>
              <a:rPr sz="1000" dirty="0">
                <a:latin typeface="Times New Roman"/>
                <a:cs typeface="Times New Roman"/>
              </a:rPr>
              <a:t> y </a:t>
            </a:r>
            <a:r>
              <a:rPr sz="1000" spc="-4" dirty="0">
                <a:latin typeface="Times New Roman"/>
                <a:cs typeface="Times New Roman"/>
              </a:rPr>
              <a:t>eficiente</a:t>
            </a:r>
            <a:r>
              <a:rPr sz="1000" dirty="0">
                <a:latin typeface="Times New Roman"/>
                <a:cs typeface="Times New Roman"/>
              </a:rPr>
              <a:t> la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tarea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planeación,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imprescindible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uso</a:t>
            </a:r>
            <a:r>
              <a:rPr sz="1000" dirty="0">
                <a:latin typeface="Times New Roman"/>
                <a:cs typeface="Times New Roman"/>
              </a:rPr>
              <a:t> extensivo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4" dirty="0">
                <a:latin typeface="Times New Roman"/>
                <a:cs typeface="Times New Roman"/>
              </a:rPr>
              <a:t> estudios</a:t>
            </a:r>
            <a:r>
              <a:rPr sz="1000" dirty="0">
                <a:latin typeface="Times New Roman"/>
                <a:cs typeface="Times New Roman"/>
              </a:rPr>
              <a:t> de</a:t>
            </a:r>
            <a:r>
              <a:rPr sz="1000" spc="-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flujo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4" dirty="0">
                <a:latin typeface="Times New Roman"/>
                <a:cs typeface="Times New Roman"/>
              </a:rPr>
              <a:t> potencia.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32"/>
              </a:spcBef>
            </a:pPr>
            <a:endParaRPr sz="1100">
              <a:latin typeface="Times New Roman"/>
              <a:cs typeface="Times New Roman"/>
            </a:endParaRPr>
          </a:p>
          <a:p>
            <a:pPr marL="10259" algn="just"/>
            <a:r>
              <a:rPr sz="1000" dirty="0">
                <a:latin typeface="Times New Roman"/>
                <a:cs typeface="Times New Roman"/>
              </a:rPr>
              <a:t>El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problema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 </a:t>
            </a:r>
            <a:r>
              <a:rPr sz="1000" dirty="0">
                <a:latin typeface="Times New Roman"/>
                <a:cs typeface="Times New Roman"/>
              </a:rPr>
              <a:t>puede dividir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</a:t>
            </a:r>
            <a:r>
              <a:rPr sz="1000" spc="-4" dirty="0">
                <a:latin typeface="Times New Roman"/>
                <a:cs typeface="Times New Roman"/>
              </a:rPr>
              <a:t> su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vez,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los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siguientes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problemas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[8].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40"/>
              </a:spcBef>
            </a:pPr>
            <a:endParaRPr sz="1000">
              <a:latin typeface="Times New Roman"/>
              <a:cs typeface="Times New Roman"/>
            </a:endParaRPr>
          </a:p>
          <a:p>
            <a:pPr marL="379072" marR="4104" indent="-184663" algn="just">
              <a:lnSpc>
                <a:spcPct val="103299"/>
              </a:lnSpc>
              <a:buAutoNum type="arabicPeriod"/>
              <a:tabLst>
                <a:tab pos="379585" algn="l"/>
              </a:tabLst>
            </a:pPr>
            <a:r>
              <a:rPr sz="1000" spc="-4" dirty="0">
                <a:latin typeface="Times New Roman"/>
                <a:cs typeface="Times New Roman"/>
              </a:rPr>
              <a:t>Formulación</a:t>
            </a:r>
            <a:r>
              <a:rPr sz="1000" dirty="0">
                <a:latin typeface="Times New Roman"/>
                <a:cs typeface="Times New Roman"/>
              </a:rPr>
              <a:t> de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un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modelo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matemático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adecuado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para</a:t>
            </a:r>
            <a:r>
              <a:rPr sz="1000" dirty="0">
                <a:latin typeface="Times New Roman"/>
                <a:cs typeface="Times New Roman"/>
              </a:rPr>
              <a:t> la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red.</a:t>
            </a:r>
            <a:r>
              <a:rPr sz="1000" dirty="0">
                <a:latin typeface="Times New Roman"/>
                <a:cs typeface="Times New Roman"/>
              </a:rPr>
              <a:t> Debe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describir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adecuadamente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las</a:t>
            </a:r>
            <a:r>
              <a:rPr sz="1000" spc="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relaciones</a:t>
            </a:r>
            <a:r>
              <a:rPr sz="1000" spc="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entre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voltaje</a:t>
            </a:r>
            <a:r>
              <a:rPr sz="1000" spc="2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y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potencias</a:t>
            </a:r>
            <a:r>
              <a:rPr sz="1000" spc="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spc="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spc="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sistema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interconectado.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40"/>
              </a:spcBef>
              <a:buFont typeface="Times New Roman"/>
              <a:buAutoNum type="arabicPeriod"/>
            </a:pPr>
            <a:endParaRPr sz="1000">
              <a:latin typeface="Times New Roman"/>
              <a:cs typeface="Times New Roman"/>
            </a:endParaRPr>
          </a:p>
          <a:p>
            <a:pPr marL="379072" marR="6668" indent="-184663" algn="just">
              <a:lnSpc>
                <a:spcPct val="103299"/>
              </a:lnSpc>
              <a:spcBef>
                <a:spcPts val="4"/>
              </a:spcBef>
              <a:buAutoNum type="arabicPeriod"/>
              <a:tabLst>
                <a:tab pos="379585" algn="l"/>
              </a:tabLst>
            </a:pPr>
            <a:r>
              <a:rPr sz="1000" spc="-4" dirty="0">
                <a:latin typeface="Times New Roman"/>
                <a:cs typeface="Times New Roman"/>
              </a:rPr>
              <a:t>Especificación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las restricciones </a:t>
            </a:r>
            <a:r>
              <a:rPr sz="1000" spc="4" dirty="0">
                <a:latin typeface="Times New Roman"/>
                <a:cs typeface="Times New Roman"/>
              </a:rPr>
              <a:t>de </a:t>
            </a:r>
            <a:r>
              <a:rPr sz="1000" dirty="0">
                <a:latin typeface="Times New Roman"/>
                <a:cs typeface="Times New Roman"/>
              </a:rPr>
              <a:t>potencia y voltaje que deben </a:t>
            </a:r>
            <a:r>
              <a:rPr sz="1000" spc="-4" dirty="0">
                <a:latin typeface="Times New Roman"/>
                <a:cs typeface="Times New Roman"/>
              </a:rPr>
              <a:t>aplicarse </a:t>
            </a:r>
            <a:r>
              <a:rPr sz="1000" dirty="0">
                <a:latin typeface="Times New Roman"/>
                <a:cs typeface="Times New Roman"/>
              </a:rPr>
              <a:t>a todos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los buses.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4"/>
              </a:spcBef>
              <a:buFont typeface="Times New Roman"/>
              <a:buAutoNum type="arabicPeriod"/>
            </a:pPr>
            <a:endParaRPr sz="1100">
              <a:latin typeface="Times New Roman"/>
              <a:cs typeface="Times New Roman"/>
            </a:endParaRPr>
          </a:p>
          <a:p>
            <a:pPr marL="379072" marR="4617" indent="-184663" algn="just">
              <a:lnSpc>
                <a:spcPct val="103299"/>
              </a:lnSpc>
              <a:buAutoNum type="arabicPeriod"/>
              <a:tabLst>
                <a:tab pos="379585" algn="l"/>
              </a:tabLst>
            </a:pPr>
            <a:r>
              <a:rPr sz="1000" spc="-4" dirty="0">
                <a:latin typeface="Times New Roman"/>
                <a:cs typeface="Times New Roman"/>
              </a:rPr>
              <a:t>Calculo numérico </a:t>
            </a:r>
            <a:r>
              <a:rPr sz="1000" dirty="0">
                <a:latin typeface="Times New Roman"/>
                <a:cs typeface="Times New Roman"/>
              </a:rPr>
              <a:t>de las </a:t>
            </a:r>
            <a:r>
              <a:rPr sz="1000" spc="-4" dirty="0">
                <a:latin typeface="Times New Roman"/>
                <a:cs typeface="Times New Roman"/>
              </a:rPr>
              <a:t>ecuaciones </a:t>
            </a:r>
            <a:r>
              <a:rPr sz="1000" dirty="0">
                <a:latin typeface="Times New Roman"/>
                <a:cs typeface="Times New Roman"/>
              </a:rPr>
              <a:t>de flujos de </a:t>
            </a:r>
            <a:r>
              <a:rPr sz="1000" spc="-4" dirty="0">
                <a:latin typeface="Times New Roman"/>
                <a:cs typeface="Times New Roman"/>
              </a:rPr>
              <a:t>potencia sujetas </a:t>
            </a:r>
            <a:r>
              <a:rPr sz="1000" dirty="0">
                <a:latin typeface="Times New Roman"/>
                <a:cs typeface="Times New Roman"/>
              </a:rPr>
              <a:t>a </a:t>
            </a:r>
            <a:r>
              <a:rPr sz="1000" spc="-4" dirty="0">
                <a:latin typeface="Times New Roman"/>
                <a:cs typeface="Times New Roman"/>
              </a:rPr>
              <a:t>las </a:t>
            </a:r>
            <a:r>
              <a:rPr sz="1000" dirty="0">
                <a:latin typeface="Times New Roman"/>
                <a:cs typeface="Times New Roman"/>
              </a:rPr>
              <a:t>restricciones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arriba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mencionadas.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estas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ecuaciones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obtener todos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los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voltajes</a:t>
            </a:r>
            <a:r>
              <a:rPr sz="1000" dirty="0">
                <a:latin typeface="Times New Roman"/>
                <a:cs typeface="Times New Roman"/>
              </a:rPr>
              <a:t> de</a:t>
            </a:r>
            <a:r>
              <a:rPr sz="1000" spc="-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red.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40"/>
              </a:spcBef>
              <a:buFont typeface="Times New Roman"/>
              <a:buAutoNum type="arabicPeriod"/>
            </a:pPr>
            <a:endParaRPr sz="1000">
              <a:latin typeface="Times New Roman"/>
              <a:cs typeface="Times New Roman"/>
            </a:endParaRPr>
          </a:p>
          <a:p>
            <a:pPr marL="379072" marR="5130" indent="-184663" algn="just">
              <a:lnSpc>
                <a:spcPct val="103299"/>
              </a:lnSpc>
              <a:buAutoNum type="arabicPeriod"/>
              <a:tabLst>
                <a:tab pos="379585" algn="l"/>
              </a:tabLst>
            </a:pPr>
            <a:r>
              <a:rPr sz="1000" spc="-4" dirty="0">
                <a:latin typeface="Times New Roman"/>
                <a:cs typeface="Times New Roman"/>
              </a:rPr>
              <a:t>Cuando los voltejes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bus han </a:t>
            </a:r>
            <a:r>
              <a:rPr sz="1000" dirty="0">
                <a:latin typeface="Times New Roman"/>
                <a:cs typeface="Times New Roman"/>
              </a:rPr>
              <a:t>sido </a:t>
            </a:r>
            <a:r>
              <a:rPr sz="1000" spc="-4" dirty="0">
                <a:latin typeface="Times New Roman"/>
                <a:cs typeface="Times New Roman"/>
              </a:rPr>
              <a:t>determinados, podremos </a:t>
            </a:r>
            <a:r>
              <a:rPr sz="1000" dirty="0">
                <a:latin typeface="Times New Roman"/>
                <a:cs typeface="Times New Roman"/>
              </a:rPr>
              <a:t>finalmente </a:t>
            </a:r>
            <a:r>
              <a:rPr sz="1000" spc="-4" dirty="0">
                <a:latin typeface="Times New Roman"/>
                <a:cs typeface="Times New Roman"/>
              </a:rPr>
              <a:t>calcular los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flujos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potencia en </a:t>
            </a:r>
            <a:r>
              <a:rPr sz="1000" dirty="0">
                <a:latin typeface="Times New Roman"/>
                <a:cs typeface="Times New Roman"/>
              </a:rPr>
              <a:t>todos </a:t>
            </a:r>
            <a:r>
              <a:rPr sz="1000" spc="-4" dirty="0">
                <a:latin typeface="Times New Roman"/>
                <a:cs typeface="Times New Roman"/>
              </a:rPr>
              <a:t>los elementos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transmisión, </a:t>
            </a:r>
            <a:r>
              <a:rPr sz="1000" dirty="0">
                <a:latin typeface="Times New Roman"/>
                <a:cs typeface="Times New Roman"/>
              </a:rPr>
              <a:t>y </a:t>
            </a:r>
            <a:r>
              <a:rPr sz="1000" spc="-4" dirty="0">
                <a:latin typeface="Times New Roman"/>
                <a:cs typeface="Times New Roman"/>
              </a:rPr>
              <a:t>con esto las pérdidas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potencia.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8"/>
              </a:spcBef>
            </a:pPr>
            <a:endParaRPr sz="1200">
              <a:latin typeface="Times New Roman"/>
              <a:cs typeface="Times New Roman"/>
            </a:endParaRPr>
          </a:p>
          <a:p>
            <a:pPr marL="337523" lvl="2" indent="-327777">
              <a:buFont typeface="Times New Roman"/>
              <a:buAutoNum type="arabicPeriod" startAt="2"/>
              <a:tabLst>
                <a:tab pos="338036" algn="l"/>
              </a:tabLst>
            </a:pPr>
            <a:r>
              <a:rPr sz="1100" b="1" spc="-4" dirty="0">
                <a:latin typeface="Times New Roman"/>
                <a:cs typeface="Times New Roman"/>
              </a:rPr>
              <a:t>CÁLCULOS</a:t>
            </a:r>
            <a:r>
              <a:rPr sz="1100" b="1" spc="-12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DE FLUJO</a:t>
            </a:r>
            <a:r>
              <a:rPr sz="1100" b="1" spc="-8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DE POTENCIA.</a:t>
            </a:r>
            <a:endParaRPr sz="1100">
              <a:latin typeface="Times New Roman"/>
              <a:cs typeface="Times New Roman"/>
            </a:endParaRPr>
          </a:p>
          <a:p>
            <a:pPr lvl="2">
              <a:spcBef>
                <a:spcPts val="8"/>
              </a:spcBef>
              <a:buFont typeface="Times New Roman"/>
              <a:buAutoNum type="arabicPeriod" startAt="2"/>
            </a:pPr>
            <a:endParaRPr sz="1100">
              <a:latin typeface="Times New Roman"/>
              <a:cs typeface="Times New Roman"/>
            </a:endParaRPr>
          </a:p>
          <a:p>
            <a:pPr marL="10259" marR="4104" algn="just">
              <a:lnSpc>
                <a:spcPct val="103400"/>
              </a:lnSpc>
            </a:pPr>
            <a:r>
              <a:rPr sz="1000" dirty="0">
                <a:latin typeface="Times New Roman"/>
                <a:cs typeface="Times New Roman"/>
              </a:rPr>
              <a:t>El </a:t>
            </a:r>
            <a:r>
              <a:rPr sz="1000" spc="-4" dirty="0">
                <a:latin typeface="Times New Roman"/>
                <a:cs typeface="Times New Roman"/>
              </a:rPr>
              <a:t>problema </a:t>
            </a:r>
            <a:r>
              <a:rPr sz="1000" dirty="0">
                <a:latin typeface="Times New Roman"/>
                <a:cs typeface="Times New Roman"/>
              </a:rPr>
              <a:t>de flujos de </a:t>
            </a:r>
            <a:r>
              <a:rPr sz="1000" spc="-4" dirty="0">
                <a:latin typeface="Times New Roman"/>
                <a:cs typeface="Times New Roman"/>
              </a:rPr>
              <a:t>potencia pertenece </a:t>
            </a:r>
            <a:r>
              <a:rPr sz="1000" dirty="0">
                <a:latin typeface="Times New Roman"/>
                <a:cs typeface="Times New Roman"/>
              </a:rPr>
              <a:t>a la </a:t>
            </a:r>
            <a:r>
              <a:rPr sz="1000" spc="-4" dirty="0">
                <a:latin typeface="Times New Roman"/>
                <a:cs typeface="Times New Roman"/>
              </a:rPr>
              <a:t>operación balanceada en </a:t>
            </a:r>
            <a:r>
              <a:rPr sz="1000" dirty="0">
                <a:latin typeface="Times New Roman"/>
                <a:cs typeface="Times New Roman"/>
              </a:rPr>
              <a:t>estado </a:t>
            </a:r>
            <a:r>
              <a:rPr sz="1000" spc="-4" dirty="0">
                <a:latin typeface="Times New Roman"/>
                <a:cs typeface="Times New Roman"/>
              </a:rPr>
              <a:t>estable del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sistema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potencia. </a:t>
            </a:r>
            <a:r>
              <a:rPr sz="1000" dirty="0">
                <a:latin typeface="Times New Roman"/>
                <a:cs typeface="Times New Roman"/>
              </a:rPr>
              <a:t>Debido a </a:t>
            </a:r>
            <a:r>
              <a:rPr sz="1000" spc="-4" dirty="0">
                <a:latin typeface="Times New Roman"/>
                <a:cs typeface="Times New Roman"/>
              </a:rPr>
              <a:t>esto, en los cálculos para </a:t>
            </a:r>
            <a:r>
              <a:rPr sz="1000" dirty="0">
                <a:latin typeface="Times New Roman"/>
                <a:cs typeface="Times New Roman"/>
              </a:rPr>
              <a:t>flujos de </a:t>
            </a:r>
            <a:r>
              <a:rPr sz="1000" spc="-4" dirty="0">
                <a:latin typeface="Times New Roman"/>
                <a:cs typeface="Times New Roman"/>
              </a:rPr>
              <a:t>potencia </a:t>
            </a:r>
            <a:r>
              <a:rPr sz="1000" dirty="0">
                <a:latin typeface="Times New Roman"/>
                <a:cs typeface="Times New Roman"/>
              </a:rPr>
              <a:t>basta </a:t>
            </a:r>
            <a:r>
              <a:rPr sz="1000" spc="-4" dirty="0">
                <a:latin typeface="Times New Roman"/>
                <a:cs typeface="Times New Roman"/>
              </a:rPr>
              <a:t>con ingresar </a:t>
            </a:r>
            <a:r>
              <a:rPr sz="1000" spc="-23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modelo</a:t>
            </a:r>
            <a:r>
              <a:rPr sz="1000" dirty="0">
                <a:latin typeface="Times New Roman"/>
                <a:cs typeface="Times New Roman"/>
              </a:rPr>
              <a:t> de </a:t>
            </a:r>
            <a:r>
              <a:rPr sz="1000" spc="-4" dirty="0">
                <a:latin typeface="Times New Roman"/>
                <a:cs typeface="Times New Roman"/>
              </a:rPr>
              <a:t>secuencia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positiva de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los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componentes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del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sistema.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40"/>
              </a:spcBef>
            </a:pPr>
            <a:endParaRPr sz="1000">
              <a:latin typeface="Times New Roman"/>
              <a:cs typeface="Times New Roman"/>
            </a:endParaRPr>
          </a:p>
          <a:p>
            <a:pPr marL="10259" marR="7181">
              <a:lnSpc>
                <a:spcPct val="103299"/>
              </a:lnSpc>
            </a:pPr>
            <a:r>
              <a:rPr sz="1000" spc="-8" dirty="0">
                <a:latin typeface="Times New Roman"/>
                <a:cs typeface="Times New Roman"/>
              </a:rPr>
              <a:t>Los</a:t>
            </a:r>
            <a:r>
              <a:rPr sz="1000" spc="15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datos</a:t>
            </a:r>
            <a:r>
              <a:rPr sz="1000" spc="15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básicos</a:t>
            </a:r>
            <a:r>
              <a:rPr sz="1000" spc="16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que</a:t>
            </a:r>
            <a:r>
              <a:rPr sz="1000" spc="153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se</a:t>
            </a:r>
            <a:r>
              <a:rPr sz="1000" spc="15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deben</a:t>
            </a:r>
            <a:r>
              <a:rPr sz="1000" spc="165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conocer</a:t>
            </a:r>
            <a:r>
              <a:rPr sz="1000" spc="15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para</a:t>
            </a:r>
            <a:r>
              <a:rPr sz="1000" spc="149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los</a:t>
            </a:r>
            <a:r>
              <a:rPr sz="1000" spc="15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cálculos</a:t>
            </a:r>
            <a:r>
              <a:rPr sz="1000" spc="16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16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flujos</a:t>
            </a:r>
            <a:r>
              <a:rPr sz="1000" spc="16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16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potencia</a:t>
            </a:r>
            <a:r>
              <a:rPr sz="1000" spc="15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son</a:t>
            </a:r>
            <a:r>
              <a:rPr sz="1000" spc="15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los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siguientes:</a:t>
            </a:r>
            <a:endParaRPr sz="1000">
              <a:latin typeface="Times New Roman"/>
              <a:cs typeface="Times New Roman"/>
            </a:endParaRPr>
          </a:p>
          <a:p>
            <a:pPr marL="379072" lvl="3" indent="-185176">
              <a:spcBef>
                <a:spcPts val="109"/>
              </a:spcBef>
              <a:buFont typeface="Symbol"/>
              <a:buChar char=""/>
              <a:tabLst>
                <a:tab pos="379072" algn="l"/>
                <a:tab pos="379585" algn="l"/>
              </a:tabLst>
            </a:pPr>
            <a:r>
              <a:rPr sz="1000" spc="-4" dirty="0">
                <a:latin typeface="Times New Roman"/>
                <a:cs typeface="Times New Roman"/>
              </a:rPr>
              <a:t>Impedancias</a:t>
            </a:r>
            <a:r>
              <a:rPr sz="1000" dirty="0">
                <a:latin typeface="Times New Roman"/>
                <a:cs typeface="Times New Roman"/>
              </a:rPr>
              <a:t> de </a:t>
            </a:r>
            <a:r>
              <a:rPr sz="1000" spc="-4" dirty="0">
                <a:latin typeface="Times New Roman"/>
                <a:cs typeface="Times New Roman"/>
              </a:rPr>
              <a:t>las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líneas</a:t>
            </a:r>
            <a:r>
              <a:rPr sz="1000" spc="1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4" dirty="0">
                <a:latin typeface="Times New Roman"/>
                <a:cs typeface="Times New Roman"/>
              </a:rPr>
              <a:t> transmisión</a:t>
            </a:r>
            <a:r>
              <a:rPr sz="1000" spc="1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y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las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admitancias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carga.</a:t>
            </a:r>
            <a:endParaRPr sz="1000">
              <a:latin typeface="Times New Roman"/>
              <a:cs typeface="Times New Roman"/>
            </a:endParaRPr>
          </a:p>
          <a:p>
            <a:pPr marL="379072" lvl="3" indent="-185176">
              <a:spcBef>
                <a:spcPts val="117"/>
              </a:spcBef>
              <a:buFont typeface="Symbol"/>
              <a:buChar char=""/>
              <a:tabLst>
                <a:tab pos="379072" algn="l"/>
                <a:tab pos="379585" algn="l"/>
              </a:tabLst>
            </a:pPr>
            <a:r>
              <a:rPr sz="1000" spc="-4" dirty="0">
                <a:latin typeface="Times New Roman"/>
                <a:cs typeface="Times New Roman"/>
              </a:rPr>
              <a:t>Impedancias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los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transformadores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y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su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respectiva </a:t>
            </a:r>
            <a:r>
              <a:rPr sz="1000" spc="-4" dirty="0">
                <a:latin typeface="Times New Roman"/>
                <a:cs typeface="Times New Roman"/>
              </a:rPr>
              <a:t>relación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cambio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2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TAPS.</a:t>
            </a:r>
            <a:endParaRPr sz="1000">
              <a:latin typeface="Times New Roman"/>
              <a:cs typeface="Times New Roman"/>
            </a:endParaRPr>
          </a:p>
          <a:p>
            <a:pPr marL="379072" marR="5642" lvl="3" indent="-184663">
              <a:lnSpc>
                <a:spcPct val="103299"/>
              </a:lnSpc>
              <a:spcBef>
                <a:spcPts val="65"/>
              </a:spcBef>
              <a:buFont typeface="Symbol"/>
              <a:buChar char=""/>
              <a:tabLst>
                <a:tab pos="379072" algn="l"/>
                <a:tab pos="379585" algn="l"/>
              </a:tabLst>
            </a:pPr>
            <a:r>
              <a:rPr sz="1000" spc="-4" dirty="0">
                <a:latin typeface="Times New Roman"/>
                <a:cs typeface="Times New Roman"/>
              </a:rPr>
              <a:t>Admitancias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los </a:t>
            </a:r>
            <a:r>
              <a:rPr sz="1000" dirty="0">
                <a:latin typeface="Times New Roman"/>
                <a:cs typeface="Times New Roman"/>
              </a:rPr>
              <a:t>dispositivos </a:t>
            </a:r>
            <a:r>
              <a:rPr sz="1000" spc="-4" dirty="0">
                <a:latin typeface="Times New Roman"/>
                <a:cs typeface="Times New Roman"/>
              </a:rPr>
              <a:t>conectados en </a:t>
            </a:r>
            <a:r>
              <a:rPr sz="1000" dirty="0">
                <a:latin typeface="Times New Roman"/>
                <a:cs typeface="Times New Roman"/>
              </a:rPr>
              <a:t>derivación </a:t>
            </a:r>
            <a:r>
              <a:rPr sz="1000" spc="-4" dirty="0">
                <a:latin typeface="Times New Roman"/>
                <a:cs typeface="Times New Roman"/>
              </a:rPr>
              <a:t>como capacitores estáticos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y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reactores.</a:t>
            </a:r>
            <a:endParaRPr sz="1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xfrm>
            <a:off x="6329082" y="5931133"/>
            <a:ext cx="300182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r>
              <a:rPr dirty="0"/>
              <a:t>34</a:t>
            </a:r>
          </a:p>
        </p:txBody>
      </p:sp>
      <p:sp>
        <p:nvSpPr>
          <p:cNvPr id="2" name="object 2"/>
          <p:cNvSpPr txBox="1"/>
          <p:nvPr/>
        </p:nvSpPr>
        <p:spPr>
          <a:xfrm>
            <a:off x="951876" y="554993"/>
            <a:ext cx="5755361" cy="6228612"/>
          </a:xfrm>
          <a:prstGeom prst="rect">
            <a:avLst/>
          </a:prstGeom>
        </p:spPr>
        <p:txBody>
          <a:bodyPr vert="horz" wrap="square" lIns="0" tIns="24622" rIns="0" bIns="0" rtlCol="0">
            <a:spAutoFit/>
          </a:bodyPr>
          <a:lstStyle/>
          <a:p>
            <a:pPr marL="461145" indent="-185176">
              <a:spcBef>
                <a:spcPts val="194"/>
              </a:spcBef>
              <a:buFont typeface="Symbol"/>
              <a:buChar char=""/>
              <a:tabLst>
                <a:tab pos="461145" algn="l"/>
                <a:tab pos="461658" algn="l"/>
              </a:tabLst>
            </a:pPr>
            <a:r>
              <a:rPr sz="1000" dirty="0">
                <a:latin typeface="Times New Roman"/>
                <a:cs typeface="Times New Roman"/>
              </a:rPr>
              <a:t>Consumo de </a:t>
            </a:r>
            <a:r>
              <a:rPr sz="1000" spc="-4" dirty="0">
                <a:latin typeface="Times New Roman"/>
                <a:cs typeface="Times New Roman"/>
              </a:rPr>
              <a:t>potencia</a:t>
            </a:r>
            <a:r>
              <a:rPr sz="1000" dirty="0">
                <a:latin typeface="Times New Roman"/>
                <a:cs typeface="Times New Roman"/>
              </a:rPr>
              <a:t> de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las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cargas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dirty="0">
                <a:latin typeface="Times New Roman"/>
                <a:cs typeface="Times New Roman"/>
              </a:rPr>
              <a:t> cada </a:t>
            </a:r>
            <a:r>
              <a:rPr sz="1000" spc="-4" dirty="0">
                <a:latin typeface="Times New Roman"/>
                <a:cs typeface="Times New Roman"/>
              </a:rPr>
              <a:t>barra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del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sistema.</a:t>
            </a:r>
            <a:endParaRPr sz="1000">
              <a:latin typeface="Times New Roman"/>
              <a:cs typeface="Times New Roman"/>
            </a:endParaRPr>
          </a:p>
          <a:p>
            <a:pPr marL="461145" indent="-185176">
              <a:spcBef>
                <a:spcPts val="117"/>
              </a:spcBef>
              <a:buFont typeface="Symbol"/>
              <a:buChar char=""/>
              <a:tabLst>
                <a:tab pos="461145" algn="l"/>
                <a:tab pos="461658" algn="l"/>
              </a:tabLst>
            </a:pPr>
            <a:r>
              <a:rPr sz="1000" spc="-4" dirty="0">
                <a:latin typeface="Times New Roman"/>
                <a:cs typeface="Times New Roman"/>
              </a:rPr>
              <a:t>Potencia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real</a:t>
            </a:r>
            <a:r>
              <a:rPr sz="1000" spc="4" dirty="0">
                <a:latin typeface="Times New Roman"/>
                <a:cs typeface="Times New Roman"/>
              </a:rPr>
              <a:t> de</a:t>
            </a:r>
            <a:r>
              <a:rPr sz="1000" spc="-4" dirty="0">
                <a:latin typeface="Times New Roman"/>
                <a:cs typeface="Times New Roman"/>
              </a:rPr>
              <a:t> salida</a:t>
            </a:r>
            <a:r>
              <a:rPr sz="1000" dirty="0">
                <a:latin typeface="Times New Roman"/>
                <a:cs typeface="Times New Roman"/>
              </a:rPr>
              <a:t> de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cada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generador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o</a:t>
            </a:r>
            <a:r>
              <a:rPr sz="1000" spc="-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planta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generadora.</a:t>
            </a:r>
            <a:endParaRPr sz="1000">
              <a:latin typeface="Times New Roman"/>
              <a:cs typeface="Times New Roman"/>
            </a:endParaRPr>
          </a:p>
          <a:p>
            <a:pPr marL="461145" marR="91306" indent="-184663">
              <a:lnSpc>
                <a:spcPct val="103299"/>
              </a:lnSpc>
              <a:spcBef>
                <a:spcPts val="69"/>
              </a:spcBef>
              <a:buFont typeface="Symbol"/>
              <a:buChar char=""/>
              <a:tabLst>
                <a:tab pos="461145" algn="l"/>
                <a:tab pos="461658" algn="l"/>
              </a:tabLst>
            </a:pPr>
            <a:r>
              <a:rPr sz="1000" spc="-4" dirty="0">
                <a:latin typeface="Times New Roman"/>
                <a:cs typeface="Times New Roman"/>
              </a:rPr>
              <a:t>Magnitud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3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tensión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cada</a:t>
            </a:r>
            <a:r>
              <a:rPr sz="1000" spc="3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barra</a:t>
            </a:r>
            <a:r>
              <a:rPr sz="1000" spc="4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generadora</a:t>
            </a:r>
            <a:r>
              <a:rPr sz="1000" spc="3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o</a:t>
            </a:r>
            <a:r>
              <a:rPr sz="1000" spc="4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potencia</a:t>
            </a:r>
            <a:r>
              <a:rPr sz="1000" spc="3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reactiva</a:t>
            </a:r>
            <a:r>
              <a:rPr sz="1000" spc="3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3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salida</a:t>
            </a:r>
            <a:r>
              <a:rPr sz="1000" spc="3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3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cada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planta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generadora.</a:t>
            </a:r>
            <a:endParaRPr sz="1000">
              <a:latin typeface="Times New Roman"/>
              <a:cs typeface="Times New Roman"/>
            </a:endParaRPr>
          </a:p>
          <a:p>
            <a:pPr marL="461145" indent="-185176">
              <a:spcBef>
                <a:spcPts val="109"/>
              </a:spcBef>
              <a:buFont typeface="Symbol"/>
              <a:buChar char=""/>
              <a:tabLst>
                <a:tab pos="461145" algn="l"/>
                <a:tab pos="461658" algn="l"/>
              </a:tabLst>
            </a:pPr>
            <a:r>
              <a:rPr sz="1000" dirty="0">
                <a:latin typeface="Times New Roman"/>
                <a:cs typeface="Times New Roman"/>
              </a:rPr>
              <a:t>Máxima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y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mínima</a:t>
            </a:r>
            <a:r>
              <a:rPr sz="1000" spc="-4" dirty="0">
                <a:latin typeface="Times New Roman"/>
                <a:cs typeface="Times New Roman"/>
              </a:rPr>
              <a:t> capacidad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potencia</a:t>
            </a:r>
            <a:r>
              <a:rPr sz="1000" spc="-4" dirty="0">
                <a:latin typeface="Times New Roman"/>
                <a:cs typeface="Times New Roman"/>
              </a:rPr>
              <a:t> reactiva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 cada</a:t>
            </a:r>
            <a:r>
              <a:rPr sz="1000" spc="-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planta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generadora.</a:t>
            </a: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buFont typeface="Symbol"/>
              <a:buChar char=""/>
            </a:pPr>
            <a:endParaRPr sz="1100">
              <a:latin typeface="Times New Roman"/>
              <a:cs typeface="Times New Roman"/>
            </a:endParaRPr>
          </a:p>
          <a:p>
            <a:pPr marL="92332">
              <a:spcBef>
                <a:spcPts val="4"/>
              </a:spcBef>
            </a:pPr>
            <a:r>
              <a:rPr sz="1000" spc="-8" dirty="0">
                <a:latin typeface="Times New Roman"/>
                <a:cs typeface="Times New Roman"/>
              </a:rPr>
              <a:t>Las</a:t>
            </a:r>
            <a:r>
              <a:rPr sz="1000" spc="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cantidades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ser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determinadas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son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las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siguientes:</a:t>
            </a:r>
            <a:endParaRPr sz="1000">
              <a:latin typeface="Times New Roman"/>
              <a:cs typeface="Times New Roman"/>
            </a:endParaRPr>
          </a:p>
          <a:p>
            <a:pPr marL="461145" marR="88228" indent="-184663">
              <a:lnSpc>
                <a:spcPct val="104200"/>
              </a:lnSpc>
              <a:spcBef>
                <a:spcPts val="57"/>
              </a:spcBef>
              <a:buFont typeface="Symbol"/>
              <a:buChar char=""/>
              <a:tabLst>
                <a:tab pos="461145" algn="l"/>
                <a:tab pos="461658" algn="l"/>
              </a:tabLst>
            </a:pPr>
            <a:r>
              <a:rPr sz="1000" spc="-8" dirty="0">
                <a:latin typeface="Times New Roman"/>
                <a:cs typeface="Times New Roman"/>
              </a:rPr>
              <a:t>La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magnitud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las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tensiones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cada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barra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donde no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especificó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los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datos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entrada.</a:t>
            </a:r>
            <a:endParaRPr sz="1000">
              <a:latin typeface="Times New Roman"/>
              <a:cs typeface="Times New Roman"/>
            </a:endParaRPr>
          </a:p>
          <a:p>
            <a:pPr marL="461145" indent="-185176">
              <a:spcBef>
                <a:spcPts val="105"/>
              </a:spcBef>
              <a:buFont typeface="Symbol"/>
              <a:buChar char=""/>
              <a:tabLst>
                <a:tab pos="461145" algn="l"/>
                <a:tab pos="461658" algn="l"/>
              </a:tabLst>
            </a:pPr>
            <a:r>
              <a:rPr sz="1000" spc="-8" dirty="0">
                <a:latin typeface="Times New Roman"/>
                <a:cs typeface="Times New Roman"/>
              </a:rPr>
              <a:t>La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fase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4" dirty="0">
                <a:latin typeface="Times New Roman"/>
                <a:cs typeface="Times New Roman"/>
              </a:rPr>
              <a:t>de</a:t>
            </a:r>
            <a:r>
              <a:rPr sz="1000" dirty="0">
                <a:latin typeface="Times New Roman"/>
                <a:cs typeface="Times New Roman"/>
              </a:rPr>
              <a:t> la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tensión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spc="1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cada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barra,</a:t>
            </a:r>
            <a:r>
              <a:rPr sz="1000" spc="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con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excepción</a:t>
            </a:r>
            <a:r>
              <a:rPr sz="1000" spc="1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las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barras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oscilantes.</a:t>
            </a:r>
            <a:endParaRPr sz="1000">
              <a:latin typeface="Times New Roman"/>
              <a:cs typeface="Times New Roman"/>
            </a:endParaRPr>
          </a:p>
          <a:p>
            <a:pPr marL="461145" marR="86176" indent="-184663">
              <a:lnSpc>
                <a:spcPct val="103499"/>
              </a:lnSpc>
              <a:spcBef>
                <a:spcPts val="69"/>
              </a:spcBef>
              <a:buFont typeface="Symbol"/>
              <a:buChar char=""/>
              <a:tabLst>
                <a:tab pos="461145" algn="l"/>
                <a:tab pos="461658" algn="l"/>
              </a:tabLst>
            </a:pPr>
            <a:r>
              <a:rPr sz="1000" spc="-8" dirty="0">
                <a:latin typeface="Times New Roman"/>
                <a:cs typeface="Times New Roman"/>
              </a:rPr>
              <a:t>La</a:t>
            </a:r>
            <a:r>
              <a:rPr sz="1000" spc="2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potencia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real,</a:t>
            </a:r>
            <a:r>
              <a:rPr sz="1000" spc="2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reactiva</a:t>
            </a:r>
            <a:r>
              <a:rPr sz="1000" spc="2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y</a:t>
            </a:r>
            <a:r>
              <a:rPr sz="1000" spc="1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flujo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corriente</a:t>
            </a:r>
            <a:r>
              <a:rPr sz="1000" spc="53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spc="2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cada</a:t>
            </a:r>
            <a:r>
              <a:rPr sz="1000" spc="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línea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1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transmisión</a:t>
            </a:r>
            <a:r>
              <a:rPr sz="1000" spc="3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y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transformador.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4"/>
              </a:spcBef>
            </a:pPr>
            <a:endParaRPr sz="1100">
              <a:latin typeface="Times New Roman"/>
              <a:cs typeface="Times New Roman"/>
            </a:endParaRPr>
          </a:p>
          <a:p>
            <a:pPr marL="92332" marR="251860">
              <a:lnSpc>
                <a:spcPct val="103299"/>
              </a:lnSpc>
            </a:pPr>
            <a:r>
              <a:rPr sz="1000" dirty="0">
                <a:latin typeface="Times New Roman"/>
                <a:cs typeface="Times New Roman"/>
              </a:rPr>
              <a:t>El </a:t>
            </a:r>
            <a:r>
              <a:rPr sz="1000" spc="-4" dirty="0">
                <a:latin typeface="Times New Roman"/>
                <a:cs typeface="Times New Roman"/>
              </a:rPr>
              <a:t>cálculo</a:t>
            </a:r>
            <a:r>
              <a:rPr sz="1000" dirty="0">
                <a:latin typeface="Times New Roman"/>
                <a:cs typeface="Times New Roman"/>
              </a:rPr>
              <a:t> de</a:t>
            </a:r>
            <a:r>
              <a:rPr sz="1000" spc="-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flujos de </a:t>
            </a:r>
            <a:r>
              <a:rPr sz="1000" spc="-4" dirty="0">
                <a:latin typeface="Times New Roman"/>
                <a:cs typeface="Times New Roman"/>
              </a:rPr>
              <a:t>potencia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8" dirty="0">
                <a:latin typeface="Times New Roman"/>
                <a:cs typeface="Times New Roman"/>
              </a:rPr>
              <a:t>es</a:t>
            </a:r>
            <a:r>
              <a:rPr sz="1000" dirty="0">
                <a:latin typeface="Times New Roman"/>
                <a:cs typeface="Times New Roman"/>
              </a:rPr>
              <a:t> un problema de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solución de</a:t>
            </a:r>
            <a:r>
              <a:rPr sz="1000" spc="-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 </a:t>
            </a:r>
            <a:r>
              <a:rPr sz="1000" spc="-4" dirty="0">
                <a:latin typeface="Times New Roman"/>
                <a:cs typeface="Times New Roman"/>
              </a:rPr>
              <a:t>red.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8" dirty="0">
                <a:latin typeface="Times New Roman"/>
                <a:cs typeface="Times New Roman"/>
              </a:rPr>
              <a:t>La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red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4" dirty="0">
                <a:latin typeface="Times New Roman"/>
                <a:cs typeface="Times New Roman"/>
              </a:rPr>
              <a:t> líneas</a:t>
            </a:r>
            <a:r>
              <a:rPr sz="1000" dirty="0">
                <a:latin typeface="Times New Roman"/>
                <a:cs typeface="Times New Roman"/>
              </a:rPr>
              <a:t> de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transmisión</a:t>
            </a:r>
            <a:r>
              <a:rPr sz="1000" spc="1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y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transformadores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descrita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por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 </a:t>
            </a:r>
            <a:r>
              <a:rPr sz="1000" spc="-4" dirty="0">
                <a:latin typeface="Times New Roman"/>
                <a:cs typeface="Times New Roman"/>
              </a:rPr>
              <a:t>siguiente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ecuación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lineal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algebraica: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24"/>
              </a:spcBef>
            </a:pPr>
            <a:endParaRPr sz="11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1000" spc="-4" dirty="0">
                <a:latin typeface="Cambria Math"/>
                <a:cs typeface="Cambria Math"/>
              </a:rPr>
              <a:t>𝐥</a:t>
            </a:r>
            <a:r>
              <a:rPr sz="1000" spc="-6" baseline="-16339" dirty="0">
                <a:latin typeface="Cambria Math"/>
                <a:cs typeface="Cambria Math"/>
              </a:rPr>
              <a:t>𝐧</a:t>
            </a:r>
            <a:r>
              <a:rPr sz="1000" spc="200" baseline="-16339" dirty="0">
                <a:latin typeface="Cambria Math"/>
                <a:cs typeface="Cambria Math"/>
              </a:rPr>
              <a:t> </a:t>
            </a:r>
            <a:r>
              <a:rPr sz="1000" dirty="0">
                <a:latin typeface="Cambria Math"/>
                <a:cs typeface="Cambria Math"/>
              </a:rPr>
              <a:t>=</a:t>
            </a:r>
            <a:r>
              <a:rPr sz="1000" spc="36" dirty="0">
                <a:latin typeface="Cambria Math"/>
                <a:cs typeface="Cambria Math"/>
              </a:rPr>
              <a:t> </a:t>
            </a:r>
            <a:r>
              <a:rPr sz="1000" spc="-24" dirty="0">
                <a:latin typeface="Cambria Math"/>
                <a:cs typeface="Cambria Math"/>
              </a:rPr>
              <a:t>𝐘</a:t>
            </a:r>
            <a:r>
              <a:rPr sz="1000" spc="-36" baseline="-16339" dirty="0">
                <a:latin typeface="Cambria Math"/>
                <a:cs typeface="Cambria Math"/>
              </a:rPr>
              <a:t>𝐧𝐧</a:t>
            </a:r>
            <a:r>
              <a:rPr sz="1000" spc="-24" dirty="0">
                <a:latin typeface="Cambria Math"/>
                <a:cs typeface="Cambria Math"/>
              </a:rPr>
              <a:t>𝐕</a:t>
            </a:r>
            <a:r>
              <a:rPr sz="1000" spc="-36" baseline="-16339" dirty="0">
                <a:latin typeface="Cambria Math"/>
                <a:cs typeface="Cambria Math"/>
              </a:rPr>
              <a:t>𝐧</a:t>
            </a:r>
            <a:endParaRPr sz="1000" baseline="-16339">
              <a:latin typeface="Cambria Math"/>
              <a:cs typeface="Cambria Math"/>
            </a:endParaRPr>
          </a:p>
          <a:p>
            <a:pPr marL="92332">
              <a:spcBef>
                <a:spcPts val="20"/>
              </a:spcBef>
            </a:pPr>
            <a:r>
              <a:rPr sz="1000" spc="-4" dirty="0">
                <a:latin typeface="Times New Roman"/>
                <a:cs typeface="Times New Roman"/>
              </a:rPr>
              <a:t>Donde:</a:t>
            </a:r>
            <a:endParaRPr sz="1000">
              <a:latin typeface="Times New Roman"/>
              <a:cs typeface="Times New Roman"/>
            </a:endParaRPr>
          </a:p>
          <a:p>
            <a:pPr marL="92332">
              <a:spcBef>
                <a:spcPts val="36"/>
              </a:spcBef>
            </a:pPr>
            <a:r>
              <a:rPr sz="1000" b="1" spc="-4" dirty="0">
                <a:latin typeface="Times New Roman"/>
                <a:cs typeface="Times New Roman"/>
              </a:rPr>
              <a:t>In</a:t>
            </a:r>
            <a:r>
              <a:rPr sz="1000" spc="-4" dirty="0">
                <a:latin typeface="Times New Roman"/>
                <a:cs typeface="Times New Roman"/>
              </a:rPr>
              <a:t>: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Vector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4" dirty="0">
                <a:latin typeface="Times New Roman"/>
                <a:cs typeface="Times New Roman"/>
              </a:rPr>
              <a:t> secuencia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positiva de </a:t>
            </a:r>
            <a:r>
              <a:rPr sz="1000" spc="-4" dirty="0">
                <a:latin typeface="Times New Roman"/>
                <a:cs typeface="Times New Roman"/>
              </a:rPr>
              <a:t>las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corrientes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que </a:t>
            </a:r>
            <a:r>
              <a:rPr sz="1000" spc="-4" dirty="0">
                <a:latin typeface="Times New Roman"/>
                <a:cs typeface="Times New Roman"/>
              </a:rPr>
              <a:t>fluyen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los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nodos</a:t>
            </a:r>
            <a:r>
              <a:rPr sz="1000" spc="1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 la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red</a:t>
            </a:r>
            <a:r>
              <a:rPr sz="1000" spc="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(barras)</a:t>
            </a:r>
            <a:endParaRPr sz="1000">
              <a:latin typeface="Times New Roman"/>
              <a:cs typeface="Times New Roman"/>
            </a:endParaRPr>
          </a:p>
          <a:p>
            <a:pPr marL="92332">
              <a:spcBef>
                <a:spcPts val="48"/>
              </a:spcBef>
            </a:pPr>
            <a:r>
              <a:rPr sz="1000" b="1" spc="-4" dirty="0">
                <a:latin typeface="Times New Roman"/>
                <a:cs typeface="Times New Roman"/>
              </a:rPr>
              <a:t>Vn</a:t>
            </a:r>
            <a:r>
              <a:rPr sz="1000" spc="-4" dirty="0">
                <a:latin typeface="Times New Roman"/>
                <a:cs typeface="Times New Roman"/>
              </a:rPr>
              <a:t>: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Vector</a:t>
            </a:r>
            <a:r>
              <a:rPr sz="1000" dirty="0">
                <a:latin typeface="Times New Roman"/>
                <a:cs typeface="Times New Roman"/>
              </a:rPr>
              <a:t> de</a:t>
            </a:r>
            <a:r>
              <a:rPr sz="1000" spc="-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secuencia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positiva</a:t>
            </a:r>
            <a:r>
              <a:rPr sz="1000" spc="-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las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tensiones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los</a:t>
            </a:r>
            <a:r>
              <a:rPr sz="1000" dirty="0">
                <a:latin typeface="Times New Roman"/>
                <a:cs typeface="Times New Roman"/>
              </a:rPr>
              <a:t> nodos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 </a:t>
            </a:r>
            <a:r>
              <a:rPr sz="1000" spc="-4" dirty="0">
                <a:latin typeface="Times New Roman"/>
                <a:cs typeface="Times New Roman"/>
              </a:rPr>
              <a:t>red</a:t>
            </a:r>
            <a:r>
              <a:rPr sz="1000" spc="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(barras).</a:t>
            </a:r>
            <a:endParaRPr sz="1000">
              <a:latin typeface="Times New Roman"/>
              <a:cs typeface="Times New Roman"/>
            </a:endParaRPr>
          </a:p>
          <a:p>
            <a:pPr marL="92332">
              <a:spcBef>
                <a:spcPts val="40"/>
              </a:spcBef>
            </a:pPr>
            <a:r>
              <a:rPr sz="1000" b="1" dirty="0">
                <a:latin typeface="Times New Roman"/>
                <a:cs typeface="Times New Roman"/>
              </a:rPr>
              <a:t>Ynn</a:t>
            </a:r>
            <a:r>
              <a:rPr sz="1000" dirty="0">
                <a:latin typeface="Times New Roman"/>
                <a:cs typeface="Times New Roman"/>
              </a:rPr>
              <a:t>: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Matriz de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admitancias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red.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44"/>
              </a:spcBef>
            </a:pPr>
            <a:endParaRPr sz="1000">
              <a:latin typeface="Times New Roman"/>
              <a:cs typeface="Times New Roman"/>
            </a:endParaRPr>
          </a:p>
          <a:p>
            <a:pPr marL="92332" marR="89253" algn="just">
              <a:lnSpc>
                <a:spcPct val="103299"/>
              </a:lnSpc>
            </a:pPr>
            <a:r>
              <a:rPr sz="1000" spc="-4" dirty="0">
                <a:latin typeface="Times New Roman"/>
                <a:cs typeface="Times New Roman"/>
              </a:rPr>
              <a:t>Si </a:t>
            </a:r>
            <a:r>
              <a:rPr sz="1000" spc="-12" dirty="0">
                <a:latin typeface="Times New Roman"/>
                <a:cs typeface="Times New Roman"/>
              </a:rPr>
              <a:t>In </a:t>
            </a:r>
            <a:r>
              <a:rPr sz="1000" dirty="0">
                <a:latin typeface="Times New Roman"/>
                <a:cs typeface="Times New Roman"/>
              </a:rPr>
              <a:t>o </a:t>
            </a:r>
            <a:r>
              <a:rPr sz="1000" spc="-4" dirty="0">
                <a:latin typeface="Times New Roman"/>
                <a:cs typeface="Times New Roman"/>
              </a:rPr>
              <a:t>Vn se conocen, el cálculo del </a:t>
            </a:r>
            <a:r>
              <a:rPr sz="1000" dirty="0">
                <a:latin typeface="Times New Roman"/>
                <a:cs typeface="Times New Roman"/>
              </a:rPr>
              <a:t>flujo de potencia </a:t>
            </a:r>
            <a:r>
              <a:rPr sz="1000" spc="-8" dirty="0">
                <a:latin typeface="Times New Roman"/>
                <a:cs typeface="Times New Roman"/>
              </a:rPr>
              <a:t>es </a:t>
            </a:r>
            <a:r>
              <a:rPr sz="1000" dirty="0">
                <a:latin typeface="Times New Roman"/>
                <a:cs typeface="Times New Roman"/>
              </a:rPr>
              <a:t>sencillo. En la </a:t>
            </a:r>
            <a:r>
              <a:rPr sz="1000" spc="-4" dirty="0">
                <a:latin typeface="Times New Roman"/>
                <a:cs typeface="Times New Roman"/>
              </a:rPr>
              <a:t>práctica, </a:t>
            </a:r>
            <a:r>
              <a:rPr sz="1000" spc="-8" dirty="0">
                <a:latin typeface="Times New Roman"/>
                <a:cs typeface="Times New Roman"/>
              </a:rPr>
              <a:t>In </a:t>
            </a:r>
            <a:r>
              <a:rPr sz="1000" dirty="0">
                <a:latin typeface="Times New Roman"/>
                <a:cs typeface="Times New Roman"/>
              </a:rPr>
              <a:t>y </a:t>
            </a:r>
            <a:r>
              <a:rPr sz="1000" spc="-4" dirty="0">
                <a:latin typeface="Times New Roman"/>
                <a:cs typeface="Times New Roman"/>
              </a:rPr>
              <a:t>Vn </a:t>
            </a:r>
            <a:r>
              <a:rPr sz="1000" dirty="0">
                <a:latin typeface="Times New Roman"/>
                <a:cs typeface="Times New Roman"/>
              </a:rPr>
              <a:t>se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desconocen </a:t>
            </a:r>
            <a:r>
              <a:rPr sz="1000" dirty="0">
                <a:latin typeface="Times New Roman"/>
                <a:cs typeface="Times New Roman"/>
              </a:rPr>
              <a:t>y la tarea </a:t>
            </a:r>
            <a:r>
              <a:rPr sz="1000" spc="-4" dirty="0">
                <a:latin typeface="Times New Roman"/>
                <a:cs typeface="Times New Roman"/>
              </a:rPr>
              <a:t>del programa </a:t>
            </a:r>
            <a:r>
              <a:rPr sz="1000" dirty="0">
                <a:latin typeface="Times New Roman"/>
                <a:cs typeface="Times New Roman"/>
              </a:rPr>
              <a:t>de flujo </a:t>
            </a:r>
            <a:r>
              <a:rPr sz="1000" spc="4" dirty="0">
                <a:latin typeface="Times New Roman"/>
                <a:cs typeface="Times New Roman"/>
              </a:rPr>
              <a:t>de </a:t>
            </a:r>
            <a:r>
              <a:rPr sz="1000" dirty="0">
                <a:latin typeface="Times New Roman"/>
                <a:cs typeface="Times New Roman"/>
              </a:rPr>
              <a:t>potencia </a:t>
            </a:r>
            <a:r>
              <a:rPr sz="1000" spc="-4" dirty="0">
                <a:latin typeface="Times New Roman"/>
                <a:cs typeface="Times New Roman"/>
              </a:rPr>
              <a:t>es </a:t>
            </a:r>
            <a:r>
              <a:rPr sz="1000" dirty="0">
                <a:latin typeface="Times New Roman"/>
                <a:cs typeface="Times New Roman"/>
              </a:rPr>
              <a:t>idear </a:t>
            </a:r>
            <a:r>
              <a:rPr sz="1000" spc="-4" dirty="0">
                <a:latin typeface="Times New Roman"/>
                <a:cs typeface="Times New Roman"/>
              </a:rPr>
              <a:t>sucesivos intentos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8" dirty="0">
                <a:latin typeface="Times New Roman"/>
                <a:cs typeface="Times New Roman"/>
              </a:rPr>
              <a:t>In </a:t>
            </a:r>
            <a:r>
              <a:rPr sz="1000" dirty="0">
                <a:latin typeface="Times New Roman"/>
                <a:cs typeface="Times New Roman"/>
              </a:rPr>
              <a:t>y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Vn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hasta</a:t>
            </a:r>
            <a:r>
              <a:rPr sz="1000" dirty="0">
                <a:latin typeface="Times New Roman"/>
                <a:cs typeface="Times New Roman"/>
              </a:rPr>
              <a:t> que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ambas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satisfagan</a:t>
            </a:r>
            <a:r>
              <a:rPr sz="1000" dirty="0">
                <a:latin typeface="Times New Roman"/>
                <a:cs typeface="Times New Roman"/>
              </a:rPr>
              <a:t> entre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sí</a:t>
            </a:r>
            <a:r>
              <a:rPr sz="1000" dirty="0">
                <a:latin typeface="Times New Roman"/>
                <a:cs typeface="Times New Roman"/>
              </a:rPr>
              <a:t> y 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todas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las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condiciones</a:t>
            </a:r>
            <a:r>
              <a:rPr sz="1000" dirty="0">
                <a:latin typeface="Times New Roman"/>
                <a:cs typeface="Times New Roman"/>
              </a:rPr>
              <a:t> de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las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cargas</a:t>
            </a:r>
            <a:r>
              <a:rPr sz="1000" dirty="0">
                <a:latin typeface="Times New Roman"/>
                <a:cs typeface="Times New Roman"/>
              </a:rPr>
              <a:t> y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generadores especificadas en </a:t>
            </a:r>
            <a:r>
              <a:rPr sz="1000" dirty="0">
                <a:latin typeface="Times New Roman"/>
                <a:cs typeface="Times New Roman"/>
              </a:rPr>
              <a:t>los </a:t>
            </a:r>
            <a:r>
              <a:rPr sz="1000" spc="-4" dirty="0">
                <a:latin typeface="Times New Roman"/>
                <a:cs typeface="Times New Roman"/>
              </a:rPr>
              <a:t>datos </a:t>
            </a:r>
            <a:r>
              <a:rPr sz="1000" dirty="0">
                <a:latin typeface="Times New Roman"/>
                <a:cs typeface="Times New Roman"/>
              </a:rPr>
              <a:t>del problema. </a:t>
            </a:r>
            <a:r>
              <a:rPr sz="1000" spc="-4" dirty="0">
                <a:latin typeface="Times New Roman"/>
                <a:cs typeface="Times New Roman"/>
              </a:rPr>
              <a:t>Una </a:t>
            </a:r>
            <a:r>
              <a:rPr sz="1000" dirty="0">
                <a:latin typeface="Times New Roman"/>
                <a:cs typeface="Times New Roman"/>
              </a:rPr>
              <a:t>vez </a:t>
            </a:r>
            <a:r>
              <a:rPr sz="1000" spc="-4" dirty="0">
                <a:latin typeface="Times New Roman"/>
                <a:cs typeface="Times New Roman"/>
              </a:rPr>
              <a:t>Vn haya </a:t>
            </a:r>
            <a:r>
              <a:rPr sz="1000" dirty="0">
                <a:latin typeface="Times New Roman"/>
                <a:cs typeface="Times New Roman"/>
              </a:rPr>
              <a:t>sido </a:t>
            </a:r>
            <a:r>
              <a:rPr sz="1000" spc="-4" dirty="0">
                <a:latin typeface="Times New Roman"/>
                <a:cs typeface="Times New Roman"/>
              </a:rPr>
              <a:t>determinado, </a:t>
            </a:r>
            <a:r>
              <a:rPr sz="1000" dirty="0">
                <a:latin typeface="Times New Roman"/>
                <a:cs typeface="Times New Roman"/>
              </a:rPr>
              <a:t> todos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los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flujos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individuales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las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líneas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transmisión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y</a:t>
            </a:r>
            <a:r>
              <a:rPr sz="1000" spc="-53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transformadores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pueden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obtenerse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directamente</a:t>
            </a:r>
            <a:r>
              <a:rPr sz="1000" dirty="0">
                <a:latin typeface="Times New Roman"/>
                <a:cs typeface="Times New Roman"/>
              </a:rPr>
              <a:t> desde</a:t>
            </a:r>
            <a:r>
              <a:rPr sz="1000" spc="-4" dirty="0">
                <a:latin typeface="Times New Roman"/>
                <a:cs typeface="Times New Roman"/>
              </a:rPr>
              <a:t> sus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ecuaciones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individuales.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4"/>
              </a:spcBef>
            </a:pPr>
            <a:endParaRPr sz="1200">
              <a:latin typeface="Times New Roman"/>
              <a:cs typeface="Times New Roman"/>
            </a:endParaRPr>
          </a:p>
          <a:p>
            <a:pPr marL="419596" lvl="2" indent="-327777">
              <a:buFont typeface="Times New Roman"/>
              <a:buAutoNum type="arabicPeriod" startAt="3"/>
              <a:tabLst>
                <a:tab pos="420109" algn="l"/>
              </a:tabLst>
            </a:pPr>
            <a:r>
              <a:rPr sz="1100" b="1" dirty="0">
                <a:latin typeface="Times New Roman"/>
                <a:cs typeface="Times New Roman"/>
              </a:rPr>
              <a:t>MÉTODOS</a:t>
            </a:r>
            <a:r>
              <a:rPr sz="1100" b="1" spc="-28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DE</a:t>
            </a:r>
            <a:r>
              <a:rPr sz="1100" b="1" spc="-32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SOLUCIÓN.</a:t>
            </a:r>
            <a:endParaRPr sz="1100">
              <a:latin typeface="Times New Roman"/>
              <a:cs typeface="Times New Roman"/>
            </a:endParaRPr>
          </a:p>
          <a:p>
            <a:pPr lvl="2">
              <a:spcBef>
                <a:spcPts val="8"/>
              </a:spcBef>
              <a:buFont typeface="Times New Roman"/>
              <a:buAutoNum type="arabicPeriod" startAt="3"/>
            </a:pPr>
            <a:endParaRPr sz="1100">
              <a:latin typeface="Times New Roman"/>
              <a:cs typeface="Times New Roman"/>
            </a:endParaRPr>
          </a:p>
          <a:p>
            <a:pPr marL="92332" marR="88228" algn="just">
              <a:lnSpc>
                <a:spcPct val="103400"/>
              </a:lnSpc>
              <a:spcBef>
                <a:spcPts val="4"/>
              </a:spcBef>
            </a:pPr>
            <a:r>
              <a:rPr sz="1000" dirty="0">
                <a:latin typeface="Times New Roman"/>
                <a:cs typeface="Times New Roman"/>
              </a:rPr>
              <a:t>En </a:t>
            </a:r>
            <a:r>
              <a:rPr sz="1000" spc="-4" dirty="0">
                <a:latin typeface="Times New Roman"/>
                <a:cs typeface="Times New Roman"/>
              </a:rPr>
              <a:t>el </a:t>
            </a:r>
            <a:r>
              <a:rPr sz="1000" dirty="0">
                <a:latin typeface="Times New Roman"/>
                <a:cs typeface="Times New Roman"/>
              </a:rPr>
              <a:t>flujo </a:t>
            </a:r>
            <a:r>
              <a:rPr sz="1000" spc="4" dirty="0">
                <a:latin typeface="Times New Roman"/>
                <a:cs typeface="Times New Roman"/>
              </a:rPr>
              <a:t>de </a:t>
            </a:r>
            <a:r>
              <a:rPr sz="1000" dirty="0">
                <a:latin typeface="Times New Roman"/>
                <a:cs typeface="Times New Roman"/>
              </a:rPr>
              <a:t>potencia se considera que </a:t>
            </a:r>
            <a:r>
              <a:rPr sz="1000" spc="-4" dirty="0">
                <a:latin typeface="Times New Roman"/>
                <a:cs typeface="Times New Roman"/>
              </a:rPr>
              <a:t>el </a:t>
            </a:r>
            <a:r>
              <a:rPr sz="1000" dirty="0">
                <a:latin typeface="Times New Roman"/>
                <a:cs typeface="Times New Roman"/>
              </a:rPr>
              <a:t>sistema </a:t>
            </a:r>
            <a:r>
              <a:rPr sz="1000" spc="-4" dirty="0">
                <a:latin typeface="Times New Roman"/>
                <a:cs typeface="Times New Roman"/>
              </a:rPr>
              <a:t>esta balanceado simétrico, </a:t>
            </a:r>
            <a:r>
              <a:rPr sz="1000" dirty="0">
                <a:latin typeface="Times New Roman"/>
                <a:cs typeface="Times New Roman"/>
              </a:rPr>
              <a:t>por lo que se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hace </a:t>
            </a:r>
            <a:r>
              <a:rPr sz="1000" dirty="0">
                <a:latin typeface="Times New Roman"/>
                <a:cs typeface="Times New Roman"/>
              </a:rPr>
              <a:t>una </a:t>
            </a:r>
            <a:r>
              <a:rPr sz="1000" spc="-4" dirty="0">
                <a:latin typeface="Times New Roman"/>
                <a:cs typeface="Times New Roman"/>
              </a:rPr>
              <a:t>representación monofásica </a:t>
            </a:r>
            <a:r>
              <a:rPr sz="1000" spc="4" dirty="0">
                <a:latin typeface="Times New Roman"/>
                <a:cs typeface="Times New Roman"/>
              </a:rPr>
              <a:t>de </a:t>
            </a:r>
            <a:r>
              <a:rPr sz="1000" dirty="0">
                <a:latin typeface="Times New Roman"/>
                <a:cs typeface="Times New Roman"/>
              </a:rPr>
              <a:t>todos </a:t>
            </a:r>
            <a:r>
              <a:rPr sz="1000" spc="-4" dirty="0">
                <a:latin typeface="Times New Roman"/>
                <a:cs typeface="Times New Roman"/>
              </a:rPr>
              <a:t>los elementos del SEP. De </a:t>
            </a:r>
            <a:r>
              <a:rPr sz="1000" dirty="0">
                <a:latin typeface="Times New Roman"/>
                <a:cs typeface="Times New Roman"/>
              </a:rPr>
              <a:t>allí que todos </a:t>
            </a:r>
            <a:r>
              <a:rPr sz="1000" spc="-4" dirty="0">
                <a:latin typeface="Times New Roman"/>
                <a:cs typeface="Times New Roman"/>
              </a:rPr>
              <a:t>los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estudios</a:t>
            </a:r>
            <a:r>
              <a:rPr sz="1000" dirty="0">
                <a:latin typeface="Times New Roman"/>
                <a:cs typeface="Times New Roman"/>
              </a:rPr>
              <a:t> que </a:t>
            </a:r>
            <a:r>
              <a:rPr sz="1000" spc="-4" dirty="0">
                <a:latin typeface="Times New Roman"/>
                <a:cs typeface="Times New Roman"/>
              </a:rPr>
              <a:t>se realizan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con</a:t>
            </a:r>
            <a:r>
              <a:rPr sz="1000" dirty="0">
                <a:latin typeface="Times New Roman"/>
                <a:cs typeface="Times New Roman"/>
              </a:rPr>
              <a:t> flujo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4" dirty="0">
                <a:latin typeface="Times New Roman"/>
                <a:cs typeface="Times New Roman"/>
              </a:rPr>
              <a:t> potencia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son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estudios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monofásicos.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32"/>
              </a:spcBef>
            </a:pPr>
            <a:endParaRPr sz="1100">
              <a:latin typeface="Times New Roman"/>
              <a:cs typeface="Times New Roman"/>
            </a:endParaRPr>
          </a:p>
          <a:p>
            <a:pPr marL="92332"/>
            <a:r>
              <a:rPr sz="1000" spc="-8" dirty="0">
                <a:latin typeface="Times New Roman"/>
                <a:cs typeface="Times New Roman"/>
              </a:rPr>
              <a:t>Las</a:t>
            </a:r>
            <a:r>
              <a:rPr sz="1000" spc="-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propiedades principales</a:t>
            </a:r>
            <a:r>
              <a:rPr sz="1000" spc="-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que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deben </a:t>
            </a:r>
            <a:r>
              <a:rPr sz="1000" dirty="0">
                <a:latin typeface="Times New Roman"/>
                <a:cs typeface="Times New Roman"/>
              </a:rPr>
              <a:t>poseer </a:t>
            </a:r>
            <a:r>
              <a:rPr sz="1000" spc="-4" dirty="0">
                <a:latin typeface="Times New Roman"/>
                <a:cs typeface="Times New Roman"/>
              </a:rPr>
              <a:t>los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métodos de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solución</a:t>
            </a:r>
            <a:r>
              <a:rPr sz="1000" dirty="0">
                <a:latin typeface="Times New Roman"/>
                <a:cs typeface="Times New Roman"/>
              </a:rPr>
              <a:t> son:</a:t>
            </a:r>
            <a:endParaRPr sz="1000">
              <a:latin typeface="Times New Roman"/>
              <a:cs typeface="Times New Roman"/>
            </a:endParaRPr>
          </a:p>
          <a:p>
            <a:pPr marL="461145" lvl="3" indent="-185176">
              <a:spcBef>
                <a:spcPts val="117"/>
              </a:spcBef>
              <a:buFont typeface="Symbol"/>
              <a:buChar char=""/>
              <a:tabLst>
                <a:tab pos="461145" algn="l"/>
                <a:tab pos="461658" algn="l"/>
              </a:tabLst>
            </a:pPr>
            <a:r>
              <a:rPr sz="1000" dirty="0">
                <a:latin typeface="Times New Roman"/>
                <a:cs typeface="Times New Roman"/>
              </a:rPr>
              <a:t>Alta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velocidad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computacional.</a:t>
            </a:r>
            <a:endParaRPr sz="1000">
              <a:latin typeface="Times New Roman"/>
              <a:cs typeface="Times New Roman"/>
            </a:endParaRPr>
          </a:p>
          <a:p>
            <a:pPr marL="461145" lvl="3" indent="-185176">
              <a:spcBef>
                <a:spcPts val="105"/>
              </a:spcBef>
              <a:buFont typeface="Symbol"/>
              <a:buChar char=""/>
              <a:tabLst>
                <a:tab pos="461145" algn="l"/>
                <a:tab pos="461658" algn="l"/>
              </a:tabLst>
            </a:pPr>
            <a:r>
              <a:rPr sz="1000" spc="-4" dirty="0">
                <a:latin typeface="Times New Roman"/>
                <a:cs typeface="Times New Roman"/>
              </a:rPr>
              <a:t>Baja</a:t>
            </a:r>
            <a:r>
              <a:rPr sz="1000" spc="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capacidad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almacenamiento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computacional.</a:t>
            </a:r>
            <a:endParaRPr sz="1000">
              <a:latin typeface="Times New Roman"/>
              <a:cs typeface="Times New Roman"/>
            </a:endParaRPr>
          </a:p>
          <a:p>
            <a:pPr marL="461145" lvl="3" indent="-185176">
              <a:spcBef>
                <a:spcPts val="105"/>
              </a:spcBef>
              <a:buFont typeface="Symbol"/>
              <a:buChar char=""/>
              <a:tabLst>
                <a:tab pos="461145" algn="l"/>
                <a:tab pos="461658" algn="l"/>
              </a:tabLst>
            </a:pPr>
            <a:r>
              <a:rPr sz="1000" spc="-4" dirty="0">
                <a:latin typeface="Times New Roman"/>
                <a:cs typeface="Times New Roman"/>
              </a:rPr>
              <a:t>Seguridad en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-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obtención</a:t>
            </a:r>
            <a:r>
              <a:rPr sz="1000" spc="-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-4" dirty="0">
                <a:latin typeface="Times New Roman"/>
                <a:cs typeface="Times New Roman"/>
              </a:rPr>
              <a:t> solución.</a:t>
            </a:r>
            <a:endParaRPr sz="1000">
              <a:latin typeface="Times New Roman"/>
              <a:cs typeface="Times New Roman"/>
            </a:endParaRPr>
          </a:p>
          <a:p>
            <a:pPr marL="461145" lvl="3" indent="-185176">
              <a:spcBef>
                <a:spcPts val="109"/>
              </a:spcBef>
              <a:buFont typeface="Symbol"/>
              <a:buChar char=""/>
              <a:tabLst>
                <a:tab pos="461145" algn="l"/>
                <a:tab pos="461658" algn="l"/>
              </a:tabLst>
            </a:pPr>
            <a:r>
              <a:rPr sz="1000" spc="-4" dirty="0">
                <a:latin typeface="Times New Roman"/>
                <a:cs typeface="Times New Roman"/>
              </a:rPr>
              <a:t>Versatilidad.</a:t>
            </a:r>
            <a:endParaRPr sz="1000">
              <a:latin typeface="Times New Roman"/>
              <a:cs typeface="Times New Roman"/>
            </a:endParaRPr>
          </a:p>
          <a:p>
            <a:pPr marL="461145" lvl="3" indent="-185176">
              <a:spcBef>
                <a:spcPts val="117"/>
              </a:spcBef>
              <a:buFont typeface="Symbol"/>
              <a:buChar char=""/>
              <a:tabLst>
                <a:tab pos="461145" algn="l"/>
                <a:tab pos="461658" algn="l"/>
              </a:tabLst>
            </a:pPr>
            <a:r>
              <a:rPr sz="1000" spc="-4" dirty="0">
                <a:latin typeface="Times New Roman"/>
                <a:cs typeface="Times New Roman"/>
              </a:rPr>
              <a:t>Simplicidad.</a:t>
            </a:r>
            <a:endParaRPr sz="1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14414" y="559880"/>
            <a:ext cx="5627158" cy="3612371"/>
          </a:xfrm>
          <a:prstGeom prst="rect">
            <a:avLst/>
          </a:prstGeom>
        </p:spPr>
        <p:txBody>
          <a:bodyPr vert="horz" wrap="square" lIns="0" tIns="10259" rIns="0" bIns="0" rtlCol="0">
            <a:spAutoFit/>
          </a:bodyPr>
          <a:lstStyle/>
          <a:p>
            <a:pPr marL="368300" lvl="2" indent="-327777">
              <a:spcBef>
                <a:spcPts val="81"/>
              </a:spcBef>
              <a:buFont typeface="Times New Roman"/>
              <a:buAutoNum type="arabicPeriod" startAt="4"/>
              <a:tabLst>
                <a:tab pos="368813" algn="l"/>
              </a:tabLst>
            </a:pPr>
            <a:r>
              <a:rPr sz="1100" b="1" dirty="0">
                <a:latin typeface="Times New Roman"/>
                <a:cs typeface="Times New Roman"/>
              </a:rPr>
              <a:t>MÉTODOS</a:t>
            </a:r>
            <a:r>
              <a:rPr sz="1100" b="1" spc="-12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DE</a:t>
            </a:r>
            <a:r>
              <a:rPr sz="1100" b="1" spc="-16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SOLUCIÓN</a:t>
            </a:r>
            <a:r>
              <a:rPr sz="1100" b="1" spc="-20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MATEMÁTICA.</a:t>
            </a:r>
            <a:endParaRPr sz="1100">
              <a:latin typeface="Times New Roman"/>
              <a:cs typeface="Times New Roman"/>
            </a:endParaRPr>
          </a:p>
          <a:p>
            <a:pPr lvl="2">
              <a:spcBef>
                <a:spcPts val="16"/>
              </a:spcBef>
              <a:buFont typeface="Times New Roman"/>
              <a:buAutoNum type="arabicPeriod" startAt="4"/>
            </a:pPr>
            <a:endParaRPr sz="1100">
              <a:latin typeface="Times New Roman"/>
              <a:cs typeface="Times New Roman"/>
            </a:endParaRPr>
          </a:p>
          <a:p>
            <a:pPr marL="409849" lvl="3" indent="-185176">
              <a:buFont typeface="Symbol"/>
              <a:buChar char=""/>
              <a:tabLst>
                <a:tab pos="409849" algn="l"/>
                <a:tab pos="410362" algn="l"/>
              </a:tabLst>
            </a:pPr>
            <a:r>
              <a:rPr sz="1000" spc="-4" dirty="0">
                <a:latin typeface="Times New Roman"/>
                <a:cs typeface="Times New Roman"/>
              </a:rPr>
              <a:t>Método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4" dirty="0">
                <a:latin typeface="Times New Roman"/>
                <a:cs typeface="Times New Roman"/>
              </a:rPr>
              <a:t> gauss-Seidel.</a:t>
            </a:r>
            <a:endParaRPr sz="1000">
              <a:latin typeface="Times New Roman"/>
              <a:cs typeface="Times New Roman"/>
            </a:endParaRPr>
          </a:p>
          <a:p>
            <a:pPr marL="409849" lvl="3" indent="-185176">
              <a:spcBef>
                <a:spcPts val="117"/>
              </a:spcBef>
              <a:buFont typeface="Symbol"/>
              <a:buChar char=""/>
              <a:tabLst>
                <a:tab pos="409849" algn="l"/>
                <a:tab pos="410362" algn="l"/>
              </a:tabLst>
            </a:pPr>
            <a:r>
              <a:rPr sz="1000" spc="-4" dirty="0">
                <a:latin typeface="Times New Roman"/>
                <a:cs typeface="Times New Roman"/>
              </a:rPr>
              <a:t>Método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Newton-Raphson.</a:t>
            </a:r>
            <a:endParaRPr sz="1000">
              <a:latin typeface="Times New Roman"/>
              <a:cs typeface="Times New Roman"/>
            </a:endParaRPr>
          </a:p>
          <a:p>
            <a:pPr marL="409849" lvl="3" indent="-185176">
              <a:spcBef>
                <a:spcPts val="105"/>
              </a:spcBef>
              <a:buFont typeface="Symbol"/>
              <a:buChar char=""/>
              <a:tabLst>
                <a:tab pos="409849" algn="l"/>
                <a:tab pos="410362" algn="l"/>
              </a:tabLst>
            </a:pPr>
            <a:r>
              <a:rPr sz="1000" spc="-4" dirty="0">
                <a:latin typeface="Times New Roman"/>
                <a:cs typeface="Times New Roman"/>
              </a:rPr>
              <a:t>Método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Newton-Raphson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desacoplado.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32"/>
              </a:spcBef>
            </a:pPr>
            <a:endParaRPr sz="1100">
              <a:latin typeface="Times New Roman"/>
              <a:cs typeface="Times New Roman"/>
            </a:endParaRPr>
          </a:p>
          <a:p>
            <a:pPr marL="41036" algn="just">
              <a:spcBef>
                <a:spcPts val="4"/>
              </a:spcBef>
            </a:pPr>
            <a:r>
              <a:rPr sz="1000" dirty="0">
                <a:latin typeface="Times New Roman"/>
                <a:cs typeface="Times New Roman"/>
              </a:rPr>
              <a:t>Donde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ecuación</a:t>
            </a:r>
            <a:r>
              <a:rPr sz="1000" dirty="0">
                <a:latin typeface="Times New Roman"/>
                <a:cs typeface="Times New Roman"/>
              </a:rPr>
              <a:t> a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resolver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</a:t>
            </a:r>
            <a:r>
              <a:rPr sz="1000" dirty="0">
                <a:latin typeface="Times New Roman"/>
                <a:cs typeface="Times New Roman"/>
              </a:rPr>
              <a:t> [7]: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4"/>
              </a:spcBef>
            </a:pPr>
            <a:endParaRPr sz="1100">
              <a:latin typeface="Times New Roman"/>
              <a:cs typeface="Times New Roman"/>
            </a:endParaRPr>
          </a:p>
          <a:p>
            <a:pPr marR="2843298" algn="r"/>
            <a:r>
              <a:rPr sz="700" spc="16" dirty="0">
                <a:latin typeface="Cambria Math"/>
                <a:cs typeface="Cambria Math"/>
              </a:rPr>
              <a:t>𝑁</a:t>
            </a:r>
            <a:endParaRPr sz="700">
              <a:latin typeface="Cambria Math"/>
              <a:cs typeface="Cambria Math"/>
            </a:endParaRPr>
          </a:p>
          <a:p>
            <a:pPr marL="1026" algn="ctr">
              <a:spcBef>
                <a:spcPts val="327"/>
              </a:spcBef>
            </a:pPr>
            <a:r>
              <a:rPr sz="1000" spc="-109" dirty="0">
                <a:latin typeface="Cambria Math"/>
                <a:cs typeface="Cambria Math"/>
              </a:rPr>
              <a:t>𝑃</a:t>
            </a:r>
            <a:r>
              <a:rPr sz="1000" spc="109" baseline="-16339" dirty="0">
                <a:latin typeface="Cambria Math"/>
                <a:cs typeface="Cambria Math"/>
              </a:rPr>
              <a:t>𝑖</a:t>
            </a:r>
            <a:r>
              <a:rPr sz="1000" baseline="-16339" dirty="0">
                <a:latin typeface="Cambria Math"/>
                <a:cs typeface="Cambria Math"/>
              </a:rPr>
              <a:t> </a:t>
            </a:r>
            <a:r>
              <a:rPr sz="1000" spc="36" baseline="-16339" dirty="0">
                <a:latin typeface="Cambria Math"/>
                <a:cs typeface="Cambria Math"/>
              </a:rPr>
              <a:t> </a:t>
            </a:r>
            <a:r>
              <a:rPr sz="1000" dirty="0">
                <a:latin typeface="Cambria Math"/>
                <a:cs typeface="Cambria Math"/>
              </a:rPr>
              <a:t>=</a:t>
            </a:r>
            <a:r>
              <a:rPr sz="1000" spc="48" dirty="0">
                <a:latin typeface="Cambria Math"/>
                <a:cs typeface="Cambria Math"/>
              </a:rPr>
              <a:t> </a:t>
            </a:r>
            <a:r>
              <a:rPr sz="1000" spc="602" dirty="0">
                <a:latin typeface="Cambria Math"/>
                <a:cs typeface="Cambria Math"/>
              </a:rPr>
              <a:t>∑</a:t>
            </a:r>
            <a:r>
              <a:rPr baseline="2314" dirty="0">
                <a:latin typeface="Cambria Math"/>
                <a:cs typeface="Cambria Math"/>
              </a:rPr>
              <a:t>|</a:t>
            </a:r>
            <a:r>
              <a:rPr sz="1000" spc="-158" dirty="0">
                <a:latin typeface="Cambria Math"/>
                <a:cs typeface="Cambria Math"/>
              </a:rPr>
              <a:t>𝑌</a:t>
            </a:r>
            <a:r>
              <a:rPr sz="1000" spc="109" baseline="-16339" dirty="0">
                <a:latin typeface="Cambria Math"/>
                <a:cs typeface="Cambria Math"/>
              </a:rPr>
              <a:t>𝑖</a:t>
            </a:r>
            <a:r>
              <a:rPr sz="1000" spc="200" baseline="-16339" dirty="0">
                <a:latin typeface="Cambria Math"/>
                <a:cs typeface="Cambria Math"/>
              </a:rPr>
              <a:t>𝑛</a:t>
            </a:r>
            <a:r>
              <a:rPr sz="1000" spc="-125" dirty="0">
                <a:latin typeface="Cambria Math"/>
                <a:cs typeface="Cambria Math"/>
              </a:rPr>
              <a:t>𝑉</a:t>
            </a:r>
            <a:r>
              <a:rPr sz="1000" spc="194" baseline="-16339" dirty="0">
                <a:latin typeface="Cambria Math"/>
                <a:cs typeface="Cambria Math"/>
              </a:rPr>
              <a:t>𝑖</a:t>
            </a:r>
            <a:r>
              <a:rPr sz="1000" spc="-230" dirty="0">
                <a:latin typeface="Cambria Math"/>
                <a:cs typeface="Cambria Math"/>
              </a:rPr>
              <a:t>𝑉</a:t>
            </a:r>
            <a:r>
              <a:rPr sz="1000" spc="200" baseline="-16339" dirty="0">
                <a:latin typeface="Cambria Math"/>
                <a:cs typeface="Cambria Math"/>
              </a:rPr>
              <a:t>𝑛</a:t>
            </a:r>
            <a:r>
              <a:rPr baseline="2314" dirty="0">
                <a:latin typeface="Cambria Math"/>
                <a:cs typeface="Cambria Math"/>
              </a:rPr>
              <a:t>|</a:t>
            </a:r>
            <a:r>
              <a:rPr spc="-84" baseline="2314" dirty="0">
                <a:latin typeface="Cambria Math"/>
                <a:cs typeface="Cambria Math"/>
              </a:rPr>
              <a:t> </a:t>
            </a:r>
            <a:r>
              <a:rPr sz="1000" spc="-4" dirty="0">
                <a:latin typeface="Cambria Math"/>
                <a:cs typeface="Cambria Math"/>
              </a:rPr>
              <a:t>co</a:t>
            </a:r>
            <a:r>
              <a:rPr sz="1000" dirty="0">
                <a:latin typeface="Cambria Math"/>
                <a:cs typeface="Cambria Math"/>
              </a:rPr>
              <a:t>s</a:t>
            </a:r>
            <a:r>
              <a:rPr spc="6" baseline="2314" dirty="0">
                <a:latin typeface="Cambria Math"/>
                <a:cs typeface="Cambria Math"/>
              </a:rPr>
              <a:t>(</a:t>
            </a:r>
            <a:r>
              <a:rPr sz="1000" spc="-44" dirty="0">
                <a:latin typeface="Cambria Math"/>
                <a:cs typeface="Cambria Math"/>
              </a:rPr>
              <a:t>𝜃</a:t>
            </a:r>
            <a:r>
              <a:rPr sz="1000" spc="109" baseline="-16339" dirty="0">
                <a:latin typeface="Cambria Math"/>
                <a:cs typeface="Cambria Math"/>
              </a:rPr>
              <a:t>𝑖</a:t>
            </a:r>
            <a:r>
              <a:rPr sz="1000" spc="133" baseline="-16339" dirty="0">
                <a:latin typeface="Cambria Math"/>
                <a:cs typeface="Cambria Math"/>
              </a:rPr>
              <a:t>𝑛</a:t>
            </a:r>
            <a:r>
              <a:rPr sz="1000" baseline="-16339" dirty="0">
                <a:latin typeface="Cambria Math"/>
                <a:cs typeface="Cambria Math"/>
              </a:rPr>
              <a:t> </a:t>
            </a:r>
            <a:r>
              <a:rPr sz="1000" spc="-54" baseline="-16339" dirty="0">
                <a:latin typeface="Cambria Math"/>
                <a:cs typeface="Cambria Math"/>
              </a:rPr>
              <a:t> </a:t>
            </a:r>
            <a:r>
              <a:rPr sz="1000" dirty="0">
                <a:latin typeface="Cambria Math"/>
                <a:cs typeface="Cambria Math"/>
              </a:rPr>
              <a:t>+ </a:t>
            </a:r>
            <a:r>
              <a:rPr sz="1000" spc="-28" dirty="0">
                <a:latin typeface="Cambria Math"/>
                <a:cs typeface="Cambria Math"/>
              </a:rPr>
              <a:t>𝛿</a:t>
            </a:r>
            <a:r>
              <a:rPr sz="1000" spc="133" baseline="-16339" dirty="0">
                <a:latin typeface="Cambria Math"/>
                <a:cs typeface="Cambria Math"/>
              </a:rPr>
              <a:t>𝑛</a:t>
            </a:r>
            <a:r>
              <a:rPr sz="1000" baseline="-16339" dirty="0">
                <a:latin typeface="Cambria Math"/>
                <a:cs typeface="Cambria Math"/>
              </a:rPr>
              <a:t> </a:t>
            </a:r>
            <a:r>
              <a:rPr sz="1000" spc="-66" baseline="-16339" dirty="0">
                <a:latin typeface="Cambria Math"/>
                <a:cs typeface="Cambria Math"/>
              </a:rPr>
              <a:t> </a:t>
            </a:r>
            <a:r>
              <a:rPr sz="1000" dirty="0">
                <a:latin typeface="Cambria Math"/>
                <a:cs typeface="Cambria Math"/>
              </a:rPr>
              <a:t>− </a:t>
            </a:r>
            <a:r>
              <a:rPr sz="1000" spc="-28" dirty="0">
                <a:latin typeface="Cambria Math"/>
                <a:cs typeface="Cambria Math"/>
              </a:rPr>
              <a:t>𝛿</a:t>
            </a:r>
            <a:r>
              <a:rPr sz="1000" spc="194" baseline="-16339" dirty="0">
                <a:latin typeface="Cambria Math"/>
                <a:cs typeface="Cambria Math"/>
              </a:rPr>
              <a:t>𝑖</a:t>
            </a:r>
            <a:r>
              <a:rPr baseline="2314" dirty="0">
                <a:latin typeface="Cambria Math"/>
                <a:cs typeface="Cambria Math"/>
              </a:rPr>
              <a:t>)</a:t>
            </a:r>
            <a:endParaRPr baseline="2314">
              <a:latin typeface="Cambria Math"/>
              <a:cs typeface="Cambria Math"/>
            </a:endParaRPr>
          </a:p>
          <a:p>
            <a:pPr marR="2799697" algn="r">
              <a:spcBef>
                <a:spcPts val="359"/>
              </a:spcBef>
            </a:pPr>
            <a:r>
              <a:rPr sz="700" spc="24" dirty="0">
                <a:latin typeface="Cambria Math"/>
                <a:cs typeface="Cambria Math"/>
              </a:rPr>
              <a:t>𝑛=𝑙</a:t>
            </a:r>
            <a:endParaRPr sz="700">
              <a:latin typeface="Cambria Math"/>
              <a:cs typeface="Cambria Math"/>
            </a:endParaRPr>
          </a:p>
          <a:p>
            <a:pPr>
              <a:lnSpc>
                <a:spcPct val="100000"/>
              </a:lnSpc>
            </a:pPr>
            <a:endParaRPr sz="600">
              <a:latin typeface="Cambria Math"/>
              <a:cs typeface="Cambria Math"/>
            </a:endParaRPr>
          </a:p>
          <a:p>
            <a:pPr marR="2769433" algn="r">
              <a:spcBef>
                <a:spcPts val="497"/>
              </a:spcBef>
            </a:pPr>
            <a:r>
              <a:rPr sz="700" spc="16" dirty="0">
                <a:latin typeface="Cambria Math"/>
                <a:cs typeface="Cambria Math"/>
              </a:rPr>
              <a:t>𝑁</a:t>
            </a:r>
            <a:endParaRPr sz="700">
              <a:latin typeface="Cambria Math"/>
              <a:cs typeface="Cambria Math"/>
            </a:endParaRPr>
          </a:p>
          <a:p>
            <a:pPr marL="1026" algn="ctr">
              <a:spcBef>
                <a:spcPts val="327"/>
              </a:spcBef>
            </a:pPr>
            <a:r>
              <a:rPr sz="1000" spc="-28" dirty="0">
                <a:latin typeface="Cambria Math"/>
                <a:cs typeface="Cambria Math"/>
              </a:rPr>
              <a:t>𝑄</a:t>
            </a:r>
            <a:r>
              <a:rPr sz="1000" spc="109" baseline="-16339" dirty="0">
                <a:latin typeface="Cambria Math"/>
                <a:cs typeface="Cambria Math"/>
              </a:rPr>
              <a:t>𝑖</a:t>
            </a:r>
            <a:r>
              <a:rPr sz="1000" baseline="-16339" dirty="0">
                <a:latin typeface="Cambria Math"/>
                <a:cs typeface="Cambria Math"/>
              </a:rPr>
              <a:t> </a:t>
            </a:r>
            <a:r>
              <a:rPr sz="1000" spc="36" baseline="-16339" dirty="0">
                <a:latin typeface="Cambria Math"/>
                <a:cs typeface="Cambria Math"/>
              </a:rPr>
              <a:t> </a:t>
            </a:r>
            <a:r>
              <a:rPr sz="1000" dirty="0">
                <a:latin typeface="Cambria Math"/>
                <a:cs typeface="Cambria Math"/>
              </a:rPr>
              <a:t>=</a:t>
            </a:r>
            <a:r>
              <a:rPr sz="1000" spc="48" dirty="0">
                <a:latin typeface="Cambria Math"/>
                <a:cs typeface="Cambria Math"/>
              </a:rPr>
              <a:t> </a:t>
            </a:r>
            <a:r>
              <a:rPr sz="1000" dirty="0">
                <a:latin typeface="Cambria Math"/>
                <a:cs typeface="Cambria Math"/>
              </a:rPr>
              <a:t>−</a:t>
            </a:r>
            <a:r>
              <a:rPr sz="1000" spc="-48" dirty="0">
                <a:latin typeface="Cambria Math"/>
                <a:cs typeface="Cambria Math"/>
              </a:rPr>
              <a:t> </a:t>
            </a:r>
            <a:r>
              <a:rPr sz="1000" spc="590" dirty="0">
                <a:latin typeface="Cambria Math"/>
                <a:cs typeface="Cambria Math"/>
              </a:rPr>
              <a:t>∑</a:t>
            </a:r>
            <a:r>
              <a:rPr baseline="2314" dirty="0">
                <a:latin typeface="Cambria Math"/>
                <a:cs typeface="Cambria Math"/>
              </a:rPr>
              <a:t>|</a:t>
            </a:r>
            <a:r>
              <a:rPr sz="1000" spc="-158" dirty="0">
                <a:latin typeface="Cambria Math"/>
                <a:cs typeface="Cambria Math"/>
              </a:rPr>
              <a:t>𝑌</a:t>
            </a:r>
            <a:r>
              <a:rPr sz="1000" spc="109" baseline="-16339" dirty="0">
                <a:latin typeface="Cambria Math"/>
                <a:cs typeface="Cambria Math"/>
              </a:rPr>
              <a:t>𝑖</a:t>
            </a:r>
            <a:r>
              <a:rPr sz="1000" spc="200" baseline="-16339" dirty="0">
                <a:latin typeface="Cambria Math"/>
                <a:cs typeface="Cambria Math"/>
              </a:rPr>
              <a:t>𝑛</a:t>
            </a:r>
            <a:r>
              <a:rPr sz="1000" spc="-125" dirty="0">
                <a:latin typeface="Cambria Math"/>
                <a:cs typeface="Cambria Math"/>
              </a:rPr>
              <a:t>𝑉</a:t>
            </a:r>
            <a:r>
              <a:rPr sz="1000" spc="194" baseline="-16339" dirty="0">
                <a:latin typeface="Cambria Math"/>
                <a:cs typeface="Cambria Math"/>
              </a:rPr>
              <a:t>𝑖</a:t>
            </a:r>
            <a:r>
              <a:rPr sz="1000" spc="-222" dirty="0">
                <a:latin typeface="Cambria Math"/>
                <a:cs typeface="Cambria Math"/>
              </a:rPr>
              <a:t>𝑉</a:t>
            </a:r>
            <a:r>
              <a:rPr sz="1000" spc="200" baseline="-16339" dirty="0">
                <a:latin typeface="Cambria Math"/>
                <a:cs typeface="Cambria Math"/>
              </a:rPr>
              <a:t>𝑛</a:t>
            </a:r>
            <a:r>
              <a:rPr baseline="2314" dirty="0">
                <a:latin typeface="Cambria Math"/>
                <a:cs typeface="Cambria Math"/>
              </a:rPr>
              <a:t>|</a:t>
            </a:r>
            <a:r>
              <a:rPr spc="-97" baseline="2314" dirty="0">
                <a:latin typeface="Cambria Math"/>
                <a:cs typeface="Cambria Math"/>
              </a:rPr>
              <a:t> </a:t>
            </a:r>
            <a:r>
              <a:rPr sz="1000" dirty="0">
                <a:latin typeface="Cambria Math"/>
                <a:cs typeface="Cambria Math"/>
              </a:rPr>
              <a:t>si</a:t>
            </a:r>
            <a:r>
              <a:rPr sz="1000" spc="4" dirty="0">
                <a:latin typeface="Cambria Math"/>
                <a:cs typeface="Cambria Math"/>
              </a:rPr>
              <a:t>n</a:t>
            </a:r>
            <a:r>
              <a:rPr spc="6" baseline="2314" dirty="0">
                <a:latin typeface="Cambria Math"/>
                <a:cs typeface="Cambria Math"/>
              </a:rPr>
              <a:t>(</a:t>
            </a:r>
            <a:r>
              <a:rPr sz="1000" spc="-44" dirty="0">
                <a:latin typeface="Cambria Math"/>
                <a:cs typeface="Cambria Math"/>
              </a:rPr>
              <a:t>𝜃</a:t>
            </a:r>
            <a:r>
              <a:rPr sz="1000" spc="109" baseline="-16339" dirty="0">
                <a:latin typeface="Cambria Math"/>
                <a:cs typeface="Cambria Math"/>
              </a:rPr>
              <a:t>𝑖</a:t>
            </a:r>
            <a:r>
              <a:rPr sz="1000" spc="133" baseline="-16339" dirty="0">
                <a:latin typeface="Cambria Math"/>
                <a:cs typeface="Cambria Math"/>
              </a:rPr>
              <a:t>𝑛</a:t>
            </a:r>
            <a:r>
              <a:rPr sz="1000" baseline="-16339" dirty="0">
                <a:latin typeface="Cambria Math"/>
                <a:cs typeface="Cambria Math"/>
              </a:rPr>
              <a:t> </a:t>
            </a:r>
            <a:r>
              <a:rPr sz="1000" spc="-66" baseline="-16339" dirty="0">
                <a:latin typeface="Cambria Math"/>
                <a:cs typeface="Cambria Math"/>
              </a:rPr>
              <a:t> </a:t>
            </a:r>
            <a:r>
              <a:rPr sz="1000" dirty="0">
                <a:latin typeface="Cambria Math"/>
                <a:cs typeface="Cambria Math"/>
              </a:rPr>
              <a:t>+ </a:t>
            </a:r>
            <a:r>
              <a:rPr sz="1000" spc="-28" dirty="0">
                <a:latin typeface="Cambria Math"/>
                <a:cs typeface="Cambria Math"/>
              </a:rPr>
              <a:t>𝛿</a:t>
            </a:r>
            <a:r>
              <a:rPr sz="1000" spc="133" baseline="-16339" dirty="0">
                <a:latin typeface="Cambria Math"/>
                <a:cs typeface="Cambria Math"/>
              </a:rPr>
              <a:t>𝑛</a:t>
            </a:r>
            <a:r>
              <a:rPr sz="1000" baseline="-16339" dirty="0">
                <a:latin typeface="Cambria Math"/>
                <a:cs typeface="Cambria Math"/>
              </a:rPr>
              <a:t> </a:t>
            </a:r>
            <a:r>
              <a:rPr sz="1000" spc="-48" baseline="-16339" dirty="0">
                <a:latin typeface="Cambria Math"/>
                <a:cs typeface="Cambria Math"/>
              </a:rPr>
              <a:t> </a:t>
            </a:r>
            <a:r>
              <a:rPr sz="1000" dirty="0">
                <a:latin typeface="Cambria Math"/>
                <a:cs typeface="Cambria Math"/>
              </a:rPr>
              <a:t>− </a:t>
            </a:r>
            <a:r>
              <a:rPr sz="1000" spc="-28" dirty="0">
                <a:latin typeface="Cambria Math"/>
                <a:cs typeface="Cambria Math"/>
              </a:rPr>
              <a:t>𝛿</a:t>
            </a:r>
            <a:r>
              <a:rPr sz="1000" spc="194" baseline="-16339" dirty="0">
                <a:latin typeface="Cambria Math"/>
                <a:cs typeface="Cambria Math"/>
              </a:rPr>
              <a:t>𝑖</a:t>
            </a:r>
            <a:r>
              <a:rPr baseline="2314" dirty="0">
                <a:latin typeface="Cambria Math"/>
                <a:cs typeface="Cambria Math"/>
              </a:rPr>
              <a:t>)</a:t>
            </a:r>
            <a:endParaRPr baseline="2314">
              <a:latin typeface="Cambria Math"/>
              <a:cs typeface="Cambria Math"/>
            </a:endParaRPr>
          </a:p>
          <a:p>
            <a:pPr marR="2726858" algn="r">
              <a:spcBef>
                <a:spcPts val="359"/>
              </a:spcBef>
            </a:pPr>
            <a:r>
              <a:rPr sz="700" spc="24" dirty="0">
                <a:latin typeface="Cambria Math"/>
                <a:cs typeface="Cambria Math"/>
              </a:rPr>
              <a:t>𝑛=𝑙</a:t>
            </a:r>
            <a:endParaRPr sz="700">
              <a:latin typeface="Cambria Math"/>
              <a:cs typeface="Cambria Math"/>
            </a:endParaRPr>
          </a:p>
          <a:p>
            <a:pPr>
              <a:spcBef>
                <a:spcPts val="24"/>
              </a:spcBef>
            </a:pPr>
            <a:endParaRPr sz="800">
              <a:latin typeface="Cambria Math"/>
              <a:cs typeface="Cambria Math"/>
            </a:endParaRPr>
          </a:p>
          <a:p>
            <a:pPr marL="41036" marR="34881" algn="just">
              <a:lnSpc>
                <a:spcPct val="105600"/>
              </a:lnSpc>
            </a:pPr>
            <a:r>
              <a:rPr sz="1000" spc="-8" dirty="0">
                <a:latin typeface="Times New Roman"/>
                <a:cs typeface="Times New Roman"/>
              </a:rPr>
              <a:t>Las </a:t>
            </a:r>
            <a:r>
              <a:rPr sz="1000" spc="-4" dirty="0">
                <a:latin typeface="Times New Roman"/>
                <a:cs typeface="Times New Roman"/>
              </a:rPr>
              <a:t>ecuaciones anteriores constituyen </a:t>
            </a:r>
            <a:r>
              <a:rPr sz="1000" dirty="0">
                <a:latin typeface="Times New Roman"/>
                <a:cs typeface="Times New Roman"/>
              </a:rPr>
              <a:t>la </a:t>
            </a:r>
            <a:r>
              <a:rPr sz="1000" spc="-4" dirty="0">
                <a:latin typeface="Times New Roman"/>
                <a:cs typeface="Times New Roman"/>
              </a:rPr>
              <a:t>forma </a:t>
            </a:r>
            <a:r>
              <a:rPr sz="1000" dirty="0">
                <a:latin typeface="Times New Roman"/>
                <a:cs typeface="Times New Roman"/>
              </a:rPr>
              <a:t>polar de </a:t>
            </a:r>
            <a:r>
              <a:rPr sz="1000" spc="-4" dirty="0">
                <a:latin typeface="Times New Roman"/>
                <a:cs typeface="Times New Roman"/>
              </a:rPr>
              <a:t>las ecuaciones </a:t>
            </a:r>
            <a:r>
              <a:rPr sz="1000" spc="4" dirty="0">
                <a:latin typeface="Times New Roman"/>
                <a:cs typeface="Times New Roman"/>
              </a:rPr>
              <a:t>de </a:t>
            </a:r>
            <a:r>
              <a:rPr sz="1000" dirty="0">
                <a:latin typeface="Times New Roman"/>
                <a:cs typeface="Times New Roman"/>
              </a:rPr>
              <a:t>flujo de </a:t>
            </a:r>
            <a:r>
              <a:rPr sz="1000" spc="-4" dirty="0">
                <a:latin typeface="Times New Roman"/>
                <a:cs typeface="Times New Roman"/>
              </a:rPr>
              <a:t>potencia;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pc="-6" baseline="4629" dirty="0">
                <a:latin typeface="Times New Roman"/>
                <a:cs typeface="Times New Roman"/>
              </a:rPr>
              <a:t>ellas</a:t>
            </a:r>
            <a:r>
              <a:rPr spc="-66" baseline="4629" dirty="0">
                <a:latin typeface="Times New Roman"/>
                <a:cs typeface="Times New Roman"/>
              </a:rPr>
              <a:t> </a:t>
            </a:r>
            <a:r>
              <a:rPr spc="-6" baseline="4629" dirty="0">
                <a:latin typeface="Times New Roman"/>
                <a:cs typeface="Times New Roman"/>
              </a:rPr>
              <a:t>dan</a:t>
            </a:r>
            <a:r>
              <a:rPr spc="-61" baseline="4629" dirty="0">
                <a:latin typeface="Times New Roman"/>
                <a:cs typeface="Times New Roman"/>
              </a:rPr>
              <a:t> </a:t>
            </a:r>
            <a:r>
              <a:rPr spc="-6" baseline="4629" dirty="0">
                <a:latin typeface="Times New Roman"/>
                <a:cs typeface="Times New Roman"/>
              </a:rPr>
              <a:t>valores</a:t>
            </a:r>
            <a:r>
              <a:rPr spc="-61" baseline="4629" dirty="0">
                <a:latin typeface="Times New Roman"/>
                <a:cs typeface="Times New Roman"/>
              </a:rPr>
              <a:t> </a:t>
            </a:r>
            <a:r>
              <a:rPr spc="-6" baseline="4629" dirty="0">
                <a:latin typeface="Times New Roman"/>
                <a:cs typeface="Times New Roman"/>
              </a:rPr>
              <a:t>calculados</a:t>
            </a:r>
            <a:r>
              <a:rPr spc="-61" baseline="4629" dirty="0">
                <a:latin typeface="Times New Roman"/>
                <a:cs typeface="Times New Roman"/>
              </a:rPr>
              <a:t> </a:t>
            </a:r>
            <a:r>
              <a:rPr spc="-6" baseline="4629" dirty="0">
                <a:latin typeface="Times New Roman"/>
                <a:cs typeface="Times New Roman"/>
              </a:rPr>
              <a:t>para</a:t>
            </a:r>
            <a:r>
              <a:rPr spc="-72" baseline="4629" dirty="0">
                <a:latin typeface="Times New Roman"/>
                <a:cs typeface="Times New Roman"/>
              </a:rPr>
              <a:t> </a:t>
            </a:r>
            <a:r>
              <a:rPr baseline="4629" dirty="0">
                <a:latin typeface="Times New Roman"/>
                <a:cs typeface="Times New Roman"/>
              </a:rPr>
              <a:t>la</a:t>
            </a:r>
            <a:r>
              <a:rPr spc="-72" baseline="4629" dirty="0">
                <a:latin typeface="Times New Roman"/>
                <a:cs typeface="Times New Roman"/>
              </a:rPr>
              <a:t> </a:t>
            </a:r>
            <a:r>
              <a:rPr spc="-6" baseline="4629" dirty="0">
                <a:latin typeface="Times New Roman"/>
                <a:cs typeface="Times New Roman"/>
              </a:rPr>
              <a:t>potencia</a:t>
            </a:r>
            <a:r>
              <a:rPr spc="-66" baseline="4629" dirty="0">
                <a:latin typeface="Times New Roman"/>
                <a:cs typeface="Times New Roman"/>
              </a:rPr>
              <a:t> </a:t>
            </a:r>
            <a:r>
              <a:rPr spc="-6" baseline="4629" dirty="0">
                <a:latin typeface="Times New Roman"/>
                <a:cs typeface="Times New Roman"/>
              </a:rPr>
              <a:t>real</a:t>
            </a:r>
            <a:r>
              <a:rPr spc="-61" baseline="4629" dirty="0">
                <a:latin typeface="Times New Roman"/>
                <a:cs typeface="Times New Roman"/>
              </a:rPr>
              <a:t> </a:t>
            </a:r>
            <a:r>
              <a:rPr spc="6" baseline="4629" dirty="0">
                <a:latin typeface="Times New Roman"/>
                <a:cs typeface="Times New Roman"/>
              </a:rPr>
              <a:t>P</a:t>
            </a:r>
            <a:r>
              <a:rPr sz="600" spc="4" dirty="0">
                <a:latin typeface="Times New Roman"/>
                <a:cs typeface="Times New Roman"/>
              </a:rPr>
              <a:t>i</a:t>
            </a:r>
            <a:r>
              <a:rPr sz="600" spc="40" dirty="0">
                <a:latin typeface="Times New Roman"/>
                <a:cs typeface="Times New Roman"/>
              </a:rPr>
              <a:t> </a:t>
            </a:r>
            <a:r>
              <a:rPr baseline="4629" dirty="0">
                <a:latin typeface="Times New Roman"/>
                <a:cs typeface="Times New Roman"/>
              </a:rPr>
              <a:t>y</a:t>
            </a:r>
            <a:r>
              <a:rPr spc="-97" baseline="4629" dirty="0">
                <a:latin typeface="Times New Roman"/>
                <a:cs typeface="Times New Roman"/>
              </a:rPr>
              <a:t> </a:t>
            </a:r>
            <a:r>
              <a:rPr spc="6" baseline="4629" dirty="0">
                <a:latin typeface="Times New Roman"/>
                <a:cs typeface="Times New Roman"/>
              </a:rPr>
              <a:t>la</a:t>
            </a:r>
            <a:r>
              <a:rPr spc="-66" baseline="4629" dirty="0">
                <a:latin typeface="Times New Roman"/>
                <a:cs typeface="Times New Roman"/>
              </a:rPr>
              <a:t> </a:t>
            </a:r>
            <a:r>
              <a:rPr spc="-6" baseline="4629" dirty="0">
                <a:latin typeface="Times New Roman"/>
                <a:cs typeface="Times New Roman"/>
              </a:rPr>
              <a:t>potencia</a:t>
            </a:r>
            <a:r>
              <a:rPr spc="-66" baseline="4629" dirty="0">
                <a:latin typeface="Times New Roman"/>
                <a:cs typeface="Times New Roman"/>
              </a:rPr>
              <a:t> </a:t>
            </a:r>
            <a:r>
              <a:rPr spc="-6" baseline="4629" dirty="0">
                <a:latin typeface="Times New Roman"/>
                <a:cs typeface="Times New Roman"/>
              </a:rPr>
              <a:t>reactiva</a:t>
            </a:r>
            <a:r>
              <a:rPr spc="-66" baseline="4629" dirty="0">
                <a:latin typeface="Times New Roman"/>
                <a:cs typeface="Times New Roman"/>
              </a:rPr>
              <a:t> </a:t>
            </a:r>
            <a:r>
              <a:rPr baseline="4629" dirty="0">
                <a:latin typeface="Times New Roman"/>
                <a:cs typeface="Times New Roman"/>
              </a:rPr>
              <a:t>Q</a:t>
            </a:r>
            <a:r>
              <a:rPr sz="600" dirty="0">
                <a:latin typeface="Times New Roman"/>
                <a:cs typeface="Times New Roman"/>
              </a:rPr>
              <a:t>i</a:t>
            </a:r>
            <a:r>
              <a:rPr sz="600" spc="36" dirty="0">
                <a:latin typeface="Times New Roman"/>
                <a:cs typeface="Times New Roman"/>
              </a:rPr>
              <a:t> </a:t>
            </a:r>
            <a:r>
              <a:rPr spc="-6" baseline="4629" dirty="0">
                <a:latin typeface="Times New Roman"/>
                <a:cs typeface="Times New Roman"/>
              </a:rPr>
              <a:t>totales</a:t>
            </a:r>
            <a:r>
              <a:rPr spc="-66" baseline="4629" dirty="0">
                <a:latin typeface="Times New Roman"/>
                <a:cs typeface="Times New Roman"/>
              </a:rPr>
              <a:t> </a:t>
            </a:r>
            <a:r>
              <a:rPr baseline="4629" dirty="0">
                <a:latin typeface="Times New Roman"/>
                <a:cs typeface="Times New Roman"/>
              </a:rPr>
              <a:t>que</a:t>
            </a:r>
            <a:r>
              <a:rPr spc="-66" baseline="4629" dirty="0">
                <a:latin typeface="Times New Roman"/>
                <a:cs typeface="Times New Roman"/>
              </a:rPr>
              <a:t> </a:t>
            </a:r>
            <a:r>
              <a:rPr spc="-6" baseline="4629" dirty="0">
                <a:latin typeface="Times New Roman"/>
                <a:cs typeface="Times New Roman"/>
              </a:rPr>
              <a:t>entran </a:t>
            </a:r>
            <a:r>
              <a:rPr spc="-351" baseline="4629" dirty="0">
                <a:latin typeface="Times New Roman"/>
                <a:cs typeface="Times New Roman"/>
              </a:rPr>
              <a:t> </a:t>
            </a:r>
            <a:r>
              <a:rPr baseline="4629" dirty="0">
                <a:latin typeface="Times New Roman"/>
                <a:cs typeface="Times New Roman"/>
              </a:rPr>
              <a:t>a la </a:t>
            </a:r>
            <a:r>
              <a:rPr spc="-6" baseline="4629" dirty="0">
                <a:latin typeface="Times New Roman"/>
                <a:cs typeface="Times New Roman"/>
              </a:rPr>
              <a:t>red </a:t>
            </a:r>
            <a:r>
              <a:rPr baseline="4629" dirty="0">
                <a:latin typeface="Times New Roman"/>
                <a:cs typeface="Times New Roman"/>
              </a:rPr>
              <a:t>a </a:t>
            </a:r>
            <a:r>
              <a:rPr spc="-6" baseline="4629" dirty="0">
                <a:latin typeface="Times New Roman"/>
                <a:cs typeface="Times New Roman"/>
              </a:rPr>
              <a:t>través </a:t>
            </a:r>
            <a:r>
              <a:rPr baseline="4629" dirty="0">
                <a:latin typeface="Times New Roman"/>
                <a:cs typeface="Times New Roman"/>
              </a:rPr>
              <a:t>de una </a:t>
            </a:r>
            <a:r>
              <a:rPr spc="-6" baseline="4629" dirty="0">
                <a:latin typeface="Times New Roman"/>
                <a:cs typeface="Times New Roman"/>
              </a:rPr>
              <a:t>barra </a:t>
            </a:r>
            <a:r>
              <a:rPr baseline="4629" dirty="0">
                <a:latin typeface="Times New Roman"/>
                <a:cs typeface="Times New Roman"/>
              </a:rPr>
              <a:t>típica </a:t>
            </a:r>
            <a:r>
              <a:rPr b="1" i="1" baseline="4629" dirty="0">
                <a:latin typeface="Times New Roman"/>
                <a:cs typeface="Times New Roman"/>
              </a:rPr>
              <a:t>i</a:t>
            </a:r>
            <a:r>
              <a:rPr baseline="4629" dirty="0">
                <a:latin typeface="Times New Roman"/>
                <a:cs typeface="Times New Roman"/>
              </a:rPr>
              <a:t>. </a:t>
            </a:r>
            <a:r>
              <a:rPr spc="-6" baseline="4629" dirty="0">
                <a:latin typeface="Times New Roman"/>
                <a:cs typeface="Times New Roman"/>
              </a:rPr>
              <a:t>Sea </a:t>
            </a:r>
            <a:r>
              <a:rPr baseline="4629" dirty="0">
                <a:latin typeface="Times New Roman"/>
                <a:cs typeface="Times New Roman"/>
              </a:rPr>
              <a:t>P</a:t>
            </a:r>
            <a:r>
              <a:rPr sz="600" dirty="0">
                <a:latin typeface="Times New Roman"/>
                <a:cs typeface="Times New Roman"/>
              </a:rPr>
              <a:t>gi </a:t>
            </a:r>
            <a:r>
              <a:rPr baseline="4629" dirty="0">
                <a:latin typeface="Times New Roman"/>
                <a:cs typeface="Times New Roman"/>
              </a:rPr>
              <a:t>la potencia </a:t>
            </a:r>
            <a:r>
              <a:rPr spc="-6" baseline="4629" dirty="0">
                <a:latin typeface="Times New Roman"/>
                <a:cs typeface="Times New Roman"/>
              </a:rPr>
              <a:t>programada </a:t>
            </a:r>
            <a:r>
              <a:rPr baseline="4629" dirty="0">
                <a:latin typeface="Times New Roman"/>
                <a:cs typeface="Times New Roman"/>
              </a:rPr>
              <a:t>que </a:t>
            </a:r>
            <a:r>
              <a:rPr spc="-6" baseline="4629" dirty="0">
                <a:latin typeface="Times New Roman"/>
                <a:cs typeface="Times New Roman"/>
              </a:rPr>
              <a:t>es generada en </a:t>
            </a:r>
            <a:r>
              <a:rPr baseline="4629" dirty="0">
                <a:latin typeface="Times New Roman"/>
                <a:cs typeface="Times New Roman"/>
              </a:rPr>
              <a:t>la </a:t>
            </a:r>
            <a:r>
              <a:rPr spc="6" baseline="4629" dirty="0">
                <a:latin typeface="Times New Roman"/>
                <a:cs typeface="Times New Roman"/>
              </a:rPr>
              <a:t> </a:t>
            </a:r>
            <a:r>
              <a:rPr spc="-6" baseline="4629" dirty="0">
                <a:latin typeface="Times New Roman"/>
                <a:cs typeface="Times New Roman"/>
              </a:rPr>
              <a:t>barra</a:t>
            </a:r>
            <a:r>
              <a:rPr spc="-90" baseline="4629" dirty="0">
                <a:latin typeface="Times New Roman"/>
                <a:cs typeface="Times New Roman"/>
              </a:rPr>
              <a:t> </a:t>
            </a:r>
            <a:r>
              <a:rPr b="1" i="1" baseline="4629" dirty="0">
                <a:latin typeface="Times New Roman"/>
                <a:cs typeface="Times New Roman"/>
              </a:rPr>
              <a:t>i</a:t>
            </a:r>
            <a:r>
              <a:rPr b="1" i="1" spc="-48" baseline="4629" dirty="0">
                <a:latin typeface="Times New Roman"/>
                <a:cs typeface="Times New Roman"/>
              </a:rPr>
              <a:t> </a:t>
            </a:r>
            <a:r>
              <a:rPr baseline="4629" dirty="0">
                <a:latin typeface="Times New Roman"/>
                <a:cs typeface="Times New Roman"/>
              </a:rPr>
              <a:t>y</a:t>
            </a:r>
            <a:r>
              <a:rPr spc="-115" baseline="4629" dirty="0">
                <a:latin typeface="Times New Roman"/>
                <a:cs typeface="Times New Roman"/>
              </a:rPr>
              <a:t> </a:t>
            </a:r>
            <a:r>
              <a:rPr baseline="4629" dirty="0">
                <a:latin typeface="Times New Roman"/>
                <a:cs typeface="Times New Roman"/>
              </a:rPr>
              <a:t>P</a:t>
            </a:r>
            <a:r>
              <a:rPr sz="600" dirty="0">
                <a:latin typeface="Times New Roman"/>
                <a:cs typeface="Times New Roman"/>
              </a:rPr>
              <a:t>di</a:t>
            </a:r>
            <a:r>
              <a:rPr sz="600" spc="32" dirty="0">
                <a:latin typeface="Times New Roman"/>
                <a:cs typeface="Times New Roman"/>
              </a:rPr>
              <a:t> </a:t>
            </a:r>
            <a:r>
              <a:rPr baseline="4629" dirty="0">
                <a:latin typeface="Times New Roman"/>
                <a:cs typeface="Times New Roman"/>
              </a:rPr>
              <a:t>la</a:t>
            </a:r>
            <a:r>
              <a:rPr spc="-84" baseline="4629" dirty="0">
                <a:latin typeface="Times New Roman"/>
                <a:cs typeface="Times New Roman"/>
              </a:rPr>
              <a:t> </a:t>
            </a:r>
            <a:r>
              <a:rPr spc="-6" baseline="4629" dirty="0">
                <a:latin typeface="Times New Roman"/>
                <a:cs typeface="Times New Roman"/>
              </a:rPr>
              <a:t>potencia</a:t>
            </a:r>
            <a:r>
              <a:rPr spc="-78" baseline="4629" dirty="0">
                <a:latin typeface="Times New Roman"/>
                <a:cs typeface="Times New Roman"/>
              </a:rPr>
              <a:t> </a:t>
            </a:r>
            <a:r>
              <a:rPr spc="-6" baseline="4629" dirty="0">
                <a:latin typeface="Times New Roman"/>
                <a:cs typeface="Times New Roman"/>
              </a:rPr>
              <a:t>programada</a:t>
            </a:r>
            <a:r>
              <a:rPr spc="-90" baseline="4629" dirty="0">
                <a:latin typeface="Times New Roman"/>
                <a:cs typeface="Times New Roman"/>
              </a:rPr>
              <a:t> </a:t>
            </a:r>
            <a:r>
              <a:rPr baseline="4629" dirty="0">
                <a:latin typeface="Times New Roman"/>
                <a:cs typeface="Times New Roman"/>
              </a:rPr>
              <a:t>que</a:t>
            </a:r>
            <a:r>
              <a:rPr spc="-84" baseline="4629" dirty="0">
                <a:latin typeface="Times New Roman"/>
                <a:cs typeface="Times New Roman"/>
              </a:rPr>
              <a:t> </a:t>
            </a:r>
            <a:r>
              <a:rPr baseline="4629" dirty="0">
                <a:latin typeface="Times New Roman"/>
                <a:cs typeface="Times New Roman"/>
              </a:rPr>
              <a:t>demanda</a:t>
            </a:r>
            <a:r>
              <a:rPr spc="-90" baseline="4629" dirty="0">
                <a:latin typeface="Times New Roman"/>
                <a:cs typeface="Times New Roman"/>
              </a:rPr>
              <a:t> </a:t>
            </a:r>
            <a:r>
              <a:rPr spc="6" baseline="4629" dirty="0">
                <a:latin typeface="Times New Roman"/>
                <a:cs typeface="Times New Roman"/>
              </a:rPr>
              <a:t>la</a:t>
            </a:r>
            <a:r>
              <a:rPr spc="-84" baseline="4629" dirty="0">
                <a:latin typeface="Times New Roman"/>
                <a:cs typeface="Times New Roman"/>
              </a:rPr>
              <a:t> </a:t>
            </a:r>
            <a:r>
              <a:rPr spc="-6" baseline="4629" dirty="0">
                <a:latin typeface="Times New Roman"/>
                <a:cs typeface="Times New Roman"/>
              </a:rPr>
              <a:t>carga</a:t>
            </a:r>
            <a:r>
              <a:rPr spc="-90" baseline="4629" dirty="0">
                <a:latin typeface="Times New Roman"/>
                <a:cs typeface="Times New Roman"/>
              </a:rPr>
              <a:t> </a:t>
            </a:r>
            <a:r>
              <a:rPr spc="-6" baseline="4629" dirty="0">
                <a:latin typeface="Times New Roman"/>
                <a:cs typeface="Times New Roman"/>
              </a:rPr>
              <a:t>en</a:t>
            </a:r>
            <a:r>
              <a:rPr spc="-61" baseline="4629" dirty="0">
                <a:latin typeface="Times New Roman"/>
                <a:cs typeface="Times New Roman"/>
              </a:rPr>
              <a:t> </a:t>
            </a:r>
            <a:r>
              <a:rPr spc="-6" baseline="4629" dirty="0">
                <a:latin typeface="Times New Roman"/>
                <a:cs typeface="Times New Roman"/>
              </a:rPr>
              <a:t>esa</a:t>
            </a:r>
            <a:r>
              <a:rPr spc="-84" baseline="4629" dirty="0">
                <a:latin typeface="Times New Roman"/>
                <a:cs typeface="Times New Roman"/>
              </a:rPr>
              <a:t> </a:t>
            </a:r>
            <a:r>
              <a:rPr spc="-6" baseline="4629" dirty="0">
                <a:latin typeface="Times New Roman"/>
                <a:cs typeface="Times New Roman"/>
              </a:rPr>
              <a:t>barra.</a:t>
            </a:r>
            <a:r>
              <a:rPr spc="-72" baseline="4629" dirty="0">
                <a:latin typeface="Times New Roman"/>
                <a:cs typeface="Times New Roman"/>
              </a:rPr>
              <a:t> </a:t>
            </a:r>
            <a:r>
              <a:rPr spc="-6" baseline="4629" dirty="0">
                <a:latin typeface="Times New Roman"/>
                <a:cs typeface="Times New Roman"/>
              </a:rPr>
              <a:t>Entonces,</a:t>
            </a:r>
            <a:r>
              <a:rPr spc="-78" baseline="4629" dirty="0">
                <a:latin typeface="Times New Roman"/>
                <a:cs typeface="Times New Roman"/>
              </a:rPr>
              <a:t> </a:t>
            </a:r>
            <a:r>
              <a:rPr baseline="4629" dirty="0">
                <a:latin typeface="Times New Roman"/>
                <a:cs typeface="Times New Roman"/>
              </a:rPr>
              <a:t>la</a:t>
            </a:r>
            <a:r>
              <a:rPr spc="-84" baseline="4629" dirty="0">
                <a:latin typeface="Times New Roman"/>
                <a:cs typeface="Times New Roman"/>
              </a:rPr>
              <a:t> </a:t>
            </a:r>
            <a:r>
              <a:rPr spc="-6" baseline="4629" dirty="0">
                <a:latin typeface="Times New Roman"/>
                <a:cs typeface="Times New Roman"/>
              </a:rPr>
              <a:t>expresión</a:t>
            </a:r>
            <a:endParaRPr baseline="4629">
              <a:latin typeface="Times New Roman"/>
              <a:cs typeface="Times New Roman"/>
            </a:endParaRPr>
          </a:p>
          <a:p>
            <a:pPr marL="41036" algn="just"/>
            <a:r>
              <a:rPr sz="1000" spc="-12" dirty="0">
                <a:latin typeface="Cambria Math"/>
                <a:cs typeface="Cambria Math"/>
              </a:rPr>
              <a:t>𝐏</a:t>
            </a:r>
            <a:r>
              <a:rPr sz="1000" spc="-18" baseline="-16339" dirty="0">
                <a:latin typeface="Cambria Math"/>
                <a:cs typeface="Cambria Math"/>
              </a:rPr>
              <a:t>𝐢,𝐩𝐫𝐨𝐠</a:t>
            </a:r>
            <a:r>
              <a:rPr sz="1000" spc="236" baseline="-16339" dirty="0">
                <a:latin typeface="Cambria Math"/>
                <a:cs typeface="Cambria Math"/>
              </a:rPr>
              <a:t> </a:t>
            </a:r>
            <a:r>
              <a:rPr sz="1000" dirty="0">
                <a:latin typeface="Cambria Math"/>
                <a:cs typeface="Cambria Math"/>
              </a:rPr>
              <a:t>=</a:t>
            </a:r>
            <a:r>
              <a:rPr sz="1000" spc="48" dirty="0">
                <a:latin typeface="Cambria Math"/>
                <a:cs typeface="Cambria Math"/>
              </a:rPr>
              <a:t> </a:t>
            </a:r>
            <a:r>
              <a:rPr sz="1000" spc="-24" dirty="0">
                <a:latin typeface="Cambria Math"/>
                <a:cs typeface="Cambria Math"/>
              </a:rPr>
              <a:t>𝐏</a:t>
            </a:r>
            <a:r>
              <a:rPr sz="1000" spc="-36" baseline="-16339" dirty="0">
                <a:latin typeface="Cambria Math"/>
                <a:cs typeface="Cambria Math"/>
              </a:rPr>
              <a:t>𝐠𝐢</a:t>
            </a:r>
            <a:r>
              <a:rPr sz="1000" spc="163" baseline="-16339" dirty="0">
                <a:latin typeface="Cambria Math"/>
                <a:cs typeface="Cambria Math"/>
              </a:rPr>
              <a:t> </a:t>
            </a:r>
            <a:r>
              <a:rPr sz="1000" dirty="0">
                <a:latin typeface="Cambria Math"/>
                <a:cs typeface="Cambria Math"/>
              </a:rPr>
              <a:t>−</a:t>
            </a:r>
            <a:r>
              <a:rPr sz="1000" spc="4" dirty="0">
                <a:latin typeface="Cambria Math"/>
                <a:cs typeface="Cambria Math"/>
              </a:rPr>
              <a:t> </a:t>
            </a:r>
            <a:r>
              <a:rPr sz="1000" spc="-24" dirty="0">
                <a:latin typeface="Cambria Math"/>
                <a:cs typeface="Cambria Math"/>
              </a:rPr>
              <a:t>𝐏</a:t>
            </a:r>
            <a:r>
              <a:rPr sz="1000" spc="-36" baseline="-16339" dirty="0">
                <a:latin typeface="Cambria Math"/>
                <a:cs typeface="Cambria Math"/>
              </a:rPr>
              <a:t>𝐝𝐢</a:t>
            </a:r>
            <a:r>
              <a:rPr sz="1000" spc="248" baseline="-16339" dirty="0">
                <a:latin typeface="Cambria Math"/>
                <a:cs typeface="Cambria Math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da</a:t>
            </a:r>
            <a:r>
              <a:rPr sz="1000" spc="3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3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potencia</a:t>
            </a:r>
            <a:r>
              <a:rPr sz="1000" spc="3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programa</a:t>
            </a:r>
            <a:r>
              <a:rPr sz="1000" spc="4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total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que</a:t>
            </a:r>
            <a:r>
              <a:rPr sz="1000" spc="3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está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siendo</a:t>
            </a:r>
            <a:r>
              <a:rPr sz="1000" spc="2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inyectada</a:t>
            </a:r>
            <a:r>
              <a:rPr sz="1000" spc="3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dentro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3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3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red</a:t>
            </a:r>
            <a:endParaRPr sz="1000">
              <a:latin typeface="Times New Roman"/>
              <a:cs typeface="Times New Roman"/>
            </a:endParaRPr>
          </a:p>
          <a:p>
            <a:pPr marL="41036" algn="just">
              <a:spcBef>
                <a:spcPts val="158"/>
              </a:spcBef>
            </a:pP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dirty="0">
                <a:latin typeface="Times New Roman"/>
                <a:cs typeface="Times New Roman"/>
              </a:rPr>
              <a:t> la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barra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b="1" i="1" dirty="0">
                <a:latin typeface="Times New Roman"/>
                <a:cs typeface="Times New Roman"/>
              </a:rPr>
              <a:t>i,</a:t>
            </a:r>
            <a:r>
              <a:rPr sz="1000" b="1" i="1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como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mostrado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 </a:t>
            </a:r>
            <a:r>
              <a:rPr sz="1000" spc="-4" dirty="0">
                <a:latin typeface="Times New Roman"/>
                <a:cs typeface="Times New Roman"/>
              </a:rPr>
              <a:t>siguiente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figura.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205029" y="4146321"/>
            <a:ext cx="5241300" cy="120721"/>
          </a:xfrm>
          <a:prstGeom prst="rect">
            <a:avLst/>
          </a:prstGeom>
        </p:spPr>
        <p:txBody>
          <a:bodyPr vert="horz" wrap="square" lIns="0" tIns="17953" rIns="0" bIns="0" rtlCol="0">
            <a:spAutoFit/>
          </a:bodyPr>
          <a:lstStyle/>
          <a:p>
            <a:pPr marL="1977434" marR="4104" indent="-1967688">
              <a:lnSpc>
                <a:spcPts val="832"/>
              </a:lnSpc>
              <a:spcBef>
                <a:spcPts val="141"/>
              </a:spcBef>
            </a:pPr>
            <a:r>
              <a:rPr sz="700" b="1" i="1" dirty="0">
                <a:latin typeface="Times New Roman"/>
                <a:cs typeface="Times New Roman"/>
              </a:rPr>
              <a:t>Figura 3.12:</a:t>
            </a:r>
            <a:r>
              <a:rPr sz="700" b="1" i="1" spc="4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Notación para</a:t>
            </a:r>
            <a:r>
              <a:rPr sz="700" b="1" i="1" spc="8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la</a:t>
            </a:r>
            <a:r>
              <a:rPr sz="700" b="1" i="1" spc="8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potencia</a:t>
            </a:r>
            <a:r>
              <a:rPr sz="700" b="1" i="1" spc="4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a)</a:t>
            </a:r>
            <a:r>
              <a:rPr sz="700" b="1" i="1" spc="4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Activa</a:t>
            </a:r>
            <a:r>
              <a:rPr sz="700" b="1" i="1" spc="8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y</a:t>
            </a:r>
            <a:r>
              <a:rPr sz="700" b="1" i="1" spc="-8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b)</a:t>
            </a:r>
            <a:r>
              <a:rPr sz="700" b="1" i="1" spc="4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Reactiva</a:t>
            </a:r>
            <a:r>
              <a:rPr sz="700" b="1" i="1" spc="12" dirty="0">
                <a:latin typeface="Times New Roman"/>
                <a:cs typeface="Times New Roman"/>
              </a:rPr>
              <a:t> </a:t>
            </a:r>
            <a:r>
              <a:rPr sz="700" b="1" i="1" spc="-12" dirty="0">
                <a:latin typeface="Times New Roman"/>
                <a:cs typeface="Times New Roman"/>
              </a:rPr>
              <a:t>en</a:t>
            </a:r>
            <a:r>
              <a:rPr sz="700" b="1" i="1" spc="4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una</a:t>
            </a:r>
            <a:r>
              <a:rPr sz="700" b="1" i="1" spc="8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típica </a:t>
            </a:r>
            <a:r>
              <a:rPr sz="700" b="1" i="1" dirty="0">
                <a:latin typeface="Times New Roman"/>
                <a:cs typeface="Times New Roman"/>
              </a:rPr>
              <a:t>barra i,</a:t>
            </a:r>
            <a:r>
              <a:rPr sz="700" b="1" i="1" spc="-4" dirty="0">
                <a:latin typeface="Times New Roman"/>
                <a:cs typeface="Times New Roman"/>
              </a:rPr>
              <a:t> para</a:t>
            </a:r>
            <a:r>
              <a:rPr sz="700" b="1" i="1" spc="12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los</a:t>
            </a:r>
            <a:r>
              <a:rPr sz="700" b="1" i="1" spc="4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estudios</a:t>
            </a:r>
            <a:r>
              <a:rPr sz="700" b="1" i="1" spc="-8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de </a:t>
            </a:r>
            <a:r>
              <a:rPr sz="700" b="1" i="1" spc="-4" dirty="0">
                <a:latin typeface="Times New Roman"/>
                <a:cs typeface="Times New Roman"/>
              </a:rPr>
              <a:t>flujo</a:t>
            </a:r>
            <a:r>
              <a:rPr sz="700" b="1" i="1" dirty="0">
                <a:latin typeface="Times New Roman"/>
                <a:cs typeface="Times New Roman"/>
              </a:rPr>
              <a:t> de </a:t>
            </a:r>
            <a:r>
              <a:rPr sz="700" b="1" i="1" spc="-170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potencia.</a:t>
            </a:r>
            <a:endParaRPr sz="700">
              <a:latin typeface="Times New Roman"/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67193" y="4574224"/>
            <a:ext cx="213832" cy="80582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1051937" y="4529456"/>
            <a:ext cx="5553989" cy="1014495"/>
          </a:xfrm>
          <a:prstGeom prst="rect">
            <a:avLst/>
          </a:prstGeom>
        </p:spPr>
        <p:txBody>
          <a:bodyPr vert="horz" wrap="square" lIns="0" tIns="5130" rIns="0" bIns="0" rtlCol="0">
            <a:spAutoFit/>
          </a:bodyPr>
          <a:lstStyle/>
          <a:p>
            <a:pPr marL="202103" marR="92844" indent="26674">
              <a:lnSpc>
                <a:spcPct val="103000"/>
              </a:lnSpc>
              <a:spcBef>
                <a:spcPts val="40"/>
              </a:spcBef>
            </a:pPr>
            <a:r>
              <a:rPr sz="1100" b="1" spc="-4" dirty="0">
                <a:latin typeface="Times New Roman"/>
                <a:cs typeface="Times New Roman"/>
              </a:rPr>
              <a:t>PREPARACIÓN </a:t>
            </a:r>
            <a:r>
              <a:rPr sz="1100" b="1" dirty="0">
                <a:latin typeface="Times New Roman"/>
                <a:cs typeface="Times New Roman"/>
              </a:rPr>
              <a:t>DE LA</a:t>
            </a:r>
            <a:r>
              <a:rPr sz="1100" b="1" spc="-4" dirty="0">
                <a:latin typeface="Times New Roman"/>
                <a:cs typeface="Times New Roman"/>
              </a:rPr>
              <a:t> RED</a:t>
            </a:r>
            <a:r>
              <a:rPr sz="1100" b="1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PARA </a:t>
            </a:r>
            <a:r>
              <a:rPr sz="1100" b="1" spc="4" dirty="0">
                <a:latin typeface="Times New Roman"/>
                <a:cs typeface="Times New Roman"/>
              </a:rPr>
              <a:t>EL</a:t>
            </a:r>
            <a:r>
              <a:rPr sz="1100" b="1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ANÁLISIS</a:t>
            </a:r>
            <a:r>
              <a:rPr sz="1100" b="1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DE</a:t>
            </a:r>
            <a:r>
              <a:rPr sz="1100" b="1" spc="4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FLUJO</a:t>
            </a:r>
            <a:r>
              <a:rPr sz="1100" b="1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DE </a:t>
            </a:r>
            <a:r>
              <a:rPr sz="1100" b="1" spc="-271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POTENCIA.</a:t>
            </a:r>
            <a:endParaRPr sz="1100">
              <a:latin typeface="Times New Roman"/>
              <a:cs typeface="Times New Roman"/>
            </a:endParaRPr>
          </a:p>
          <a:p>
            <a:pPr>
              <a:spcBef>
                <a:spcPts val="12"/>
              </a:spcBef>
            </a:pPr>
            <a:endParaRPr sz="1100">
              <a:latin typeface="Times New Roman"/>
              <a:cs typeface="Times New Roman"/>
            </a:endParaRPr>
          </a:p>
          <a:p>
            <a:pPr marL="10259" marR="4104" algn="just">
              <a:lnSpc>
                <a:spcPct val="103299"/>
              </a:lnSpc>
            </a:pPr>
            <a:r>
              <a:rPr sz="1000" spc="-4" dirty="0">
                <a:latin typeface="Times New Roman"/>
                <a:cs typeface="Times New Roman"/>
              </a:rPr>
              <a:t>Para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analizar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problema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flujo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potencia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deben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tener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cuenta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los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tipos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las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barras </a:t>
            </a:r>
            <a:r>
              <a:rPr sz="1000" spc="-23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que lo </a:t>
            </a:r>
            <a:r>
              <a:rPr sz="1000" spc="-4" dirty="0">
                <a:latin typeface="Times New Roman"/>
                <a:cs typeface="Times New Roman"/>
              </a:rPr>
              <a:t>conforman, </a:t>
            </a:r>
            <a:r>
              <a:rPr sz="1000" dirty="0">
                <a:latin typeface="Times New Roman"/>
                <a:cs typeface="Times New Roman"/>
              </a:rPr>
              <a:t>para </a:t>
            </a:r>
            <a:r>
              <a:rPr sz="1000" spc="-4" dirty="0">
                <a:latin typeface="Times New Roman"/>
                <a:cs typeface="Times New Roman"/>
              </a:rPr>
              <a:t>empezar </a:t>
            </a:r>
            <a:r>
              <a:rPr sz="1000" dirty="0">
                <a:latin typeface="Times New Roman"/>
                <a:cs typeface="Times New Roman"/>
              </a:rPr>
              <a:t>a </a:t>
            </a:r>
            <a:r>
              <a:rPr sz="1000" spc="-4" dirty="0">
                <a:latin typeface="Times New Roman"/>
                <a:cs typeface="Times New Roman"/>
              </a:rPr>
              <a:t>calcular </a:t>
            </a:r>
            <a:r>
              <a:rPr sz="1000" dirty="0">
                <a:latin typeface="Times New Roman"/>
                <a:cs typeface="Times New Roman"/>
              </a:rPr>
              <a:t>y resolver </a:t>
            </a:r>
            <a:r>
              <a:rPr sz="1000" spc="-4" dirty="0">
                <a:latin typeface="Times New Roman"/>
                <a:cs typeface="Times New Roman"/>
              </a:rPr>
              <a:t>el caso. Ya </a:t>
            </a:r>
            <a:r>
              <a:rPr sz="1000" dirty="0">
                <a:latin typeface="Times New Roman"/>
                <a:cs typeface="Times New Roman"/>
              </a:rPr>
              <a:t>que </a:t>
            </a:r>
            <a:r>
              <a:rPr sz="1000" spc="-4" dirty="0">
                <a:latin typeface="Times New Roman"/>
                <a:cs typeface="Times New Roman"/>
              </a:rPr>
              <a:t>el análisis </a:t>
            </a:r>
            <a:r>
              <a:rPr sz="1000" dirty="0">
                <a:latin typeface="Times New Roman"/>
                <a:cs typeface="Times New Roman"/>
              </a:rPr>
              <a:t>para las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distintas barras del sistema determinara el </a:t>
            </a:r>
            <a:r>
              <a:rPr sz="1000" dirty="0">
                <a:latin typeface="Times New Roman"/>
                <a:cs typeface="Times New Roman"/>
              </a:rPr>
              <a:t>punto de </a:t>
            </a:r>
            <a:r>
              <a:rPr sz="1000" spc="-4" dirty="0">
                <a:latin typeface="Times New Roman"/>
                <a:cs typeface="Times New Roman"/>
              </a:rPr>
              <a:t>partida para el </a:t>
            </a:r>
            <a:r>
              <a:rPr sz="1000" dirty="0">
                <a:latin typeface="Times New Roman"/>
                <a:cs typeface="Times New Roman"/>
              </a:rPr>
              <a:t>cálculo, estableciendo las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variables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conocidas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del</a:t>
            </a:r>
            <a:r>
              <a:rPr sz="1000" dirty="0">
                <a:latin typeface="Times New Roman"/>
                <a:cs typeface="Times New Roman"/>
              </a:rPr>
              <a:t> sistema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y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las</a:t>
            </a:r>
            <a:r>
              <a:rPr sz="1000" dirty="0">
                <a:latin typeface="Times New Roman"/>
                <a:cs typeface="Times New Roman"/>
              </a:rPr>
              <a:t> que</a:t>
            </a:r>
            <a:r>
              <a:rPr sz="1000" spc="-4" dirty="0">
                <a:latin typeface="Times New Roman"/>
                <a:cs typeface="Times New Roman"/>
              </a:rPr>
              <a:t> </a:t>
            </a:r>
            <a:r>
              <a:rPr sz="1000" spc="4" dirty="0">
                <a:latin typeface="Times New Roman"/>
                <a:cs typeface="Times New Roman"/>
              </a:rPr>
              <a:t>hay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que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calcular.</a:t>
            </a:r>
            <a:endParaRPr sz="1000">
              <a:latin typeface="Times New Roman"/>
              <a:cs typeface="Times New Roman"/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27910" y="3270337"/>
            <a:ext cx="5786777" cy="876716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xfrm>
            <a:off x="6329082" y="5931133"/>
            <a:ext cx="300182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r>
              <a:rPr dirty="0"/>
              <a:t>35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77023" y="2542265"/>
            <a:ext cx="5328227" cy="3961441"/>
          </a:xfrm>
          <a:prstGeom prst="rect">
            <a:avLst/>
          </a:prstGeom>
        </p:spPr>
        <p:txBody>
          <a:bodyPr vert="horz" wrap="square" lIns="0" tIns="10259" rIns="0" bIns="0" rtlCol="0">
            <a:spAutoFit/>
          </a:bodyPr>
          <a:lstStyle/>
          <a:p>
            <a:pPr marR="182098" algn="ctr">
              <a:spcBef>
                <a:spcPts val="81"/>
              </a:spcBef>
            </a:pPr>
            <a:r>
              <a:rPr sz="700" b="1" i="1" dirty="0">
                <a:latin typeface="Times New Roman"/>
                <a:cs typeface="Times New Roman"/>
              </a:rPr>
              <a:t>Figura</a:t>
            </a:r>
            <a:r>
              <a:rPr sz="700" b="1" i="1" spc="-4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3.13: </a:t>
            </a:r>
            <a:r>
              <a:rPr sz="700" b="1" i="1" spc="-4" dirty="0">
                <a:latin typeface="Times New Roman"/>
                <a:cs typeface="Times New Roman"/>
              </a:rPr>
              <a:t>Diferentes</a:t>
            </a:r>
            <a:r>
              <a:rPr sz="700" b="1" i="1" dirty="0">
                <a:latin typeface="Times New Roman"/>
                <a:cs typeface="Times New Roman"/>
              </a:rPr>
              <a:t> tipos</a:t>
            </a:r>
            <a:r>
              <a:rPr sz="700" b="1" i="1" spc="-12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de</a:t>
            </a:r>
            <a:r>
              <a:rPr sz="700" b="1" i="1" spc="-12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barras</a:t>
            </a:r>
            <a:r>
              <a:rPr sz="700" b="1" i="1" spc="-8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que</a:t>
            </a:r>
            <a:r>
              <a:rPr sz="700" b="1" i="1" spc="-4" dirty="0">
                <a:latin typeface="Times New Roman"/>
                <a:cs typeface="Times New Roman"/>
              </a:rPr>
              <a:t> componen</a:t>
            </a:r>
            <a:r>
              <a:rPr sz="700" b="1" i="1" spc="-8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un</a:t>
            </a:r>
            <a:r>
              <a:rPr sz="700" b="1" i="1" spc="4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sistema </a:t>
            </a:r>
            <a:r>
              <a:rPr sz="700" b="1" i="1" dirty="0">
                <a:latin typeface="Times New Roman"/>
                <a:cs typeface="Times New Roman"/>
              </a:rPr>
              <a:t>de</a:t>
            </a:r>
            <a:r>
              <a:rPr sz="700" b="1" i="1" spc="-4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potencia.</a:t>
            </a:r>
            <a:endParaRPr sz="700">
              <a:latin typeface="Times New Roman"/>
              <a:cs typeface="Times New Roman"/>
            </a:endParaRPr>
          </a:p>
          <a:p>
            <a:pPr marL="194922" marR="6668" indent="-184663" algn="just">
              <a:lnSpc>
                <a:spcPct val="103299"/>
              </a:lnSpc>
              <a:spcBef>
                <a:spcPts val="687"/>
              </a:spcBef>
              <a:buAutoNum type="arabicPeriod"/>
              <a:tabLst>
                <a:tab pos="194922" algn="l"/>
              </a:tabLst>
            </a:pPr>
            <a:r>
              <a:rPr sz="1000" b="1" spc="-4" dirty="0">
                <a:latin typeface="Times New Roman"/>
                <a:cs typeface="Times New Roman"/>
              </a:rPr>
              <a:t>Barra de carga (PQ): </a:t>
            </a:r>
            <a:r>
              <a:rPr sz="1000" spc="-4" dirty="0">
                <a:latin typeface="Times New Roman"/>
                <a:cs typeface="Times New Roman"/>
              </a:rPr>
              <a:t>Las barras </a:t>
            </a:r>
            <a:r>
              <a:rPr sz="1000" dirty="0">
                <a:latin typeface="Times New Roman"/>
                <a:cs typeface="Times New Roman"/>
              </a:rPr>
              <a:t>que no </a:t>
            </a:r>
            <a:r>
              <a:rPr sz="1000" spc="-4" dirty="0">
                <a:latin typeface="Times New Roman"/>
                <a:cs typeface="Times New Roman"/>
              </a:rPr>
              <a:t>tienen generación son llamadas barras </a:t>
            </a:r>
            <a:r>
              <a:rPr sz="1000" spc="4" dirty="0">
                <a:latin typeface="Times New Roman"/>
                <a:cs typeface="Times New Roman"/>
              </a:rPr>
              <a:t>de 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carga,</a:t>
            </a:r>
            <a:r>
              <a:rPr sz="1000" spc="3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ellas</a:t>
            </a:r>
            <a:r>
              <a:rPr sz="1000" spc="3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2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potencia</a:t>
            </a:r>
            <a:r>
              <a:rPr sz="1000" spc="2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reactiva</a:t>
            </a:r>
            <a:r>
              <a:rPr sz="1000" spc="4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y</a:t>
            </a:r>
            <a:r>
              <a:rPr sz="1000" spc="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real</a:t>
            </a:r>
            <a:r>
              <a:rPr sz="1000" spc="3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3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generación</a:t>
            </a:r>
            <a:r>
              <a:rPr sz="1000" spc="2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son</a:t>
            </a:r>
            <a:r>
              <a:rPr sz="1000" spc="3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cero.</a:t>
            </a:r>
            <a:r>
              <a:rPr sz="1000" spc="3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Las</a:t>
            </a:r>
            <a:r>
              <a:rPr sz="1000" spc="2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potencias</a:t>
            </a:r>
            <a:r>
              <a:rPr sz="1000" spc="2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real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y </a:t>
            </a:r>
            <a:r>
              <a:rPr sz="1000" spc="-4" dirty="0">
                <a:latin typeface="Times New Roman"/>
                <a:cs typeface="Times New Roman"/>
              </a:rPr>
              <a:t>reactiva </a:t>
            </a:r>
            <a:r>
              <a:rPr sz="1000" dirty="0">
                <a:latin typeface="Times New Roman"/>
                <a:cs typeface="Times New Roman"/>
              </a:rPr>
              <a:t>demandadas por la </a:t>
            </a:r>
            <a:r>
              <a:rPr sz="1000" spc="-4" dirty="0">
                <a:latin typeface="Times New Roman"/>
                <a:cs typeface="Times New Roman"/>
              </a:rPr>
              <a:t>carga con </a:t>
            </a:r>
            <a:r>
              <a:rPr sz="1000" dirty="0">
                <a:latin typeface="Times New Roman"/>
                <a:cs typeface="Times New Roman"/>
              </a:rPr>
              <a:t>frecuencia </a:t>
            </a:r>
            <a:r>
              <a:rPr sz="1000" spc="-4" dirty="0">
                <a:latin typeface="Times New Roman"/>
                <a:cs typeface="Times New Roman"/>
              </a:rPr>
              <a:t>se conocen. Es frecuente </a:t>
            </a:r>
            <a:r>
              <a:rPr sz="1000" dirty="0">
                <a:latin typeface="Times New Roman"/>
                <a:cs typeface="Times New Roman"/>
              </a:rPr>
              <a:t>que una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barra </a:t>
            </a:r>
            <a:r>
              <a:rPr sz="1000" spc="4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carga </a:t>
            </a:r>
            <a:r>
              <a:rPr sz="1000" dirty="0">
                <a:latin typeface="Times New Roman"/>
                <a:cs typeface="Times New Roman"/>
              </a:rPr>
              <a:t>se le llame </a:t>
            </a:r>
            <a:r>
              <a:rPr sz="1000" spc="-4" dirty="0">
                <a:latin typeface="Times New Roman"/>
                <a:cs typeface="Times New Roman"/>
              </a:rPr>
              <a:t>barra P-Q </a:t>
            </a:r>
            <a:r>
              <a:rPr sz="1000" dirty="0">
                <a:latin typeface="Times New Roman"/>
                <a:cs typeface="Times New Roman"/>
              </a:rPr>
              <a:t>y </a:t>
            </a:r>
            <a:r>
              <a:rPr sz="1000" spc="-4" dirty="0">
                <a:latin typeface="Times New Roman"/>
                <a:cs typeface="Times New Roman"/>
              </a:rPr>
              <a:t>las dos cantidades desconocidas </a:t>
            </a:r>
            <a:r>
              <a:rPr sz="1000" dirty="0">
                <a:latin typeface="Times New Roman"/>
                <a:cs typeface="Times New Roman"/>
              </a:rPr>
              <a:t>que </a:t>
            </a:r>
            <a:r>
              <a:rPr sz="1000" spc="-4" dirty="0">
                <a:latin typeface="Times New Roman"/>
                <a:cs typeface="Times New Roman"/>
              </a:rPr>
              <a:t>van </a:t>
            </a:r>
            <a:r>
              <a:rPr sz="1000" dirty="0">
                <a:latin typeface="Times New Roman"/>
                <a:cs typeface="Times New Roman"/>
              </a:rPr>
              <a:t>a ser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determinadas </a:t>
            </a:r>
            <a:r>
              <a:rPr sz="1000" dirty="0">
                <a:latin typeface="Times New Roman"/>
                <a:cs typeface="Times New Roman"/>
              </a:rPr>
              <a:t>para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 barra</a:t>
            </a:r>
            <a:r>
              <a:rPr sz="1000" spc="-4" dirty="0">
                <a:latin typeface="Times New Roman"/>
                <a:cs typeface="Times New Roman"/>
              </a:rPr>
              <a:t> son el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ángulo</a:t>
            </a:r>
            <a:r>
              <a:rPr sz="1000" dirty="0">
                <a:latin typeface="Times New Roman"/>
                <a:cs typeface="Times New Roman"/>
              </a:rPr>
              <a:t> δ de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fase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y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 </a:t>
            </a:r>
            <a:r>
              <a:rPr sz="1000" spc="-4" dirty="0">
                <a:latin typeface="Times New Roman"/>
                <a:cs typeface="Times New Roman"/>
              </a:rPr>
              <a:t>magnitud</a:t>
            </a:r>
            <a:r>
              <a:rPr sz="1000" dirty="0">
                <a:latin typeface="Times New Roman"/>
                <a:cs typeface="Times New Roman"/>
              </a:rPr>
              <a:t> de</a:t>
            </a:r>
            <a:r>
              <a:rPr sz="1000" spc="-4" dirty="0">
                <a:latin typeface="Times New Roman"/>
                <a:cs typeface="Times New Roman"/>
              </a:rPr>
              <a:t> </a:t>
            </a:r>
            <a:r>
              <a:rPr sz="1000" spc="4" dirty="0">
                <a:latin typeface="Times New Roman"/>
                <a:cs typeface="Times New Roman"/>
              </a:rPr>
              <a:t>la</a:t>
            </a:r>
            <a:r>
              <a:rPr sz="1000" dirty="0">
                <a:latin typeface="Times New Roman"/>
                <a:cs typeface="Times New Roman"/>
              </a:rPr>
              <a:t> tensión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8" dirty="0">
                <a:latin typeface="Times New Roman"/>
                <a:cs typeface="Times New Roman"/>
              </a:rPr>
              <a:t>|V|.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4"/>
              </a:spcBef>
              <a:buFont typeface="Times New Roman"/>
              <a:buAutoNum type="arabicPeriod"/>
            </a:pPr>
            <a:endParaRPr sz="1100">
              <a:latin typeface="Times New Roman"/>
              <a:cs typeface="Times New Roman"/>
            </a:endParaRPr>
          </a:p>
          <a:p>
            <a:pPr marL="194922" marR="4104" indent="-184663" algn="just">
              <a:lnSpc>
                <a:spcPct val="103400"/>
              </a:lnSpc>
              <a:buAutoNum type="arabicPeriod"/>
              <a:tabLst>
                <a:tab pos="194922" algn="l"/>
              </a:tabLst>
            </a:pPr>
            <a:r>
              <a:rPr sz="1000" b="1" spc="-4" dirty="0">
                <a:latin typeface="Times New Roman"/>
                <a:cs typeface="Times New Roman"/>
              </a:rPr>
              <a:t>Barra</a:t>
            </a:r>
            <a:r>
              <a:rPr sz="1000" b="1" spc="-57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de</a:t>
            </a:r>
            <a:r>
              <a:rPr sz="1000" b="1" spc="-61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tensión</a:t>
            </a:r>
            <a:r>
              <a:rPr sz="1000" b="1" spc="-44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controlada</a:t>
            </a:r>
            <a:r>
              <a:rPr sz="1000" b="1" spc="-57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(PV):</a:t>
            </a:r>
            <a:r>
              <a:rPr sz="1000" b="1" spc="-4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Cualquier</a:t>
            </a:r>
            <a:r>
              <a:rPr sz="1000" spc="-61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barra</a:t>
            </a:r>
            <a:r>
              <a:rPr sz="1000" spc="-61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del</a:t>
            </a:r>
            <a:r>
              <a:rPr sz="1000" spc="-4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sistema</a:t>
            </a:r>
            <a:r>
              <a:rPr sz="1000" spc="-61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spc="-57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-53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que</a:t>
            </a:r>
            <a:r>
              <a:rPr sz="1000" spc="-61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mantiene </a:t>
            </a:r>
            <a:r>
              <a:rPr sz="1000" spc="-23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constate </a:t>
            </a:r>
            <a:r>
              <a:rPr sz="1000" dirty="0">
                <a:latin typeface="Times New Roman"/>
                <a:cs typeface="Times New Roman"/>
              </a:rPr>
              <a:t>la </a:t>
            </a:r>
            <a:r>
              <a:rPr sz="1000" spc="-4" dirty="0">
                <a:latin typeface="Times New Roman"/>
                <a:cs typeface="Times New Roman"/>
              </a:rPr>
              <a:t>magnitud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4" dirty="0">
                <a:latin typeface="Times New Roman"/>
                <a:cs typeface="Times New Roman"/>
              </a:rPr>
              <a:t>la </a:t>
            </a:r>
            <a:r>
              <a:rPr sz="1000" dirty="0">
                <a:latin typeface="Times New Roman"/>
                <a:cs typeface="Times New Roman"/>
              </a:rPr>
              <a:t>tensión </a:t>
            </a:r>
            <a:r>
              <a:rPr sz="1000" spc="-4" dirty="0">
                <a:latin typeface="Times New Roman"/>
                <a:cs typeface="Times New Roman"/>
              </a:rPr>
              <a:t>se llama </a:t>
            </a:r>
            <a:r>
              <a:rPr sz="1000" dirty="0">
                <a:latin typeface="Times New Roman"/>
                <a:cs typeface="Times New Roman"/>
              </a:rPr>
              <a:t>barra </a:t>
            </a:r>
            <a:r>
              <a:rPr sz="1000" spc="4" dirty="0">
                <a:latin typeface="Times New Roman"/>
                <a:cs typeface="Times New Roman"/>
              </a:rPr>
              <a:t>de </a:t>
            </a:r>
            <a:r>
              <a:rPr sz="1000" dirty="0">
                <a:latin typeface="Times New Roman"/>
                <a:cs typeface="Times New Roman"/>
              </a:rPr>
              <a:t>tensión </a:t>
            </a:r>
            <a:r>
              <a:rPr sz="1000" spc="-4" dirty="0">
                <a:latin typeface="Times New Roman"/>
                <a:cs typeface="Times New Roman"/>
              </a:rPr>
              <a:t>controlada. </a:t>
            </a:r>
            <a:r>
              <a:rPr sz="1000" dirty="0">
                <a:latin typeface="Times New Roman"/>
                <a:cs typeface="Times New Roman"/>
              </a:rPr>
              <a:t>En las </a:t>
            </a:r>
            <a:r>
              <a:rPr sz="1000" spc="-4" dirty="0">
                <a:latin typeface="Times New Roman"/>
                <a:cs typeface="Times New Roman"/>
              </a:rPr>
              <a:t>barras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las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que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4" dirty="0">
                <a:latin typeface="Times New Roman"/>
                <a:cs typeface="Times New Roman"/>
              </a:rPr>
              <a:t>hay</a:t>
            </a:r>
            <a:r>
              <a:rPr sz="1000" spc="-4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un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generador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conectado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se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puede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controlar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generación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por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medio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ajustes </a:t>
            </a:r>
            <a:r>
              <a:rPr sz="1000" dirty="0">
                <a:latin typeface="Times New Roman"/>
                <a:cs typeface="Times New Roman"/>
              </a:rPr>
              <a:t>de la fuente de </a:t>
            </a:r>
            <a:r>
              <a:rPr sz="1000" spc="-4" dirty="0">
                <a:latin typeface="Times New Roman"/>
                <a:cs typeface="Times New Roman"/>
              </a:rPr>
              <a:t>energía </a:t>
            </a:r>
            <a:r>
              <a:rPr sz="1000" dirty="0">
                <a:latin typeface="Times New Roman"/>
                <a:cs typeface="Times New Roman"/>
              </a:rPr>
              <a:t>mecánica y la </a:t>
            </a:r>
            <a:r>
              <a:rPr sz="1000" spc="-4" dirty="0">
                <a:latin typeface="Times New Roman"/>
                <a:cs typeface="Times New Roman"/>
              </a:rPr>
              <a:t>magnitud </a:t>
            </a:r>
            <a:r>
              <a:rPr sz="1000" dirty="0">
                <a:latin typeface="Times New Roman"/>
                <a:cs typeface="Times New Roman"/>
              </a:rPr>
              <a:t>de la tensión </a:t>
            </a:r>
            <a:r>
              <a:rPr sz="1000" spc="-4" dirty="0">
                <a:latin typeface="Times New Roman"/>
                <a:cs typeface="Times New Roman"/>
              </a:rPr>
              <a:t>puede ser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controlada al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ajustar </a:t>
            </a:r>
            <a:r>
              <a:rPr sz="1000" dirty="0">
                <a:latin typeface="Times New Roman"/>
                <a:cs typeface="Times New Roman"/>
              </a:rPr>
              <a:t>la excitación </a:t>
            </a:r>
            <a:r>
              <a:rPr sz="1000" spc="-4" dirty="0">
                <a:latin typeface="Times New Roman"/>
                <a:cs typeface="Times New Roman"/>
              </a:rPr>
              <a:t>del </a:t>
            </a:r>
            <a:r>
              <a:rPr sz="1000" dirty="0">
                <a:latin typeface="Times New Roman"/>
                <a:cs typeface="Times New Roman"/>
              </a:rPr>
              <a:t>generador. </a:t>
            </a:r>
            <a:r>
              <a:rPr sz="1000" spc="-4" dirty="0">
                <a:latin typeface="Times New Roman"/>
                <a:cs typeface="Times New Roman"/>
              </a:rPr>
              <a:t>Por </a:t>
            </a:r>
            <a:r>
              <a:rPr sz="1000" dirty="0">
                <a:latin typeface="Times New Roman"/>
                <a:cs typeface="Times New Roman"/>
              </a:rPr>
              <a:t>lo tanto, </a:t>
            </a:r>
            <a:r>
              <a:rPr sz="1000" spc="-4" dirty="0">
                <a:latin typeface="Times New Roman"/>
                <a:cs typeface="Times New Roman"/>
              </a:rPr>
              <a:t>en </a:t>
            </a:r>
            <a:r>
              <a:rPr sz="1000" dirty="0">
                <a:latin typeface="Times New Roman"/>
                <a:cs typeface="Times New Roman"/>
              </a:rPr>
              <a:t>una </a:t>
            </a:r>
            <a:r>
              <a:rPr sz="1000" spc="-4" dirty="0">
                <a:latin typeface="Times New Roman"/>
                <a:cs typeface="Times New Roman"/>
              </a:rPr>
              <a:t>barra </a:t>
            </a:r>
            <a:r>
              <a:rPr sz="1000" spc="4" dirty="0">
                <a:latin typeface="Times New Roman"/>
                <a:cs typeface="Times New Roman"/>
              </a:rPr>
              <a:t>de 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generación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</a:t>
            </a:r>
            <a:r>
              <a:rPr sz="1000" dirty="0">
                <a:latin typeface="Times New Roman"/>
                <a:cs typeface="Times New Roman"/>
              </a:rPr>
              <a:t> puede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especificar</a:t>
            </a:r>
            <a:r>
              <a:rPr sz="1000" dirty="0">
                <a:latin typeface="Times New Roman"/>
                <a:cs typeface="Times New Roman"/>
              </a:rPr>
              <a:t> la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potencia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real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con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su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respectiva</a:t>
            </a:r>
            <a:r>
              <a:rPr sz="1000" dirty="0">
                <a:latin typeface="Times New Roman"/>
                <a:cs typeface="Times New Roman"/>
              </a:rPr>
              <a:t> tensión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programada, </a:t>
            </a:r>
            <a:r>
              <a:rPr sz="1000" dirty="0">
                <a:latin typeface="Times New Roman"/>
                <a:cs typeface="Times New Roman"/>
              </a:rPr>
              <a:t>la potencia </a:t>
            </a:r>
            <a:r>
              <a:rPr sz="1000" spc="-4" dirty="0">
                <a:latin typeface="Times New Roman"/>
                <a:cs typeface="Times New Roman"/>
              </a:rPr>
              <a:t>reactiva del generador </a:t>
            </a:r>
            <a:r>
              <a:rPr sz="1000" dirty="0">
                <a:latin typeface="Times New Roman"/>
                <a:cs typeface="Times New Roman"/>
              </a:rPr>
              <a:t>y </a:t>
            </a:r>
            <a:r>
              <a:rPr sz="1000" spc="-4" dirty="0">
                <a:latin typeface="Times New Roman"/>
                <a:cs typeface="Times New Roman"/>
              </a:rPr>
              <a:t>el ángulo </a:t>
            </a:r>
            <a:r>
              <a:rPr sz="1000" dirty="0">
                <a:latin typeface="Times New Roman"/>
                <a:cs typeface="Times New Roman"/>
              </a:rPr>
              <a:t>δ </a:t>
            </a:r>
            <a:r>
              <a:rPr sz="1000" spc="-4" dirty="0">
                <a:latin typeface="Times New Roman"/>
                <a:cs typeface="Times New Roman"/>
              </a:rPr>
              <a:t>son </a:t>
            </a:r>
            <a:r>
              <a:rPr sz="1000" dirty="0">
                <a:latin typeface="Times New Roman"/>
                <a:cs typeface="Times New Roman"/>
              </a:rPr>
              <a:t>las </a:t>
            </a:r>
            <a:r>
              <a:rPr sz="1000" spc="-4" dirty="0">
                <a:latin typeface="Times New Roman"/>
                <a:cs typeface="Times New Roman"/>
              </a:rPr>
              <a:t>cantidades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desconocidas </a:t>
            </a:r>
            <a:r>
              <a:rPr sz="1000" dirty="0">
                <a:latin typeface="Times New Roman"/>
                <a:cs typeface="Times New Roman"/>
              </a:rPr>
              <a:t>y que </a:t>
            </a:r>
            <a:r>
              <a:rPr sz="1000" spc="-4" dirty="0">
                <a:latin typeface="Times New Roman"/>
                <a:cs typeface="Times New Roman"/>
              </a:rPr>
              <a:t>se deben </a:t>
            </a:r>
            <a:r>
              <a:rPr sz="1000" dirty="0">
                <a:latin typeface="Times New Roman"/>
                <a:cs typeface="Times New Roman"/>
              </a:rPr>
              <a:t>de determinar. </a:t>
            </a:r>
            <a:r>
              <a:rPr sz="1000" spc="-4" dirty="0">
                <a:latin typeface="Times New Roman"/>
                <a:cs typeface="Times New Roman"/>
              </a:rPr>
              <a:t>A </a:t>
            </a:r>
            <a:r>
              <a:rPr sz="1000" dirty="0">
                <a:latin typeface="Times New Roman"/>
                <a:cs typeface="Times New Roman"/>
              </a:rPr>
              <a:t>una barra de tensión controlada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también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le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llama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barra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PV.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Ciertas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barras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sin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generación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pueden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tener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capacidad </a:t>
            </a:r>
            <a:r>
              <a:rPr sz="1000" spc="-23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controlar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tensión,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tales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barras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les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llama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también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barras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PV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y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potencia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real </a:t>
            </a:r>
            <a:r>
              <a:rPr sz="1000" spc="-23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que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generan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</a:t>
            </a:r>
            <a:r>
              <a:rPr sz="1000" dirty="0">
                <a:latin typeface="Times New Roman"/>
                <a:cs typeface="Times New Roman"/>
              </a:rPr>
              <a:t> simplemente </a:t>
            </a:r>
            <a:r>
              <a:rPr sz="1000" spc="-4" dirty="0">
                <a:latin typeface="Times New Roman"/>
                <a:cs typeface="Times New Roman"/>
              </a:rPr>
              <a:t>cero.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40"/>
              </a:spcBef>
              <a:buFont typeface="Times New Roman"/>
              <a:buAutoNum type="arabicPeriod"/>
            </a:pPr>
            <a:endParaRPr sz="1000">
              <a:latin typeface="Times New Roman"/>
              <a:cs typeface="Times New Roman"/>
            </a:endParaRPr>
          </a:p>
          <a:p>
            <a:pPr marL="194922" marR="5130" indent="-184663" algn="just">
              <a:lnSpc>
                <a:spcPct val="103299"/>
              </a:lnSpc>
              <a:spcBef>
                <a:spcPts val="4"/>
              </a:spcBef>
              <a:buAutoNum type="arabicPeriod"/>
              <a:tabLst>
                <a:tab pos="194922" algn="l"/>
              </a:tabLst>
            </a:pPr>
            <a:r>
              <a:rPr sz="1000" b="1" spc="-4" dirty="0">
                <a:latin typeface="Times New Roman"/>
                <a:cs typeface="Times New Roman"/>
              </a:rPr>
              <a:t>Barra</a:t>
            </a:r>
            <a:r>
              <a:rPr sz="1000" b="1" spc="-16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Oscilante</a:t>
            </a:r>
            <a:r>
              <a:rPr sz="1000" b="1" spc="-24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(Slack</a:t>
            </a:r>
            <a:r>
              <a:rPr sz="1000" b="1" spc="-8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Bus):</a:t>
            </a:r>
            <a:r>
              <a:rPr sz="1000" b="1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Esta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barra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referencia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del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sistema,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ángulo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23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 tensión </a:t>
            </a:r>
            <a:r>
              <a:rPr sz="1000" spc="-4" dirty="0">
                <a:latin typeface="Times New Roman"/>
                <a:cs typeface="Times New Roman"/>
              </a:rPr>
              <a:t>en </a:t>
            </a:r>
            <a:r>
              <a:rPr sz="1000" dirty="0">
                <a:latin typeface="Times New Roman"/>
                <a:cs typeface="Times New Roman"/>
              </a:rPr>
              <a:t>la barra oscilante sirve </a:t>
            </a:r>
            <a:r>
              <a:rPr sz="1000" spc="-4" dirty="0">
                <a:latin typeface="Times New Roman"/>
                <a:cs typeface="Times New Roman"/>
              </a:rPr>
              <a:t>como referencia </a:t>
            </a:r>
            <a:r>
              <a:rPr sz="1000" dirty="0">
                <a:latin typeface="Times New Roman"/>
                <a:cs typeface="Times New Roman"/>
              </a:rPr>
              <a:t>para </a:t>
            </a:r>
            <a:r>
              <a:rPr sz="1000" spc="-4" dirty="0">
                <a:latin typeface="Times New Roman"/>
                <a:cs typeface="Times New Roman"/>
              </a:rPr>
              <a:t>los ángulos </a:t>
            </a:r>
            <a:r>
              <a:rPr sz="1000" dirty="0">
                <a:latin typeface="Times New Roman"/>
                <a:cs typeface="Times New Roman"/>
              </a:rPr>
              <a:t>de todas </a:t>
            </a:r>
            <a:r>
              <a:rPr sz="1000" spc="-4" dirty="0">
                <a:latin typeface="Times New Roman"/>
                <a:cs typeface="Times New Roman"/>
              </a:rPr>
              <a:t>las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demás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tensiones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las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barras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restantes.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El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ángulo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particular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que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asigne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spc="4" dirty="0">
                <a:latin typeface="Times New Roman"/>
                <a:cs typeface="Times New Roman"/>
              </a:rPr>
              <a:t>la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tensión </a:t>
            </a:r>
            <a:r>
              <a:rPr sz="1000" spc="-23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 la </a:t>
            </a:r>
            <a:r>
              <a:rPr sz="1000" spc="-4" dirty="0">
                <a:latin typeface="Times New Roman"/>
                <a:cs typeface="Times New Roman"/>
              </a:rPr>
              <a:t>barra oscilante </a:t>
            </a:r>
            <a:r>
              <a:rPr sz="1000" dirty="0">
                <a:latin typeface="Times New Roman"/>
                <a:cs typeface="Times New Roman"/>
              </a:rPr>
              <a:t>no </a:t>
            </a:r>
            <a:r>
              <a:rPr sz="1000" spc="-4" dirty="0">
                <a:latin typeface="Times New Roman"/>
                <a:cs typeface="Times New Roman"/>
              </a:rPr>
              <a:t>es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importancia </a:t>
            </a:r>
            <a:r>
              <a:rPr sz="1000" dirty="0">
                <a:latin typeface="Times New Roman"/>
                <a:cs typeface="Times New Roman"/>
              </a:rPr>
              <a:t>porque la </a:t>
            </a:r>
            <a:r>
              <a:rPr sz="1000" spc="-4" dirty="0">
                <a:latin typeface="Times New Roman"/>
                <a:cs typeface="Times New Roman"/>
              </a:rPr>
              <a:t>diferencias </a:t>
            </a:r>
            <a:r>
              <a:rPr sz="1000" dirty="0">
                <a:latin typeface="Times New Roman"/>
                <a:cs typeface="Times New Roman"/>
              </a:rPr>
              <a:t>tensión </a:t>
            </a:r>
            <a:r>
              <a:rPr sz="1000" spc="-4" dirty="0">
                <a:latin typeface="Times New Roman"/>
                <a:cs typeface="Times New Roman"/>
              </a:rPr>
              <a:t>ángulo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determinan los valores calculados </a:t>
            </a:r>
            <a:r>
              <a:rPr sz="1000" dirty="0">
                <a:latin typeface="Times New Roman"/>
                <a:cs typeface="Times New Roman"/>
              </a:rPr>
              <a:t>de la </a:t>
            </a:r>
            <a:r>
              <a:rPr sz="1000" spc="-4" dirty="0">
                <a:latin typeface="Times New Roman"/>
                <a:cs typeface="Times New Roman"/>
              </a:rPr>
              <a:t>potencia real </a:t>
            </a:r>
            <a:r>
              <a:rPr sz="1000" dirty="0">
                <a:latin typeface="Times New Roman"/>
                <a:cs typeface="Times New Roman"/>
              </a:rPr>
              <a:t>y </a:t>
            </a:r>
            <a:r>
              <a:rPr sz="1000" spc="-4" dirty="0">
                <a:latin typeface="Times New Roman"/>
                <a:cs typeface="Times New Roman"/>
              </a:rPr>
              <a:t>reactiva. Por </a:t>
            </a:r>
            <a:r>
              <a:rPr sz="1000" dirty="0">
                <a:latin typeface="Times New Roman"/>
                <a:cs typeface="Times New Roman"/>
              </a:rPr>
              <a:t>lo </a:t>
            </a:r>
            <a:r>
              <a:rPr sz="1000" spc="-4" dirty="0">
                <a:latin typeface="Times New Roman"/>
                <a:cs typeface="Times New Roman"/>
              </a:rPr>
              <a:t>general se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seleccionan los valores </a:t>
            </a:r>
            <a:r>
              <a:rPr sz="1000" dirty="0">
                <a:latin typeface="Times New Roman"/>
                <a:cs typeface="Times New Roman"/>
              </a:rPr>
              <a:t>de 1.0 pu y 0º para la </a:t>
            </a:r>
            <a:r>
              <a:rPr sz="1000" spc="-4" dirty="0">
                <a:latin typeface="Times New Roman"/>
                <a:cs typeface="Times New Roman"/>
              </a:rPr>
              <a:t>magnitud </a:t>
            </a:r>
            <a:r>
              <a:rPr sz="1000" dirty="0">
                <a:latin typeface="Times New Roman"/>
                <a:cs typeface="Times New Roman"/>
              </a:rPr>
              <a:t>de la tensión y </a:t>
            </a:r>
            <a:r>
              <a:rPr sz="1000" spc="-4" dirty="0">
                <a:latin typeface="Times New Roman"/>
                <a:cs typeface="Times New Roman"/>
              </a:rPr>
              <a:t>su fase. Es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obligación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que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esta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barra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cuente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con </a:t>
            </a:r>
            <a:r>
              <a:rPr sz="1000" dirty="0">
                <a:latin typeface="Times New Roman"/>
                <a:cs typeface="Times New Roman"/>
              </a:rPr>
              <a:t>un</a:t>
            </a:r>
            <a:r>
              <a:rPr sz="1000" spc="-4" dirty="0">
                <a:latin typeface="Times New Roman"/>
                <a:cs typeface="Times New Roman"/>
              </a:rPr>
              <a:t> generador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8" dirty="0">
                <a:latin typeface="Times New Roman"/>
                <a:cs typeface="Times New Roman"/>
              </a:rPr>
              <a:t> gran </a:t>
            </a:r>
            <a:r>
              <a:rPr sz="1000" spc="-4" dirty="0">
                <a:latin typeface="Times New Roman"/>
                <a:cs typeface="Times New Roman"/>
              </a:rPr>
              <a:t>capacidad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que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actué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como </a:t>
            </a:r>
            <a:r>
              <a:rPr sz="1000" spc="-23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una</a:t>
            </a:r>
            <a:r>
              <a:rPr sz="1000" spc="-4" dirty="0">
                <a:latin typeface="Times New Roman"/>
                <a:cs typeface="Times New Roman"/>
              </a:rPr>
              <a:t> fuente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infinita,</a:t>
            </a:r>
            <a:r>
              <a:rPr sz="1000" spc="16" dirty="0">
                <a:latin typeface="Times New Roman"/>
                <a:cs typeface="Times New Roman"/>
              </a:rPr>
              <a:t> </a:t>
            </a:r>
            <a:r>
              <a:rPr sz="1000" spc="-12" dirty="0">
                <a:latin typeface="Times New Roman"/>
                <a:cs typeface="Times New Roman"/>
              </a:rPr>
              <a:t>ya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que </a:t>
            </a:r>
            <a:r>
              <a:rPr sz="1000" spc="-4" dirty="0">
                <a:latin typeface="Times New Roman"/>
                <a:cs typeface="Times New Roman"/>
              </a:rPr>
              <a:t>esta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barra</a:t>
            </a:r>
            <a:r>
              <a:rPr sz="1000" dirty="0">
                <a:latin typeface="Times New Roman"/>
                <a:cs typeface="Times New Roman"/>
              </a:rPr>
              <a:t> suplirá</a:t>
            </a:r>
            <a:r>
              <a:rPr sz="1000" spc="-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todas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las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pérdidas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del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sistema.</a:t>
            </a:r>
            <a:endParaRPr sz="1000">
              <a:latin typeface="Times New Roman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55065" y="676451"/>
            <a:ext cx="4697690" cy="1862801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xfrm>
            <a:off x="6329082" y="5931133"/>
            <a:ext cx="300182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r>
              <a:rPr dirty="0"/>
              <a:t>36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725776" y="1623276"/>
            <a:ext cx="2204460" cy="118081"/>
          </a:xfrm>
          <a:prstGeom prst="rect">
            <a:avLst/>
          </a:prstGeom>
        </p:spPr>
        <p:txBody>
          <a:bodyPr vert="horz" wrap="square" lIns="0" tIns="10259" rIns="0" bIns="0" rtlCol="0">
            <a:spAutoFit/>
          </a:bodyPr>
          <a:lstStyle/>
          <a:p>
            <a:pPr marL="10259">
              <a:spcBef>
                <a:spcPts val="81"/>
              </a:spcBef>
            </a:pPr>
            <a:r>
              <a:rPr sz="700" b="1" i="1" dirty="0">
                <a:latin typeface="Times New Roman"/>
                <a:cs typeface="Times New Roman"/>
              </a:rPr>
              <a:t>Figura</a:t>
            </a:r>
            <a:r>
              <a:rPr sz="700" b="1" i="1" spc="-8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3.14: </a:t>
            </a:r>
            <a:r>
              <a:rPr sz="700" b="1" i="1" spc="-4" dirty="0">
                <a:latin typeface="Times New Roman"/>
                <a:cs typeface="Times New Roman"/>
              </a:rPr>
              <a:t>Barras</a:t>
            </a:r>
            <a:r>
              <a:rPr sz="700" b="1" i="1" spc="-12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de</a:t>
            </a:r>
            <a:r>
              <a:rPr sz="700" b="1" i="1" spc="-4" dirty="0">
                <a:latin typeface="Times New Roman"/>
                <a:cs typeface="Times New Roman"/>
              </a:rPr>
              <a:t> un</a:t>
            </a:r>
            <a:r>
              <a:rPr sz="700" b="1" i="1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sistema </a:t>
            </a:r>
            <a:r>
              <a:rPr sz="700" b="1" i="1" dirty="0">
                <a:latin typeface="Times New Roman"/>
                <a:cs typeface="Times New Roman"/>
              </a:rPr>
              <a:t>de</a:t>
            </a:r>
            <a:r>
              <a:rPr sz="700" b="1" i="1" spc="-4" dirty="0">
                <a:latin typeface="Times New Roman"/>
                <a:cs typeface="Times New Roman"/>
              </a:rPr>
              <a:t> potencia.</a:t>
            </a:r>
            <a:endParaRPr sz="700">
              <a:latin typeface="Times New Roman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67202" y="1967532"/>
            <a:ext cx="300876" cy="80582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1051937" y="1922602"/>
            <a:ext cx="5553989" cy="4300893"/>
          </a:xfrm>
          <a:prstGeom prst="rect">
            <a:avLst/>
          </a:prstGeom>
        </p:spPr>
        <p:txBody>
          <a:bodyPr vert="horz" wrap="square" lIns="0" tIns="10259" rIns="0" bIns="0" rtlCol="0">
            <a:spAutoFit/>
          </a:bodyPr>
          <a:lstStyle/>
          <a:p>
            <a:pPr marL="301616">
              <a:spcBef>
                <a:spcPts val="81"/>
              </a:spcBef>
            </a:pPr>
            <a:r>
              <a:rPr sz="1100" b="1" spc="-8" dirty="0">
                <a:latin typeface="Times New Roman"/>
                <a:cs typeface="Times New Roman"/>
              </a:rPr>
              <a:t>CURVAS</a:t>
            </a:r>
            <a:r>
              <a:rPr sz="1100" b="1" spc="-12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P-V</a:t>
            </a:r>
            <a:r>
              <a:rPr sz="1100" b="1" spc="-20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Y</a:t>
            </a:r>
            <a:r>
              <a:rPr sz="1100" b="1" spc="-16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V-Q.</a:t>
            </a:r>
            <a:endParaRPr sz="1100">
              <a:latin typeface="Times New Roman"/>
              <a:cs typeface="Times New Roman"/>
            </a:endParaRPr>
          </a:p>
          <a:p>
            <a:pPr>
              <a:spcBef>
                <a:spcPts val="12"/>
              </a:spcBef>
            </a:pPr>
            <a:endParaRPr sz="1100">
              <a:latin typeface="Times New Roman"/>
              <a:cs typeface="Times New Roman"/>
            </a:endParaRPr>
          </a:p>
          <a:p>
            <a:pPr marL="10259" marR="5130" algn="just">
              <a:lnSpc>
                <a:spcPct val="103299"/>
              </a:lnSpc>
            </a:pPr>
            <a:r>
              <a:rPr sz="1000" spc="-4" dirty="0">
                <a:latin typeface="Times New Roman"/>
                <a:cs typeface="Times New Roman"/>
              </a:rPr>
              <a:t>Estos dos </a:t>
            </a:r>
            <a:r>
              <a:rPr sz="1000" dirty="0">
                <a:latin typeface="Times New Roman"/>
                <a:cs typeface="Times New Roman"/>
              </a:rPr>
              <a:t>métodos </a:t>
            </a:r>
            <a:r>
              <a:rPr sz="1000" spc="-4" dirty="0">
                <a:latin typeface="Times New Roman"/>
                <a:cs typeface="Times New Roman"/>
              </a:rPr>
              <a:t>determinan los </a:t>
            </a:r>
            <a:r>
              <a:rPr sz="1000" dirty="0">
                <a:latin typeface="Times New Roman"/>
                <a:cs typeface="Times New Roman"/>
              </a:rPr>
              <a:t>límites de </a:t>
            </a:r>
            <a:r>
              <a:rPr sz="1000" spc="-4" dirty="0">
                <a:latin typeface="Times New Roman"/>
                <a:cs typeface="Times New Roman"/>
              </a:rPr>
              <a:t>cargabilidad en estado </a:t>
            </a:r>
            <a:r>
              <a:rPr sz="1000" dirty="0">
                <a:latin typeface="Times New Roman"/>
                <a:cs typeface="Times New Roman"/>
              </a:rPr>
              <a:t>estable </a:t>
            </a:r>
            <a:r>
              <a:rPr sz="1000" spc="-4" dirty="0">
                <a:latin typeface="Times New Roman"/>
                <a:cs typeface="Times New Roman"/>
              </a:rPr>
              <a:t>los cuales, </a:t>
            </a:r>
            <a:r>
              <a:rPr sz="1000" dirty="0">
                <a:latin typeface="Times New Roman"/>
                <a:cs typeface="Times New Roman"/>
              </a:rPr>
              <a:t>a </a:t>
            </a:r>
            <a:r>
              <a:rPr sz="1000" spc="-4" dirty="0">
                <a:latin typeface="Times New Roman"/>
                <a:cs typeface="Times New Roman"/>
              </a:rPr>
              <a:t>su </a:t>
            </a:r>
            <a:r>
              <a:rPr sz="1000" dirty="0">
                <a:latin typeface="Times New Roman"/>
                <a:cs typeface="Times New Roman"/>
              </a:rPr>
              <a:t> vez,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están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íntimamente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relacionados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con</a:t>
            </a:r>
            <a:r>
              <a:rPr sz="1000" dirty="0">
                <a:latin typeface="Times New Roman"/>
                <a:cs typeface="Times New Roman"/>
              </a:rPr>
              <a:t> la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estabilidad</a:t>
            </a:r>
            <a:r>
              <a:rPr sz="1000" dirty="0">
                <a:latin typeface="Times New Roman"/>
                <a:cs typeface="Times New Roman"/>
              </a:rPr>
              <a:t> de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tensión.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12" dirty="0">
                <a:latin typeface="Times New Roman"/>
                <a:cs typeface="Times New Roman"/>
              </a:rPr>
              <a:t>Los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programas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convencionales </a:t>
            </a:r>
            <a:r>
              <a:rPr sz="1000" dirty="0">
                <a:latin typeface="Times New Roman"/>
                <a:cs typeface="Times New Roman"/>
              </a:rPr>
              <a:t>de flujos de </a:t>
            </a:r>
            <a:r>
              <a:rPr sz="1000" spc="-4" dirty="0">
                <a:latin typeface="Times New Roman"/>
                <a:cs typeface="Times New Roman"/>
              </a:rPr>
              <a:t>potencia pueden ser </a:t>
            </a:r>
            <a:r>
              <a:rPr sz="1000" dirty="0">
                <a:latin typeface="Times New Roman"/>
                <a:cs typeface="Times New Roman"/>
              </a:rPr>
              <a:t>utilizados </a:t>
            </a:r>
            <a:r>
              <a:rPr sz="1000" spc="-4" dirty="0">
                <a:latin typeface="Times New Roman"/>
                <a:cs typeface="Times New Roman"/>
              </a:rPr>
              <a:t>para </a:t>
            </a:r>
            <a:r>
              <a:rPr sz="1000" dirty="0">
                <a:latin typeface="Times New Roman"/>
                <a:cs typeface="Times New Roman"/>
              </a:rPr>
              <a:t>la </a:t>
            </a:r>
            <a:r>
              <a:rPr sz="1000" spc="-4" dirty="0">
                <a:latin typeface="Times New Roman"/>
                <a:cs typeface="Times New Roman"/>
              </a:rPr>
              <a:t>generación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8" dirty="0">
                <a:latin typeface="Times New Roman"/>
                <a:cs typeface="Times New Roman"/>
              </a:rPr>
              <a:t>las </a:t>
            </a:r>
            <a:r>
              <a:rPr sz="1000" spc="-4" dirty="0">
                <a:latin typeface="Times New Roman"/>
                <a:cs typeface="Times New Roman"/>
              </a:rPr>
              <a:t>curvas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mencionadas </a:t>
            </a:r>
            <a:r>
              <a:rPr sz="1000" dirty="0">
                <a:latin typeface="Times New Roman"/>
                <a:cs typeface="Times New Roman"/>
              </a:rPr>
              <a:t>[9].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40"/>
              </a:spcBef>
            </a:pPr>
            <a:endParaRPr sz="1000">
              <a:latin typeface="Times New Roman"/>
              <a:cs typeface="Times New Roman"/>
            </a:endParaRPr>
          </a:p>
          <a:p>
            <a:pPr marL="10259" marR="4104" algn="just">
              <a:lnSpc>
                <a:spcPct val="103499"/>
              </a:lnSpc>
            </a:pPr>
            <a:r>
              <a:rPr sz="1000" spc="-8" dirty="0">
                <a:latin typeface="Times New Roman"/>
                <a:cs typeface="Times New Roman"/>
              </a:rPr>
              <a:t>Los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análisis</a:t>
            </a:r>
            <a:r>
              <a:rPr sz="1000" spc="-4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P-V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y</a:t>
            </a:r>
            <a:r>
              <a:rPr sz="1000" spc="-77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Q-V</a:t>
            </a:r>
            <a:r>
              <a:rPr sz="1000" spc="-53" dirty="0">
                <a:latin typeface="Times New Roman"/>
                <a:cs typeface="Times New Roman"/>
              </a:rPr>
              <a:t> </a:t>
            </a:r>
            <a:r>
              <a:rPr sz="1000" spc="4" dirty="0">
                <a:latin typeface="Times New Roman"/>
                <a:cs typeface="Times New Roman"/>
              </a:rPr>
              <a:t>no</a:t>
            </a:r>
            <a:r>
              <a:rPr sz="1000" spc="-53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ofrecen</a:t>
            </a:r>
            <a:r>
              <a:rPr sz="1000" spc="-57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soluciones</a:t>
            </a:r>
            <a:r>
              <a:rPr sz="1000" spc="-53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</a:t>
            </a:r>
            <a:r>
              <a:rPr sz="1000" spc="-57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un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problema</a:t>
            </a:r>
            <a:r>
              <a:rPr sz="1000" spc="-53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específico,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pero</a:t>
            </a:r>
            <a:r>
              <a:rPr sz="1000" spc="-53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funcionan</a:t>
            </a:r>
            <a:r>
              <a:rPr sz="1000" spc="-4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como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herramientas que, </a:t>
            </a:r>
            <a:r>
              <a:rPr sz="1000" dirty="0">
                <a:latin typeface="Times New Roman"/>
                <a:cs typeface="Times New Roman"/>
              </a:rPr>
              <a:t>pueden </a:t>
            </a:r>
            <a:r>
              <a:rPr sz="1000" spc="-4" dirty="0">
                <a:latin typeface="Times New Roman"/>
                <a:cs typeface="Times New Roman"/>
              </a:rPr>
              <a:t>ser dirigidas </a:t>
            </a:r>
            <a:r>
              <a:rPr sz="1000" dirty="0">
                <a:latin typeface="Times New Roman"/>
                <a:cs typeface="Times New Roman"/>
              </a:rPr>
              <a:t>por </a:t>
            </a:r>
            <a:r>
              <a:rPr sz="1000" spc="-4" dirty="0">
                <a:latin typeface="Times New Roman"/>
                <a:cs typeface="Times New Roman"/>
              </a:rPr>
              <a:t>el </a:t>
            </a:r>
            <a:r>
              <a:rPr sz="1000" dirty="0">
                <a:latin typeface="Times New Roman"/>
                <a:cs typeface="Times New Roman"/>
              </a:rPr>
              <a:t>usuario para </a:t>
            </a:r>
            <a:r>
              <a:rPr sz="1000" spc="-4" dirty="0">
                <a:latin typeface="Times New Roman"/>
                <a:cs typeface="Times New Roman"/>
              </a:rPr>
              <a:t>realizar el </a:t>
            </a:r>
            <a:r>
              <a:rPr sz="1000" dirty="0">
                <a:latin typeface="Times New Roman"/>
                <a:cs typeface="Times New Roman"/>
              </a:rPr>
              <a:t>análisis </a:t>
            </a:r>
            <a:r>
              <a:rPr sz="1000" spc="-4" dirty="0">
                <a:latin typeface="Times New Roman"/>
                <a:cs typeface="Times New Roman"/>
              </a:rPr>
              <a:t>en </a:t>
            </a:r>
            <a:r>
              <a:rPr sz="1000" dirty="0">
                <a:latin typeface="Times New Roman"/>
                <a:cs typeface="Times New Roman"/>
              </a:rPr>
              <a:t>la solución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problemas asociados </a:t>
            </a:r>
            <a:r>
              <a:rPr sz="1000" dirty="0">
                <a:latin typeface="Times New Roman"/>
                <a:cs typeface="Times New Roman"/>
              </a:rPr>
              <a:t>con la </a:t>
            </a:r>
            <a:r>
              <a:rPr sz="1000" spc="-4" dirty="0">
                <a:latin typeface="Times New Roman"/>
                <a:cs typeface="Times New Roman"/>
              </a:rPr>
              <a:t>estabilidad en </a:t>
            </a:r>
            <a:r>
              <a:rPr sz="1000" dirty="0">
                <a:latin typeface="Times New Roman"/>
                <a:cs typeface="Times New Roman"/>
              </a:rPr>
              <a:t>estado </a:t>
            </a:r>
            <a:r>
              <a:rPr sz="1000" spc="-4" dirty="0">
                <a:latin typeface="Times New Roman"/>
                <a:cs typeface="Times New Roman"/>
              </a:rPr>
              <a:t>estacionario </a:t>
            </a:r>
            <a:r>
              <a:rPr sz="1000" dirty="0">
                <a:latin typeface="Times New Roman"/>
                <a:cs typeface="Times New Roman"/>
              </a:rPr>
              <a:t>de tensión de </a:t>
            </a:r>
            <a:r>
              <a:rPr sz="1000" spc="-4" dirty="0">
                <a:latin typeface="Times New Roman"/>
                <a:cs typeface="Times New Roman"/>
              </a:rPr>
              <a:t>los sistemas. </a:t>
            </a:r>
            <a:r>
              <a:rPr sz="1000" dirty="0">
                <a:latin typeface="Times New Roman"/>
                <a:cs typeface="Times New Roman"/>
              </a:rPr>
              <a:t> El objetivo de </a:t>
            </a:r>
            <a:r>
              <a:rPr sz="1000" spc="-4" dirty="0">
                <a:latin typeface="Times New Roman"/>
                <a:cs typeface="Times New Roman"/>
              </a:rPr>
              <a:t>las curvas </a:t>
            </a:r>
            <a:r>
              <a:rPr sz="1000" dirty="0">
                <a:latin typeface="Times New Roman"/>
                <a:cs typeface="Times New Roman"/>
              </a:rPr>
              <a:t>P-V y V-Q </a:t>
            </a:r>
            <a:r>
              <a:rPr sz="1000" spc="-4" dirty="0">
                <a:latin typeface="Times New Roman"/>
                <a:cs typeface="Times New Roman"/>
              </a:rPr>
              <a:t>es determinar </a:t>
            </a:r>
            <a:r>
              <a:rPr sz="1000" dirty="0">
                <a:latin typeface="Times New Roman"/>
                <a:cs typeface="Times New Roman"/>
              </a:rPr>
              <a:t>la </a:t>
            </a:r>
            <a:r>
              <a:rPr sz="1000" spc="-4" dirty="0">
                <a:latin typeface="Times New Roman"/>
                <a:cs typeface="Times New Roman"/>
              </a:rPr>
              <a:t>capacidad </a:t>
            </a:r>
            <a:r>
              <a:rPr sz="1000" spc="4" dirty="0">
                <a:latin typeface="Times New Roman"/>
                <a:cs typeface="Times New Roman"/>
              </a:rPr>
              <a:t>de </a:t>
            </a:r>
            <a:r>
              <a:rPr sz="1000" dirty="0">
                <a:latin typeface="Times New Roman"/>
                <a:cs typeface="Times New Roman"/>
              </a:rPr>
              <a:t>un </a:t>
            </a:r>
            <a:r>
              <a:rPr sz="1000" spc="-4" dirty="0">
                <a:latin typeface="Times New Roman"/>
                <a:cs typeface="Times New Roman"/>
              </a:rPr>
              <a:t>sistema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potencia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para </a:t>
            </a:r>
            <a:r>
              <a:rPr sz="1000" dirty="0">
                <a:latin typeface="Times New Roman"/>
                <a:cs typeface="Times New Roman"/>
              </a:rPr>
              <a:t>mantener la estabilidad de la tensión </a:t>
            </a:r>
            <a:r>
              <a:rPr sz="1000" spc="-4" dirty="0">
                <a:latin typeface="Times New Roman"/>
                <a:cs typeface="Times New Roman"/>
              </a:rPr>
              <a:t>en </a:t>
            </a:r>
            <a:r>
              <a:rPr sz="1000" dirty="0">
                <a:latin typeface="Times New Roman"/>
                <a:cs typeface="Times New Roman"/>
              </a:rPr>
              <a:t>todas </a:t>
            </a:r>
            <a:r>
              <a:rPr sz="1000" spc="-4" dirty="0">
                <a:latin typeface="Times New Roman"/>
                <a:cs typeface="Times New Roman"/>
              </a:rPr>
              <a:t>las barras del sistema, operando </a:t>
            </a:r>
            <a:r>
              <a:rPr sz="1000" dirty="0">
                <a:latin typeface="Times New Roman"/>
                <a:cs typeface="Times New Roman"/>
              </a:rPr>
              <a:t>bajo </a:t>
            </a:r>
            <a:r>
              <a:rPr sz="1000" spc="-4" dirty="0">
                <a:latin typeface="Times New Roman"/>
                <a:cs typeface="Times New Roman"/>
              </a:rPr>
              <a:t>el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estado</a:t>
            </a:r>
            <a:r>
              <a:rPr sz="1000" dirty="0">
                <a:latin typeface="Times New Roman"/>
                <a:cs typeface="Times New Roman"/>
              </a:rPr>
              <a:t> de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condiciones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4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equilibrio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normal</a:t>
            </a:r>
            <a:r>
              <a:rPr sz="1000" dirty="0">
                <a:latin typeface="Times New Roman"/>
                <a:cs typeface="Times New Roman"/>
              </a:rPr>
              <a:t> y </a:t>
            </a:r>
            <a:r>
              <a:rPr sz="1000" spc="-4" dirty="0">
                <a:latin typeface="Times New Roman"/>
                <a:cs typeface="Times New Roman"/>
              </a:rPr>
              <a:t>anormal.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Dichas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gráficas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son</a:t>
            </a:r>
            <a:r>
              <a:rPr sz="1000" dirty="0">
                <a:latin typeface="Times New Roman"/>
                <a:cs typeface="Times New Roman"/>
              </a:rPr>
              <a:t> útiles,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por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ejemplo: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16"/>
              </a:spcBef>
            </a:pPr>
            <a:endParaRPr sz="1100">
              <a:latin typeface="Times New Roman"/>
              <a:cs typeface="Times New Roman"/>
            </a:endParaRPr>
          </a:p>
          <a:p>
            <a:pPr marL="379072" marR="7181" indent="-184663" algn="just">
              <a:lnSpc>
                <a:spcPct val="103299"/>
              </a:lnSpc>
              <a:buFont typeface="Symbol"/>
              <a:buChar char=""/>
              <a:tabLst>
                <a:tab pos="379585" algn="l"/>
              </a:tabLst>
            </a:pPr>
            <a:r>
              <a:rPr sz="1000" spc="-4" dirty="0">
                <a:latin typeface="Times New Roman"/>
                <a:cs typeface="Times New Roman"/>
              </a:rPr>
              <a:t>Para mostrar el </a:t>
            </a:r>
            <a:r>
              <a:rPr sz="1000" dirty="0">
                <a:latin typeface="Times New Roman"/>
                <a:cs typeface="Times New Roman"/>
              </a:rPr>
              <a:t>punto de </a:t>
            </a:r>
            <a:r>
              <a:rPr sz="1000" spc="-4" dirty="0">
                <a:latin typeface="Times New Roman"/>
                <a:cs typeface="Times New Roman"/>
              </a:rPr>
              <a:t>colapso </a:t>
            </a:r>
            <a:r>
              <a:rPr sz="1000" dirty="0">
                <a:latin typeface="Times New Roman"/>
                <a:cs typeface="Times New Roman"/>
              </a:rPr>
              <a:t>de tensión de </a:t>
            </a:r>
            <a:r>
              <a:rPr sz="1000" spc="-4" dirty="0">
                <a:latin typeface="Times New Roman"/>
                <a:cs typeface="Times New Roman"/>
              </a:rPr>
              <a:t>las barras </a:t>
            </a:r>
            <a:r>
              <a:rPr sz="1000" dirty="0">
                <a:latin typeface="Times New Roman"/>
                <a:cs typeface="Times New Roman"/>
              </a:rPr>
              <a:t>de la red </a:t>
            </a:r>
            <a:r>
              <a:rPr sz="1000" spc="-4" dirty="0">
                <a:latin typeface="Times New Roman"/>
                <a:cs typeface="Times New Roman"/>
              </a:rPr>
              <a:t>del sistema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potencia.</a:t>
            </a:r>
            <a:endParaRPr sz="1000">
              <a:latin typeface="Times New Roman"/>
              <a:cs typeface="Times New Roman"/>
            </a:endParaRPr>
          </a:p>
          <a:p>
            <a:pPr marL="379072" marR="9233" indent="-184663" algn="just">
              <a:lnSpc>
                <a:spcPct val="103299"/>
              </a:lnSpc>
              <a:spcBef>
                <a:spcPts val="69"/>
              </a:spcBef>
              <a:buFont typeface="Symbol"/>
              <a:buChar char=""/>
              <a:tabLst>
                <a:tab pos="379585" algn="l"/>
              </a:tabLst>
            </a:pPr>
            <a:r>
              <a:rPr sz="1000" spc="-4" dirty="0">
                <a:latin typeface="Times New Roman"/>
                <a:cs typeface="Times New Roman"/>
              </a:rPr>
              <a:t>Estudiar </a:t>
            </a:r>
            <a:r>
              <a:rPr sz="1000" dirty="0">
                <a:latin typeface="Times New Roman"/>
                <a:cs typeface="Times New Roman"/>
              </a:rPr>
              <a:t>la máxima </a:t>
            </a:r>
            <a:r>
              <a:rPr sz="1000" spc="-4" dirty="0">
                <a:latin typeface="Times New Roman"/>
                <a:cs typeface="Times New Roman"/>
              </a:rPr>
              <a:t>transferencia </a:t>
            </a:r>
            <a:r>
              <a:rPr sz="1000" dirty="0">
                <a:latin typeface="Times New Roman"/>
                <a:cs typeface="Times New Roman"/>
              </a:rPr>
              <a:t>de potencia entre </a:t>
            </a:r>
            <a:r>
              <a:rPr sz="1000" spc="-4" dirty="0">
                <a:latin typeface="Times New Roman"/>
                <a:cs typeface="Times New Roman"/>
              </a:rPr>
              <a:t>barras </a:t>
            </a:r>
            <a:r>
              <a:rPr sz="1000" dirty="0">
                <a:latin typeface="Times New Roman"/>
                <a:cs typeface="Times New Roman"/>
              </a:rPr>
              <a:t>justo </a:t>
            </a:r>
            <a:r>
              <a:rPr sz="1000" spc="-4" dirty="0">
                <a:latin typeface="Times New Roman"/>
                <a:cs typeface="Times New Roman"/>
              </a:rPr>
              <a:t>antes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llegar al </a:t>
            </a:r>
            <a:r>
              <a:rPr sz="1000" dirty="0">
                <a:latin typeface="Times New Roman"/>
                <a:cs typeface="Times New Roman"/>
              </a:rPr>
              <a:t> punto</a:t>
            </a:r>
            <a:r>
              <a:rPr sz="1000" spc="-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4" dirty="0">
                <a:latin typeface="Times New Roman"/>
                <a:cs typeface="Times New Roman"/>
              </a:rPr>
              <a:t> colapso</a:t>
            </a:r>
            <a:r>
              <a:rPr sz="1000" dirty="0">
                <a:latin typeface="Times New Roman"/>
                <a:cs typeface="Times New Roman"/>
              </a:rPr>
              <a:t> de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tensión.</a:t>
            </a:r>
            <a:endParaRPr sz="1000">
              <a:latin typeface="Times New Roman"/>
              <a:cs typeface="Times New Roman"/>
            </a:endParaRPr>
          </a:p>
          <a:p>
            <a:pPr marL="379072" marR="6668" indent="-184663" algn="just">
              <a:lnSpc>
                <a:spcPct val="103299"/>
              </a:lnSpc>
              <a:spcBef>
                <a:spcPts val="77"/>
              </a:spcBef>
              <a:buFont typeface="Symbol"/>
              <a:buChar char=""/>
              <a:tabLst>
                <a:tab pos="379585" algn="l"/>
              </a:tabLst>
            </a:pPr>
            <a:r>
              <a:rPr sz="1000" spc="-4" dirty="0">
                <a:latin typeface="Times New Roman"/>
                <a:cs typeface="Times New Roman"/>
              </a:rPr>
              <a:t>Para dimensionar los </a:t>
            </a:r>
            <a:r>
              <a:rPr sz="1000" dirty="0">
                <a:latin typeface="Times New Roman"/>
                <a:cs typeface="Times New Roman"/>
              </a:rPr>
              <a:t>dispositivos de </a:t>
            </a:r>
            <a:r>
              <a:rPr sz="1000" spc="-4" dirty="0">
                <a:latin typeface="Times New Roman"/>
                <a:cs typeface="Times New Roman"/>
              </a:rPr>
              <a:t>compensación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potencia reactiva, </a:t>
            </a:r>
            <a:r>
              <a:rPr sz="1000" dirty="0">
                <a:latin typeface="Times New Roman"/>
                <a:cs typeface="Times New Roman"/>
              </a:rPr>
              <a:t>que </a:t>
            </a:r>
            <a:r>
              <a:rPr sz="1000" spc="-4" dirty="0">
                <a:latin typeface="Times New Roman"/>
                <a:cs typeface="Times New Roman"/>
              </a:rPr>
              <a:t>se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requieren en las barras pertinentes, </a:t>
            </a:r>
            <a:r>
              <a:rPr sz="1000" dirty="0">
                <a:latin typeface="Times New Roman"/>
                <a:cs typeface="Times New Roman"/>
              </a:rPr>
              <a:t>para </a:t>
            </a:r>
            <a:r>
              <a:rPr sz="1000" spc="-4" dirty="0">
                <a:latin typeface="Times New Roman"/>
                <a:cs typeface="Times New Roman"/>
              </a:rPr>
              <a:t>evitar niveles </a:t>
            </a:r>
            <a:r>
              <a:rPr sz="1000" dirty="0">
                <a:latin typeface="Times New Roman"/>
                <a:cs typeface="Times New Roman"/>
              </a:rPr>
              <a:t>de tensión por debajo </a:t>
            </a:r>
            <a:r>
              <a:rPr sz="1000" spc="-4" dirty="0">
                <a:latin typeface="Times New Roman"/>
                <a:cs typeface="Times New Roman"/>
              </a:rPr>
              <a:t>del </a:t>
            </a:r>
            <a:r>
              <a:rPr sz="1000" dirty="0">
                <a:latin typeface="Times New Roman"/>
                <a:cs typeface="Times New Roman"/>
              </a:rPr>
              <a:t> mínimo </a:t>
            </a:r>
            <a:r>
              <a:rPr sz="1000" spc="-4" dirty="0">
                <a:latin typeface="Times New Roman"/>
                <a:cs typeface="Times New Roman"/>
              </a:rPr>
              <a:t>deseable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bajo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efecto</a:t>
            </a:r>
            <a:r>
              <a:rPr sz="1000" spc="4" dirty="0">
                <a:latin typeface="Times New Roman"/>
                <a:cs typeface="Times New Roman"/>
              </a:rPr>
              <a:t> de</a:t>
            </a:r>
            <a:r>
              <a:rPr sz="1000" spc="-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una</a:t>
            </a:r>
            <a:r>
              <a:rPr sz="1000" spc="-4" dirty="0">
                <a:latin typeface="Times New Roman"/>
                <a:cs typeface="Times New Roman"/>
              </a:rPr>
              <a:t> situación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4" dirty="0">
                <a:latin typeface="Times New Roman"/>
                <a:cs typeface="Times New Roman"/>
              </a:rPr>
              <a:t>de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desequilibrio.</a:t>
            </a:r>
            <a:endParaRPr sz="1000">
              <a:latin typeface="Times New Roman"/>
              <a:cs typeface="Times New Roman"/>
            </a:endParaRPr>
          </a:p>
          <a:p>
            <a:pPr marL="379072" marR="8207" indent="-184663" algn="just">
              <a:lnSpc>
                <a:spcPct val="103299"/>
              </a:lnSpc>
              <a:spcBef>
                <a:spcPts val="73"/>
              </a:spcBef>
              <a:buFont typeface="Symbol"/>
              <a:buChar char=""/>
              <a:tabLst>
                <a:tab pos="379585" algn="l"/>
              </a:tabLst>
            </a:pPr>
            <a:r>
              <a:rPr sz="1000" spc="-4" dirty="0">
                <a:latin typeface="Times New Roman"/>
                <a:cs typeface="Times New Roman"/>
              </a:rPr>
              <a:t>Para estudiar </a:t>
            </a:r>
            <a:r>
              <a:rPr sz="1000" dirty="0">
                <a:latin typeface="Times New Roman"/>
                <a:cs typeface="Times New Roman"/>
              </a:rPr>
              <a:t>la </a:t>
            </a:r>
            <a:r>
              <a:rPr sz="1000" spc="-4" dirty="0">
                <a:latin typeface="Times New Roman"/>
                <a:cs typeface="Times New Roman"/>
              </a:rPr>
              <a:t>influencia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generadores, cargas </a:t>
            </a:r>
            <a:r>
              <a:rPr sz="1000" dirty="0">
                <a:latin typeface="Times New Roman"/>
                <a:cs typeface="Times New Roman"/>
              </a:rPr>
              <a:t>y dispositivos de </a:t>
            </a:r>
            <a:r>
              <a:rPr sz="1000" spc="-4" dirty="0">
                <a:latin typeface="Times New Roman"/>
                <a:cs typeface="Times New Roman"/>
              </a:rPr>
              <a:t>compensación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potencia reactiva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dirty="0">
                <a:latin typeface="Times New Roman"/>
                <a:cs typeface="Times New Roman"/>
              </a:rPr>
              <a:t> la </a:t>
            </a:r>
            <a:r>
              <a:rPr sz="1000" spc="-4" dirty="0">
                <a:latin typeface="Times New Roman"/>
                <a:cs typeface="Times New Roman"/>
              </a:rPr>
              <a:t>red.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36"/>
              </a:spcBef>
            </a:pPr>
            <a:endParaRPr sz="1000">
              <a:latin typeface="Times New Roman"/>
              <a:cs typeface="Times New Roman"/>
            </a:endParaRPr>
          </a:p>
          <a:p>
            <a:pPr marL="10259" marR="5130" algn="just">
              <a:lnSpc>
                <a:spcPct val="103499"/>
              </a:lnSpc>
            </a:pPr>
            <a:r>
              <a:rPr sz="1000" spc="-8" dirty="0">
                <a:latin typeface="Times New Roman"/>
                <a:cs typeface="Times New Roman"/>
              </a:rPr>
              <a:t>Las </a:t>
            </a:r>
            <a:r>
              <a:rPr sz="1000" spc="-4" dirty="0">
                <a:latin typeface="Times New Roman"/>
                <a:cs typeface="Times New Roman"/>
              </a:rPr>
              <a:t>curvas P-V </a:t>
            </a:r>
            <a:r>
              <a:rPr sz="1000" dirty="0">
                <a:latin typeface="Times New Roman"/>
                <a:cs typeface="Times New Roman"/>
              </a:rPr>
              <a:t>y </a:t>
            </a:r>
            <a:r>
              <a:rPr sz="1000" spc="-4" dirty="0">
                <a:latin typeface="Times New Roman"/>
                <a:cs typeface="Times New Roman"/>
              </a:rPr>
              <a:t>V-Q se obtienen </a:t>
            </a:r>
            <a:r>
              <a:rPr sz="1000" dirty="0">
                <a:latin typeface="Times New Roman"/>
                <a:cs typeface="Times New Roman"/>
              </a:rPr>
              <a:t>a </a:t>
            </a:r>
            <a:r>
              <a:rPr sz="1000" spc="-4" dirty="0">
                <a:latin typeface="Times New Roman"/>
                <a:cs typeface="Times New Roman"/>
              </a:rPr>
              <a:t>través </a:t>
            </a:r>
            <a:r>
              <a:rPr sz="1000" spc="4" dirty="0">
                <a:latin typeface="Times New Roman"/>
                <a:cs typeface="Times New Roman"/>
              </a:rPr>
              <a:t>de </a:t>
            </a:r>
            <a:r>
              <a:rPr sz="1000" dirty="0">
                <a:latin typeface="Times New Roman"/>
                <a:cs typeface="Times New Roman"/>
              </a:rPr>
              <a:t>una </a:t>
            </a:r>
            <a:r>
              <a:rPr sz="1000" spc="-4" dirty="0">
                <a:latin typeface="Times New Roman"/>
                <a:cs typeface="Times New Roman"/>
              </a:rPr>
              <a:t>serie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soluciones </a:t>
            </a:r>
            <a:r>
              <a:rPr sz="1000" spc="4" dirty="0">
                <a:latin typeface="Times New Roman"/>
                <a:cs typeface="Times New Roman"/>
              </a:rPr>
              <a:t>de </a:t>
            </a:r>
            <a:r>
              <a:rPr sz="1000" dirty="0">
                <a:latin typeface="Times New Roman"/>
                <a:cs typeface="Times New Roman"/>
              </a:rPr>
              <a:t>flujo de </a:t>
            </a:r>
            <a:r>
              <a:rPr sz="1000" spc="-4" dirty="0">
                <a:latin typeface="Times New Roman"/>
                <a:cs typeface="Times New Roman"/>
              </a:rPr>
              <a:t>potencia.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8" dirty="0">
                <a:latin typeface="Times New Roman"/>
                <a:cs typeface="Times New Roman"/>
              </a:rPr>
              <a:t>La </a:t>
            </a:r>
            <a:r>
              <a:rPr sz="1000" spc="-4" dirty="0">
                <a:latin typeface="Times New Roman"/>
                <a:cs typeface="Times New Roman"/>
              </a:rPr>
              <a:t>curva P-V es </a:t>
            </a:r>
            <a:r>
              <a:rPr sz="1000" dirty="0">
                <a:latin typeface="Times New Roman"/>
                <a:cs typeface="Times New Roman"/>
              </a:rPr>
              <a:t>una </a:t>
            </a:r>
            <a:r>
              <a:rPr sz="1000" spc="-4" dirty="0">
                <a:latin typeface="Times New Roman"/>
                <a:cs typeface="Times New Roman"/>
              </a:rPr>
              <a:t>representación del cambio </a:t>
            </a:r>
            <a:r>
              <a:rPr sz="1000" dirty="0">
                <a:latin typeface="Times New Roman"/>
                <a:cs typeface="Times New Roman"/>
              </a:rPr>
              <a:t>de tensión </a:t>
            </a:r>
            <a:r>
              <a:rPr sz="1000" spc="-4" dirty="0">
                <a:latin typeface="Times New Roman"/>
                <a:cs typeface="Times New Roman"/>
              </a:rPr>
              <a:t>como resultado </a:t>
            </a:r>
            <a:r>
              <a:rPr sz="1000" dirty="0">
                <a:latin typeface="Times New Roman"/>
                <a:cs typeface="Times New Roman"/>
              </a:rPr>
              <a:t>de una </a:t>
            </a:r>
            <a:r>
              <a:rPr sz="1000" spc="-4" dirty="0">
                <a:latin typeface="Times New Roman"/>
                <a:cs typeface="Times New Roman"/>
              </a:rPr>
              <a:t>mayor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transferencia </a:t>
            </a:r>
            <a:r>
              <a:rPr sz="1000" spc="4" dirty="0">
                <a:latin typeface="Times New Roman"/>
                <a:cs typeface="Times New Roman"/>
              </a:rPr>
              <a:t>de </a:t>
            </a:r>
            <a:r>
              <a:rPr sz="1000" dirty="0">
                <a:latin typeface="Times New Roman"/>
                <a:cs typeface="Times New Roman"/>
              </a:rPr>
              <a:t>potencia </a:t>
            </a:r>
            <a:r>
              <a:rPr sz="1000" spc="-4" dirty="0">
                <a:latin typeface="Times New Roman"/>
                <a:cs typeface="Times New Roman"/>
              </a:rPr>
              <a:t>entre dos sistemas, </a:t>
            </a:r>
            <a:r>
              <a:rPr sz="1000" dirty="0">
                <a:latin typeface="Times New Roman"/>
                <a:cs typeface="Times New Roman"/>
              </a:rPr>
              <a:t>y </a:t>
            </a:r>
            <a:r>
              <a:rPr sz="1000" spc="4" dirty="0">
                <a:latin typeface="Times New Roman"/>
                <a:cs typeface="Times New Roman"/>
              </a:rPr>
              <a:t>la </a:t>
            </a:r>
            <a:r>
              <a:rPr sz="1000" spc="-4" dirty="0">
                <a:latin typeface="Times New Roman"/>
                <a:cs typeface="Times New Roman"/>
              </a:rPr>
              <a:t>curva </a:t>
            </a:r>
            <a:r>
              <a:rPr sz="1000" dirty="0">
                <a:latin typeface="Times New Roman"/>
                <a:cs typeface="Times New Roman"/>
              </a:rPr>
              <a:t>Q-V </a:t>
            </a:r>
            <a:r>
              <a:rPr sz="1000" spc="-4" dirty="0">
                <a:latin typeface="Times New Roman"/>
                <a:cs typeface="Times New Roman"/>
              </a:rPr>
              <a:t>es </a:t>
            </a:r>
            <a:r>
              <a:rPr sz="1000" dirty="0">
                <a:latin typeface="Times New Roman"/>
                <a:cs typeface="Times New Roman"/>
              </a:rPr>
              <a:t>una </a:t>
            </a:r>
            <a:r>
              <a:rPr sz="1000" spc="-4" dirty="0">
                <a:latin typeface="Times New Roman"/>
                <a:cs typeface="Times New Roman"/>
              </a:rPr>
              <a:t>representación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4" dirty="0">
                <a:latin typeface="Times New Roman"/>
                <a:cs typeface="Times New Roman"/>
              </a:rPr>
              <a:t>la 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demanda </a:t>
            </a:r>
            <a:r>
              <a:rPr sz="1000" spc="4" dirty="0">
                <a:latin typeface="Times New Roman"/>
                <a:cs typeface="Times New Roman"/>
              </a:rPr>
              <a:t>de </a:t>
            </a:r>
            <a:r>
              <a:rPr sz="1000" dirty="0">
                <a:latin typeface="Times New Roman"/>
                <a:cs typeface="Times New Roman"/>
              </a:rPr>
              <a:t>potencia reactiva por una barra o </a:t>
            </a:r>
            <a:r>
              <a:rPr sz="1000" spc="-4" dirty="0">
                <a:latin typeface="Times New Roman"/>
                <a:cs typeface="Times New Roman"/>
              </a:rPr>
              <a:t>varias barras como cambios en los niveles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tensión</a:t>
            </a:r>
            <a:r>
              <a:rPr sz="1000" spc="-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[9].</a:t>
            </a:r>
            <a:endParaRPr sz="1000">
              <a:latin typeface="Times New Roman"/>
              <a:cs typeface="Times New Roman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49597" y="698832"/>
            <a:ext cx="4062969" cy="740473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xfrm>
            <a:off x="6329082" y="5931133"/>
            <a:ext cx="300182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r>
              <a:rPr dirty="0"/>
              <a:t>37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51936" y="559880"/>
            <a:ext cx="5552113" cy="2164026"/>
          </a:xfrm>
          <a:prstGeom prst="rect">
            <a:avLst/>
          </a:prstGeom>
        </p:spPr>
        <p:txBody>
          <a:bodyPr vert="horz" wrap="square" lIns="0" tIns="10259" rIns="0" bIns="0" rtlCol="0">
            <a:spAutoFit/>
          </a:bodyPr>
          <a:lstStyle/>
          <a:p>
            <a:pPr marL="10259">
              <a:spcBef>
                <a:spcPts val="81"/>
              </a:spcBef>
            </a:pPr>
            <a:r>
              <a:rPr sz="1100" b="1" dirty="0">
                <a:latin typeface="Times New Roman"/>
                <a:cs typeface="Times New Roman"/>
              </a:rPr>
              <a:t>3.10.1</a:t>
            </a:r>
            <a:r>
              <a:rPr sz="1100" b="1" spc="12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DESCRIPCIÓN</a:t>
            </a:r>
            <a:r>
              <a:rPr sz="1100" b="1" spc="-8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DE LAS CURVAS </a:t>
            </a:r>
            <a:r>
              <a:rPr sz="1100" b="1" dirty="0">
                <a:latin typeface="Times New Roman"/>
                <a:cs typeface="Times New Roman"/>
              </a:rPr>
              <a:t>P-V.</a:t>
            </a:r>
            <a:endParaRPr sz="1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100">
              <a:latin typeface="Times New Roman"/>
              <a:cs typeface="Times New Roman"/>
            </a:endParaRPr>
          </a:p>
          <a:p>
            <a:pPr marL="10259" marR="4104" algn="just">
              <a:lnSpc>
                <a:spcPct val="103499"/>
              </a:lnSpc>
            </a:pPr>
            <a:r>
              <a:rPr sz="1000" spc="-8" dirty="0">
                <a:latin typeface="Times New Roman"/>
                <a:cs typeface="Times New Roman"/>
              </a:rPr>
              <a:t>Las </a:t>
            </a:r>
            <a:r>
              <a:rPr sz="1000" spc="-4" dirty="0">
                <a:latin typeface="Times New Roman"/>
                <a:cs typeface="Times New Roman"/>
              </a:rPr>
              <a:t>curvas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P-V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son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muy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útiles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para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un</a:t>
            </a:r>
            <a:r>
              <a:rPr sz="1000" spc="-4" dirty="0">
                <a:latin typeface="Times New Roman"/>
                <a:cs typeface="Times New Roman"/>
              </a:rPr>
              <a:t> análisis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conceptual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estabilidad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tensión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y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para </a:t>
            </a:r>
            <a:r>
              <a:rPr sz="1000" spc="-23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estudio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sistemas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radiales.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Este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método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también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utilizado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para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grandes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redes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malladas </a:t>
            </a:r>
            <a:r>
              <a:rPr sz="1000" spc="-23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donde </a:t>
            </a:r>
            <a:r>
              <a:rPr sz="1000" spc="-4" dirty="0">
                <a:latin typeface="Times New Roman"/>
                <a:cs typeface="Times New Roman"/>
              </a:rPr>
              <a:t>P es </a:t>
            </a:r>
            <a:r>
              <a:rPr sz="1000" dirty="0">
                <a:latin typeface="Times New Roman"/>
                <a:cs typeface="Times New Roman"/>
              </a:rPr>
              <a:t>la </a:t>
            </a:r>
            <a:r>
              <a:rPr sz="1000" spc="-4" dirty="0">
                <a:latin typeface="Times New Roman"/>
                <a:cs typeface="Times New Roman"/>
              </a:rPr>
              <a:t>carga total en </a:t>
            </a:r>
            <a:r>
              <a:rPr sz="1000" dirty="0">
                <a:latin typeface="Times New Roman"/>
                <a:cs typeface="Times New Roman"/>
              </a:rPr>
              <a:t>un </a:t>
            </a:r>
            <a:r>
              <a:rPr sz="1000" spc="-4" dirty="0">
                <a:latin typeface="Times New Roman"/>
                <a:cs typeface="Times New Roman"/>
              </a:rPr>
              <a:t>área </a:t>
            </a:r>
            <a:r>
              <a:rPr sz="1000" dirty="0">
                <a:latin typeface="Times New Roman"/>
                <a:cs typeface="Times New Roman"/>
              </a:rPr>
              <a:t>y </a:t>
            </a:r>
            <a:r>
              <a:rPr sz="1000" spc="-4" dirty="0">
                <a:latin typeface="Times New Roman"/>
                <a:cs typeface="Times New Roman"/>
              </a:rPr>
              <a:t>V es </a:t>
            </a:r>
            <a:r>
              <a:rPr sz="1000" dirty="0">
                <a:latin typeface="Times New Roman"/>
                <a:cs typeface="Times New Roman"/>
              </a:rPr>
              <a:t>la tensión </a:t>
            </a:r>
            <a:r>
              <a:rPr sz="1000" spc="-4" dirty="0">
                <a:latin typeface="Times New Roman"/>
                <a:cs typeface="Times New Roman"/>
              </a:rPr>
              <a:t>en </a:t>
            </a:r>
            <a:r>
              <a:rPr sz="1000" dirty="0">
                <a:latin typeface="Times New Roman"/>
                <a:cs typeface="Times New Roman"/>
              </a:rPr>
              <a:t>una </a:t>
            </a:r>
            <a:r>
              <a:rPr sz="1000" spc="-4" dirty="0">
                <a:latin typeface="Times New Roman"/>
                <a:cs typeface="Times New Roman"/>
              </a:rPr>
              <a:t>barra </a:t>
            </a:r>
            <a:r>
              <a:rPr sz="1000" dirty="0">
                <a:latin typeface="Times New Roman"/>
                <a:cs typeface="Times New Roman"/>
              </a:rPr>
              <a:t>crítica o </a:t>
            </a:r>
            <a:r>
              <a:rPr sz="1000" spc="-4" dirty="0">
                <a:latin typeface="Times New Roman"/>
                <a:cs typeface="Times New Roman"/>
              </a:rPr>
              <a:t>representativa. P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puede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ser</a:t>
            </a:r>
            <a:r>
              <a:rPr sz="1000" dirty="0">
                <a:latin typeface="Times New Roman"/>
                <a:cs typeface="Times New Roman"/>
              </a:rPr>
              <a:t> también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potencia</a:t>
            </a:r>
            <a:r>
              <a:rPr sz="1000" dirty="0">
                <a:latin typeface="Times New Roman"/>
                <a:cs typeface="Times New Roman"/>
              </a:rPr>
              <a:t> de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transferencia</a:t>
            </a:r>
            <a:r>
              <a:rPr sz="1000" dirty="0">
                <a:latin typeface="Times New Roman"/>
                <a:cs typeface="Times New Roman"/>
              </a:rPr>
              <a:t> 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través</a:t>
            </a:r>
            <a:r>
              <a:rPr sz="1000" dirty="0">
                <a:latin typeface="Times New Roman"/>
                <a:cs typeface="Times New Roman"/>
              </a:rPr>
              <a:t> de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una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línea</a:t>
            </a:r>
            <a:r>
              <a:rPr sz="1000" dirty="0">
                <a:latin typeface="Times New Roman"/>
                <a:cs typeface="Times New Roman"/>
              </a:rPr>
              <a:t> de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enlace</a:t>
            </a:r>
            <a:r>
              <a:rPr sz="1000" dirty="0">
                <a:latin typeface="Times New Roman"/>
                <a:cs typeface="Times New Roman"/>
              </a:rPr>
              <a:t> o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interconexión.</a:t>
            </a:r>
            <a:r>
              <a:rPr sz="1000" dirty="0">
                <a:latin typeface="Times New Roman"/>
                <a:cs typeface="Times New Roman"/>
              </a:rPr>
              <a:t> En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estas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curvas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posible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graficar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tensión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varias</a:t>
            </a:r>
            <a:r>
              <a:rPr sz="1000" dirty="0">
                <a:latin typeface="Times New Roman"/>
                <a:cs typeface="Times New Roman"/>
              </a:rPr>
              <a:t> barras</a:t>
            </a:r>
            <a:r>
              <a:rPr sz="1000" spc="2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[9].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40"/>
              </a:spcBef>
            </a:pPr>
            <a:endParaRPr sz="1000">
              <a:latin typeface="Times New Roman"/>
              <a:cs typeface="Times New Roman"/>
            </a:endParaRPr>
          </a:p>
          <a:p>
            <a:pPr marL="10259" marR="4104" algn="just">
              <a:lnSpc>
                <a:spcPct val="103400"/>
              </a:lnSpc>
            </a:pPr>
            <a:r>
              <a:rPr sz="1000" spc="-4" dirty="0">
                <a:latin typeface="Times New Roman"/>
                <a:cs typeface="Times New Roman"/>
              </a:rPr>
              <a:t>Para el </a:t>
            </a:r>
            <a:r>
              <a:rPr sz="1000" dirty="0">
                <a:latin typeface="Times New Roman"/>
                <a:cs typeface="Times New Roman"/>
              </a:rPr>
              <a:t>modelo </a:t>
            </a:r>
            <a:r>
              <a:rPr sz="1000" spc="-4" dirty="0">
                <a:latin typeface="Times New Roman"/>
                <a:cs typeface="Times New Roman"/>
              </a:rPr>
              <a:t>elemental compuesto ahora </a:t>
            </a:r>
            <a:r>
              <a:rPr sz="1000" dirty="0">
                <a:latin typeface="Times New Roman"/>
                <a:cs typeface="Times New Roman"/>
              </a:rPr>
              <a:t>por una </a:t>
            </a:r>
            <a:r>
              <a:rPr sz="1000" spc="-4" dirty="0">
                <a:latin typeface="Times New Roman"/>
                <a:cs typeface="Times New Roman"/>
              </a:rPr>
              <a:t>fuente </a:t>
            </a:r>
            <a:r>
              <a:rPr sz="1000" dirty="0">
                <a:latin typeface="Times New Roman"/>
                <a:cs typeface="Times New Roman"/>
              </a:rPr>
              <a:t>de voltaje y una </a:t>
            </a:r>
            <a:r>
              <a:rPr sz="1000" spc="-4" dirty="0">
                <a:latin typeface="Times New Roman"/>
                <a:cs typeface="Times New Roman"/>
              </a:rPr>
              <a:t>carga </a:t>
            </a:r>
            <a:r>
              <a:rPr sz="1000" dirty="0">
                <a:latin typeface="Times New Roman"/>
                <a:cs typeface="Times New Roman"/>
              </a:rPr>
              <a:t>puramente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reactiva, </a:t>
            </a:r>
            <a:r>
              <a:rPr sz="1000" dirty="0">
                <a:latin typeface="Times New Roman"/>
                <a:cs typeface="Times New Roman"/>
              </a:rPr>
              <a:t>la </a:t>
            </a:r>
            <a:r>
              <a:rPr sz="1000" b="1" spc="-4" dirty="0">
                <a:latin typeface="Times New Roman"/>
                <a:cs typeface="Times New Roman"/>
              </a:rPr>
              <a:t>Figura </a:t>
            </a:r>
            <a:r>
              <a:rPr sz="1000" b="1" dirty="0">
                <a:latin typeface="Times New Roman"/>
                <a:cs typeface="Times New Roman"/>
              </a:rPr>
              <a:t>3.15 </a:t>
            </a:r>
            <a:r>
              <a:rPr sz="1000" dirty="0">
                <a:latin typeface="Times New Roman"/>
                <a:cs typeface="Times New Roman"/>
              </a:rPr>
              <a:t>muestra la familia de </a:t>
            </a:r>
            <a:r>
              <a:rPr sz="1000" spc="-4" dirty="0">
                <a:latin typeface="Times New Roman"/>
                <a:cs typeface="Times New Roman"/>
              </a:rPr>
              <a:t>curvas </a:t>
            </a:r>
            <a:r>
              <a:rPr sz="1000" dirty="0">
                <a:latin typeface="Times New Roman"/>
                <a:cs typeface="Times New Roman"/>
              </a:rPr>
              <a:t>P-V normalizadas </a:t>
            </a:r>
            <a:r>
              <a:rPr sz="1000" spc="-4" dirty="0">
                <a:latin typeface="Times New Roman"/>
                <a:cs typeface="Times New Roman"/>
              </a:rPr>
              <a:t>para diferentes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factores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potencia. </a:t>
            </a:r>
            <a:r>
              <a:rPr sz="1000" dirty="0">
                <a:latin typeface="Times New Roman"/>
                <a:cs typeface="Times New Roman"/>
              </a:rPr>
              <a:t>En </a:t>
            </a:r>
            <a:r>
              <a:rPr sz="1000" spc="-4" dirty="0">
                <a:latin typeface="Times New Roman"/>
                <a:cs typeface="Times New Roman"/>
              </a:rPr>
              <a:t>los factores </a:t>
            </a:r>
            <a:r>
              <a:rPr sz="1000" dirty="0">
                <a:latin typeface="Times New Roman"/>
                <a:cs typeface="Times New Roman"/>
              </a:rPr>
              <a:t>de potencia </a:t>
            </a:r>
            <a:r>
              <a:rPr sz="1000" spc="-4" dirty="0">
                <a:latin typeface="Times New Roman"/>
                <a:cs typeface="Times New Roman"/>
              </a:rPr>
              <a:t>con </a:t>
            </a:r>
            <a:r>
              <a:rPr sz="1000" dirty="0">
                <a:latin typeface="Times New Roman"/>
                <a:cs typeface="Times New Roman"/>
              </a:rPr>
              <a:t>más </a:t>
            </a:r>
            <a:r>
              <a:rPr sz="1000" spc="-4" dirty="0">
                <a:latin typeface="Times New Roman"/>
                <a:cs typeface="Times New Roman"/>
              </a:rPr>
              <a:t>adelanto, </a:t>
            </a:r>
            <a:r>
              <a:rPr sz="1000" dirty="0">
                <a:latin typeface="Times New Roman"/>
                <a:cs typeface="Times New Roman"/>
              </a:rPr>
              <a:t>la </a:t>
            </a:r>
            <a:r>
              <a:rPr sz="1000" spc="-4" dirty="0">
                <a:latin typeface="Times New Roman"/>
                <a:cs typeface="Times New Roman"/>
              </a:rPr>
              <a:t>potencia </a:t>
            </a:r>
            <a:r>
              <a:rPr sz="1000" dirty="0">
                <a:latin typeface="Times New Roman"/>
                <a:cs typeface="Times New Roman"/>
              </a:rPr>
              <a:t>máxima </a:t>
            </a:r>
            <a:r>
              <a:rPr sz="1000" spc="-4" dirty="0">
                <a:latin typeface="Times New Roman"/>
                <a:cs typeface="Times New Roman"/>
              </a:rPr>
              <a:t>es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más alta </a:t>
            </a:r>
            <a:r>
              <a:rPr sz="1000" dirty="0">
                <a:latin typeface="Times New Roman"/>
                <a:cs typeface="Times New Roman"/>
              </a:rPr>
              <a:t>(los </a:t>
            </a:r>
            <a:r>
              <a:rPr sz="1000" spc="-4" dirty="0">
                <a:latin typeface="Times New Roman"/>
                <a:cs typeface="Times New Roman"/>
              </a:rPr>
              <a:t>factores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potencia en adelanto son </a:t>
            </a:r>
            <a:r>
              <a:rPr sz="1000" dirty="0">
                <a:latin typeface="Times New Roman"/>
                <a:cs typeface="Times New Roman"/>
              </a:rPr>
              <a:t>obtenidos </a:t>
            </a:r>
            <a:r>
              <a:rPr sz="1000" spc="-4" dirty="0">
                <a:latin typeface="Times New Roman"/>
                <a:cs typeface="Times New Roman"/>
              </a:rPr>
              <a:t>mediante </a:t>
            </a:r>
            <a:r>
              <a:rPr sz="1000" dirty="0">
                <a:latin typeface="Times New Roman"/>
                <a:cs typeface="Times New Roman"/>
              </a:rPr>
              <a:t>la </a:t>
            </a:r>
            <a:r>
              <a:rPr sz="1000" spc="-4" dirty="0">
                <a:latin typeface="Times New Roman"/>
                <a:cs typeface="Times New Roman"/>
              </a:rPr>
              <a:t>compensación en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derivación). </a:t>
            </a:r>
            <a:r>
              <a:rPr sz="1000" spc="-8" dirty="0">
                <a:latin typeface="Times New Roman"/>
                <a:cs typeface="Times New Roman"/>
              </a:rPr>
              <a:t>La </a:t>
            </a:r>
            <a:r>
              <a:rPr sz="1000" dirty="0">
                <a:latin typeface="Times New Roman"/>
                <a:cs typeface="Times New Roman"/>
              </a:rPr>
              <a:t>tensión crítica </a:t>
            </a:r>
            <a:r>
              <a:rPr sz="1000" spc="-4" dirty="0">
                <a:latin typeface="Times New Roman"/>
                <a:cs typeface="Times New Roman"/>
              </a:rPr>
              <a:t>en estos casos es </a:t>
            </a:r>
            <a:r>
              <a:rPr sz="1000" dirty="0">
                <a:latin typeface="Times New Roman"/>
                <a:cs typeface="Times New Roman"/>
              </a:rPr>
              <a:t>también más </a:t>
            </a:r>
            <a:r>
              <a:rPr sz="1000" spc="-4" dirty="0">
                <a:latin typeface="Times New Roman"/>
                <a:cs typeface="Times New Roman"/>
              </a:rPr>
              <a:t>alta </a:t>
            </a:r>
            <a:r>
              <a:rPr sz="1000" dirty="0">
                <a:latin typeface="Times New Roman"/>
                <a:cs typeface="Times New Roman"/>
              </a:rPr>
              <a:t>lo </a:t>
            </a:r>
            <a:r>
              <a:rPr sz="1000" spc="-4" dirty="0">
                <a:latin typeface="Times New Roman"/>
                <a:cs typeface="Times New Roman"/>
              </a:rPr>
              <a:t>cual, </a:t>
            </a:r>
            <a:r>
              <a:rPr sz="1000" dirty="0">
                <a:latin typeface="Times New Roman"/>
                <a:cs typeface="Times New Roman"/>
              </a:rPr>
              <a:t>es un </a:t>
            </a:r>
            <a:r>
              <a:rPr sz="1000" spc="-4" dirty="0">
                <a:latin typeface="Times New Roman"/>
                <a:cs typeface="Times New Roman"/>
              </a:rPr>
              <a:t>aspecto </a:t>
            </a:r>
            <a:r>
              <a:rPr sz="1000" spc="4" dirty="0">
                <a:latin typeface="Times New Roman"/>
                <a:cs typeface="Times New Roman"/>
              </a:rPr>
              <a:t>muy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importante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 </a:t>
            </a:r>
            <a:r>
              <a:rPr sz="1000" spc="-4" dirty="0">
                <a:latin typeface="Times New Roman"/>
                <a:cs typeface="Times New Roman"/>
              </a:rPr>
              <a:t>estabilidad</a:t>
            </a:r>
            <a:r>
              <a:rPr sz="1000" dirty="0">
                <a:latin typeface="Times New Roman"/>
                <a:cs typeface="Times New Roman"/>
              </a:rPr>
              <a:t> de</a:t>
            </a:r>
            <a:r>
              <a:rPr sz="1000" spc="-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tensión.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811348" y="3659581"/>
            <a:ext cx="4033068" cy="118081"/>
          </a:xfrm>
          <a:prstGeom prst="rect">
            <a:avLst/>
          </a:prstGeom>
        </p:spPr>
        <p:txBody>
          <a:bodyPr vert="horz" wrap="square" lIns="0" tIns="10259" rIns="0" bIns="0" rtlCol="0">
            <a:spAutoFit/>
          </a:bodyPr>
          <a:lstStyle/>
          <a:p>
            <a:pPr marL="10259">
              <a:spcBef>
                <a:spcPts val="81"/>
              </a:spcBef>
            </a:pPr>
            <a:r>
              <a:rPr sz="700" b="1" i="1" dirty="0">
                <a:latin typeface="Times New Roman"/>
                <a:cs typeface="Times New Roman"/>
              </a:rPr>
              <a:t>Figura</a:t>
            </a:r>
            <a:r>
              <a:rPr sz="700" b="1" i="1" spc="-4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3.15: </a:t>
            </a:r>
            <a:r>
              <a:rPr sz="700" b="1" i="1" spc="-4" dirty="0">
                <a:latin typeface="Times New Roman"/>
                <a:cs typeface="Times New Roman"/>
              </a:rPr>
              <a:t>Curvas</a:t>
            </a:r>
            <a:r>
              <a:rPr sz="700" b="1" i="1" spc="4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P-V</a:t>
            </a:r>
            <a:r>
              <a:rPr sz="700" b="1" i="1" spc="-8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normalizadas</a:t>
            </a:r>
            <a:r>
              <a:rPr sz="700" b="1" i="1" spc="-12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para</a:t>
            </a:r>
            <a:r>
              <a:rPr sz="700" b="1" i="1" spc="4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una</a:t>
            </a:r>
            <a:r>
              <a:rPr sz="700" b="1" i="1" spc="4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fuente</a:t>
            </a:r>
            <a:r>
              <a:rPr sz="700" b="1" i="1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infinita</a:t>
            </a:r>
            <a:r>
              <a:rPr sz="700" b="1" i="1" spc="8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y</a:t>
            </a:r>
            <a:r>
              <a:rPr sz="700" b="1" i="1" spc="-12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reactancia </a:t>
            </a:r>
            <a:r>
              <a:rPr sz="700" b="1" i="1" dirty="0">
                <a:latin typeface="Times New Roman"/>
                <a:cs typeface="Times New Roman"/>
              </a:rPr>
              <a:t>de </a:t>
            </a:r>
            <a:r>
              <a:rPr sz="700" b="1" i="1" spc="-4" dirty="0">
                <a:latin typeface="Times New Roman"/>
                <a:cs typeface="Times New Roman"/>
              </a:rPr>
              <a:t>la</a:t>
            </a:r>
            <a:r>
              <a:rPr sz="700" b="1" i="1" spc="4" dirty="0">
                <a:latin typeface="Times New Roman"/>
                <a:cs typeface="Times New Roman"/>
              </a:rPr>
              <a:t> red.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51936" y="3820851"/>
            <a:ext cx="5552113" cy="2117480"/>
          </a:xfrm>
          <a:prstGeom prst="rect">
            <a:avLst/>
          </a:prstGeom>
        </p:spPr>
        <p:txBody>
          <a:bodyPr vert="horz" wrap="square" lIns="0" tIns="10772" rIns="0" bIns="0" rtlCol="0">
            <a:spAutoFit/>
          </a:bodyPr>
          <a:lstStyle/>
          <a:p>
            <a:pPr marL="10259">
              <a:spcBef>
                <a:spcPts val="85"/>
              </a:spcBef>
            </a:pPr>
            <a:r>
              <a:rPr sz="1100" b="1" dirty="0">
                <a:latin typeface="Times New Roman"/>
                <a:cs typeface="Times New Roman"/>
              </a:rPr>
              <a:t>3.10.2</a:t>
            </a:r>
            <a:r>
              <a:rPr sz="1100" b="1" spc="12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DESCRIPCIÓN</a:t>
            </a:r>
            <a:r>
              <a:rPr sz="1100" b="1" spc="-12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DE LAS</a:t>
            </a:r>
            <a:r>
              <a:rPr sz="1100" b="1" spc="-8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CURVAS </a:t>
            </a:r>
            <a:r>
              <a:rPr sz="1100" b="1" spc="4" dirty="0">
                <a:latin typeface="Times New Roman"/>
                <a:cs typeface="Times New Roman"/>
              </a:rPr>
              <a:t>V-Q.</a:t>
            </a:r>
            <a:endParaRPr sz="1100">
              <a:latin typeface="Times New Roman"/>
              <a:cs typeface="Times New Roman"/>
            </a:endParaRPr>
          </a:p>
          <a:p>
            <a:pPr>
              <a:spcBef>
                <a:spcPts val="44"/>
              </a:spcBef>
            </a:pPr>
            <a:endParaRPr sz="1000">
              <a:latin typeface="Times New Roman"/>
              <a:cs typeface="Times New Roman"/>
            </a:endParaRPr>
          </a:p>
          <a:p>
            <a:pPr marL="10259" marR="4104" algn="just">
              <a:lnSpc>
                <a:spcPct val="103499"/>
              </a:lnSpc>
            </a:pPr>
            <a:r>
              <a:rPr sz="1000" spc="-4" dirty="0">
                <a:latin typeface="Times New Roman"/>
                <a:cs typeface="Times New Roman"/>
              </a:rPr>
              <a:t>Para grandes sistemas eléctricos </a:t>
            </a:r>
            <a:r>
              <a:rPr sz="1000" dirty="0">
                <a:latin typeface="Times New Roman"/>
                <a:cs typeface="Times New Roman"/>
              </a:rPr>
              <a:t>de potencia, </a:t>
            </a:r>
            <a:r>
              <a:rPr sz="1000" spc="-4" dirty="0">
                <a:latin typeface="Times New Roman"/>
                <a:cs typeface="Times New Roman"/>
              </a:rPr>
              <a:t>este </a:t>
            </a:r>
            <a:r>
              <a:rPr sz="1000" dirty="0">
                <a:latin typeface="Times New Roman"/>
                <a:cs typeface="Times New Roman"/>
              </a:rPr>
              <a:t>tipo de </a:t>
            </a:r>
            <a:r>
              <a:rPr sz="1000" spc="-4" dirty="0">
                <a:latin typeface="Times New Roman"/>
                <a:cs typeface="Times New Roman"/>
              </a:rPr>
              <a:t>curvas son </a:t>
            </a:r>
            <a:r>
              <a:rPr sz="1000" dirty="0">
                <a:latin typeface="Times New Roman"/>
                <a:cs typeface="Times New Roman"/>
              </a:rPr>
              <a:t>obtenidas </a:t>
            </a:r>
            <a:r>
              <a:rPr sz="1000" spc="-4" dirty="0">
                <a:latin typeface="Times New Roman"/>
                <a:cs typeface="Times New Roman"/>
              </a:rPr>
              <a:t>mediante </a:t>
            </a:r>
            <a:r>
              <a:rPr sz="1000" dirty="0">
                <a:latin typeface="Times New Roman"/>
                <a:cs typeface="Times New Roman"/>
              </a:rPr>
              <a:t>una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serie </a:t>
            </a:r>
            <a:r>
              <a:rPr sz="1000" spc="4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simulaciones </a:t>
            </a:r>
            <a:r>
              <a:rPr sz="1000" dirty="0">
                <a:latin typeface="Times New Roman"/>
                <a:cs typeface="Times New Roman"/>
              </a:rPr>
              <a:t>de flujos de potencia. </a:t>
            </a:r>
            <a:r>
              <a:rPr sz="1000" spc="-8" dirty="0">
                <a:latin typeface="Times New Roman"/>
                <a:cs typeface="Times New Roman"/>
              </a:rPr>
              <a:t>Las </a:t>
            </a:r>
            <a:r>
              <a:rPr sz="1000" spc="-4" dirty="0">
                <a:latin typeface="Times New Roman"/>
                <a:cs typeface="Times New Roman"/>
              </a:rPr>
              <a:t>curvas </a:t>
            </a:r>
            <a:r>
              <a:rPr sz="1000" spc="4" dirty="0">
                <a:latin typeface="Times New Roman"/>
                <a:cs typeface="Times New Roman"/>
              </a:rPr>
              <a:t>V-Q </a:t>
            </a:r>
            <a:r>
              <a:rPr sz="1000" spc="-4" dirty="0">
                <a:latin typeface="Times New Roman"/>
                <a:cs typeface="Times New Roman"/>
              </a:rPr>
              <a:t>grafican en </a:t>
            </a:r>
            <a:r>
              <a:rPr sz="1000" dirty="0">
                <a:latin typeface="Times New Roman"/>
                <a:cs typeface="Times New Roman"/>
              </a:rPr>
              <a:t>una </a:t>
            </a:r>
            <a:r>
              <a:rPr sz="1000" spc="-4" dirty="0">
                <a:latin typeface="Times New Roman"/>
                <a:cs typeface="Times New Roman"/>
              </a:rPr>
              <a:t>barra </a:t>
            </a:r>
            <a:r>
              <a:rPr sz="1000" dirty="0">
                <a:latin typeface="Times New Roman"/>
                <a:cs typeface="Times New Roman"/>
              </a:rPr>
              <a:t>crítica o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prueba,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tensión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contra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potencia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reactiva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dirty="0">
                <a:latin typeface="Times New Roman"/>
                <a:cs typeface="Times New Roman"/>
              </a:rPr>
              <a:t> la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misma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barra.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8" dirty="0">
                <a:latin typeface="Times New Roman"/>
                <a:cs typeface="Times New Roman"/>
              </a:rPr>
              <a:t>La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inyección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potencia </a:t>
            </a:r>
            <a:r>
              <a:rPr sz="1000" spc="-23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reactiva</a:t>
            </a:r>
            <a:r>
              <a:rPr sz="1000" spc="-57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representada</a:t>
            </a:r>
            <a:r>
              <a:rPr sz="1000" spc="-61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por</a:t>
            </a:r>
            <a:r>
              <a:rPr sz="1000" spc="-61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medio</a:t>
            </a:r>
            <a:r>
              <a:rPr sz="1000" spc="-57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57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un</a:t>
            </a:r>
            <a:r>
              <a:rPr sz="1000" spc="-57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condensador</a:t>
            </a:r>
            <a:r>
              <a:rPr sz="1000" spc="-61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síncrono</a:t>
            </a:r>
            <a:r>
              <a:rPr sz="1000" spc="-57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ubicado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spc="-57" dirty="0">
                <a:latin typeface="Times New Roman"/>
                <a:cs typeface="Times New Roman"/>
              </a:rPr>
              <a:t> </a:t>
            </a:r>
            <a:r>
              <a:rPr sz="1000" spc="4" dirty="0">
                <a:latin typeface="Times New Roman"/>
                <a:cs typeface="Times New Roman"/>
              </a:rPr>
              <a:t>la</a:t>
            </a:r>
            <a:r>
              <a:rPr sz="1000" spc="-6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barra</a:t>
            </a:r>
            <a:r>
              <a:rPr sz="1000" spc="-65" dirty="0">
                <a:latin typeface="Times New Roman"/>
                <a:cs typeface="Times New Roman"/>
              </a:rPr>
              <a:t> </a:t>
            </a:r>
            <a:r>
              <a:rPr sz="1000" spc="4" dirty="0">
                <a:latin typeface="Times New Roman"/>
                <a:cs typeface="Times New Roman"/>
              </a:rPr>
              <a:t>de</a:t>
            </a:r>
            <a:r>
              <a:rPr sz="1000" spc="-61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prueba. </a:t>
            </a:r>
            <a:r>
              <a:rPr sz="1000" spc="-234" dirty="0">
                <a:latin typeface="Times New Roman"/>
                <a:cs typeface="Times New Roman"/>
              </a:rPr>
              <a:t> </a:t>
            </a:r>
            <a:r>
              <a:rPr sz="1000" spc="-8" dirty="0">
                <a:latin typeface="Times New Roman"/>
                <a:cs typeface="Times New Roman"/>
              </a:rPr>
              <a:t>Los </a:t>
            </a:r>
            <a:r>
              <a:rPr sz="1000" spc="-4" dirty="0">
                <a:latin typeface="Times New Roman"/>
                <a:cs typeface="Times New Roman"/>
              </a:rPr>
              <a:t>cálculos </a:t>
            </a:r>
            <a:r>
              <a:rPr sz="1000" spc="4" dirty="0">
                <a:latin typeface="Times New Roman"/>
                <a:cs typeface="Times New Roman"/>
              </a:rPr>
              <a:t>de </a:t>
            </a:r>
            <a:r>
              <a:rPr sz="1000" dirty="0">
                <a:latin typeface="Times New Roman"/>
                <a:cs typeface="Times New Roman"/>
              </a:rPr>
              <a:t>flujos </a:t>
            </a:r>
            <a:r>
              <a:rPr sz="1000" spc="4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potencia son </a:t>
            </a:r>
            <a:r>
              <a:rPr sz="1000" dirty="0">
                <a:latin typeface="Times New Roman"/>
                <a:cs typeface="Times New Roman"/>
              </a:rPr>
              <a:t>efectuados </a:t>
            </a:r>
            <a:r>
              <a:rPr sz="1000" spc="-4" dirty="0">
                <a:latin typeface="Times New Roman"/>
                <a:cs typeface="Times New Roman"/>
              </a:rPr>
              <a:t>para </a:t>
            </a:r>
            <a:r>
              <a:rPr sz="1000" dirty="0">
                <a:latin typeface="Times New Roman"/>
                <a:cs typeface="Times New Roman"/>
              </a:rPr>
              <a:t>una </a:t>
            </a:r>
            <a:r>
              <a:rPr sz="1000" spc="-4" dirty="0">
                <a:latin typeface="Times New Roman"/>
                <a:cs typeface="Times New Roman"/>
              </a:rPr>
              <a:t>serie </a:t>
            </a:r>
            <a:r>
              <a:rPr sz="1000" dirty="0">
                <a:latin typeface="Times New Roman"/>
                <a:cs typeface="Times New Roman"/>
              </a:rPr>
              <a:t>de magnitudes de tensión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asignados al </a:t>
            </a:r>
            <a:r>
              <a:rPr sz="1000" dirty="0">
                <a:latin typeface="Times New Roman"/>
                <a:cs typeface="Times New Roman"/>
              </a:rPr>
              <a:t>condensador </a:t>
            </a:r>
            <a:r>
              <a:rPr sz="1000" spc="-4" dirty="0">
                <a:latin typeface="Times New Roman"/>
                <a:cs typeface="Times New Roman"/>
              </a:rPr>
              <a:t>síncrono </a:t>
            </a:r>
            <a:r>
              <a:rPr sz="1000" dirty="0">
                <a:latin typeface="Times New Roman"/>
                <a:cs typeface="Times New Roman"/>
              </a:rPr>
              <a:t>y de </a:t>
            </a:r>
            <a:r>
              <a:rPr sz="1000" spc="-4" dirty="0">
                <a:latin typeface="Times New Roman"/>
                <a:cs typeface="Times New Roman"/>
              </a:rPr>
              <a:t>esta </a:t>
            </a:r>
            <a:r>
              <a:rPr sz="1000" dirty="0">
                <a:latin typeface="Times New Roman"/>
                <a:cs typeface="Times New Roman"/>
              </a:rPr>
              <a:t>forma, la </a:t>
            </a:r>
            <a:r>
              <a:rPr sz="1000" spc="-4" dirty="0">
                <a:latin typeface="Times New Roman"/>
                <a:cs typeface="Times New Roman"/>
              </a:rPr>
              <a:t>potencia </a:t>
            </a:r>
            <a:r>
              <a:rPr sz="1000" dirty="0">
                <a:latin typeface="Times New Roman"/>
                <a:cs typeface="Times New Roman"/>
              </a:rPr>
              <a:t>reactiva </a:t>
            </a:r>
            <a:r>
              <a:rPr sz="1000" spc="-4" dirty="0">
                <a:latin typeface="Times New Roman"/>
                <a:cs typeface="Times New Roman"/>
              </a:rPr>
              <a:t>entregada </a:t>
            </a:r>
            <a:r>
              <a:rPr sz="1000" dirty="0">
                <a:latin typeface="Times New Roman"/>
                <a:cs typeface="Times New Roman"/>
              </a:rPr>
              <a:t>por </a:t>
            </a:r>
            <a:r>
              <a:rPr sz="1000" spc="-4" dirty="0">
                <a:latin typeface="Times New Roman"/>
                <a:cs typeface="Times New Roman"/>
              </a:rPr>
              <a:t>el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condensador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graficada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contra las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tensiones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asignadas.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36"/>
              </a:spcBef>
            </a:pPr>
            <a:endParaRPr sz="1000">
              <a:latin typeface="Times New Roman"/>
              <a:cs typeface="Times New Roman"/>
            </a:endParaRPr>
          </a:p>
          <a:p>
            <a:pPr marL="10259" marR="4104" algn="just">
              <a:lnSpc>
                <a:spcPct val="103499"/>
              </a:lnSpc>
            </a:pPr>
            <a:r>
              <a:rPr sz="1000" dirty="0">
                <a:latin typeface="Times New Roman"/>
                <a:cs typeface="Times New Roman"/>
              </a:rPr>
              <a:t>En </a:t>
            </a:r>
            <a:r>
              <a:rPr sz="1000" spc="-4" dirty="0">
                <a:latin typeface="Times New Roman"/>
                <a:cs typeface="Times New Roman"/>
              </a:rPr>
              <a:t>estas curvas, </a:t>
            </a:r>
            <a:r>
              <a:rPr sz="1000" dirty="0">
                <a:latin typeface="Times New Roman"/>
                <a:cs typeface="Times New Roman"/>
              </a:rPr>
              <a:t>la tensión </a:t>
            </a:r>
            <a:r>
              <a:rPr sz="1000" spc="-4" dirty="0">
                <a:latin typeface="Times New Roman"/>
                <a:cs typeface="Times New Roman"/>
              </a:rPr>
              <a:t>es </a:t>
            </a:r>
            <a:r>
              <a:rPr sz="1000" dirty="0">
                <a:latin typeface="Times New Roman"/>
                <a:cs typeface="Times New Roman"/>
              </a:rPr>
              <a:t>la </a:t>
            </a:r>
            <a:r>
              <a:rPr sz="1000" spc="-4" dirty="0">
                <a:latin typeface="Times New Roman"/>
                <a:cs typeface="Times New Roman"/>
              </a:rPr>
              <a:t>variable independiente </a:t>
            </a:r>
            <a:r>
              <a:rPr sz="1000" dirty="0">
                <a:latin typeface="Times New Roman"/>
                <a:cs typeface="Times New Roman"/>
              </a:rPr>
              <a:t>y </a:t>
            </a:r>
            <a:r>
              <a:rPr sz="1000" spc="-4" dirty="0">
                <a:latin typeface="Times New Roman"/>
                <a:cs typeface="Times New Roman"/>
              </a:rPr>
              <a:t>es </a:t>
            </a:r>
            <a:r>
              <a:rPr sz="1000" dirty="0">
                <a:latin typeface="Times New Roman"/>
                <a:cs typeface="Times New Roman"/>
              </a:rPr>
              <a:t>la </a:t>
            </a:r>
            <a:r>
              <a:rPr sz="1000" spc="-4" dirty="0">
                <a:latin typeface="Times New Roman"/>
                <a:cs typeface="Times New Roman"/>
              </a:rPr>
              <a:t>variable </a:t>
            </a:r>
            <a:r>
              <a:rPr sz="1000" dirty="0">
                <a:latin typeface="Times New Roman"/>
                <a:cs typeface="Times New Roman"/>
              </a:rPr>
              <a:t>que se ubica </a:t>
            </a:r>
            <a:r>
              <a:rPr sz="1000" spc="-4" dirty="0">
                <a:latin typeface="Times New Roman"/>
                <a:cs typeface="Times New Roman"/>
              </a:rPr>
              <a:t>en el eje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las abscisas. </a:t>
            </a:r>
            <a:r>
              <a:rPr sz="1000" spc="-8" dirty="0">
                <a:latin typeface="Times New Roman"/>
                <a:cs typeface="Times New Roman"/>
              </a:rPr>
              <a:t>La </a:t>
            </a:r>
            <a:r>
              <a:rPr sz="1000" dirty="0">
                <a:latin typeface="Times New Roman"/>
                <a:cs typeface="Times New Roman"/>
              </a:rPr>
              <a:t>potencia </a:t>
            </a:r>
            <a:r>
              <a:rPr sz="1000" spc="-4" dirty="0">
                <a:latin typeface="Times New Roman"/>
                <a:cs typeface="Times New Roman"/>
              </a:rPr>
              <a:t>reactiva es graficada en </a:t>
            </a:r>
            <a:r>
              <a:rPr sz="1000" dirty="0">
                <a:latin typeface="Times New Roman"/>
                <a:cs typeface="Times New Roman"/>
              </a:rPr>
              <a:t>la </a:t>
            </a:r>
            <a:r>
              <a:rPr sz="1000" spc="-4" dirty="0">
                <a:latin typeface="Times New Roman"/>
                <a:cs typeface="Times New Roman"/>
              </a:rPr>
              <a:t>dirección </a:t>
            </a:r>
            <a:r>
              <a:rPr sz="1000" dirty="0">
                <a:latin typeface="Times New Roman"/>
                <a:cs typeface="Times New Roman"/>
              </a:rPr>
              <a:t>positiva </a:t>
            </a:r>
            <a:r>
              <a:rPr sz="1000" spc="-4" dirty="0">
                <a:latin typeface="Times New Roman"/>
                <a:cs typeface="Times New Roman"/>
              </a:rPr>
              <a:t>del eje vertical. Sin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 </a:t>
            </a:r>
            <a:r>
              <a:rPr sz="1000" spc="-4" dirty="0">
                <a:latin typeface="Times New Roman"/>
                <a:cs typeface="Times New Roman"/>
              </a:rPr>
              <a:t>aplicación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compensación reactiva en derivación en </a:t>
            </a:r>
            <a:r>
              <a:rPr sz="1000" dirty="0">
                <a:latin typeface="Times New Roman"/>
                <a:cs typeface="Times New Roman"/>
              </a:rPr>
              <a:t>la </a:t>
            </a:r>
            <a:r>
              <a:rPr sz="1000" spc="-4" dirty="0">
                <a:latin typeface="Times New Roman"/>
                <a:cs typeface="Times New Roman"/>
              </a:rPr>
              <a:t>barra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prueba, el </a:t>
            </a:r>
            <a:r>
              <a:rPr sz="1000" dirty="0">
                <a:latin typeface="Times New Roman"/>
                <a:cs typeface="Times New Roman"/>
              </a:rPr>
              <a:t>punto de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operación</a:t>
            </a:r>
            <a:r>
              <a:rPr sz="1000" spc="2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</a:t>
            </a:r>
            <a:r>
              <a:rPr sz="1000" spc="3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encuentra</a:t>
            </a:r>
            <a:r>
              <a:rPr sz="1000" spc="1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en</a:t>
            </a:r>
            <a:r>
              <a:rPr sz="1000" spc="2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spc="3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valor</a:t>
            </a:r>
            <a:r>
              <a:rPr sz="1000" spc="2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cero</a:t>
            </a:r>
            <a:r>
              <a:rPr sz="1000" spc="2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del</a:t>
            </a:r>
            <a:r>
              <a:rPr sz="1000" spc="3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eje</a:t>
            </a:r>
            <a:r>
              <a:rPr sz="1000" spc="2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vertical</a:t>
            </a:r>
            <a:r>
              <a:rPr sz="1000" spc="3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(cero</a:t>
            </a:r>
            <a:r>
              <a:rPr sz="1000" spc="2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reactivos)</a:t>
            </a:r>
            <a:r>
              <a:rPr sz="1000" spc="2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lo</a:t>
            </a:r>
            <a:r>
              <a:rPr sz="1000" spc="3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cual,</a:t>
            </a:r>
            <a:r>
              <a:rPr sz="1000" spc="3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corresponde </a:t>
            </a:r>
            <a:r>
              <a:rPr sz="1000" spc="-23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</a:t>
            </a:r>
            <a:r>
              <a:rPr sz="1000" spc="-4" dirty="0">
                <a:latin typeface="Times New Roman"/>
                <a:cs typeface="Times New Roman"/>
              </a:rPr>
              <a:t> remover</a:t>
            </a:r>
            <a:r>
              <a:rPr sz="1000" dirty="0">
                <a:latin typeface="Times New Roman"/>
                <a:cs typeface="Times New Roman"/>
              </a:rPr>
              <a:t> o </a:t>
            </a:r>
            <a:r>
              <a:rPr sz="1000" spc="-4" dirty="0">
                <a:latin typeface="Times New Roman"/>
                <a:cs typeface="Times New Roman"/>
              </a:rPr>
              <a:t>eliminar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condensador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síncrono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ficticio.</a:t>
            </a:r>
            <a:endParaRPr sz="1000">
              <a:latin typeface="Times New Roman"/>
              <a:cs typeface="Times New Roman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99362" y="2417078"/>
            <a:ext cx="3385575" cy="1246169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xfrm>
            <a:off x="6329082" y="5931133"/>
            <a:ext cx="300182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r>
              <a:rPr dirty="0"/>
              <a:t>38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51937" y="559879"/>
            <a:ext cx="5554614" cy="3745558"/>
          </a:xfrm>
          <a:prstGeom prst="rect">
            <a:avLst/>
          </a:prstGeom>
        </p:spPr>
        <p:txBody>
          <a:bodyPr vert="horz" wrap="square" lIns="0" tIns="4617" rIns="0" bIns="0" rtlCol="0">
            <a:spAutoFit/>
          </a:bodyPr>
          <a:lstStyle/>
          <a:p>
            <a:pPr marL="10259" marR="6155" algn="just">
              <a:lnSpc>
                <a:spcPct val="103600"/>
              </a:lnSpc>
              <a:spcBef>
                <a:spcPts val="36"/>
              </a:spcBef>
            </a:pPr>
            <a:r>
              <a:rPr sz="1000" dirty="0">
                <a:latin typeface="Times New Roman"/>
                <a:cs typeface="Times New Roman"/>
              </a:rPr>
              <a:t>Con </a:t>
            </a:r>
            <a:r>
              <a:rPr sz="1000" spc="-4" dirty="0">
                <a:latin typeface="Times New Roman"/>
                <a:cs typeface="Times New Roman"/>
              </a:rPr>
              <a:t>frecuencia, estas curvas son </a:t>
            </a:r>
            <a:r>
              <a:rPr sz="1000" dirty="0">
                <a:latin typeface="Times New Roman"/>
                <a:cs typeface="Times New Roman"/>
              </a:rPr>
              <a:t>conocidas como </a:t>
            </a:r>
            <a:r>
              <a:rPr sz="1000" spc="-4" dirty="0">
                <a:latin typeface="Times New Roman"/>
                <a:cs typeface="Times New Roman"/>
              </a:rPr>
              <a:t>curvas </a:t>
            </a:r>
            <a:r>
              <a:rPr sz="1000" dirty="0">
                <a:latin typeface="Times New Roman"/>
                <a:cs typeface="Times New Roman"/>
              </a:rPr>
              <a:t>Q-V, </a:t>
            </a:r>
            <a:r>
              <a:rPr sz="1000" spc="-4" dirty="0">
                <a:latin typeface="Times New Roman"/>
                <a:cs typeface="Times New Roman"/>
              </a:rPr>
              <a:t>sin embargo, es importante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apuntar </a:t>
            </a:r>
            <a:r>
              <a:rPr sz="1000" dirty="0">
                <a:latin typeface="Times New Roman"/>
                <a:cs typeface="Times New Roman"/>
              </a:rPr>
              <a:t>que </a:t>
            </a:r>
            <a:r>
              <a:rPr sz="1000" spc="-4" dirty="0">
                <a:latin typeface="Times New Roman"/>
                <a:cs typeface="Times New Roman"/>
              </a:rPr>
              <a:t>al emplear </a:t>
            </a:r>
            <a:r>
              <a:rPr sz="1000" dirty="0">
                <a:latin typeface="Times New Roman"/>
                <a:cs typeface="Times New Roman"/>
              </a:rPr>
              <a:t>la </a:t>
            </a:r>
            <a:r>
              <a:rPr sz="1000" spc="-4" dirty="0">
                <a:latin typeface="Times New Roman"/>
                <a:cs typeface="Times New Roman"/>
              </a:rPr>
              <a:t>terminología V-Q se </a:t>
            </a:r>
            <a:r>
              <a:rPr sz="1000" dirty="0">
                <a:latin typeface="Times New Roman"/>
                <a:cs typeface="Times New Roman"/>
              </a:rPr>
              <a:t>hace </a:t>
            </a:r>
            <a:r>
              <a:rPr sz="1000" spc="-4" dirty="0">
                <a:latin typeface="Times New Roman"/>
                <a:cs typeface="Times New Roman"/>
              </a:rPr>
              <a:t>énfasis en </a:t>
            </a:r>
            <a:r>
              <a:rPr sz="1000" dirty="0">
                <a:latin typeface="Times New Roman"/>
                <a:cs typeface="Times New Roman"/>
              </a:rPr>
              <a:t>que la </a:t>
            </a:r>
            <a:r>
              <a:rPr sz="1000" spc="-4" dirty="0">
                <a:latin typeface="Times New Roman"/>
                <a:cs typeface="Times New Roman"/>
              </a:rPr>
              <a:t>variable independiente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 </a:t>
            </a:r>
            <a:r>
              <a:rPr sz="1000" dirty="0">
                <a:latin typeface="Times New Roman"/>
                <a:cs typeface="Times New Roman"/>
              </a:rPr>
              <a:t>la </a:t>
            </a:r>
            <a:r>
              <a:rPr sz="1000" spc="-4" dirty="0">
                <a:latin typeface="Times New Roman"/>
                <a:cs typeface="Times New Roman"/>
              </a:rPr>
              <a:t>tensión. </a:t>
            </a:r>
            <a:r>
              <a:rPr sz="1000" spc="-8" dirty="0">
                <a:latin typeface="Times New Roman"/>
                <a:cs typeface="Times New Roman"/>
              </a:rPr>
              <a:t>(Las </a:t>
            </a:r>
            <a:r>
              <a:rPr sz="1000" spc="-4" dirty="0">
                <a:latin typeface="Times New Roman"/>
                <a:cs typeface="Times New Roman"/>
              </a:rPr>
              <a:t>curvas Q-V son producidas asignándole </a:t>
            </a:r>
            <a:r>
              <a:rPr sz="1000" dirty="0">
                <a:latin typeface="Times New Roman"/>
                <a:cs typeface="Times New Roman"/>
              </a:rPr>
              <a:t>una </a:t>
            </a:r>
            <a:r>
              <a:rPr sz="1000" spc="-4" dirty="0">
                <a:latin typeface="Times New Roman"/>
                <a:cs typeface="Times New Roman"/>
              </a:rPr>
              <a:t>serie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valores </a:t>
            </a:r>
            <a:r>
              <a:rPr sz="1000" dirty="0">
                <a:latin typeface="Times New Roman"/>
                <a:cs typeface="Times New Roman"/>
              </a:rPr>
              <a:t>a la </a:t>
            </a:r>
            <a:r>
              <a:rPr sz="1000" spc="-4" dirty="0">
                <a:latin typeface="Times New Roman"/>
                <a:cs typeface="Times New Roman"/>
              </a:rPr>
              <a:t>potencia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reactiva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spc="4" dirty="0">
                <a:latin typeface="Times New Roman"/>
                <a:cs typeface="Times New Roman"/>
              </a:rPr>
              <a:t>de</a:t>
            </a:r>
            <a:r>
              <a:rPr sz="1000" spc="-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 </a:t>
            </a:r>
            <a:r>
              <a:rPr sz="1000" spc="-4" dirty="0">
                <a:latin typeface="Times New Roman"/>
                <a:cs typeface="Times New Roman"/>
              </a:rPr>
              <a:t>carga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dirty="0">
                <a:latin typeface="Times New Roman"/>
                <a:cs typeface="Times New Roman"/>
              </a:rPr>
              <a:t> lugar de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hacerlo</a:t>
            </a:r>
            <a:r>
              <a:rPr sz="1000" spc="-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 tensión)</a:t>
            </a:r>
            <a:r>
              <a:rPr sz="1000" spc="1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[9].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32"/>
              </a:spcBef>
            </a:pPr>
            <a:endParaRPr sz="1100">
              <a:latin typeface="Times New Roman"/>
              <a:cs typeface="Times New Roman"/>
            </a:endParaRPr>
          </a:p>
          <a:p>
            <a:pPr marL="10259" algn="just">
              <a:spcBef>
                <a:spcPts val="4"/>
              </a:spcBef>
            </a:pPr>
            <a:r>
              <a:rPr sz="1000" dirty="0">
                <a:latin typeface="Times New Roman"/>
                <a:cs typeface="Times New Roman"/>
              </a:rPr>
              <a:t>Entre</a:t>
            </a:r>
            <a:r>
              <a:rPr sz="1000" spc="-4" dirty="0">
                <a:latin typeface="Times New Roman"/>
                <a:cs typeface="Times New Roman"/>
              </a:rPr>
              <a:t> las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ventajas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que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presentan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las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curvas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V-Q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se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pueden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mencionar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las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siguientes:</a:t>
            </a:r>
            <a:endParaRPr sz="1000">
              <a:latin typeface="Times New Roman"/>
              <a:cs typeface="Times New Roman"/>
            </a:endParaRPr>
          </a:p>
          <a:p>
            <a:pPr marL="379072" marR="4104" indent="-184663" algn="just">
              <a:lnSpc>
                <a:spcPct val="103499"/>
              </a:lnSpc>
              <a:spcBef>
                <a:spcPts val="65"/>
              </a:spcBef>
              <a:buFont typeface="Symbol"/>
              <a:buChar char=""/>
              <a:tabLst>
                <a:tab pos="379585" algn="l"/>
              </a:tabLst>
            </a:pPr>
            <a:r>
              <a:rPr sz="1000" spc="-8" dirty="0">
                <a:latin typeface="Times New Roman"/>
                <a:cs typeface="Times New Roman"/>
              </a:rPr>
              <a:t>La </a:t>
            </a:r>
            <a:r>
              <a:rPr sz="1000" spc="-4" dirty="0">
                <a:latin typeface="Times New Roman"/>
                <a:cs typeface="Times New Roman"/>
              </a:rPr>
              <a:t>seguridad </a:t>
            </a:r>
            <a:r>
              <a:rPr sz="1000" dirty="0">
                <a:latin typeface="Times New Roman"/>
                <a:cs typeface="Times New Roman"/>
              </a:rPr>
              <a:t>de tensión </a:t>
            </a:r>
            <a:r>
              <a:rPr sz="1000" spc="-4" dirty="0">
                <a:latin typeface="Times New Roman"/>
                <a:cs typeface="Times New Roman"/>
              </a:rPr>
              <a:t>está íntimamente </a:t>
            </a:r>
            <a:r>
              <a:rPr sz="1000" dirty="0">
                <a:latin typeface="Times New Roman"/>
                <a:cs typeface="Times New Roman"/>
              </a:rPr>
              <a:t>relacionada a </a:t>
            </a:r>
            <a:r>
              <a:rPr sz="1000" spc="4" dirty="0">
                <a:latin typeface="Times New Roman"/>
                <a:cs typeface="Times New Roman"/>
              </a:rPr>
              <a:t>la </a:t>
            </a:r>
            <a:r>
              <a:rPr sz="1000" dirty="0">
                <a:latin typeface="Times New Roman"/>
                <a:cs typeface="Times New Roman"/>
              </a:rPr>
              <a:t>potencia reactiva y por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medio de </a:t>
            </a:r>
            <a:r>
              <a:rPr sz="1000" spc="-4" dirty="0">
                <a:latin typeface="Times New Roman"/>
                <a:cs typeface="Times New Roman"/>
              </a:rPr>
              <a:t>las curvas </a:t>
            </a:r>
            <a:r>
              <a:rPr sz="1000" dirty="0">
                <a:latin typeface="Times New Roman"/>
                <a:cs typeface="Times New Roman"/>
              </a:rPr>
              <a:t>V-Q </a:t>
            </a:r>
            <a:r>
              <a:rPr sz="1000" spc="-4" dirty="0">
                <a:latin typeface="Times New Roman"/>
                <a:cs typeface="Times New Roman"/>
              </a:rPr>
              <a:t>se obtiene el margen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potencia reactiva en </a:t>
            </a:r>
            <a:r>
              <a:rPr sz="1000" dirty="0">
                <a:latin typeface="Times New Roman"/>
                <a:cs typeface="Times New Roman"/>
              </a:rPr>
              <a:t>la </a:t>
            </a:r>
            <a:r>
              <a:rPr sz="1000" spc="-4" dirty="0">
                <a:latin typeface="Times New Roman"/>
                <a:cs typeface="Times New Roman"/>
              </a:rPr>
              <a:t>barra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prueba. </a:t>
            </a:r>
            <a:r>
              <a:rPr sz="1000" dirty="0">
                <a:latin typeface="Times New Roman"/>
                <a:cs typeface="Times New Roman"/>
              </a:rPr>
              <a:t>En </a:t>
            </a:r>
            <a:r>
              <a:rPr sz="1000" spc="-4" dirty="0">
                <a:latin typeface="Times New Roman"/>
                <a:cs typeface="Times New Roman"/>
              </a:rPr>
              <a:t>este caso, el margen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potencia </a:t>
            </a:r>
            <a:r>
              <a:rPr sz="1000" dirty="0">
                <a:latin typeface="Times New Roman"/>
                <a:cs typeface="Times New Roman"/>
              </a:rPr>
              <a:t>reactiva </a:t>
            </a:r>
            <a:r>
              <a:rPr sz="1000" spc="-4" dirty="0">
                <a:latin typeface="Times New Roman"/>
                <a:cs typeface="Times New Roman"/>
              </a:rPr>
              <a:t>es </a:t>
            </a:r>
            <a:r>
              <a:rPr sz="1000" dirty="0">
                <a:latin typeface="Times New Roman"/>
                <a:cs typeface="Times New Roman"/>
              </a:rPr>
              <a:t>la distancia </a:t>
            </a:r>
            <a:r>
              <a:rPr sz="1000" spc="-4" dirty="0">
                <a:latin typeface="Times New Roman"/>
                <a:cs typeface="Times New Roman"/>
              </a:rPr>
              <a:t>en </a:t>
            </a:r>
            <a:r>
              <a:rPr sz="1000" dirty="0">
                <a:latin typeface="Times New Roman"/>
                <a:cs typeface="Times New Roman"/>
              </a:rPr>
              <a:t>MVAr desde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punto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operación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hasta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fondo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(rodilla)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curva</a:t>
            </a:r>
            <a:r>
              <a:rPr sz="1000" spc="-53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o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bien,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hasta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un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punto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donde </a:t>
            </a:r>
            <a:r>
              <a:rPr sz="1000" spc="-23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-53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característica</a:t>
            </a:r>
            <a:r>
              <a:rPr sz="1000" spc="-53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4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tensión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al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cuadrado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4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un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capacitor</a:t>
            </a:r>
            <a:r>
              <a:rPr sz="1000" spc="-4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aplicado,</a:t>
            </a:r>
            <a:r>
              <a:rPr sz="1000" spc="-4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tangente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</a:t>
            </a:r>
            <a:r>
              <a:rPr sz="1000" spc="-4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-4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curva </a:t>
            </a:r>
            <a:r>
              <a:rPr sz="1000" spc="-234" dirty="0">
                <a:latin typeface="Times New Roman"/>
                <a:cs typeface="Times New Roman"/>
              </a:rPr>
              <a:t> </a:t>
            </a:r>
            <a:r>
              <a:rPr sz="1000" spc="-8" dirty="0">
                <a:latin typeface="Times New Roman"/>
                <a:cs typeface="Times New Roman"/>
              </a:rPr>
              <a:t>V-Q.</a:t>
            </a:r>
            <a:endParaRPr sz="1000">
              <a:latin typeface="Times New Roman"/>
              <a:cs typeface="Times New Roman"/>
            </a:endParaRPr>
          </a:p>
          <a:p>
            <a:pPr marL="379072" marR="5642" indent="-184663" algn="just">
              <a:lnSpc>
                <a:spcPct val="103299"/>
              </a:lnSpc>
              <a:spcBef>
                <a:spcPts val="69"/>
              </a:spcBef>
              <a:buFont typeface="Symbol"/>
              <a:buChar char=""/>
              <a:tabLst>
                <a:tab pos="379585" algn="l"/>
              </a:tabLst>
            </a:pPr>
            <a:r>
              <a:rPr sz="1000" spc="-4" dirty="0">
                <a:latin typeface="Times New Roman"/>
                <a:cs typeface="Times New Roman"/>
              </a:rPr>
              <a:t>Cuando </a:t>
            </a:r>
            <a:r>
              <a:rPr sz="1000" dirty="0">
                <a:latin typeface="Times New Roman"/>
                <a:cs typeface="Times New Roman"/>
              </a:rPr>
              <a:t>la </a:t>
            </a:r>
            <a:r>
              <a:rPr sz="1000" spc="-4" dirty="0">
                <a:latin typeface="Times New Roman"/>
                <a:cs typeface="Times New Roman"/>
              </a:rPr>
              <a:t>barra </a:t>
            </a:r>
            <a:r>
              <a:rPr sz="1000" dirty="0">
                <a:latin typeface="Times New Roman"/>
                <a:cs typeface="Times New Roman"/>
              </a:rPr>
              <a:t>de prueba </a:t>
            </a:r>
            <a:r>
              <a:rPr sz="1000" spc="-4" dirty="0">
                <a:latin typeface="Times New Roman"/>
                <a:cs typeface="Times New Roman"/>
              </a:rPr>
              <a:t>es seleccionada </a:t>
            </a:r>
            <a:r>
              <a:rPr sz="1000" dirty="0">
                <a:latin typeface="Times New Roman"/>
                <a:cs typeface="Times New Roman"/>
              </a:rPr>
              <a:t>basándose </a:t>
            </a:r>
            <a:r>
              <a:rPr sz="1000" spc="-4" dirty="0">
                <a:latin typeface="Times New Roman"/>
                <a:cs typeface="Times New Roman"/>
              </a:rPr>
              <a:t>en </a:t>
            </a:r>
            <a:r>
              <a:rPr sz="1000" dirty="0">
                <a:latin typeface="Times New Roman"/>
                <a:cs typeface="Times New Roman"/>
              </a:rPr>
              <a:t>un criterio </a:t>
            </a:r>
            <a:r>
              <a:rPr sz="1000" spc="-4" dirty="0">
                <a:latin typeface="Times New Roman"/>
                <a:cs typeface="Times New Roman"/>
              </a:rPr>
              <a:t>acertado, esta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barra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puede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ser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representativa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todas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las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barras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que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encuentran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dentro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4" dirty="0">
                <a:latin typeface="Times New Roman"/>
                <a:cs typeface="Times New Roman"/>
              </a:rPr>
              <a:t>de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un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área </a:t>
            </a:r>
            <a:r>
              <a:rPr sz="1000" spc="-23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4" dirty="0">
                <a:latin typeface="Times New Roman"/>
                <a:cs typeface="Times New Roman"/>
              </a:rPr>
              <a:t> control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tensión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(un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área</a:t>
            </a:r>
            <a:r>
              <a:rPr sz="1000" dirty="0">
                <a:latin typeface="Times New Roman"/>
                <a:cs typeface="Times New Roman"/>
              </a:rPr>
              <a:t> donde </a:t>
            </a:r>
            <a:r>
              <a:rPr sz="1000" spc="-4" dirty="0">
                <a:latin typeface="Times New Roman"/>
                <a:cs typeface="Times New Roman"/>
              </a:rPr>
              <a:t>las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magnitudes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tensión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son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coherentes).</a:t>
            </a:r>
            <a:endParaRPr sz="1000">
              <a:latin typeface="Times New Roman"/>
              <a:cs typeface="Times New Roman"/>
            </a:endParaRPr>
          </a:p>
          <a:p>
            <a:pPr marL="379072" marR="5130" indent="-184663" algn="just">
              <a:lnSpc>
                <a:spcPct val="103499"/>
              </a:lnSpc>
              <a:spcBef>
                <a:spcPts val="65"/>
              </a:spcBef>
              <a:buFont typeface="Symbol"/>
              <a:buChar char=""/>
              <a:tabLst>
                <a:tab pos="379585" algn="l"/>
              </a:tabLst>
            </a:pPr>
            <a:r>
              <a:rPr sz="1000" spc="-4" dirty="0">
                <a:latin typeface="Times New Roman"/>
                <a:cs typeface="Times New Roman"/>
              </a:rPr>
              <a:t>Pueden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ser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graficadas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directamente</a:t>
            </a:r>
            <a:r>
              <a:rPr sz="1000" dirty="0">
                <a:latin typeface="Times New Roman"/>
                <a:cs typeface="Times New Roman"/>
              </a:rPr>
              <a:t> sobre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curva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V-Q,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las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características</a:t>
            </a:r>
            <a:r>
              <a:rPr sz="1000" dirty="0">
                <a:latin typeface="Times New Roman"/>
                <a:cs typeface="Times New Roman"/>
              </a:rPr>
              <a:t> de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compensación reactiva </a:t>
            </a:r>
            <a:r>
              <a:rPr sz="1000" dirty="0">
                <a:latin typeface="Times New Roman"/>
                <a:cs typeface="Times New Roman"/>
              </a:rPr>
              <a:t>en </a:t>
            </a:r>
            <a:r>
              <a:rPr sz="1000" spc="-4" dirty="0">
                <a:latin typeface="Times New Roman"/>
                <a:cs typeface="Times New Roman"/>
              </a:rPr>
              <a:t>derivación instalada en </a:t>
            </a:r>
            <a:r>
              <a:rPr sz="1000" dirty="0">
                <a:latin typeface="Times New Roman"/>
                <a:cs typeface="Times New Roman"/>
              </a:rPr>
              <a:t>la </a:t>
            </a:r>
            <a:r>
              <a:rPr sz="1000" spc="-4" dirty="0">
                <a:latin typeface="Times New Roman"/>
                <a:cs typeface="Times New Roman"/>
              </a:rPr>
              <a:t>barra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prueba (bancos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capacitores,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compensadores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estáticos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spc="4" dirty="0">
                <a:latin typeface="Times New Roman"/>
                <a:cs typeface="Times New Roman"/>
              </a:rPr>
              <a:t>de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VARs,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o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condensadores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síncronos).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El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punto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operación en este </a:t>
            </a:r>
            <a:r>
              <a:rPr sz="1000" dirty="0">
                <a:latin typeface="Times New Roman"/>
                <a:cs typeface="Times New Roman"/>
              </a:rPr>
              <a:t>caso, </a:t>
            </a:r>
            <a:r>
              <a:rPr sz="1000" spc="-4" dirty="0">
                <a:latin typeface="Times New Roman"/>
                <a:cs typeface="Times New Roman"/>
              </a:rPr>
              <a:t>es </a:t>
            </a:r>
            <a:r>
              <a:rPr sz="1000" dirty="0">
                <a:latin typeface="Times New Roman"/>
                <a:cs typeface="Times New Roman"/>
              </a:rPr>
              <a:t>la </a:t>
            </a:r>
            <a:r>
              <a:rPr sz="1000" spc="-4" dirty="0">
                <a:latin typeface="Times New Roman"/>
                <a:cs typeface="Times New Roman"/>
              </a:rPr>
              <a:t>intersección </a:t>
            </a:r>
            <a:r>
              <a:rPr sz="1000" dirty="0">
                <a:latin typeface="Times New Roman"/>
                <a:cs typeface="Times New Roman"/>
              </a:rPr>
              <a:t>de la </a:t>
            </a:r>
            <a:r>
              <a:rPr sz="1000" spc="-4" dirty="0">
                <a:latin typeface="Times New Roman"/>
                <a:cs typeface="Times New Roman"/>
              </a:rPr>
              <a:t>característica </a:t>
            </a:r>
            <a:r>
              <a:rPr sz="1000" spc="4" dirty="0">
                <a:latin typeface="Times New Roman"/>
                <a:cs typeface="Times New Roman"/>
              </a:rPr>
              <a:t>V-Q </a:t>
            </a:r>
            <a:r>
              <a:rPr sz="1000" spc="-4" dirty="0">
                <a:latin typeface="Times New Roman"/>
                <a:cs typeface="Times New Roman"/>
              </a:rPr>
              <a:t>del sistema </a:t>
            </a:r>
            <a:r>
              <a:rPr sz="1000" dirty="0">
                <a:latin typeface="Times New Roman"/>
                <a:cs typeface="Times New Roman"/>
              </a:rPr>
              <a:t>y la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característica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4" dirty="0">
                <a:latin typeface="Times New Roman"/>
                <a:cs typeface="Times New Roman"/>
              </a:rPr>
              <a:t>de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compensación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reactiva.</a:t>
            </a:r>
            <a:r>
              <a:rPr sz="1000" dirty="0">
                <a:latin typeface="Times New Roman"/>
                <a:cs typeface="Times New Roman"/>
              </a:rPr>
              <a:t> Este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aspecto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</a:t>
            </a:r>
            <a:r>
              <a:rPr sz="1000" dirty="0">
                <a:latin typeface="Times New Roman"/>
                <a:cs typeface="Times New Roman"/>
              </a:rPr>
              <a:t> muy útil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8" dirty="0">
                <a:latin typeface="Times New Roman"/>
                <a:cs typeface="Times New Roman"/>
              </a:rPr>
              <a:t>ya</a:t>
            </a:r>
            <a:r>
              <a:rPr sz="1000" spc="-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que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compensación reactiva </a:t>
            </a:r>
            <a:r>
              <a:rPr sz="1000" dirty="0">
                <a:latin typeface="Times New Roman"/>
                <a:cs typeface="Times New Roman"/>
              </a:rPr>
              <a:t>es </a:t>
            </a:r>
            <a:r>
              <a:rPr sz="1000" spc="-4" dirty="0">
                <a:latin typeface="Times New Roman"/>
                <a:cs typeface="Times New Roman"/>
              </a:rPr>
              <a:t>con frecuencia, </a:t>
            </a:r>
            <a:r>
              <a:rPr sz="1000" dirty="0">
                <a:latin typeface="Times New Roman"/>
                <a:cs typeface="Times New Roman"/>
              </a:rPr>
              <a:t>una buena solución a </a:t>
            </a:r>
            <a:r>
              <a:rPr sz="1000" spc="-4" dirty="0">
                <a:latin typeface="Times New Roman"/>
                <a:cs typeface="Times New Roman"/>
              </a:rPr>
              <a:t>los </a:t>
            </a:r>
            <a:r>
              <a:rPr sz="1000" dirty="0">
                <a:latin typeface="Times New Roman"/>
                <a:cs typeface="Times New Roman"/>
              </a:rPr>
              <a:t>problemas de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estabilidad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tensión.</a:t>
            </a:r>
            <a:endParaRPr sz="1000">
              <a:latin typeface="Times New Roman"/>
              <a:cs typeface="Times New Roman"/>
            </a:endParaRPr>
          </a:p>
          <a:p>
            <a:pPr marL="379072" marR="4104" indent="-184663" algn="just">
              <a:lnSpc>
                <a:spcPct val="103400"/>
              </a:lnSpc>
              <a:spcBef>
                <a:spcPts val="69"/>
              </a:spcBef>
              <a:buFont typeface="Symbol"/>
              <a:buChar char=""/>
              <a:tabLst>
                <a:tab pos="379585" algn="l"/>
              </a:tabLst>
            </a:pPr>
            <a:r>
              <a:rPr sz="1000" spc="-4" dirty="0">
                <a:latin typeface="Times New Roman"/>
                <a:cs typeface="Times New Roman"/>
              </a:rPr>
              <a:t>Para </a:t>
            </a:r>
            <a:r>
              <a:rPr sz="1000" dirty="0">
                <a:latin typeface="Times New Roman"/>
                <a:cs typeface="Times New Roman"/>
              </a:rPr>
              <a:t>un análisis más completo, la </a:t>
            </a:r>
            <a:r>
              <a:rPr sz="1000" spc="-4" dirty="0">
                <a:latin typeface="Times New Roman"/>
                <a:cs typeface="Times New Roman"/>
              </a:rPr>
              <a:t>potencia </a:t>
            </a:r>
            <a:r>
              <a:rPr sz="1000" dirty="0">
                <a:latin typeface="Times New Roman"/>
                <a:cs typeface="Times New Roman"/>
              </a:rPr>
              <a:t>reactiva de </a:t>
            </a:r>
            <a:r>
              <a:rPr sz="1000" spc="-4" dirty="0">
                <a:latin typeface="Times New Roman"/>
                <a:cs typeface="Times New Roman"/>
              </a:rPr>
              <a:t>los generadores </a:t>
            </a:r>
            <a:r>
              <a:rPr sz="1000" spc="4" dirty="0">
                <a:latin typeface="Times New Roman"/>
                <a:cs typeface="Times New Roman"/>
              </a:rPr>
              <a:t>puede </a:t>
            </a:r>
            <a:r>
              <a:rPr sz="1000" dirty="0">
                <a:latin typeface="Times New Roman"/>
                <a:cs typeface="Times New Roman"/>
              </a:rPr>
              <a:t>ser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graficada </a:t>
            </a:r>
            <a:r>
              <a:rPr sz="1000" dirty="0">
                <a:latin typeface="Times New Roman"/>
                <a:cs typeface="Times New Roman"/>
              </a:rPr>
              <a:t>sobre la misma </a:t>
            </a:r>
            <a:r>
              <a:rPr sz="1000" spc="-4" dirty="0">
                <a:latin typeface="Times New Roman"/>
                <a:cs typeface="Times New Roman"/>
              </a:rPr>
              <a:t>curva. Cuando los generados </a:t>
            </a:r>
            <a:r>
              <a:rPr sz="1000" dirty="0">
                <a:latin typeface="Times New Roman"/>
                <a:cs typeface="Times New Roman"/>
              </a:rPr>
              <a:t>más </a:t>
            </a:r>
            <a:r>
              <a:rPr sz="1000" spc="-4" dirty="0">
                <a:latin typeface="Times New Roman"/>
                <a:cs typeface="Times New Roman"/>
              </a:rPr>
              <a:t>cercanos alcanzan sus </a:t>
            </a:r>
            <a:r>
              <a:rPr sz="1000" dirty="0">
                <a:latin typeface="Times New Roman"/>
                <a:cs typeface="Times New Roman"/>
              </a:rPr>
              <a:t> límites de </a:t>
            </a:r>
            <a:r>
              <a:rPr sz="1000" spc="-4" dirty="0">
                <a:latin typeface="Times New Roman"/>
                <a:cs typeface="Times New Roman"/>
              </a:rPr>
              <a:t>VARs, </a:t>
            </a:r>
            <a:r>
              <a:rPr sz="1000" dirty="0">
                <a:latin typeface="Times New Roman"/>
                <a:cs typeface="Times New Roman"/>
              </a:rPr>
              <a:t>la </a:t>
            </a:r>
            <a:r>
              <a:rPr sz="1000" spc="-4" dirty="0">
                <a:latin typeface="Times New Roman"/>
                <a:cs typeface="Times New Roman"/>
              </a:rPr>
              <a:t>inclinación </a:t>
            </a:r>
            <a:r>
              <a:rPr sz="1000" dirty="0">
                <a:latin typeface="Times New Roman"/>
                <a:cs typeface="Times New Roman"/>
              </a:rPr>
              <a:t>de la </a:t>
            </a:r>
            <a:r>
              <a:rPr sz="1000" spc="-4" dirty="0">
                <a:latin typeface="Times New Roman"/>
                <a:cs typeface="Times New Roman"/>
              </a:rPr>
              <a:t>curva </a:t>
            </a:r>
            <a:r>
              <a:rPr sz="1000" dirty="0">
                <a:latin typeface="Times New Roman"/>
                <a:cs typeface="Times New Roman"/>
              </a:rPr>
              <a:t>V-Q tiende a ser </a:t>
            </a:r>
            <a:r>
              <a:rPr sz="1000" spc="-4" dirty="0">
                <a:latin typeface="Times New Roman"/>
                <a:cs typeface="Times New Roman"/>
              </a:rPr>
              <a:t>menos </a:t>
            </a:r>
            <a:r>
              <a:rPr sz="1000" dirty="0">
                <a:latin typeface="Times New Roman"/>
                <a:cs typeface="Times New Roman"/>
              </a:rPr>
              <a:t>pronunciada y </a:t>
            </a:r>
            <a:r>
              <a:rPr sz="1000" spc="-4" dirty="0">
                <a:latin typeface="Times New Roman"/>
                <a:cs typeface="Times New Roman"/>
              </a:rPr>
              <a:t>el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fondo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 curva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está</a:t>
            </a:r>
            <a:r>
              <a:rPr sz="1000" dirty="0">
                <a:latin typeface="Times New Roman"/>
                <a:cs typeface="Times New Roman"/>
              </a:rPr>
              <a:t> más próximo.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784312" y="5561789"/>
            <a:ext cx="2085638" cy="118081"/>
          </a:xfrm>
          <a:prstGeom prst="rect">
            <a:avLst/>
          </a:prstGeom>
        </p:spPr>
        <p:txBody>
          <a:bodyPr vert="horz" wrap="square" lIns="0" tIns="10259" rIns="0" bIns="0" rtlCol="0">
            <a:spAutoFit/>
          </a:bodyPr>
          <a:lstStyle/>
          <a:p>
            <a:pPr marL="10259">
              <a:spcBef>
                <a:spcPts val="81"/>
              </a:spcBef>
            </a:pPr>
            <a:r>
              <a:rPr sz="700" b="1" i="1" dirty="0">
                <a:latin typeface="Times New Roman"/>
                <a:cs typeface="Times New Roman"/>
              </a:rPr>
              <a:t>Figura</a:t>
            </a:r>
            <a:r>
              <a:rPr sz="700" b="1" i="1" spc="-8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3.16:</a:t>
            </a:r>
            <a:r>
              <a:rPr sz="700" b="1" i="1" spc="-8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Márgenes</a:t>
            </a:r>
            <a:r>
              <a:rPr sz="700" b="1" i="1" dirty="0">
                <a:latin typeface="Times New Roman"/>
                <a:cs typeface="Times New Roman"/>
              </a:rPr>
              <a:t> de</a:t>
            </a:r>
            <a:r>
              <a:rPr sz="700" b="1" i="1" spc="-4" dirty="0">
                <a:latin typeface="Times New Roman"/>
                <a:cs typeface="Times New Roman"/>
              </a:rPr>
              <a:t> potencia</a:t>
            </a:r>
            <a:r>
              <a:rPr sz="700" b="1" i="1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reactiva.</a:t>
            </a:r>
            <a:endParaRPr sz="700">
              <a:latin typeface="Times New Roman"/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47423" y="4100127"/>
            <a:ext cx="4670655" cy="1358648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xfrm>
            <a:off x="6329082" y="5931133"/>
            <a:ext cx="300182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r>
              <a:rPr dirty="0"/>
              <a:t>39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68695" y="1183668"/>
            <a:ext cx="204825" cy="80582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051937" y="556947"/>
            <a:ext cx="5553989" cy="2529815"/>
          </a:xfrm>
          <a:prstGeom prst="rect">
            <a:avLst/>
          </a:prstGeom>
        </p:spPr>
        <p:txBody>
          <a:bodyPr vert="horz" wrap="square" lIns="0" tIns="2052" rIns="0" bIns="0" rtlCol="0">
            <a:spAutoFit/>
          </a:bodyPr>
          <a:lstStyle/>
          <a:p>
            <a:pPr marL="1024367" marR="336496" indent="-683253">
              <a:lnSpc>
                <a:spcPct val="103499"/>
              </a:lnSpc>
              <a:spcBef>
                <a:spcPts val="16"/>
              </a:spcBef>
            </a:pPr>
            <a:r>
              <a:rPr sz="1600" b="1" dirty="0">
                <a:latin typeface="Times New Roman"/>
                <a:cs typeface="Times New Roman"/>
              </a:rPr>
              <a:t>CAPÍTULO</a:t>
            </a:r>
            <a:r>
              <a:rPr sz="1600" b="1" spc="384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4:</a:t>
            </a:r>
            <a:r>
              <a:rPr sz="1600" b="1" spc="32" dirty="0">
                <a:latin typeface="Times New Roman"/>
                <a:cs typeface="Times New Roman"/>
              </a:rPr>
              <a:t> </a:t>
            </a:r>
            <a:r>
              <a:rPr sz="1600" b="1" spc="-4" dirty="0">
                <a:latin typeface="Times New Roman"/>
                <a:cs typeface="Times New Roman"/>
              </a:rPr>
              <a:t>CARACTERÍSTICAS</a:t>
            </a:r>
            <a:r>
              <a:rPr sz="1600" b="1" spc="-8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DEL </a:t>
            </a:r>
            <a:r>
              <a:rPr sz="1600" b="1" spc="-391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GENERADOR</a:t>
            </a:r>
            <a:r>
              <a:rPr sz="1600" b="1" spc="-8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EN</a:t>
            </a:r>
            <a:r>
              <a:rPr sz="1600" b="1" spc="-8" dirty="0">
                <a:latin typeface="Times New Roman"/>
                <a:cs typeface="Times New Roman"/>
              </a:rPr>
              <a:t> </a:t>
            </a:r>
            <a:r>
              <a:rPr sz="1600" b="1" spc="-4" dirty="0">
                <a:latin typeface="Times New Roman"/>
                <a:cs typeface="Times New Roman"/>
              </a:rPr>
              <a:t>ESTUDIO.</a:t>
            </a:r>
            <a:endParaRPr sz="1600">
              <a:latin typeface="Times New Roman"/>
              <a:cs typeface="Times New Roman"/>
            </a:endParaRPr>
          </a:p>
          <a:p>
            <a:pPr>
              <a:spcBef>
                <a:spcPts val="8"/>
              </a:spcBef>
            </a:pPr>
            <a:endParaRPr sz="1600">
              <a:latin typeface="Times New Roman"/>
              <a:cs typeface="Times New Roman"/>
            </a:endParaRPr>
          </a:p>
          <a:p>
            <a:pPr marL="229290"/>
            <a:r>
              <a:rPr sz="1100" b="1" spc="-4" dirty="0">
                <a:latin typeface="Times New Roman"/>
                <a:cs typeface="Times New Roman"/>
              </a:rPr>
              <a:t>GENERADOR</a:t>
            </a:r>
            <a:r>
              <a:rPr sz="1100" b="1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DE</a:t>
            </a:r>
            <a:r>
              <a:rPr sz="1100" b="1" spc="8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LA </a:t>
            </a:r>
            <a:r>
              <a:rPr sz="1100" b="1" spc="-4" dirty="0">
                <a:latin typeface="Times New Roman"/>
                <a:cs typeface="Times New Roman"/>
              </a:rPr>
              <a:t>HIDROELÉCTRICA</a:t>
            </a:r>
            <a:r>
              <a:rPr sz="1100" b="1" spc="4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15</a:t>
            </a:r>
            <a:r>
              <a:rPr sz="1100" b="1" spc="8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DE</a:t>
            </a:r>
            <a:r>
              <a:rPr sz="1100" b="1" spc="4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SEPTIEMBRE.</a:t>
            </a:r>
            <a:endParaRPr sz="1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100">
              <a:latin typeface="Times New Roman"/>
              <a:cs typeface="Times New Roman"/>
            </a:endParaRPr>
          </a:p>
          <a:p>
            <a:pPr marL="10259" marR="4104" algn="just">
              <a:lnSpc>
                <a:spcPct val="103400"/>
              </a:lnSpc>
            </a:pPr>
            <a:r>
              <a:rPr sz="1000" dirty="0">
                <a:latin typeface="Times New Roman"/>
                <a:cs typeface="Times New Roman"/>
              </a:rPr>
              <a:t>El </a:t>
            </a:r>
            <a:r>
              <a:rPr sz="1000" spc="-4" dirty="0">
                <a:latin typeface="Times New Roman"/>
                <a:cs typeface="Times New Roman"/>
              </a:rPr>
              <a:t>generador eléctrico </a:t>
            </a:r>
            <a:r>
              <a:rPr sz="1000" dirty="0">
                <a:latin typeface="Times New Roman"/>
                <a:cs typeface="Times New Roman"/>
              </a:rPr>
              <a:t>de la </a:t>
            </a:r>
            <a:r>
              <a:rPr sz="1000" spc="-4" dirty="0">
                <a:latin typeface="Times New Roman"/>
                <a:cs typeface="Times New Roman"/>
              </a:rPr>
              <a:t>central hidroeléctrica </a:t>
            </a:r>
            <a:r>
              <a:rPr sz="1000" dirty="0">
                <a:latin typeface="Times New Roman"/>
                <a:cs typeface="Times New Roman"/>
              </a:rPr>
              <a:t>15 de </a:t>
            </a:r>
            <a:r>
              <a:rPr sz="1000" spc="-4" dirty="0">
                <a:latin typeface="Times New Roman"/>
                <a:cs typeface="Times New Roman"/>
              </a:rPr>
              <a:t>septiembre es impulsado </a:t>
            </a:r>
            <a:r>
              <a:rPr sz="1000" dirty="0">
                <a:latin typeface="Times New Roman"/>
                <a:cs typeface="Times New Roman"/>
              </a:rPr>
              <a:t>por medio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 una turbina </a:t>
            </a:r>
            <a:r>
              <a:rPr sz="1000" spc="-4" dirty="0">
                <a:latin typeface="Times New Roman"/>
                <a:cs typeface="Times New Roman"/>
              </a:rPr>
              <a:t>hidráulica en </a:t>
            </a:r>
            <a:r>
              <a:rPr sz="1000" dirty="0">
                <a:latin typeface="Times New Roman"/>
                <a:cs typeface="Times New Roman"/>
              </a:rPr>
              <a:t>la cual </a:t>
            </a:r>
            <a:r>
              <a:rPr sz="1000" spc="-4" dirty="0">
                <a:latin typeface="Times New Roman"/>
                <a:cs typeface="Times New Roman"/>
              </a:rPr>
              <a:t>el agua </a:t>
            </a:r>
            <a:r>
              <a:rPr sz="1000" dirty="0">
                <a:latin typeface="Times New Roman"/>
                <a:cs typeface="Times New Roman"/>
              </a:rPr>
              <a:t>hace </a:t>
            </a:r>
            <a:r>
              <a:rPr sz="1000" spc="-4" dirty="0">
                <a:latin typeface="Times New Roman"/>
                <a:cs typeface="Times New Roman"/>
              </a:rPr>
              <a:t>gira </a:t>
            </a:r>
            <a:r>
              <a:rPr sz="1000" dirty="0">
                <a:latin typeface="Times New Roman"/>
                <a:cs typeface="Times New Roman"/>
              </a:rPr>
              <a:t>la </a:t>
            </a:r>
            <a:r>
              <a:rPr sz="1000" spc="-4" dirty="0">
                <a:latin typeface="Times New Roman"/>
                <a:cs typeface="Times New Roman"/>
              </a:rPr>
              <a:t>flecha </a:t>
            </a:r>
            <a:r>
              <a:rPr sz="1000" dirty="0">
                <a:latin typeface="Times New Roman"/>
                <a:cs typeface="Times New Roman"/>
              </a:rPr>
              <a:t>a </a:t>
            </a:r>
            <a:r>
              <a:rPr sz="1000" spc="-4" dirty="0">
                <a:latin typeface="Times New Roman"/>
                <a:cs typeface="Times New Roman"/>
              </a:rPr>
              <a:t>velocidades típicas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105.9/300 </a:t>
            </a:r>
            <a:r>
              <a:rPr sz="1000" spc="-4" dirty="0">
                <a:latin typeface="Times New Roman"/>
                <a:cs typeface="Times New Roman"/>
              </a:rPr>
              <a:t>RPM, el generador es </a:t>
            </a:r>
            <a:r>
              <a:rPr sz="1000" dirty="0">
                <a:latin typeface="Times New Roman"/>
                <a:cs typeface="Times New Roman"/>
              </a:rPr>
              <a:t>de rotor </a:t>
            </a:r>
            <a:r>
              <a:rPr sz="1000" spc="4" dirty="0">
                <a:latin typeface="Times New Roman"/>
                <a:cs typeface="Times New Roman"/>
              </a:rPr>
              <a:t>de </a:t>
            </a:r>
            <a:r>
              <a:rPr sz="1000" dirty="0">
                <a:latin typeface="Times New Roman"/>
                <a:cs typeface="Times New Roman"/>
              </a:rPr>
              <a:t>polos </a:t>
            </a:r>
            <a:r>
              <a:rPr sz="1000" spc="-4" dirty="0">
                <a:latin typeface="Times New Roman"/>
                <a:cs typeface="Times New Roman"/>
              </a:rPr>
              <a:t>salientes </a:t>
            </a:r>
            <a:r>
              <a:rPr sz="1000" dirty="0">
                <a:latin typeface="Times New Roman"/>
                <a:cs typeface="Times New Roman"/>
              </a:rPr>
              <a:t>laminado con </a:t>
            </a:r>
            <a:r>
              <a:rPr sz="1000" spc="-4" dirty="0">
                <a:latin typeface="Times New Roman"/>
                <a:cs typeface="Times New Roman"/>
              </a:rPr>
              <a:t>devanados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campo concentrados </a:t>
            </a:r>
            <a:r>
              <a:rPr sz="1000" dirty="0">
                <a:latin typeface="Times New Roman"/>
                <a:cs typeface="Times New Roman"/>
              </a:rPr>
              <a:t>y con un </a:t>
            </a:r>
            <a:r>
              <a:rPr sz="1000" spc="-4" dirty="0">
                <a:latin typeface="Times New Roman"/>
                <a:cs typeface="Times New Roman"/>
              </a:rPr>
              <a:t>número </a:t>
            </a:r>
            <a:r>
              <a:rPr sz="1000" dirty="0">
                <a:latin typeface="Times New Roman"/>
                <a:cs typeface="Times New Roman"/>
              </a:rPr>
              <a:t>de 68 polos. El </a:t>
            </a:r>
            <a:r>
              <a:rPr sz="1000" spc="-4" dirty="0">
                <a:latin typeface="Times New Roman"/>
                <a:cs typeface="Times New Roman"/>
              </a:rPr>
              <a:t>agua </a:t>
            </a:r>
            <a:r>
              <a:rPr sz="1000" dirty="0">
                <a:latin typeface="Times New Roman"/>
                <a:cs typeface="Times New Roman"/>
              </a:rPr>
              <a:t>que hace </a:t>
            </a:r>
            <a:r>
              <a:rPr sz="1000" spc="-4" dirty="0">
                <a:latin typeface="Times New Roman"/>
                <a:cs typeface="Times New Roman"/>
              </a:rPr>
              <a:t>girar </a:t>
            </a:r>
            <a:r>
              <a:rPr sz="1000" dirty="0">
                <a:latin typeface="Times New Roman"/>
                <a:cs typeface="Times New Roman"/>
              </a:rPr>
              <a:t>la </a:t>
            </a:r>
            <a:r>
              <a:rPr sz="1000" spc="-4" dirty="0">
                <a:latin typeface="Times New Roman"/>
                <a:cs typeface="Times New Roman"/>
              </a:rPr>
              <a:t>flecha es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mantenida en </a:t>
            </a:r>
            <a:r>
              <a:rPr sz="1000" dirty="0">
                <a:latin typeface="Times New Roman"/>
                <a:cs typeface="Times New Roman"/>
              </a:rPr>
              <a:t>un flujo constante a </a:t>
            </a:r>
            <a:r>
              <a:rPr sz="1000" spc="-4" dirty="0">
                <a:latin typeface="Times New Roman"/>
                <a:cs typeface="Times New Roman"/>
              </a:rPr>
              <a:t>través </a:t>
            </a:r>
            <a:r>
              <a:rPr sz="1000" dirty="0">
                <a:latin typeface="Times New Roman"/>
                <a:cs typeface="Times New Roman"/>
              </a:rPr>
              <a:t>de un </a:t>
            </a:r>
            <a:r>
              <a:rPr sz="1000" spc="-4" dirty="0">
                <a:latin typeface="Times New Roman"/>
                <a:cs typeface="Times New Roman"/>
              </a:rPr>
              <a:t>regulador </a:t>
            </a:r>
            <a:r>
              <a:rPr sz="1000" spc="4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velocidad conocido como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gobernador.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8" dirty="0">
                <a:latin typeface="Times New Roman"/>
                <a:cs typeface="Times New Roman"/>
              </a:rPr>
              <a:t>La</a:t>
            </a:r>
            <a:r>
              <a:rPr sz="1000" spc="-4" dirty="0">
                <a:latin typeface="Times New Roman"/>
                <a:cs typeface="Times New Roman"/>
              </a:rPr>
              <a:t> rotación</a:t>
            </a:r>
            <a:r>
              <a:rPr sz="1000" dirty="0">
                <a:latin typeface="Times New Roman"/>
                <a:cs typeface="Times New Roman"/>
              </a:rPr>
              <a:t> de flujo de </a:t>
            </a:r>
            <a:r>
              <a:rPr sz="1000" spc="-4" dirty="0">
                <a:latin typeface="Times New Roman"/>
                <a:cs typeface="Times New Roman"/>
              </a:rPr>
              <a:t>DC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 el campo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del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generador reacciona con los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devanados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del</a:t>
            </a:r>
            <a:r>
              <a:rPr sz="1000" spc="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estator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y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debido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al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principio</a:t>
            </a:r>
            <a:r>
              <a:rPr sz="1000" dirty="0">
                <a:latin typeface="Times New Roman"/>
                <a:cs typeface="Times New Roman"/>
              </a:rPr>
              <a:t> de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inducción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genera </a:t>
            </a:r>
            <a:r>
              <a:rPr sz="1000" dirty="0">
                <a:latin typeface="Times New Roman"/>
                <a:cs typeface="Times New Roman"/>
              </a:rPr>
              <a:t>una tensión </a:t>
            </a:r>
            <a:r>
              <a:rPr sz="1000" spc="-4" dirty="0">
                <a:latin typeface="Times New Roman"/>
                <a:cs typeface="Times New Roman"/>
              </a:rPr>
              <a:t>trifásica.</a:t>
            </a:r>
            <a:endParaRPr sz="1000">
              <a:latin typeface="Times New Roman"/>
              <a:cs typeface="Times New Roman"/>
            </a:endParaRPr>
          </a:p>
          <a:p>
            <a:pPr marL="10259" algn="just">
              <a:spcBef>
                <a:spcPts val="691"/>
              </a:spcBef>
            </a:pP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generador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U-1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4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central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hidroeléctrica</a:t>
            </a:r>
            <a:r>
              <a:rPr sz="1000" spc="-4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15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septiembre</a:t>
            </a:r>
            <a:r>
              <a:rPr sz="1000" spc="-53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puede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observar</a:t>
            </a:r>
            <a:r>
              <a:rPr sz="1000" spc="-4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Figura</a:t>
            </a:r>
            <a:endParaRPr sz="1000">
              <a:latin typeface="Times New Roman"/>
              <a:cs typeface="Times New Roman"/>
            </a:endParaRPr>
          </a:p>
          <a:p>
            <a:pPr marL="10259">
              <a:spcBef>
                <a:spcPts val="28"/>
              </a:spcBef>
            </a:pPr>
            <a:r>
              <a:rPr sz="1000" b="1" dirty="0">
                <a:latin typeface="Times New Roman"/>
                <a:cs typeface="Times New Roman"/>
              </a:rPr>
              <a:t>4.1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cual</a:t>
            </a:r>
            <a:r>
              <a:rPr sz="1000" spc="1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su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izquierda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tiene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spc="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estator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y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 su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derecha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rotor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 polos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salientes.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258618" y="4183461"/>
            <a:ext cx="3134398" cy="118081"/>
          </a:xfrm>
          <a:prstGeom prst="rect">
            <a:avLst/>
          </a:prstGeom>
        </p:spPr>
        <p:txBody>
          <a:bodyPr vert="horz" wrap="square" lIns="0" tIns="10259" rIns="0" bIns="0" rtlCol="0">
            <a:spAutoFit/>
          </a:bodyPr>
          <a:lstStyle/>
          <a:p>
            <a:pPr marL="10259">
              <a:spcBef>
                <a:spcPts val="81"/>
              </a:spcBef>
            </a:pPr>
            <a:r>
              <a:rPr sz="700" b="1" i="1" dirty="0">
                <a:latin typeface="Times New Roman"/>
                <a:cs typeface="Times New Roman"/>
              </a:rPr>
              <a:t>Figura</a:t>
            </a:r>
            <a:r>
              <a:rPr sz="700" b="1" i="1" spc="4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4.1:</a:t>
            </a:r>
            <a:r>
              <a:rPr sz="700" b="1" i="1" spc="4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Generador</a:t>
            </a:r>
            <a:r>
              <a:rPr sz="700" b="1" i="1" spc="4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U1, central</a:t>
            </a:r>
            <a:r>
              <a:rPr sz="700" b="1" i="1" spc="8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hidroeléctrica </a:t>
            </a:r>
            <a:r>
              <a:rPr sz="700" b="1" i="1" dirty="0">
                <a:latin typeface="Times New Roman"/>
                <a:cs typeface="Times New Roman"/>
              </a:rPr>
              <a:t>15 de </a:t>
            </a:r>
            <a:r>
              <a:rPr sz="700" b="1" i="1" spc="-4" dirty="0">
                <a:latin typeface="Times New Roman"/>
                <a:cs typeface="Times New Roman"/>
              </a:rPr>
              <a:t>septiembre.</a:t>
            </a:r>
            <a:endParaRPr sz="700">
              <a:latin typeface="Times New Roman"/>
              <a:cs typeface="Times New Roman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68695" y="4526332"/>
            <a:ext cx="209329" cy="80582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1051936" y="4481564"/>
            <a:ext cx="5552113" cy="824428"/>
          </a:xfrm>
          <a:prstGeom prst="rect">
            <a:avLst/>
          </a:prstGeom>
        </p:spPr>
        <p:txBody>
          <a:bodyPr vert="horz" wrap="square" lIns="0" tIns="10259" rIns="0" bIns="0" rtlCol="0">
            <a:spAutoFit/>
          </a:bodyPr>
          <a:lstStyle/>
          <a:p>
            <a:pPr marL="229290">
              <a:spcBef>
                <a:spcPts val="81"/>
              </a:spcBef>
            </a:pPr>
            <a:r>
              <a:rPr sz="1100" b="1" spc="-4" dirty="0">
                <a:latin typeface="Times New Roman"/>
                <a:cs typeface="Times New Roman"/>
              </a:rPr>
              <a:t>DATOS</a:t>
            </a:r>
            <a:r>
              <a:rPr sz="1100" b="1" spc="-24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DEL</a:t>
            </a:r>
            <a:r>
              <a:rPr sz="1100" b="1" spc="-20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GENERADOR.</a:t>
            </a:r>
            <a:endParaRPr sz="1100">
              <a:latin typeface="Times New Roman"/>
              <a:cs typeface="Times New Roman"/>
            </a:endParaRPr>
          </a:p>
          <a:p>
            <a:pPr>
              <a:spcBef>
                <a:spcPts val="16"/>
              </a:spcBef>
            </a:pPr>
            <a:endParaRPr sz="1100">
              <a:latin typeface="Times New Roman"/>
              <a:cs typeface="Times New Roman"/>
            </a:endParaRPr>
          </a:p>
          <a:p>
            <a:pPr marL="10259" marR="4104" algn="just">
              <a:lnSpc>
                <a:spcPct val="103299"/>
              </a:lnSpc>
            </a:pPr>
            <a:r>
              <a:rPr sz="1000" spc="-4" dirty="0">
                <a:latin typeface="Times New Roman"/>
                <a:cs typeface="Times New Roman"/>
              </a:rPr>
              <a:t>A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continuación,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presentan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los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datos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técnicos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del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generador</a:t>
            </a:r>
            <a:r>
              <a:rPr sz="1000" dirty="0">
                <a:latin typeface="Times New Roman"/>
                <a:cs typeface="Times New Roman"/>
              </a:rPr>
              <a:t> síncrono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central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hidroeléctrica </a:t>
            </a:r>
            <a:r>
              <a:rPr sz="1000" dirty="0">
                <a:latin typeface="Times New Roman"/>
                <a:cs typeface="Times New Roman"/>
              </a:rPr>
              <a:t>15 de </a:t>
            </a:r>
            <a:r>
              <a:rPr sz="1000" spc="-4" dirty="0">
                <a:latin typeface="Times New Roman"/>
                <a:cs typeface="Times New Roman"/>
              </a:rPr>
              <a:t>septiembre, </a:t>
            </a:r>
            <a:r>
              <a:rPr sz="1000" dirty="0">
                <a:latin typeface="Times New Roman"/>
                <a:cs typeface="Times New Roman"/>
              </a:rPr>
              <a:t>dicho </a:t>
            </a:r>
            <a:r>
              <a:rPr sz="1000" spc="-4" dirty="0">
                <a:latin typeface="Times New Roman"/>
                <a:cs typeface="Times New Roman"/>
              </a:rPr>
              <a:t>generador </a:t>
            </a:r>
            <a:r>
              <a:rPr sz="1000" dirty="0">
                <a:latin typeface="Times New Roman"/>
                <a:cs typeface="Times New Roman"/>
              </a:rPr>
              <a:t>es </a:t>
            </a:r>
            <a:r>
              <a:rPr sz="1000" spc="-4" dirty="0">
                <a:latin typeface="Times New Roman"/>
                <a:cs typeface="Times New Roman"/>
              </a:rPr>
              <a:t>el estudiado, datos </a:t>
            </a:r>
            <a:r>
              <a:rPr sz="1000" dirty="0">
                <a:latin typeface="Times New Roman"/>
                <a:cs typeface="Times New Roman"/>
              </a:rPr>
              <a:t>obtenidos de la </a:t>
            </a:r>
            <a:r>
              <a:rPr sz="1000" spc="-4" dirty="0">
                <a:latin typeface="Times New Roman"/>
                <a:cs typeface="Times New Roman"/>
              </a:rPr>
              <a:t>placa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4" dirty="0">
                <a:latin typeface="Times New Roman"/>
                <a:cs typeface="Times New Roman"/>
              </a:rPr>
              <a:t> características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del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generador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-4" dirty="0">
                <a:latin typeface="Times New Roman"/>
                <a:cs typeface="Times New Roman"/>
              </a:rPr>
              <a:t> cual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</a:t>
            </a:r>
            <a:r>
              <a:rPr sz="1000" dirty="0">
                <a:latin typeface="Times New Roman"/>
                <a:cs typeface="Times New Roman"/>
              </a:rPr>
              <a:t> muestra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</a:t>
            </a:r>
            <a:r>
              <a:rPr sz="1000" spc="-4" dirty="0">
                <a:latin typeface="Times New Roman"/>
                <a:cs typeface="Times New Roman"/>
              </a:rPr>
              <a:t> continuación.</a:t>
            </a:r>
            <a:endParaRPr sz="1000">
              <a:latin typeface="Times New Roman"/>
              <a:cs typeface="Times New Roman"/>
            </a:endParaRPr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64145" y="2826604"/>
            <a:ext cx="6084685" cy="1292105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xfrm>
            <a:off x="6329082" y="5931133"/>
            <a:ext cx="300182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r>
              <a:rPr dirty="0"/>
              <a:t>40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1766820" y="689221"/>
          <a:ext cx="4114366" cy="34671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891126"/>
                <a:gridCol w="1223240"/>
              </a:tblGrid>
              <a:tr h="117286">
                <a:tc gridSpan="2">
                  <a:txBody>
                    <a:bodyPr/>
                    <a:lstStyle/>
                    <a:p>
                      <a:pPr algn="ctr">
                        <a:lnSpc>
                          <a:spcPts val="1340"/>
                        </a:lnSpc>
                      </a:pP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GENERADOR</a:t>
                      </a:r>
                      <a:r>
                        <a:rPr sz="800" b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SÍNCRONO</a:t>
                      </a:r>
                      <a:r>
                        <a:rPr sz="800" b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dirty="0">
                          <a:latin typeface="Times New Roman"/>
                          <a:cs typeface="Times New Roman"/>
                        </a:rPr>
                        <a:t>ALSTOM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116308">
                <a:tc>
                  <a:txBody>
                    <a:bodyPr/>
                    <a:lstStyle/>
                    <a:p>
                      <a:pPr marL="68580">
                        <a:lnSpc>
                          <a:spcPts val="1330"/>
                        </a:lnSpc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POTENCIA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NOMINAL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100.050</a:t>
                      </a:r>
                      <a:r>
                        <a:rPr sz="8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MVA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6308">
                <a:tc>
                  <a:txBody>
                    <a:bodyPr/>
                    <a:lstStyle/>
                    <a:p>
                      <a:pPr marL="68580">
                        <a:lnSpc>
                          <a:spcPts val="1330"/>
                        </a:lnSpc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TENSIÓN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NOMINAL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1330"/>
                        </a:lnSpc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13.80±5%KV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6309">
                <a:tc>
                  <a:txBody>
                    <a:bodyPr/>
                    <a:lstStyle/>
                    <a:p>
                      <a:pPr marL="68580">
                        <a:lnSpc>
                          <a:spcPts val="1330"/>
                        </a:lnSpc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CORRIENTE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NOMINAL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4185.8A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6308">
                <a:tc>
                  <a:txBody>
                    <a:bodyPr/>
                    <a:lstStyle/>
                    <a:p>
                      <a:pPr marL="68580">
                        <a:lnSpc>
                          <a:spcPts val="1330"/>
                        </a:lnSpc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FACTOR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POTENCIA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0.90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6308">
                <a:tc>
                  <a:txBody>
                    <a:bodyPr/>
                    <a:lstStyle/>
                    <a:p>
                      <a:pPr marL="68580">
                        <a:lnSpc>
                          <a:spcPts val="1330"/>
                        </a:lnSpc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VEL/ROTACIÓN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NOM/EMBALAMIENTO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1330"/>
                        </a:lnSpc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105.9rpm/300rpm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7286">
                <a:tc>
                  <a:txBody>
                    <a:bodyPr/>
                    <a:lstStyle/>
                    <a:p>
                      <a:pPr marL="68580">
                        <a:lnSpc>
                          <a:spcPts val="1340"/>
                        </a:lnSpc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NÚMERO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POLOS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134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68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6309">
                <a:tc>
                  <a:txBody>
                    <a:bodyPr/>
                    <a:lstStyle/>
                    <a:p>
                      <a:pPr marL="68580">
                        <a:lnSpc>
                          <a:spcPts val="1330"/>
                        </a:lnSpc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FRECUENCIA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1330"/>
                        </a:lnSpc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60Hz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6308">
                <a:tc>
                  <a:txBody>
                    <a:bodyPr/>
                    <a:lstStyle/>
                    <a:p>
                      <a:pPr marL="68580">
                        <a:lnSpc>
                          <a:spcPts val="1330"/>
                        </a:lnSpc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NÚMERO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FASES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3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6308">
                <a:tc>
                  <a:txBody>
                    <a:bodyPr/>
                    <a:lstStyle/>
                    <a:p>
                      <a:pPr marL="68580">
                        <a:lnSpc>
                          <a:spcPts val="1330"/>
                        </a:lnSpc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MOMENTO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INERCIA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(GD</a:t>
                      </a:r>
                      <a:r>
                        <a:rPr sz="800" baseline="31250" dirty="0">
                          <a:latin typeface="Times New Roman"/>
                          <a:cs typeface="Times New Roman"/>
                        </a:rPr>
                        <a:t>2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)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30,000tm</a:t>
                      </a:r>
                      <a:r>
                        <a:rPr sz="800" baseline="31250" dirty="0">
                          <a:latin typeface="Times New Roman"/>
                          <a:cs typeface="Times New Roman"/>
                        </a:rPr>
                        <a:t>2</a:t>
                      </a:r>
                      <a:endParaRPr sz="800" baseline="3125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6308">
                <a:tc>
                  <a:txBody>
                    <a:bodyPr/>
                    <a:lstStyle/>
                    <a:p>
                      <a:pPr marL="68580">
                        <a:lnSpc>
                          <a:spcPts val="1330"/>
                        </a:lnSpc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CONEXIÓN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ESTATOR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1330"/>
                        </a:lnSpc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ESTRELLA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6553">
                <a:tc>
                  <a:txBody>
                    <a:bodyPr/>
                    <a:lstStyle/>
                    <a:p>
                      <a:pPr marL="68580">
                        <a:lnSpc>
                          <a:spcPts val="1330"/>
                        </a:lnSpc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CLASE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AISLAMIENTO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F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6308">
                <a:tc>
                  <a:txBody>
                    <a:bodyPr/>
                    <a:lstStyle/>
                    <a:p>
                      <a:pPr marL="68580">
                        <a:lnSpc>
                          <a:spcPts val="1330"/>
                        </a:lnSpc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AÑO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REPOTENCIACIÓN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2007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7286">
                <a:tc>
                  <a:txBody>
                    <a:bodyPr/>
                    <a:lstStyle/>
                    <a:p>
                      <a:pPr marL="68580">
                        <a:lnSpc>
                          <a:spcPts val="1340"/>
                        </a:lnSpc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NÚMERO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FABRICACIÓN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1340"/>
                        </a:lnSpc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TBTOOC89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6308">
                <a:tc>
                  <a:txBody>
                    <a:bodyPr/>
                    <a:lstStyle/>
                    <a:p>
                      <a:pPr marL="68580">
                        <a:lnSpc>
                          <a:spcPts val="1330"/>
                        </a:lnSpc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MODELO</a:t>
                      </a:r>
                      <a:r>
                        <a:rPr sz="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ALSTOM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1330"/>
                        </a:lnSpc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5AV</a:t>
                      </a:r>
                      <a:r>
                        <a:rPr sz="8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1000/130/58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6308">
                <a:tc>
                  <a:txBody>
                    <a:bodyPr/>
                    <a:lstStyle/>
                    <a:p>
                      <a:pPr marL="68580">
                        <a:lnSpc>
                          <a:spcPts val="133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ELEV.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TEMP.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NOMINAL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ESTATOR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80ºC/-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6308">
                <a:tc>
                  <a:txBody>
                    <a:bodyPr/>
                    <a:lstStyle/>
                    <a:p>
                      <a:pPr marL="68580">
                        <a:lnSpc>
                          <a:spcPts val="133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ELEV.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TEMP. NOMINAL</a:t>
                      </a:r>
                      <a:r>
                        <a:rPr sz="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ROTOR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80ºC/-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6308">
                <a:tc>
                  <a:txBody>
                    <a:bodyPr/>
                    <a:lstStyle/>
                    <a:p>
                      <a:pPr marL="68580">
                        <a:lnSpc>
                          <a:spcPts val="1330"/>
                        </a:lnSpc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ALTITUD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LA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INSTALACIÓN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20</a:t>
                      </a:r>
                      <a:r>
                        <a:rPr sz="8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msnm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6309">
                <a:tc>
                  <a:txBody>
                    <a:bodyPr/>
                    <a:lstStyle/>
                    <a:p>
                      <a:pPr marL="68580">
                        <a:lnSpc>
                          <a:spcPts val="1330"/>
                        </a:lnSpc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TENSIÓN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EXCITACIÓN NOMINAL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471.6V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7286">
                <a:tc>
                  <a:txBody>
                    <a:bodyPr/>
                    <a:lstStyle/>
                    <a:p>
                      <a:pPr marL="68580">
                        <a:lnSpc>
                          <a:spcPts val="1340"/>
                        </a:lnSpc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CORRIENTE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EXCITACIÓN NOMINAL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134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908.7A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6309">
                <a:tc>
                  <a:txBody>
                    <a:bodyPr/>
                    <a:lstStyle/>
                    <a:p>
                      <a:pPr marL="68580">
                        <a:lnSpc>
                          <a:spcPts val="1330"/>
                        </a:lnSpc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NORMA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133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IEC</a:t>
                      </a:r>
                      <a:r>
                        <a:rPr sz="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34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3" name="object 3"/>
          <p:cNvSpPr txBox="1"/>
          <p:nvPr/>
        </p:nvSpPr>
        <p:spPr>
          <a:xfrm>
            <a:off x="2853354" y="3126743"/>
            <a:ext cx="1945553" cy="118081"/>
          </a:xfrm>
          <a:prstGeom prst="rect">
            <a:avLst/>
          </a:prstGeom>
        </p:spPr>
        <p:txBody>
          <a:bodyPr vert="horz" wrap="square" lIns="0" tIns="10259" rIns="0" bIns="0" rtlCol="0">
            <a:spAutoFit/>
          </a:bodyPr>
          <a:lstStyle/>
          <a:p>
            <a:pPr marL="10259">
              <a:spcBef>
                <a:spcPts val="81"/>
              </a:spcBef>
            </a:pPr>
            <a:r>
              <a:rPr sz="700" b="1" spc="-4" dirty="0">
                <a:latin typeface="Times New Roman"/>
                <a:cs typeface="Times New Roman"/>
              </a:rPr>
              <a:t>Tabla</a:t>
            </a:r>
            <a:r>
              <a:rPr sz="700" b="1" spc="-12" dirty="0">
                <a:latin typeface="Times New Roman"/>
                <a:cs typeface="Times New Roman"/>
              </a:rPr>
              <a:t> </a:t>
            </a:r>
            <a:r>
              <a:rPr sz="700" b="1" dirty="0">
                <a:latin typeface="Times New Roman"/>
                <a:cs typeface="Times New Roman"/>
              </a:rPr>
              <a:t>4.1:</a:t>
            </a:r>
            <a:r>
              <a:rPr sz="700" b="1" spc="-4" dirty="0">
                <a:latin typeface="Times New Roman"/>
                <a:cs typeface="Times New Roman"/>
              </a:rPr>
              <a:t> Datos técnicos del generador.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767820" y="5061399"/>
            <a:ext cx="4116243" cy="118081"/>
          </a:xfrm>
          <a:prstGeom prst="rect">
            <a:avLst/>
          </a:prstGeom>
        </p:spPr>
        <p:txBody>
          <a:bodyPr vert="horz" wrap="square" lIns="0" tIns="10259" rIns="0" bIns="0" rtlCol="0">
            <a:spAutoFit/>
          </a:bodyPr>
          <a:lstStyle/>
          <a:p>
            <a:pPr marL="10259">
              <a:spcBef>
                <a:spcPts val="81"/>
              </a:spcBef>
            </a:pPr>
            <a:r>
              <a:rPr sz="700" b="1" i="1" dirty="0">
                <a:latin typeface="Times New Roman"/>
                <a:cs typeface="Times New Roman"/>
              </a:rPr>
              <a:t>Figura</a:t>
            </a:r>
            <a:r>
              <a:rPr sz="700" b="1" i="1" spc="4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4.2:</a:t>
            </a:r>
            <a:r>
              <a:rPr sz="700" b="1" i="1" spc="8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Placa</a:t>
            </a:r>
            <a:r>
              <a:rPr sz="700" b="1" i="1" spc="8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de</a:t>
            </a:r>
            <a:r>
              <a:rPr sz="700" b="1" i="1" spc="4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características</a:t>
            </a:r>
            <a:r>
              <a:rPr sz="700" b="1" i="1" spc="12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generador,</a:t>
            </a:r>
            <a:r>
              <a:rPr sz="700" b="1" i="1" spc="8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Central</a:t>
            </a:r>
            <a:r>
              <a:rPr sz="700" b="1" i="1" spc="12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Hidroeléctrica</a:t>
            </a:r>
            <a:r>
              <a:rPr sz="700" b="1" i="1" spc="8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15</a:t>
            </a:r>
            <a:r>
              <a:rPr sz="700" b="1" i="1" spc="8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de</a:t>
            </a:r>
            <a:r>
              <a:rPr sz="700" b="1" i="1" spc="4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septiembre.</a:t>
            </a:r>
            <a:endParaRPr sz="700">
              <a:latin typeface="Times New Roman"/>
              <a:cs typeface="Times New Roman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68664" y="5266214"/>
            <a:ext cx="207859" cy="80582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1051936" y="5221690"/>
            <a:ext cx="5552113" cy="665923"/>
          </a:xfrm>
          <a:prstGeom prst="rect">
            <a:avLst/>
          </a:prstGeom>
        </p:spPr>
        <p:txBody>
          <a:bodyPr vert="horz" wrap="square" lIns="0" tIns="10259" rIns="0" bIns="0" rtlCol="0">
            <a:spAutoFit/>
          </a:bodyPr>
          <a:lstStyle/>
          <a:p>
            <a:pPr marL="229290">
              <a:spcBef>
                <a:spcPts val="81"/>
              </a:spcBef>
            </a:pPr>
            <a:r>
              <a:rPr sz="1100" b="1" spc="-4" dirty="0">
                <a:latin typeface="Times New Roman"/>
                <a:cs typeface="Times New Roman"/>
              </a:rPr>
              <a:t>PUESTA</a:t>
            </a:r>
            <a:r>
              <a:rPr sz="1100" b="1" spc="-16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A</a:t>
            </a:r>
            <a:r>
              <a:rPr sz="1100" b="1" spc="-12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TIERRA</a:t>
            </a:r>
            <a:r>
              <a:rPr sz="1100" b="1" spc="-8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DEL GENERADOR.</a:t>
            </a:r>
            <a:endParaRPr sz="1100">
              <a:latin typeface="Times New Roman"/>
              <a:cs typeface="Times New Roman"/>
            </a:endParaRPr>
          </a:p>
          <a:p>
            <a:pPr>
              <a:spcBef>
                <a:spcPts val="12"/>
              </a:spcBef>
            </a:pPr>
            <a:endParaRPr sz="1100">
              <a:latin typeface="Times New Roman"/>
              <a:cs typeface="Times New Roman"/>
            </a:endParaRPr>
          </a:p>
          <a:p>
            <a:pPr marL="10259" marR="4104">
              <a:lnSpc>
                <a:spcPct val="103299"/>
              </a:lnSpc>
            </a:pPr>
            <a:r>
              <a:rPr sz="1000" dirty="0">
                <a:latin typeface="Times New Roman"/>
                <a:cs typeface="Times New Roman"/>
              </a:rPr>
              <a:t>El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sistema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aterrizamiento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del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generador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central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hidroeléctrica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15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septiembres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por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aterrizaje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través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alta</a:t>
            </a:r>
            <a:r>
              <a:rPr sz="1000" spc="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impedancia,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para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este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tipo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aterrizaje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utiliza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un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transformador</a:t>
            </a:r>
            <a:endParaRPr sz="1000">
              <a:latin typeface="Times New Roman"/>
              <a:cs typeface="Times New Roman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838614" y="3304547"/>
            <a:ext cx="3971405" cy="1754409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xfrm>
            <a:off x="6329082" y="5931133"/>
            <a:ext cx="300182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r>
              <a:rPr dirty="0"/>
              <a:t>41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51937" y="559879"/>
            <a:ext cx="5551488" cy="2302209"/>
          </a:xfrm>
          <a:prstGeom prst="rect">
            <a:avLst/>
          </a:prstGeom>
        </p:spPr>
        <p:txBody>
          <a:bodyPr vert="horz" wrap="square" lIns="0" tIns="4104" rIns="0" bIns="0" rtlCol="0">
            <a:spAutoFit/>
          </a:bodyPr>
          <a:lstStyle/>
          <a:p>
            <a:pPr marL="10259" marR="5642" algn="just">
              <a:lnSpc>
                <a:spcPct val="104200"/>
              </a:lnSpc>
              <a:spcBef>
                <a:spcPts val="32"/>
              </a:spcBef>
            </a:pP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distribución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con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un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resistor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secundario.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8" dirty="0">
                <a:latin typeface="Times New Roman"/>
                <a:cs typeface="Times New Roman"/>
              </a:rPr>
              <a:t>La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protección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59N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puede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proporcionar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protección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contra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fallas</a:t>
            </a:r>
            <a:r>
              <a:rPr sz="1000" dirty="0">
                <a:latin typeface="Times New Roman"/>
                <a:cs typeface="Times New Roman"/>
              </a:rPr>
              <a:t> a</a:t>
            </a:r>
            <a:r>
              <a:rPr sz="1000" spc="-4" dirty="0">
                <a:latin typeface="Times New Roman"/>
                <a:cs typeface="Times New Roman"/>
              </a:rPr>
              <a:t> tierra </a:t>
            </a:r>
            <a:r>
              <a:rPr sz="1000" dirty="0">
                <a:latin typeface="Times New Roman"/>
                <a:cs typeface="Times New Roman"/>
              </a:rPr>
              <a:t>para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dirty="0">
                <a:latin typeface="Times New Roman"/>
                <a:cs typeface="Times New Roman"/>
              </a:rPr>
              <a:t> 90-95%</a:t>
            </a:r>
            <a:r>
              <a:rPr sz="1000" spc="-4" dirty="0">
                <a:latin typeface="Times New Roman"/>
                <a:cs typeface="Times New Roman"/>
              </a:rPr>
              <a:t> del</a:t>
            </a:r>
            <a:r>
              <a:rPr sz="1000" dirty="0">
                <a:latin typeface="Times New Roman"/>
                <a:cs typeface="Times New Roman"/>
              </a:rPr>
              <a:t> estator.</a:t>
            </a:r>
            <a:endParaRPr sz="1000">
              <a:latin typeface="Times New Roman"/>
              <a:cs typeface="Times New Roman"/>
            </a:endParaRPr>
          </a:p>
          <a:p>
            <a:pPr marL="10259" marR="4104" algn="just">
              <a:lnSpc>
                <a:spcPct val="103299"/>
              </a:lnSpc>
            </a:pPr>
            <a:r>
              <a:rPr sz="1000" spc="-4" dirty="0">
                <a:latin typeface="Times New Roman"/>
                <a:cs typeface="Times New Roman"/>
              </a:rPr>
              <a:t>Debido </a:t>
            </a:r>
            <a:r>
              <a:rPr sz="1000" dirty="0">
                <a:latin typeface="Times New Roman"/>
                <a:cs typeface="Times New Roman"/>
              </a:rPr>
              <a:t>a que </a:t>
            </a:r>
            <a:r>
              <a:rPr sz="1000" spc="-4" dirty="0">
                <a:latin typeface="Times New Roman"/>
                <a:cs typeface="Times New Roman"/>
              </a:rPr>
              <a:t>el </a:t>
            </a:r>
            <a:r>
              <a:rPr sz="1000" dirty="0">
                <a:latin typeface="Times New Roman"/>
                <a:cs typeface="Times New Roman"/>
              </a:rPr>
              <a:t>relevador mide </a:t>
            </a:r>
            <a:r>
              <a:rPr sz="1000" spc="-4" dirty="0">
                <a:latin typeface="Times New Roman"/>
                <a:cs typeface="Times New Roman"/>
              </a:rPr>
              <a:t>los niveles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voltaje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tercera </a:t>
            </a:r>
            <a:r>
              <a:rPr sz="1000" dirty="0">
                <a:latin typeface="Times New Roman"/>
                <a:cs typeface="Times New Roman"/>
              </a:rPr>
              <a:t>armónica y </a:t>
            </a:r>
            <a:r>
              <a:rPr sz="1000" spc="-4" dirty="0">
                <a:latin typeface="Times New Roman"/>
                <a:cs typeface="Times New Roman"/>
              </a:rPr>
              <a:t>puede desplegar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los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valores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directamente, no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requerido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equipo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adicional.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El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ajuste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4" dirty="0">
                <a:latin typeface="Times New Roman"/>
                <a:cs typeface="Times New Roman"/>
              </a:rPr>
              <a:t>de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voltaje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inhibición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debe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ser</a:t>
            </a:r>
            <a:r>
              <a:rPr sz="1000" dirty="0">
                <a:latin typeface="Times New Roman"/>
                <a:cs typeface="Times New Roman"/>
              </a:rPr>
              <a:t> de</a:t>
            </a:r>
            <a:r>
              <a:rPr sz="1000" spc="-4" dirty="0">
                <a:latin typeface="Times New Roman"/>
                <a:cs typeface="Times New Roman"/>
              </a:rPr>
              <a:t> alrededor</a:t>
            </a:r>
            <a:r>
              <a:rPr sz="1000" dirty="0">
                <a:latin typeface="Times New Roman"/>
                <a:cs typeface="Times New Roman"/>
              </a:rPr>
              <a:t> de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80%</a:t>
            </a:r>
            <a:r>
              <a:rPr sz="1000" spc="-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</a:t>
            </a:r>
            <a:r>
              <a:rPr sz="1000" spc="-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90%</a:t>
            </a:r>
            <a:r>
              <a:rPr sz="1000" spc="-4" dirty="0">
                <a:latin typeface="Times New Roman"/>
                <a:cs typeface="Times New Roman"/>
              </a:rPr>
              <a:t> del</a:t>
            </a:r>
            <a:r>
              <a:rPr sz="1000" dirty="0">
                <a:latin typeface="Times New Roman"/>
                <a:cs typeface="Times New Roman"/>
              </a:rPr>
              <a:t> voltaje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nominal.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40"/>
              </a:spcBef>
            </a:pPr>
            <a:endParaRPr sz="1000">
              <a:latin typeface="Times New Roman"/>
              <a:cs typeface="Times New Roman"/>
            </a:endParaRPr>
          </a:p>
          <a:p>
            <a:pPr marL="10259" marR="7694" algn="just">
              <a:lnSpc>
                <a:spcPct val="103299"/>
              </a:lnSpc>
            </a:pPr>
            <a:r>
              <a:rPr sz="1000" dirty="0">
                <a:latin typeface="Times New Roman"/>
                <a:cs typeface="Times New Roman"/>
              </a:rPr>
              <a:t>El </a:t>
            </a:r>
            <a:r>
              <a:rPr sz="1000" spc="-4" dirty="0">
                <a:latin typeface="Times New Roman"/>
                <a:cs typeface="Times New Roman"/>
              </a:rPr>
              <a:t>voltaje del relevador es igual al voltaje </a:t>
            </a:r>
            <a:r>
              <a:rPr sz="1000" dirty="0">
                <a:latin typeface="Times New Roman"/>
                <a:cs typeface="Times New Roman"/>
              </a:rPr>
              <a:t>primario de neutro dividido por la </a:t>
            </a:r>
            <a:r>
              <a:rPr sz="1000" spc="-4" dirty="0">
                <a:latin typeface="Times New Roman"/>
                <a:cs typeface="Times New Roman"/>
              </a:rPr>
              <a:t>relación del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transformador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4" dirty="0">
                <a:latin typeface="Times New Roman"/>
                <a:cs typeface="Times New Roman"/>
              </a:rPr>
              <a:t> neutro.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36"/>
              </a:spcBef>
            </a:pPr>
            <a:endParaRPr sz="1000">
              <a:latin typeface="Times New Roman"/>
              <a:cs typeface="Times New Roman"/>
            </a:endParaRPr>
          </a:p>
          <a:p>
            <a:pPr marL="10259" marR="4617" algn="just">
              <a:lnSpc>
                <a:spcPct val="103699"/>
              </a:lnSpc>
            </a:pPr>
            <a:r>
              <a:rPr sz="1000" spc="-4" dirty="0">
                <a:latin typeface="Times New Roman"/>
                <a:cs typeface="Times New Roman"/>
              </a:rPr>
              <a:t>Es recomendado </a:t>
            </a:r>
            <a:r>
              <a:rPr sz="1000" dirty="0">
                <a:latin typeface="Times New Roman"/>
                <a:cs typeface="Times New Roman"/>
              </a:rPr>
              <a:t>que </a:t>
            </a:r>
            <a:r>
              <a:rPr sz="1000" spc="-4" dirty="0">
                <a:latin typeface="Times New Roman"/>
                <a:cs typeface="Times New Roman"/>
              </a:rPr>
              <a:t>los valores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ajuste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esta función para este </a:t>
            </a:r>
            <a:r>
              <a:rPr sz="1000" dirty="0">
                <a:latin typeface="Times New Roman"/>
                <a:cs typeface="Times New Roman"/>
              </a:rPr>
              <a:t>tipo de </a:t>
            </a:r>
            <a:r>
              <a:rPr sz="1000" spc="-4" dirty="0">
                <a:latin typeface="Times New Roman"/>
                <a:cs typeface="Times New Roman"/>
              </a:rPr>
              <a:t>generadores,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considere </a:t>
            </a:r>
            <a:r>
              <a:rPr sz="1000" dirty="0">
                <a:latin typeface="Times New Roman"/>
                <a:cs typeface="Times New Roman"/>
              </a:rPr>
              <a:t>que </a:t>
            </a:r>
            <a:r>
              <a:rPr sz="1000" spc="-4" dirty="0">
                <a:latin typeface="Times New Roman"/>
                <a:cs typeface="Times New Roman"/>
              </a:rPr>
              <a:t>los </a:t>
            </a:r>
            <a:r>
              <a:rPr sz="1000" dirty="0">
                <a:latin typeface="Times New Roman"/>
                <a:cs typeface="Times New Roman"/>
              </a:rPr>
              <a:t>valores de </a:t>
            </a:r>
            <a:r>
              <a:rPr sz="1000" spc="-4" dirty="0">
                <a:latin typeface="Times New Roman"/>
                <a:cs typeface="Times New Roman"/>
              </a:rPr>
              <a:t>voltaje </a:t>
            </a:r>
            <a:r>
              <a:rPr sz="1000" spc="4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neutro </a:t>
            </a:r>
            <a:r>
              <a:rPr sz="1000" spc="4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tercera </a:t>
            </a:r>
            <a:r>
              <a:rPr sz="1000" dirty="0">
                <a:latin typeface="Times New Roman"/>
                <a:cs typeface="Times New Roman"/>
              </a:rPr>
              <a:t>armónica pueden </a:t>
            </a:r>
            <a:r>
              <a:rPr sz="1000" spc="-4" dirty="0">
                <a:latin typeface="Times New Roman"/>
                <a:cs typeface="Times New Roman"/>
              </a:rPr>
              <a:t>tomar valores </a:t>
            </a:r>
            <a:r>
              <a:rPr sz="1000" dirty="0">
                <a:latin typeface="Times New Roman"/>
                <a:cs typeface="Times New Roman"/>
              </a:rPr>
              <a:t> mínimos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hasta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6%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del voltaje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nominal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fase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neutro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para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plena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carga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y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hasta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1%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para </a:t>
            </a:r>
            <a:r>
              <a:rPr sz="1000" spc="-23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mínima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carga.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32"/>
              </a:spcBef>
            </a:pPr>
            <a:endParaRPr sz="1100">
              <a:latin typeface="Times New Roman"/>
              <a:cs typeface="Times New Roman"/>
            </a:endParaRPr>
          </a:p>
          <a:p>
            <a:pPr marL="10259" algn="just"/>
            <a:r>
              <a:rPr sz="1000" spc="-8" dirty="0">
                <a:latin typeface="Times New Roman"/>
                <a:cs typeface="Times New Roman"/>
              </a:rPr>
              <a:t>La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placa</a:t>
            </a:r>
            <a:r>
              <a:rPr sz="1000" spc="4" dirty="0">
                <a:latin typeface="Times New Roman"/>
                <a:cs typeface="Times New Roman"/>
              </a:rPr>
              <a:t> de </a:t>
            </a:r>
            <a:r>
              <a:rPr sz="1000" spc="-4" dirty="0">
                <a:latin typeface="Times New Roman"/>
                <a:cs typeface="Times New Roman"/>
              </a:rPr>
              <a:t>características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del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transformador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aterrizaje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8" dirty="0">
                <a:latin typeface="Times New Roman"/>
                <a:cs typeface="Times New Roman"/>
              </a:rPr>
              <a:t>es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siguiente.</a:t>
            </a:r>
            <a:endParaRPr sz="1000">
              <a:latin typeface="Times New Roman"/>
              <a:cs typeface="Times New Roman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2202083" y="2518156"/>
          <a:ext cx="3247591" cy="9906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46562"/>
                <a:gridCol w="1701029"/>
              </a:tblGrid>
              <a:tr h="116309">
                <a:tc gridSpan="2">
                  <a:txBody>
                    <a:bodyPr/>
                    <a:lstStyle/>
                    <a:p>
                      <a:pPr marL="67945">
                        <a:lnSpc>
                          <a:spcPts val="1330"/>
                        </a:lnSpc>
                      </a:pP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TRANSFORMADOR</a:t>
                      </a:r>
                      <a:r>
                        <a:rPr sz="800" b="1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800" b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ATERRIZAMIENTO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116308">
                <a:tc>
                  <a:txBody>
                    <a:bodyPr/>
                    <a:lstStyle/>
                    <a:p>
                      <a:pPr marL="67945">
                        <a:lnSpc>
                          <a:spcPts val="1330"/>
                        </a:lnSpc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POTENCIA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330"/>
                        </a:lnSpc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25KVA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6309">
                <a:tc>
                  <a:txBody>
                    <a:bodyPr/>
                    <a:lstStyle/>
                    <a:p>
                      <a:pPr marL="67945">
                        <a:lnSpc>
                          <a:spcPts val="1330"/>
                        </a:lnSpc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FRECUENCIA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330"/>
                        </a:lnSpc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60Hz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7286">
                <a:tc>
                  <a:txBody>
                    <a:bodyPr/>
                    <a:lstStyle/>
                    <a:p>
                      <a:pPr marL="67945">
                        <a:lnSpc>
                          <a:spcPts val="1340"/>
                        </a:lnSpc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VOLTAJE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34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12000</a:t>
                      </a:r>
                      <a:r>
                        <a:rPr sz="800" spc="2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120/240V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6309">
                <a:tc>
                  <a:txBody>
                    <a:bodyPr/>
                    <a:lstStyle/>
                    <a:p>
                      <a:pPr marL="67945">
                        <a:lnSpc>
                          <a:spcPts val="1330"/>
                        </a:lnSpc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CLASE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33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AA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6309">
                <a:tc>
                  <a:txBody>
                    <a:bodyPr/>
                    <a:lstStyle/>
                    <a:p>
                      <a:pPr marL="67945">
                        <a:lnSpc>
                          <a:spcPts val="1330"/>
                        </a:lnSpc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IMPEDANCIA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2.9%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4" name="object 4"/>
          <p:cNvSpPr txBox="1"/>
          <p:nvPr/>
        </p:nvSpPr>
        <p:spPr>
          <a:xfrm>
            <a:off x="2644726" y="3207866"/>
            <a:ext cx="2366433" cy="118081"/>
          </a:xfrm>
          <a:prstGeom prst="rect">
            <a:avLst/>
          </a:prstGeom>
        </p:spPr>
        <p:txBody>
          <a:bodyPr vert="horz" wrap="square" lIns="0" tIns="10259" rIns="0" bIns="0" rtlCol="0">
            <a:spAutoFit/>
          </a:bodyPr>
          <a:lstStyle/>
          <a:p>
            <a:pPr marL="10259">
              <a:spcBef>
                <a:spcPts val="81"/>
              </a:spcBef>
            </a:pPr>
            <a:r>
              <a:rPr sz="700" b="1" i="1" dirty="0">
                <a:latin typeface="Times New Roman"/>
                <a:cs typeface="Times New Roman"/>
              </a:rPr>
              <a:t>Tabla 4.2: </a:t>
            </a:r>
            <a:r>
              <a:rPr sz="700" b="1" i="1" spc="-4" dirty="0">
                <a:latin typeface="Times New Roman"/>
                <a:cs typeface="Times New Roman"/>
              </a:rPr>
              <a:t>Datos</a:t>
            </a:r>
            <a:r>
              <a:rPr sz="700" b="1" i="1" spc="8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transformador </a:t>
            </a:r>
            <a:r>
              <a:rPr sz="700" b="1" i="1" dirty="0">
                <a:latin typeface="Times New Roman"/>
                <a:cs typeface="Times New Roman"/>
              </a:rPr>
              <a:t>de </a:t>
            </a:r>
            <a:r>
              <a:rPr sz="700" b="1" i="1" spc="-4" dirty="0">
                <a:latin typeface="Times New Roman"/>
                <a:cs typeface="Times New Roman"/>
              </a:rPr>
              <a:t>aterrizamiento.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51937" y="5263719"/>
            <a:ext cx="5553989" cy="700805"/>
          </a:xfrm>
          <a:prstGeom prst="rect">
            <a:avLst/>
          </a:prstGeom>
        </p:spPr>
        <p:txBody>
          <a:bodyPr vert="horz" wrap="square" lIns="0" tIns="10259" rIns="0" bIns="0" rtlCol="0">
            <a:spAutoFit/>
          </a:bodyPr>
          <a:lstStyle/>
          <a:p>
            <a:pPr algn="ctr">
              <a:spcBef>
                <a:spcPts val="81"/>
              </a:spcBef>
            </a:pPr>
            <a:r>
              <a:rPr sz="700" b="1" i="1" dirty="0">
                <a:latin typeface="Times New Roman"/>
                <a:cs typeface="Times New Roman"/>
              </a:rPr>
              <a:t>Figura</a:t>
            </a:r>
            <a:r>
              <a:rPr sz="700" b="1" i="1" spc="8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4.3:</a:t>
            </a:r>
            <a:r>
              <a:rPr sz="700" b="1" i="1" spc="12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Placa</a:t>
            </a:r>
            <a:r>
              <a:rPr sz="700" b="1" i="1" spc="8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de</a:t>
            </a:r>
            <a:r>
              <a:rPr sz="700" b="1" i="1" spc="8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características</a:t>
            </a:r>
            <a:r>
              <a:rPr sz="700" b="1" i="1" spc="8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transformador</a:t>
            </a:r>
            <a:r>
              <a:rPr sz="700" b="1" i="1" dirty="0">
                <a:latin typeface="Times New Roman"/>
                <a:cs typeface="Times New Roman"/>
              </a:rPr>
              <a:t> de</a:t>
            </a:r>
            <a:r>
              <a:rPr sz="700" b="1" i="1" spc="8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aterrizamiento</a:t>
            </a:r>
            <a:r>
              <a:rPr sz="700" b="1" i="1" spc="16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a</a:t>
            </a:r>
            <a:r>
              <a:rPr sz="700" b="1" i="1" spc="4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tierra.</a:t>
            </a:r>
            <a:endParaRPr sz="700">
              <a:latin typeface="Times New Roman"/>
              <a:cs typeface="Times New Roman"/>
            </a:endParaRPr>
          </a:p>
          <a:p>
            <a:pPr marL="10259" marR="4104" algn="just">
              <a:lnSpc>
                <a:spcPct val="103699"/>
              </a:lnSpc>
              <a:spcBef>
                <a:spcPts val="682"/>
              </a:spcBef>
            </a:pPr>
            <a:r>
              <a:rPr sz="1000" spc="-8" dirty="0">
                <a:latin typeface="Times New Roman"/>
                <a:cs typeface="Times New Roman"/>
              </a:rPr>
              <a:t>La </a:t>
            </a:r>
            <a:r>
              <a:rPr sz="1000" dirty="0">
                <a:latin typeface="Times New Roman"/>
                <a:cs typeface="Times New Roman"/>
              </a:rPr>
              <a:t>puesta a </a:t>
            </a:r>
            <a:r>
              <a:rPr sz="1000" spc="-4" dirty="0">
                <a:latin typeface="Times New Roman"/>
                <a:cs typeface="Times New Roman"/>
              </a:rPr>
              <a:t>tierra del generador </a:t>
            </a:r>
            <a:r>
              <a:rPr sz="1000" dirty="0">
                <a:latin typeface="Times New Roman"/>
                <a:cs typeface="Times New Roman"/>
              </a:rPr>
              <a:t>a </a:t>
            </a:r>
            <a:r>
              <a:rPr sz="1000" spc="-4" dirty="0">
                <a:latin typeface="Times New Roman"/>
                <a:cs typeface="Times New Roman"/>
              </a:rPr>
              <a:t>través </a:t>
            </a:r>
            <a:r>
              <a:rPr sz="1000" dirty="0">
                <a:latin typeface="Times New Roman"/>
                <a:cs typeface="Times New Roman"/>
              </a:rPr>
              <a:t>de un </a:t>
            </a:r>
            <a:r>
              <a:rPr sz="1000" spc="-4" dirty="0">
                <a:latin typeface="Times New Roman"/>
                <a:cs typeface="Times New Roman"/>
              </a:rPr>
              <a:t>transformador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distribución consiste </a:t>
            </a:r>
            <a:r>
              <a:rPr sz="1000" spc="-8" dirty="0">
                <a:latin typeface="Times New Roman"/>
                <a:cs typeface="Times New Roman"/>
              </a:rPr>
              <a:t>en </a:t>
            </a:r>
            <a:r>
              <a:rPr sz="1000" spc="-4" dirty="0">
                <a:latin typeface="Times New Roman"/>
                <a:cs typeface="Times New Roman"/>
              </a:rPr>
              <a:t> conectar el neutro del generador al arrollamiento primario </a:t>
            </a:r>
            <a:r>
              <a:rPr sz="1000" dirty="0">
                <a:latin typeface="Times New Roman"/>
                <a:cs typeface="Times New Roman"/>
              </a:rPr>
              <a:t>de un </a:t>
            </a:r>
            <a:r>
              <a:rPr sz="1000" spc="-4" dirty="0">
                <a:latin typeface="Times New Roman"/>
                <a:cs typeface="Times New Roman"/>
              </a:rPr>
              <a:t>transformador </a:t>
            </a:r>
            <a:r>
              <a:rPr sz="1000" dirty="0">
                <a:latin typeface="Times New Roman"/>
                <a:cs typeface="Times New Roman"/>
              </a:rPr>
              <a:t>y </a:t>
            </a:r>
            <a:r>
              <a:rPr sz="1000" spc="-4" dirty="0">
                <a:latin typeface="Times New Roman"/>
                <a:cs typeface="Times New Roman"/>
              </a:rPr>
              <a:t>conectar el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arrollamiento</a:t>
            </a:r>
            <a:r>
              <a:rPr sz="1000" spc="19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secundario</a:t>
            </a:r>
            <a:r>
              <a:rPr sz="1000" spc="19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del</a:t>
            </a:r>
            <a:r>
              <a:rPr sz="1000" spc="19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transformador</a:t>
            </a:r>
            <a:r>
              <a:rPr sz="1000" spc="19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</a:t>
            </a:r>
            <a:r>
              <a:rPr sz="1000" spc="18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una</a:t>
            </a:r>
            <a:r>
              <a:rPr sz="1000" spc="19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resistencia</a:t>
            </a:r>
            <a:r>
              <a:rPr sz="1000" spc="18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19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carga.</a:t>
            </a:r>
            <a:r>
              <a:rPr sz="1000" spc="21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Para</a:t>
            </a:r>
            <a:r>
              <a:rPr sz="1000" spc="18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spc="19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caso</a:t>
            </a:r>
            <a:r>
              <a:rPr sz="1000" spc="19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del</a:t>
            </a:r>
            <a:endParaRPr sz="1000">
              <a:latin typeface="Times New Roman"/>
              <a:cs typeface="Times New Roman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96193" y="3507842"/>
            <a:ext cx="2056245" cy="1754410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xfrm>
            <a:off x="6329082" y="5931133"/>
            <a:ext cx="300182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r>
              <a:rPr dirty="0"/>
              <a:t>42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51937" y="559879"/>
            <a:ext cx="5549611" cy="324232"/>
          </a:xfrm>
          <a:prstGeom prst="rect">
            <a:avLst/>
          </a:prstGeom>
        </p:spPr>
        <p:txBody>
          <a:bodyPr vert="horz" wrap="square" lIns="0" tIns="4104" rIns="0" bIns="0" rtlCol="0">
            <a:spAutoFit/>
          </a:bodyPr>
          <a:lstStyle/>
          <a:p>
            <a:pPr marL="10259" marR="4104">
              <a:lnSpc>
                <a:spcPct val="104200"/>
              </a:lnSpc>
              <a:spcBef>
                <a:spcPts val="32"/>
              </a:spcBef>
            </a:pPr>
            <a:r>
              <a:rPr sz="1000" spc="-4" dirty="0">
                <a:latin typeface="Times New Roman"/>
                <a:cs typeface="Times New Roman"/>
              </a:rPr>
              <a:t>generador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U1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spc="4" dirty="0">
                <a:latin typeface="Times New Roman"/>
                <a:cs typeface="Times New Roman"/>
              </a:rPr>
              <a:t>de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central hidroeléctrica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15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spc="4" dirty="0">
                <a:latin typeface="Times New Roman"/>
                <a:cs typeface="Times New Roman"/>
              </a:rPr>
              <a:t>de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septiembre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 valor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resistencia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carga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conectada al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transformador</a:t>
            </a:r>
            <a:r>
              <a:rPr sz="1000" dirty="0">
                <a:latin typeface="Times New Roman"/>
                <a:cs typeface="Times New Roman"/>
              </a:rPr>
              <a:t> de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puesta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</a:t>
            </a:r>
            <a:r>
              <a:rPr sz="1000" spc="-4" dirty="0">
                <a:latin typeface="Times New Roman"/>
                <a:cs typeface="Times New Roman"/>
              </a:rPr>
              <a:t> tierra es</a:t>
            </a:r>
            <a:r>
              <a:rPr sz="1000" dirty="0">
                <a:latin typeface="Times New Roman"/>
                <a:cs typeface="Times New Roman"/>
              </a:rPr>
              <a:t> de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0.32Ω.</a:t>
            </a:r>
            <a:endParaRPr sz="1000">
              <a:latin typeface="Times New Roman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68727" y="3301666"/>
            <a:ext cx="210797" cy="80582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1051936" y="1744473"/>
            <a:ext cx="5553364" cy="2550926"/>
          </a:xfrm>
          <a:prstGeom prst="rect">
            <a:avLst/>
          </a:prstGeom>
        </p:spPr>
        <p:txBody>
          <a:bodyPr vert="horz" wrap="square" lIns="0" tIns="10259" rIns="0" bIns="0" rtlCol="0">
            <a:spAutoFit/>
          </a:bodyPr>
          <a:lstStyle/>
          <a:p>
            <a:pPr algn="ctr">
              <a:spcBef>
                <a:spcPts val="81"/>
              </a:spcBef>
            </a:pPr>
            <a:r>
              <a:rPr sz="700" b="1" i="1" dirty="0">
                <a:latin typeface="Times New Roman"/>
                <a:cs typeface="Times New Roman"/>
              </a:rPr>
              <a:t>Figura</a:t>
            </a:r>
            <a:r>
              <a:rPr sz="700" b="1" i="1" spc="-8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4.4: </a:t>
            </a:r>
            <a:r>
              <a:rPr sz="700" b="1" i="1" spc="-4" dirty="0">
                <a:latin typeface="Times New Roman"/>
                <a:cs typeface="Times New Roman"/>
              </a:rPr>
              <a:t>Esquema </a:t>
            </a:r>
            <a:r>
              <a:rPr sz="700" b="1" i="1" dirty="0">
                <a:latin typeface="Times New Roman"/>
                <a:cs typeface="Times New Roman"/>
              </a:rPr>
              <a:t>de</a:t>
            </a:r>
            <a:r>
              <a:rPr sz="700" b="1" i="1" spc="-12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aterrizaje</a:t>
            </a:r>
            <a:r>
              <a:rPr sz="700" b="1" i="1" dirty="0">
                <a:latin typeface="Times New Roman"/>
                <a:cs typeface="Times New Roman"/>
              </a:rPr>
              <a:t> a</a:t>
            </a:r>
            <a:r>
              <a:rPr sz="700" b="1" i="1" spc="4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tierra.</a:t>
            </a:r>
            <a:endParaRPr sz="700">
              <a:latin typeface="Times New Roman"/>
              <a:cs typeface="Times New Roman"/>
            </a:endParaRPr>
          </a:p>
          <a:p>
            <a:pPr marL="379072" marR="9233" indent="-184663" algn="just">
              <a:lnSpc>
                <a:spcPct val="103299"/>
              </a:lnSpc>
              <a:spcBef>
                <a:spcPts val="699"/>
              </a:spcBef>
              <a:buFont typeface="Times New Roman"/>
              <a:buChar char="-"/>
              <a:tabLst>
                <a:tab pos="379585" algn="l"/>
              </a:tabLst>
            </a:pPr>
            <a:r>
              <a:rPr sz="1000" spc="-8" dirty="0">
                <a:latin typeface="Times New Roman"/>
                <a:cs typeface="Times New Roman"/>
              </a:rPr>
              <a:t>La </a:t>
            </a:r>
            <a:r>
              <a:rPr sz="1000" spc="-4" dirty="0">
                <a:latin typeface="Times New Roman"/>
                <a:cs typeface="Times New Roman"/>
              </a:rPr>
              <a:t>relación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transformador del neutro </a:t>
            </a:r>
            <a:r>
              <a:rPr sz="1000" dirty="0">
                <a:latin typeface="Times New Roman"/>
                <a:cs typeface="Times New Roman"/>
              </a:rPr>
              <a:t>que </a:t>
            </a:r>
            <a:r>
              <a:rPr sz="1000" spc="-4" dirty="0">
                <a:latin typeface="Times New Roman"/>
                <a:cs typeface="Times New Roman"/>
              </a:rPr>
              <a:t>se encuentra ajustada en el relevador es </a:t>
            </a:r>
            <a:r>
              <a:rPr sz="1000" dirty="0">
                <a:latin typeface="Times New Roman"/>
                <a:cs typeface="Times New Roman"/>
              </a:rPr>
              <a:t> de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100 </a:t>
            </a:r>
            <a:r>
              <a:rPr sz="1000" spc="-4" dirty="0">
                <a:latin typeface="Times New Roman"/>
                <a:cs typeface="Times New Roman"/>
              </a:rPr>
              <a:t>(12000/120).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40"/>
              </a:spcBef>
              <a:buFont typeface="Times New Roman"/>
              <a:buChar char="-"/>
            </a:pPr>
            <a:endParaRPr sz="1000">
              <a:latin typeface="Times New Roman"/>
              <a:cs typeface="Times New Roman"/>
            </a:endParaRPr>
          </a:p>
          <a:p>
            <a:pPr marL="379072" marR="4104" indent="-184663" algn="just">
              <a:lnSpc>
                <a:spcPct val="103299"/>
              </a:lnSpc>
              <a:buFont typeface="Times New Roman"/>
              <a:buChar char="-"/>
              <a:tabLst>
                <a:tab pos="379585" algn="l"/>
              </a:tabLst>
            </a:pPr>
            <a:r>
              <a:rPr sz="1000" spc="-8" dirty="0">
                <a:latin typeface="Times New Roman"/>
                <a:cs typeface="Times New Roman"/>
              </a:rPr>
              <a:t>La</a:t>
            </a:r>
            <a:r>
              <a:rPr sz="1000" spc="-4" dirty="0">
                <a:latin typeface="Times New Roman"/>
                <a:cs typeface="Times New Roman"/>
              </a:rPr>
              <a:t> resistencia</a:t>
            </a:r>
            <a:r>
              <a:rPr sz="1000" dirty="0">
                <a:latin typeface="Times New Roman"/>
                <a:cs typeface="Times New Roman"/>
              </a:rPr>
              <a:t> se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encuentra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conectada</a:t>
            </a:r>
            <a:r>
              <a:rPr sz="1000" dirty="0">
                <a:latin typeface="Times New Roman"/>
                <a:cs typeface="Times New Roman"/>
              </a:rPr>
              <a:t> entre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las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dos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terminales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secundarias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del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transformador </a:t>
            </a:r>
            <a:r>
              <a:rPr sz="1000" dirty="0">
                <a:latin typeface="Times New Roman"/>
                <a:cs typeface="Times New Roman"/>
              </a:rPr>
              <a:t>correspondientes </a:t>
            </a:r>
            <a:r>
              <a:rPr sz="1000" spc="-4" dirty="0">
                <a:latin typeface="Times New Roman"/>
                <a:cs typeface="Times New Roman"/>
              </a:rPr>
              <a:t>al</a:t>
            </a:r>
            <a:r>
              <a:rPr sz="1000" dirty="0">
                <a:latin typeface="Times New Roman"/>
                <a:cs typeface="Times New Roman"/>
              </a:rPr>
              <a:t> voltaje</a:t>
            </a:r>
            <a:r>
              <a:rPr sz="1000" spc="-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240V.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4"/>
              </a:spcBef>
              <a:buFont typeface="Times New Roman"/>
              <a:buChar char="-"/>
            </a:pPr>
            <a:endParaRPr sz="1100">
              <a:latin typeface="Times New Roman"/>
              <a:cs typeface="Times New Roman"/>
            </a:endParaRPr>
          </a:p>
          <a:p>
            <a:pPr marL="379072" marR="4104" indent="-184663" algn="just">
              <a:lnSpc>
                <a:spcPct val="103299"/>
              </a:lnSpc>
              <a:spcBef>
                <a:spcPts val="4"/>
              </a:spcBef>
              <a:buFont typeface="Times New Roman"/>
              <a:buChar char="-"/>
              <a:tabLst>
                <a:tab pos="379585" algn="l"/>
              </a:tabLst>
            </a:pPr>
            <a:r>
              <a:rPr sz="1000" spc="-4" dirty="0">
                <a:latin typeface="Times New Roman"/>
                <a:cs typeface="Times New Roman"/>
              </a:rPr>
              <a:t>El voltaje registrado </a:t>
            </a:r>
            <a:r>
              <a:rPr sz="1000" dirty="0">
                <a:latin typeface="Times New Roman"/>
                <a:cs typeface="Times New Roman"/>
              </a:rPr>
              <a:t>por </a:t>
            </a:r>
            <a:r>
              <a:rPr sz="1000" spc="-4" dirty="0">
                <a:latin typeface="Times New Roman"/>
                <a:cs typeface="Times New Roman"/>
              </a:rPr>
              <a:t>el </a:t>
            </a:r>
            <a:r>
              <a:rPr sz="1000" dirty="0">
                <a:latin typeface="Times New Roman"/>
                <a:cs typeface="Times New Roman"/>
              </a:rPr>
              <a:t>relevador </a:t>
            </a:r>
            <a:r>
              <a:rPr sz="1000" spc="-4" dirty="0">
                <a:latin typeface="Times New Roman"/>
                <a:cs typeface="Times New Roman"/>
              </a:rPr>
              <a:t>es </a:t>
            </a:r>
            <a:r>
              <a:rPr sz="1000" dirty="0">
                <a:latin typeface="Times New Roman"/>
                <a:cs typeface="Times New Roman"/>
              </a:rPr>
              <a:t>de menos de 40Vp de </a:t>
            </a:r>
            <a:r>
              <a:rPr sz="1000" spc="-4" dirty="0">
                <a:latin typeface="Times New Roman"/>
                <a:cs typeface="Times New Roman"/>
              </a:rPr>
              <a:t>tercera armónica,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aunque el </a:t>
            </a:r>
            <a:r>
              <a:rPr sz="1000" dirty="0">
                <a:latin typeface="Times New Roman"/>
                <a:cs typeface="Times New Roman"/>
              </a:rPr>
              <a:t>valor correcto, </a:t>
            </a:r>
            <a:r>
              <a:rPr sz="1000" spc="-4" dirty="0">
                <a:latin typeface="Times New Roman"/>
                <a:cs typeface="Times New Roman"/>
              </a:rPr>
              <a:t>según </a:t>
            </a:r>
            <a:r>
              <a:rPr sz="1000" dirty="0">
                <a:latin typeface="Times New Roman"/>
                <a:cs typeface="Times New Roman"/>
              </a:rPr>
              <a:t>la </a:t>
            </a:r>
            <a:r>
              <a:rPr sz="1000" spc="-4" dirty="0">
                <a:latin typeface="Times New Roman"/>
                <a:cs typeface="Times New Roman"/>
              </a:rPr>
              <a:t>relación </a:t>
            </a:r>
            <a:r>
              <a:rPr sz="1000" spc="4" dirty="0">
                <a:latin typeface="Times New Roman"/>
                <a:cs typeface="Times New Roman"/>
              </a:rPr>
              <a:t>de </a:t>
            </a:r>
            <a:r>
              <a:rPr sz="1000" dirty="0">
                <a:latin typeface="Times New Roman"/>
                <a:cs typeface="Times New Roman"/>
              </a:rPr>
              <a:t>transformación </a:t>
            </a:r>
            <a:r>
              <a:rPr sz="1000" spc="-4" dirty="0">
                <a:latin typeface="Times New Roman"/>
                <a:cs typeface="Times New Roman"/>
              </a:rPr>
              <a:t>adecuada, es </a:t>
            </a:r>
            <a:r>
              <a:rPr sz="1000" dirty="0">
                <a:latin typeface="Times New Roman"/>
                <a:cs typeface="Times New Roman"/>
              </a:rPr>
              <a:t>80Vp.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Estos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80Vp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corresponden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80*RAIZ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(3)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*100/13800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=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1.0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%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del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voltaje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nominal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23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fase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</a:t>
            </a:r>
            <a:r>
              <a:rPr sz="1000" spc="-4" dirty="0">
                <a:latin typeface="Times New Roman"/>
                <a:cs typeface="Times New Roman"/>
              </a:rPr>
              <a:t> tierra.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4"/>
              </a:spcBef>
            </a:pPr>
            <a:endParaRPr sz="1200">
              <a:latin typeface="Times New Roman"/>
              <a:cs typeface="Times New Roman"/>
            </a:endParaRPr>
          </a:p>
          <a:p>
            <a:pPr marL="229290"/>
            <a:r>
              <a:rPr sz="1100" b="1" dirty="0">
                <a:latin typeface="Times New Roman"/>
                <a:cs typeface="Times New Roman"/>
              </a:rPr>
              <a:t>RELÉ</a:t>
            </a:r>
            <a:r>
              <a:rPr sz="1100" b="1" spc="-32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DE</a:t>
            </a:r>
            <a:r>
              <a:rPr sz="1100" b="1" spc="-24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PROTECCIÓN.</a:t>
            </a:r>
            <a:endParaRPr sz="1100">
              <a:latin typeface="Times New Roman"/>
              <a:cs typeface="Times New Roman"/>
            </a:endParaRPr>
          </a:p>
          <a:p>
            <a:pPr>
              <a:spcBef>
                <a:spcPts val="12"/>
              </a:spcBef>
            </a:pPr>
            <a:endParaRPr sz="1100">
              <a:latin typeface="Times New Roman"/>
              <a:cs typeface="Times New Roman"/>
            </a:endParaRPr>
          </a:p>
          <a:p>
            <a:pPr marL="10259" marR="10259">
              <a:lnSpc>
                <a:spcPct val="103299"/>
              </a:lnSpc>
            </a:pPr>
            <a:r>
              <a:rPr sz="1000" spc="-4" dirty="0">
                <a:latin typeface="Times New Roman"/>
                <a:cs typeface="Times New Roman"/>
              </a:rPr>
              <a:t>Se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cuenta</a:t>
            </a:r>
            <a:r>
              <a:rPr sz="1000" spc="53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con</a:t>
            </a:r>
            <a:r>
              <a:rPr sz="1000" spc="53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un</a:t>
            </a:r>
            <a:r>
              <a:rPr sz="1000" spc="57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relé</a:t>
            </a:r>
            <a:r>
              <a:rPr sz="1000" spc="53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microprocesado</a:t>
            </a:r>
            <a:r>
              <a:rPr sz="1000" spc="53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para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las</a:t>
            </a:r>
            <a:r>
              <a:rPr sz="1000" spc="57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protecciones</a:t>
            </a:r>
            <a:r>
              <a:rPr sz="1000" spc="53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eléctricas</a:t>
            </a:r>
            <a:r>
              <a:rPr sz="1000" spc="53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del</a:t>
            </a:r>
            <a:r>
              <a:rPr sz="1000" spc="61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generador,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dicho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relé </a:t>
            </a:r>
            <a:r>
              <a:rPr sz="1000" spc="-8" dirty="0">
                <a:latin typeface="Times New Roman"/>
                <a:cs typeface="Times New Roman"/>
              </a:rPr>
              <a:t>es</a:t>
            </a:r>
            <a:r>
              <a:rPr sz="1000" dirty="0">
                <a:latin typeface="Times New Roman"/>
                <a:cs typeface="Times New Roman"/>
              </a:rPr>
              <a:t> un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Beckwith</a:t>
            </a:r>
            <a:r>
              <a:rPr sz="1000" dirty="0">
                <a:latin typeface="Times New Roman"/>
                <a:cs typeface="Times New Roman"/>
              </a:rPr>
              <a:t> Electric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M-3425A.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51937" y="4705630"/>
            <a:ext cx="5550237" cy="1216330"/>
          </a:xfrm>
          <a:prstGeom prst="rect">
            <a:avLst/>
          </a:prstGeom>
        </p:spPr>
        <p:txBody>
          <a:bodyPr vert="horz" wrap="square" lIns="0" tIns="10259" rIns="0" bIns="0" rtlCol="0">
            <a:spAutoFit/>
          </a:bodyPr>
          <a:lstStyle/>
          <a:p>
            <a:pPr marL="513" algn="ctr">
              <a:spcBef>
                <a:spcPts val="81"/>
              </a:spcBef>
            </a:pPr>
            <a:r>
              <a:rPr sz="700" b="1" i="1" dirty="0">
                <a:latin typeface="Times New Roman"/>
                <a:cs typeface="Times New Roman"/>
              </a:rPr>
              <a:t>Figura</a:t>
            </a:r>
            <a:r>
              <a:rPr sz="700" b="1" i="1" spc="-4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4.5: </a:t>
            </a:r>
            <a:r>
              <a:rPr sz="700" b="1" i="1" spc="-4" dirty="0">
                <a:latin typeface="Times New Roman"/>
                <a:cs typeface="Times New Roman"/>
              </a:rPr>
              <a:t>Relé</a:t>
            </a:r>
            <a:r>
              <a:rPr sz="700" b="1" i="1" spc="4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de</a:t>
            </a:r>
            <a:r>
              <a:rPr sz="700" b="1" i="1" spc="-12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protección</a:t>
            </a:r>
            <a:r>
              <a:rPr sz="700" b="1" i="1" spc="-8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de generador.</a:t>
            </a:r>
            <a:endParaRPr sz="700">
              <a:latin typeface="Times New Roman"/>
              <a:cs typeface="Times New Roman"/>
            </a:endParaRPr>
          </a:p>
          <a:p>
            <a:pPr marL="10259" marR="6155">
              <a:lnSpc>
                <a:spcPct val="103299"/>
              </a:lnSpc>
              <a:spcBef>
                <a:spcPts val="687"/>
              </a:spcBef>
            </a:pPr>
            <a:r>
              <a:rPr sz="1000" spc="-4" dirty="0">
                <a:latin typeface="Times New Roman"/>
                <a:cs typeface="Times New Roman"/>
              </a:rPr>
              <a:t>Algunas</a:t>
            </a:r>
            <a:r>
              <a:rPr sz="1000" spc="109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9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las</a:t>
            </a:r>
            <a:r>
              <a:rPr sz="1000" spc="105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características</a:t>
            </a:r>
            <a:r>
              <a:rPr sz="1000" spc="10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que</a:t>
            </a:r>
            <a:r>
              <a:rPr sz="1000" spc="9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posee</a:t>
            </a:r>
            <a:r>
              <a:rPr sz="1000" spc="9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este</a:t>
            </a:r>
            <a:r>
              <a:rPr sz="1000" spc="9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relé</a:t>
            </a:r>
            <a:r>
              <a:rPr sz="1000" spc="101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9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protección</a:t>
            </a:r>
            <a:r>
              <a:rPr sz="1000" spc="101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integral</a:t>
            </a:r>
            <a:r>
              <a:rPr sz="1000" spc="113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para</a:t>
            </a:r>
            <a:r>
              <a:rPr sz="1000" spc="101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generadores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son: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24"/>
              </a:spcBef>
            </a:pPr>
            <a:endParaRPr sz="1100">
              <a:latin typeface="Times New Roman"/>
              <a:cs typeface="Times New Roman"/>
            </a:endParaRPr>
          </a:p>
          <a:p>
            <a:pPr marL="379072" marR="4104" indent="-184663">
              <a:lnSpc>
                <a:spcPct val="103299"/>
              </a:lnSpc>
              <a:spcBef>
                <a:spcPts val="4"/>
              </a:spcBef>
              <a:buFont typeface="Symbol"/>
              <a:buChar char=""/>
              <a:tabLst>
                <a:tab pos="379072" algn="l"/>
                <a:tab pos="379585" algn="l"/>
              </a:tabLst>
            </a:pPr>
            <a:r>
              <a:rPr sz="1000" spc="-4" dirty="0">
                <a:latin typeface="Times New Roman"/>
                <a:cs typeface="Times New Roman"/>
              </a:rPr>
              <a:t>Excede</a:t>
            </a:r>
            <a:r>
              <a:rPr sz="1000" spc="19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los</a:t>
            </a:r>
            <a:r>
              <a:rPr sz="1000" spc="205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requerimientos</a:t>
            </a:r>
            <a:r>
              <a:rPr sz="1000" spc="218" dirty="0">
                <a:latin typeface="Times New Roman"/>
                <a:cs typeface="Times New Roman"/>
              </a:rPr>
              <a:t> </a:t>
            </a:r>
            <a:r>
              <a:rPr sz="1000" spc="-8" dirty="0">
                <a:latin typeface="Times New Roman"/>
                <a:cs typeface="Times New Roman"/>
              </a:rPr>
              <a:t>IEEE</a:t>
            </a:r>
            <a:r>
              <a:rPr sz="1000" spc="20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C37.102</a:t>
            </a:r>
            <a:r>
              <a:rPr sz="1000" spc="21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y</a:t>
            </a:r>
            <a:r>
              <a:rPr sz="1000" spc="19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spc="205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Estándar</a:t>
            </a:r>
            <a:r>
              <a:rPr sz="1000" spc="20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242</a:t>
            </a:r>
            <a:r>
              <a:rPr sz="1000" spc="205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para</a:t>
            </a:r>
            <a:r>
              <a:rPr sz="1000" spc="19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protección</a:t>
            </a:r>
            <a:r>
              <a:rPr sz="1000" spc="20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generador.</a:t>
            </a:r>
            <a:endParaRPr sz="1000">
              <a:latin typeface="Times New Roman"/>
              <a:cs typeface="Times New Roman"/>
            </a:endParaRPr>
          </a:p>
          <a:p>
            <a:pPr marL="379072" indent="-185176">
              <a:spcBef>
                <a:spcPts val="105"/>
              </a:spcBef>
              <a:buFont typeface="Symbol"/>
              <a:buChar char=""/>
              <a:tabLst>
                <a:tab pos="379072" algn="l"/>
                <a:tab pos="379585" algn="l"/>
              </a:tabLst>
            </a:pPr>
            <a:r>
              <a:rPr sz="1000" spc="-4" dirty="0">
                <a:latin typeface="Times New Roman"/>
                <a:cs typeface="Times New Roman"/>
              </a:rPr>
              <a:t>Protege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generadores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cualquier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tipo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 primo-motor,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aterrizamiento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o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conexión.</a:t>
            </a:r>
            <a:endParaRPr sz="1000">
              <a:latin typeface="Times New Roman"/>
              <a:cs typeface="Times New Roman"/>
            </a:endParaRPr>
          </a:p>
          <a:p>
            <a:pPr marL="379072" marR="4104" indent="-184663">
              <a:lnSpc>
                <a:spcPct val="103299"/>
              </a:lnSpc>
              <a:spcBef>
                <a:spcPts val="69"/>
              </a:spcBef>
              <a:buFont typeface="Symbol"/>
              <a:buChar char=""/>
              <a:tabLst>
                <a:tab pos="379072" algn="l"/>
                <a:tab pos="379585" algn="l"/>
              </a:tabLst>
            </a:pPr>
            <a:r>
              <a:rPr sz="1000" spc="-4" dirty="0">
                <a:latin typeface="Times New Roman"/>
                <a:cs typeface="Times New Roman"/>
              </a:rPr>
              <a:t>Proporciona</a:t>
            </a:r>
            <a:r>
              <a:rPr sz="1000" spc="137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las</a:t>
            </a:r>
            <a:r>
              <a:rPr sz="1000" spc="145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principales</a:t>
            </a:r>
            <a:r>
              <a:rPr sz="1000" spc="145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funciones</a:t>
            </a:r>
            <a:r>
              <a:rPr sz="1000" spc="14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141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protección</a:t>
            </a:r>
            <a:r>
              <a:rPr sz="1000" spc="141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para</a:t>
            </a:r>
            <a:r>
              <a:rPr sz="1000" spc="137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protección</a:t>
            </a:r>
            <a:r>
              <a:rPr sz="1000" spc="14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149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generador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incluyendo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Fuera</a:t>
            </a:r>
            <a:r>
              <a:rPr sz="1000" dirty="0">
                <a:latin typeface="Times New Roman"/>
                <a:cs typeface="Times New Roman"/>
              </a:rPr>
              <a:t> de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Paso</a:t>
            </a:r>
            <a:r>
              <a:rPr sz="1000" spc="-4" dirty="0">
                <a:latin typeface="Times New Roman"/>
                <a:cs typeface="Times New Roman"/>
              </a:rPr>
              <a:t> (78), Diferencial </a:t>
            </a:r>
            <a:r>
              <a:rPr sz="1000" spc="4" dirty="0">
                <a:latin typeface="Times New Roman"/>
                <a:cs typeface="Times New Roman"/>
              </a:rPr>
              <a:t>de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Fase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Partida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(50DT),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Acumulación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endParaRPr sz="1000">
              <a:latin typeface="Times New Roman"/>
              <a:cs typeface="Times New Roman"/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85343" y="941223"/>
            <a:ext cx="4045957" cy="750928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972544" y="3900752"/>
            <a:ext cx="3740954" cy="808299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xfrm>
            <a:off x="6329082" y="5931133"/>
            <a:ext cx="300182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r>
              <a:rPr dirty="0"/>
              <a:t>43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xfrm>
            <a:off x="6329082" y="5931133"/>
            <a:ext cx="300182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r>
              <a:rPr dirty="0"/>
              <a:t>44</a:t>
            </a:r>
          </a:p>
        </p:txBody>
      </p:sp>
      <p:sp>
        <p:nvSpPr>
          <p:cNvPr id="2" name="object 2"/>
          <p:cNvSpPr txBox="1"/>
          <p:nvPr/>
        </p:nvSpPr>
        <p:spPr>
          <a:xfrm>
            <a:off x="1051936" y="559880"/>
            <a:ext cx="5553364" cy="1994433"/>
          </a:xfrm>
          <a:prstGeom prst="rect">
            <a:avLst/>
          </a:prstGeom>
        </p:spPr>
        <p:txBody>
          <a:bodyPr vert="horz" wrap="square" lIns="0" tIns="4104" rIns="0" bIns="0" rtlCol="0">
            <a:spAutoFit/>
          </a:bodyPr>
          <a:lstStyle/>
          <a:p>
            <a:pPr marL="379072" marR="4104" algn="just">
              <a:lnSpc>
                <a:spcPct val="104200"/>
              </a:lnSpc>
              <a:spcBef>
                <a:spcPts val="32"/>
              </a:spcBef>
            </a:pPr>
            <a:r>
              <a:rPr sz="1000" spc="-4" dirty="0">
                <a:latin typeface="Times New Roman"/>
                <a:cs typeface="Times New Roman"/>
              </a:rPr>
              <a:t>Tiempo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Baja Frecuencia (81A), Energización Inadvertida </a:t>
            </a:r>
            <a:r>
              <a:rPr sz="1000" dirty="0">
                <a:latin typeface="Times New Roman"/>
                <a:cs typeface="Times New Roman"/>
              </a:rPr>
              <a:t>(50/27) y </a:t>
            </a:r>
            <a:r>
              <a:rPr sz="1000" spc="-4" dirty="0">
                <a:latin typeface="Times New Roman"/>
                <a:cs typeface="Times New Roman"/>
              </a:rPr>
              <a:t>Falla </a:t>
            </a:r>
            <a:r>
              <a:rPr sz="1000" dirty="0">
                <a:latin typeface="Times New Roman"/>
                <a:cs typeface="Times New Roman"/>
              </a:rPr>
              <a:t>Espira-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a-Espira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(59X).</a:t>
            </a:r>
            <a:endParaRPr sz="1000">
              <a:latin typeface="Times New Roman"/>
              <a:cs typeface="Times New Roman"/>
            </a:endParaRPr>
          </a:p>
          <a:p>
            <a:pPr marL="379072" marR="8720" indent="-184663" algn="just">
              <a:lnSpc>
                <a:spcPct val="103299"/>
              </a:lnSpc>
              <a:spcBef>
                <a:spcPts val="69"/>
              </a:spcBef>
              <a:buFont typeface="Symbol"/>
              <a:buChar char=""/>
              <a:tabLst>
                <a:tab pos="379585" algn="l"/>
              </a:tabLst>
            </a:pPr>
            <a:r>
              <a:rPr sz="1000" dirty="0">
                <a:latin typeface="Times New Roman"/>
                <a:cs typeface="Times New Roman"/>
              </a:rPr>
              <a:t>El </a:t>
            </a:r>
            <a:r>
              <a:rPr sz="1000" spc="-4" dirty="0">
                <a:latin typeface="Times New Roman"/>
                <a:cs typeface="Times New Roman"/>
              </a:rPr>
              <a:t>Software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Comunicación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8" dirty="0">
                <a:latin typeface="Times New Roman"/>
                <a:cs typeface="Times New Roman"/>
              </a:rPr>
              <a:t>IPScom®</a:t>
            </a:r>
            <a:r>
              <a:rPr sz="1000" spc="22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Expandido </a:t>
            </a:r>
            <a:r>
              <a:rPr sz="1000" spc="-4" dirty="0">
                <a:latin typeface="Times New Roman"/>
                <a:cs typeface="Times New Roman"/>
              </a:rPr>
              <a:t>proporciona </a:t>
            </a:r>
            <a:r>
              <a:rPr sz="1000" dirty="0">
                <a:latin typeface="Times New Roman"/>
                <a:cs typeface="Times New Roman"/>
              </a:rPr>
              <a:t>una </a:t>
            </a:r>
            <a:r>
              <a:rPr sz="1000" spc="-4" dirty="0">
                <a:latin typeface="Times New Roman"/>
                <a:cs typeface="Times New Roman"/>
              </a:rPr>
              <a:t>programación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y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ajuste </a:t>
            </a:r>
            <a:r>
              <a:rPr sz="1000" dirty="0">
                <a:latin typeface="Times New Roman"/>
                <a:cs typeface="Times New Roman"/>
              </a:rPr>
              <a:t>simple</a:t>
            </a:r>
            <a:r>
              <a:rPr sz="1000" spc="1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y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lógica,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incluyendo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los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esquemas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lógicos</a:t>
            </a:r>
            <a:endParaRPr sz="1000">
              <a:latin typeface="Times New Roman"/>
              <a:cs typeface="Times New Roman"/>
            </a:endParaRPr>
          </a:p>
          <a:p>
            <a:pPr marL="379072" indent="-185176" algn="just">
              <a:spcBef>
                <a:spcPts val="105"/>
              </a:spcBef>
              <a:buFont typeface="Symbol"/>
              <a:buChar char=""/>
              <a:tabLst>
                <a:tab pos="379585" algn="l"/>
              </a:tabLst>
            </a:pPr>
            <a:r>
              <a:rPr sz="1000" spc="-4" dirty="0">
                <a:latin typeface="Times New Roman"/>
                <a:cs typeface="Times New Roman"/>
              </a:rPr>
              <a:t>Aplicación</a:t>
            </a:r>
            <a:r>
              <a:rPr sz="1000" dirty="0">
                <a:latin typeface="Times New Roman"/>
                <a:cs typeface="Times New Roman"/>
              </a:rPr>
              <a:t> simple </a:t>
            </a:r>
            <a:r>
              <a:rPr sz="1000" spc="-4" dirty="0">
                <a:latin typeface="Times New Roman"/>
                <a:cs typeface="Times New Roman"/>
              </a:rPr>
              <a:t>con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paquetes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protección</a:t>
            </a:r>
            <a:r>
              <a:rPr sz="1000" spc="1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Base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y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Completo.</a:t>
            </a:r>
            <a:endParaRPr sz="1000">
              <a:latin typeface="Times New Roman"/>
              <a:cs typeface="Times New Roman"/>
            </a:endParaRPr>
          </a:p>
          <a:p>
            <a:pPr marL="379072" marR="5130" indent="-184663" algn="just">
              <a:lnSpc>
                <a:spcPct val="103699"/>
              </a:lnSpc>
              <a:spcBef>
                <a:spcPts val="65"/>
              </a:spcBef>
              <a:buFont typeface="Symbol"/>
              <a:buChar char=""/>
              <a:tabLst>
                <a:tab pos="379585" algn="l"/>
              </a:tabLst>
            </a:pPr>
            <a:r>
              <a:rPr sz="1000" spc="-4" dirty="0">
                <a:latin typeface="Times New Roman"/>
                <a:cs typeface="Times New Roman"/>
              </a:rPr>
              <a:t>Ventanas </a:t>
            </a:r>
            <a:r>
              <a:rPr sz="1000" spc="4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Invasión </a:t>
            </a:r>
            <a:r>
              <a:rPr sz="1000" spc="4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Carga</a:t>
            </a:r>
            <a:r>
              <a:rPr sz="1000" dirty="0">
                <a:latin typeface="Times New Roman"/>
                <a:cs typeface="Times New Roman"/>
              </a:rPr>
              <a:t> y bloqueo por </a:t>
            </a:r>
            <a:r>
              <a:rPr sz="1000" spc="-4" dirty="0">
                <a:latin typeface="Times New Roman"/>
                <a:cs typeface="Times New Roman"/>
              </a:rPr>
              <a:t>oscilaciones </a:t>
            </a:r>
            <a:r>
              <a:rPr sz="1000" spc="4" dirty="0">
                <a:latin typeface="Times New Roman"/>
                <a:cs typeface="Times New Roman"/>
              </a:rPr>
              <a:t>de </a:t>
            </a:r>
            <a:r>
              <a:rPr sz="1000" dirty="0">
                <a:latin typeface="Times New Roman"/>
                <a:cs typeface="Times New Roman"/>
              </a:rPr>
              <a:t>potencia para la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protección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4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respaldo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del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sistema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(21)</a:t>
            </a:r>
            <a:r>
              <a:rPr sz="1000" spc="-53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para</a:t>
            </a:r>
            <a:r>
              <a:rPr sz="1000" spc="-53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mejorar</a:t>
            </a:r>
            <a:r>
              <a:rPr sz="1000" spc="-4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-4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seguridad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durante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condiciones </a:t>
            </a:r>
            <a:r>
              <a:rPr sz="1000" spc="-23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anormales del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sistema.</a:t>
            </a:r>
            <a:endParaRPr sz="1000">
              <a:latin typeface="Times New Roman"/>
              <a:cs typeface="Times New Roman"/>
            </a:endParaRPr>
          </a:p>
          <a:p>
            <a:pPr marL="379072" marR="5642" indent="-184663" algn="just">
              <a:lnSpc>
                <a:spcPct val="103400"/>
              </a:lnSpc>
              <a:spcBef>
                <a:spcPts val="65"/>
              </a:spcBef>
              <a:buFont typeface="Symbol"/>
              <a:buChar char=""/>
              <a:tabLst>
                <a:tab pos="379585" algn="l"/>
              </a:tabLst>
            </a:pPr>
            <a:r>
              <a:rPr sz="1000" spc="-4" dirty="0">
                <a:latin typeface="Times New Roman"/>
                <a:cs typeface="Times New Roman"/>
              </a:rPr>
              <a:t>Opciones: </a:t>
            </a:r>
            <a:r>
              <a:rPr sz="1000" dirty="0">
                <a:latin typeface="Times New Roman"/>
                <a:cs typeface="Times New Roman"/>
              </a:rPr>
              <a:t>Conexión </a:t>
            </a:r>
            <a:r>
              <a:rPr sz="1000" spc="-4" dirty="0">
                <a:latin typeface="Times New Roman"/>
                <a:cs typeface="Times New Roman"/>
              </a:rPr>
              <a:t>Ethernet, Protección </a:t>
            </a:r>
            <a:r>
              <a:rPr sz="1000" dirty="0">
                <a:latin typeface="Times New Roman"/>
                <a:cs typeface="Times New Roman"/>
              </a:rPr>
              <a:t>de Tierra </a:t>
            </a:r>
            <a:r>
              <a:rPr sz="1000" spc="-4" dirty="0">
                <a:latin typeface="Times New Roman"/>
                <a:cs typeface="Times New Roman"/>
              </a:rPr>
              <a:t>en </a:t>
            </a:r>
            <a:r>
              <a:rPr sz="1000" spc="4" dirty="0">
                <a:latin typeface="Times New Roman"/>
                <a:cs typeface="Times New Roman"/>
              </a:rPr>
              <a:t>el </a:t>
            </a:r>
            <a:r>
              <a:rPr sz="1000" spc="-4" dirty="0">
                <a:latin typeface="Times New Roman"/>
                <a:cs typeface="Times New Roman"/>
              </a:rPr>
              <a:t>Campo/Escobillas Sueltas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(64F/B), Verificador </a:t>
            </a:r>
            <a:r>
              <a:rPr sz="1000" spc="4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Sincronismo (25), Protección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Falla </a:t>
            </a:r>
            <a:r>
              <a:rPr sz="1000" dirty="0">
                <a:latin typeface="Times New Roman"/>
                <a:cs typeface="Times New Roman"/>
              </a:rPr>
              <a:t>a Tierra </a:t>
            </a:r>
            <a:r>
              <a:rPr sz="1000" spc="-4" dirty="0">
                <a:latin typeface="Times New Roman"/>
                <a:cs typeface="Times New Roman"/>
              </a:rPr>
              <a:t>en </a:t>
            </a:r>
            <a:r>
              <a:rPr sz="1000" dirty="0">
                <a:latin typeface="Times New Roman"/>
                <a:cs typeface="Times New Roman"/>
              </a:rPr>
              <a:t>100% </a:t>
            </a:r>
            <a:r>
              <a:rPr sz="1000" spc="-4" dirty="0">
                <a:latin typeface="Times New Roman"/>
                <a:cs typeface="Times New Roman"/>
              </a:rPr>
              <a:t>del </a:t>
            </a:r>
            <a:r>
              <a:rPr sz="1000" dirty="0">
                <a:latin typeface="Times New Roman"/>
                <a:cs typeface="Times New Roman"/>
              </a:rPr>
              <a:t> Estator por </a:t>
            </a:r>
            <a:r>
              <a:rPr sz="1000" spc="-4" dirty="0">
                <a:latin typeface="Times New Roman"/>
                <a:cs typeface="Times New Roman"/>
              </a:rPr>
              <a:t>Inyección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Baja Frecuencia </a:t>
            </a:r>
            <a:r>
              <a:rPr sz="1000" dirty="0">
                <a:latin typeface="Times New Roman"/>
                <a:cs typeface="Times New Roman"/>
              </a:rPr>
              <a:t>(64S) y </a:t>
            </a:r>
            <a:r>
              <a:rPr sz="1000" spc="-12" dirty="0">
                <a:latin typeface="Times New Roman"/>
                <a:cs typeface="Times New Roman"/>
              </a:rPr>
              <a:t>I/O </a:t>
            </a:r>
            <a:r>
              <a:rPr sz="1000" dirty="0">
                <a:latin typeface="Times New Roman"/>
                <a:cs typeface="Times New Roman"/>
              </a:rPr>
              <a:t>Expandidas (15 </a:t>
            </a:r>
            <a:r>
              <a:rPr sz="1000" spc="-4" dirty="0">
                <a:latin typeface="Times New Roman"/>
                <a:cs typeface="Times New Roman"/>
              </a:rPr>
              <a:t>Contactos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Salida adicionales</a:t>
            </a:r>
            <a:r>
              <a:rPr sz="1000" spc="1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y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8 </a:t>
            </a:r>
            <a:r>
              <a:rPr sz="1000" spc="-4" dirty="0">
                <a:latin typeface="Times New Roman"/>
                <a:cs typeface="Times New Roman"/>
              </a:rPr>
              <a:t>Entradas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Control/Estado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adicionales)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4"/>
              </a:spcBef>
            </a:pPr>
            <a:endParaRPr sz="1200">
              <a:latin typeface="Times New Roman"/>
              <a:cs typeface="Times New Roman"/>
            </a:endParaRPr>
          </a:p>
          <a:p>
            <a:pPr marL="10259">
              <a:spcBef>
                <a:spcPts val="4"/>
              </a:spcBef>
            </a:pPr>
            <a:r>
              <a:rPr sz="1100" b="1" spc="-4" dirty="0">
                <a:latin typeface="Times New Roman"/>
                <a:cs typeface="Times New Roman"/>
              </a:rPr>
              <a:t>4.4.1</a:t>
            </a:r>
            <a:r>
              <a:rPr sz="1100" b="1" spc="28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PROTECCIONES DEL M-3425A.</a:t>
            </a:r>
            <a:endParaRPr sz="1100">
              <a:latin typeface="Times New Roman"/>
              <a:cs typeface="Times New Roman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989398" y="2438011"/>
          <a:ext cx="5670935" cy="46228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19246"/>
                <a:gridCol w="4851689"/>
              </a:tblGrid>
              <a:tr h="116308">
                <a:tc>
                  <a:txBody>
                    <a:bodyPr/>
                    <a:lstStyle/>
                    <a:p>
                      <a:pPr marL="68580">
                        <a:lnSpc>
                          <a:spcPts val="1330"/>
                        </a:lnSpc>
                      </a:pP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NÚMERO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DESCRIPCIÓN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6309">
                <a:tc>
                  <a:txBody>
                    <a:bodyPr/>
                    <a:lstStyle/>
                    <a:p>
                      <a:pPr marL="68580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21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30"/>
                        </a:lnSpc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Distancia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de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Fase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(característica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Mho de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tres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zonas)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6308">
                <a:tc>
                  <a:txBody>
                    <a:bodyPr/>
                    <a:lstStyle/>
                    <a:p>
                      <a:pPr marL="68580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24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30"/>
                        </a:lnSpc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Volts/Hz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(Tiempo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Inverso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y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Definido)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6309">
                <a:tc>
                  <a:txBody>
                    <a:bodyPr/>
                    <a:lstStyle/>
                    <a:p>
                      <a:pPr marL="68580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27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30"/>
                        </a:lnSpc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Bajo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Voltaje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Fase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7286">
                <a:tc>
                  <a:txBody>
                    <a:bodyPr/>
                    <a:lstStyle/>
                    <a:p>
                      <a:pPr marL="68580">
                        <a:lnSpc>
                          <a:spcPts val="134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27TN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40"/>
                        </a:lnSpc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Bajo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Voltaje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de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Neutro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de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Tercera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Armónica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6309">
                <a:tc>
                  <a:txBody>
                    <a:bodyPr/>
                    <a:lstStyle/>
                    <a:p>
                      <a:pPr marL="68580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32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30"/>
                        </a:lnSpc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Potencia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Direccional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6308">
                <a:tc>
                  <a:txBody>
                    <a:bodyPr/>
                    <a:lstStyle/>
                    <a:p>
                      <a:pPr marL="68580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40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30"/>
                        </a:lnSpc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Pérdida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Campo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(característica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con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doble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zona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mho-offset)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6472">
                <a:tc>
                  <a:txBody>
                    <a:bodyPr/>
                    <a:lstStyle/>
                    <a:p>
                      <a:pPr marL="68580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46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30"/>
                        </a:lnSpc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Sobrecorriente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Secuencia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Negativa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6309">
                <a:tc>
                  <a:txBody>
                    <a:bodyPr/>
                    <a:lstStyle/>
                    <a:p>
                      <a:pPr marL="68580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49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30"/>
                        </a:lnSpc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Protección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Sobrecarga</a:t>
                      </a:r>
                      <a:r>
                        <a:rPr sz="800" spc="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del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Estator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(Sobrecorriente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de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Secuencia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Positiva)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6308">
                <a:tc>
                  <a:txBody>
                    <a:bodyPr/>
                    <a:lstStyle/>
                    <a:p>
                      <a:pPr marL="68580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50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30"/>
                        </a:lnSpc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Sobrecorriente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Fase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Instantáneo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7286">
                <a:tc>
                  <a:txBody>
                    <a:bodyPr/>
                    <a:lstStyle/>
                    <a:p>
                      <a:pPr marL="68580">
                        <a:lnSpc>
                          <a:spcPts val="1340"/>
                        </a:lnSpc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50BF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40"/>
                        </a:lnSpc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Falla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Interruptor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6309">
                <a:tc>
                  <a:txBody>
                    <a:bodyPr/>
                    <a:lstStyle/>
                    <a:p>
                      <a:pPr marL="68580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50DT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30"/>
                        </a:lnSpc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Sobrecorriente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Tiempo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Definido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6308">
                <a:tc>
                  <a:txBody>
                    <a:bodyPr/>
                    <a:lstStyle/>
                    <a:p>
                      <a:pPr marL="68580">
                        <a:lnSpc>
                          <a:spcPts val="1330"/>
                        </a:lnSpc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50N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30"/>
                        </a:lnSpc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Sobrecorriente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Neutro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Instantáneo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6309">
                <a:tc>
                  <a:txBody>
                    <a:bodyPr/>
                    <a:lstStyle/>
                    <a:p>
                      <a:pPr marL="68580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50/27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30"/>
                        </a:lnSpc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Energización Inadvertida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6308">
                <a:tc>
                  <a:txBody>
                    <a:bodyPr/>
                    <a:lstStyle/>
                    <a:p>
                      <a:pPr marL="68580">
                        <a:lnSpc>
                          <a:spcPts val="1330"/>
                        </a:lnSpc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51N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30"/>
                        </a:lnSpc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Sobrecorriente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Neutro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Tiempo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Inverso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6309">
                <a:tc>
                  <a:txBody>
                    <a:bodyPr/>
                    <a:lstStyle/>
                    <a:p>
                      <a:pPr marL="68580">
                        <a:lnSpc>
                          <a:spcPts val="1330"/>
                        </a:lnSpc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51V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30"/>
                        </a:lnSpc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Sobrecorriente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de Tiempo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Inverso,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con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Control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Restricción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de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Voltaje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6308">
                <a:tc>
                  <a:txBody>
                    <a:bodyPr/>
                    <a:lstStyle/>
                    <a:p>
                      <a:pPr marL="68580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59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Sobre</a:t>
                      </a:r>
                      <a:r>
                        <a:rPr sz="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Voltaje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Fase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7286">
                <a:tc>
                  <a:txBody>
                    <a:bodyPr/>
                    <a:lstStyle/>
                    <a:p>
                      <a:pPr marL="68580">
                        <a:lnSpc>
                          <a:spcPts val="1340"/>
                        </a:lnSpc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59N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4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Sobre</a:t>
                      </a:r>
                      <a:r>
                        <a:rPr sz="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Voltaje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Neutro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6308">
                <a:tc>
                  <a:txBody>
                    <a:bodyPr/>
                    <a:lstStyle/>
                    <a:p>
                      <a:pPr marL="68580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60FL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30"/>
                        </a:lnSpc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Detección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de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Pérdida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de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Fusible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VT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6553">
                <a:tc>
                  <a:txBody>
                    <a:bodyPr/>
                    <a:lstStyle/>
                    <a:p>
                      <a:pPr marL="68580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78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30"/>
                        </a:lnSpc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Pérdida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de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Sincronismo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(característica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mho)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6309">
                <a:tc>
                  <a:txBody>
                    <a:bodyPr/>
                    <a:lstStyle/>
                    <a:p>
                      <a:pPr marL="68580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81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30"/>
                        </a:lnSpc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Frecuencia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6309">
                <a:tc>
                  <a:txBody>
                    <a:bodyPr/>
                    <a:lstStyle/>
                    <a:p>
                      <a:pPr marL="68580">
                        <a:lnSpc>
                          <a:spcPts val="1330"/>
                        </a:lnSpc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81A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30"/>
                        </a:lnSpc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Acumulación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Frecuencia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6309">
                <a:tc>
                  <a:txBody>
                    <a:bodyPr/>
                    <a:lstStyle/>
                    <a:p>
                      <a:pPr marL="68580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81R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30"/>
                        </a:lnSpc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Tasa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Cambio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de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Frecuencia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7286">
                <a:tc>
                  <a:txBody>
                    <a:bodyPr/>
                    <a:lstStyle/>
                    <a:p>
                      <a:pPr marL="68580">
                        <a:lnSpc>
                          <a:spcPts val="134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87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40"/>
                        </a:lnSpc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Diferencial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Corriente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Fase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6309">
                <a:tc>
                  <a:txBody>
                    <a:bodyPr/>
                    <a:lstStyle/>
                    <a:p>
                      <a:pPr marL="68580">
                        <a:lnSpc>
                          <a:spcPts val="1330"/>
                        </a:lnSpc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87GD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30"/>
                        </a:lnSpc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Diferencial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de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Tierra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(secuencia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cero)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6308">
                <a:tc>
                  <a:txBody>
                    <a:bodyPr/>
                    <a:lstStyle/>
                    <a:p>
                      <a:pPr marL="68580">
                        <a:lnSpc>
                          <a:spcPts val="133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IPS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30"/>
                        </a:lnSpc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Lógica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IPS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6309">
                <a:tc>
                  <a:txBody>
                    <a:bodyPr/>
                    <a:lstStyle/>
                    <a:p>
                      <a:pPr marL="68580">
                        <a:lnSpc>
                          <a:spcPts val="1330"/>
                        </a:lnSpc>
                      </a:pPr>
                      <a:r>
                        <a:rPr sz="800" spc="-15" dirty="0">
                          <a:latin typeface="Times New Roman"/>
                          <a:cs typeface="Times New Roman"/>
                        </a:rPr>
                        <a:t>BM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Monitor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Interruptor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6276">
                <a:tc>
                  <a:txBody>
                    <a:bodyPr/>
                    <a:lstStyle/>
                    <a:p>
                      <a:pPr marL="68580">
                        <a:lnSpc>
                          <a:spcPts val="1330"/>
                        </a:lnSpc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TC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30"/>
                        </a:lnSpc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Monitoreo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Circuito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de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Disparo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4" name="object 4"/>
          <p:cNvSpPr txBox="1"/>
          <p:nvPr/>
        </p:nvSpPr>
        <p:spPr>
          <a:xfrm>
            <a:off x="2901383" y="5689827"/>
            <a:ext cx="1852997" cy="118081"/>
          </a:xfrm>
          <a:prstGeom prst="rect">
            <a:avLst/>
          </a:prstGeom>
        </p:spPr>
        <p:txBody>
          <a:bodyPr vert="horz" wrap="square" lIns="0" tIns="10259" rIns="0" bIns="0" rtlCol="0">
            <a:spAutoFit/>
          </a:bodyPr>
          <a:lstStyle/>
          <a:p>
            <a:pPr marL="10259">
              <a:spcBef>
                <a:spcPts val="81"/>
              </a:spcBef>
            </a:pPr>
            <a:r>
              <a:rPr sz="700" b="1" i="1" dirty="0">
                <a:latin typeface="Times New Roman"/>
                <a:cs typeface="Times New Roman"/>
              </a:rPr>
              <a:t>Tabla</a:t>
            </a:r>
            <a:r>
              <a:rPr sz="700" b="1" i="1" spc="-12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4.3:</a:t>
            </a:r>
            <a:r>
              <a:rPr sz="700" b="1" i="1" spc="-12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Protecciones Relé</a:t>
            </a:r>
            <a:r>
              <a:rPr sz="700" b="1" i="1" spc="-8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M-3425A.</a:t>
            </a:r>
            <a:endParaRPr sz="7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51937" y="559879"/>
            <a:ext cx="1507788" cy="164247"/>
          </a:xfrm>
          <a:prstGeom prst="rect">
            <a:avLst/>
          </a:prstGeom>
        </p:spPr>
        <p:txBody>
          <a:bodyPr vert="horz" wrap="square" lIns="0" tIns="10259" rIns="0" bIns="0" rtlCol="0">
            <a:spAutoFit/>
          </a:bodyPr>
          <a:lstStyle/>
          <a:p>
            <a:pPr marL="10259">
              <a:spcBef>
                <a:spcPts val="81"/>
              </a:spcBef>
            </a:pPr>
            <a:r>
              <a:rPr sz="1000" spc="-4" dirty="0">
                <a:latin typeface="Times New Roman"/>
                <a:cs typeface="Times New Roman"/>
              </a:rPr>
              <a:t>Protecciones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opcionales.</a:t>
            </a:r>
            <a:endParaRPr sz="1000">
              <a:latin typeface="Times New Roman"/>
              <a:cs typeface="Times New Roman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1417109" y="820190"/>
          <a:ext cx="4814165" cy="6604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19246"/>
                <a:gridCol w="3994919"/>
              </a:tblGrid>
              <a:tr h="116309">
                <a:tc>
                  <a:txBody>
                    <a:bodyPr/>
                    <a:lstStyle/>
                    <a:p>
                      <a:pPr marL="68580">
                        <a:lnSpc>
                          <a:spcPts val="1330"/>
                        </a:lnSpc>
                      </a:pP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NÚMERO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330"/>
                        </a:lnSpc>
                      </a:pP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DESCRIPCIÓN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6308">
                <a:tc>
                  <a:txBody>
                    <a:bodyPr/>
                    <a:lstStyle/>
                    <a:p>
                      <a:pPr marL="68580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25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330"/>
                        </a:lnSpc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Verificador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Sincronismo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6308">
                <a:tc>
                  <a:txBody>
                    <a:bodyPr/>
                    <a:lstStyle/>
                    <a:p>
                      <a:pPr marL="68580">
                        <a:lnSpc>
                          <a:spcPts val="1330"/>
                        </a:lnSpc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64F/64B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330"/>
                        </a:lnSpc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Protección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de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Tierra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en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el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Campo/Detección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de Escobilla Suelta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6308">
                <a:tc>
                  <a:txBody>
                    <a:bodyPr/>
                    <a:lstStyle/>
                    <a:p>
                      <a:pPr marL="68580">
                        <a:lnSpc>
                          <a:spcPts val="1330"/>
                        </a:lnSpc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64S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330"/>
                        </a:lnSpc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Protección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100%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Tierra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en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el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Estator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por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Inyección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4" name="object 4"/>
          <p:cNvSpPr txBox="1"/>
          <p:nvPr/>
        </p:nvSpPr>
        <p:spPr>
          <a:xfrm>
            <a:off x="2640223" y="1276305"/>
            <a:ext cx="2375189" cy="118081"/>
          </a:xfrm>
          <a:prstGeom prst="rect">
            <a:avLst/>
          </a:prstGeom>
        </p:spPr>
        <p:txBody>
          <a:bodyPr vert="horz" wrap="square" lIns="0" tIns="10259" rIns="0" bIns="0" rtlCol="0">
            <a:spAutoFit/>
          </a:bodyPr>
          <a:lstStyle/>
          <a:p>
            <a:pPr marL="10259">
              <a:spcBef>
                <a:spcPts val="81"/>
              </a:spcBef>
            </a:pPr>
            <a:r>
              <a:rPr sz="700" b="1" i="1" dirty="0">
                <a:latin typeface="Times New Roman"/>
                <a:cs typeface="Times New Roman"/>
              </a:rPr>
              <a:t>Tabla 4.4:</a:t>
            </a:r>
            <a:r>
              <a:rPr sz="700" b="1" i="1" spc="-4" dirty="0">
                <a:latin typeface="Times New Roman"/>
                <a:cs typeface="Times New Roman"/>
              </a:rPr>
              <a:t> Protecciones</a:t>
            </a:r>
            <a:r>
              <a:rPr sz="700" b="1" i="1" spc="-8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opcionales</a:t>
            </a:r>
            <a:r>
              <a:rPr sz="700" b="1" i="1" spc="4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Relé</a:t>
            </a:r>
            <a:r>
              <a:rPr sz="700" b="1" i="1" spc="8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M-3425A.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51937" y="1575386"/>
            <a:ext cx="4656570" cy="179636"/>
          </a:xfrm>
          <a:prstGeom prst="rect">
            <a:avLst/>
          </a:prstGeom>
        </p:spPr>
        <p:txBody>
          <a:bodyPr vert="horz" wrap="square" lIns="0" tIns="10259" rIns="0" bIns="0" rtlCol="0">
            <a:spAutoFit/>
          </a:bodyPr>
          <a:lstStyle/>
          <a:p>
            <a:pPr marL="10259">
              <a:spcBef>
                <a:spcPts val="81"/>
              </a:spcBef>
            </a:pPr>
            <a:r>
              <a:rPr sz="1100" b="1" spc="-4" dirty="0">
                <a:latin typeface="Times New Roman"/>
                <a:cs typeface="Times New Roman"/>
              </a:rPr>
              <a:t>4.4.2</a:t>
            </a:r>
            <a:r>
              <a:rPr sz="1100" b="1" spc="28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DIAGRAMA DE</a:t>
            </a:r>
            <a:r>
              <a:rPr sz="1100" b="1" dirty="0">
                <a:latin typeface="Times New Roman"/>
                <a:cs typeface="Times New Roman"/>
              </a:rPr>
              <a:t> CONEXIONES </a:t>
            </a:r>
            <a:r>
              <a:rPr sz="1100" b="1" spc="-8" dirty="0">
                <a:latin typeface="Times New Roman"/>
                <a:cs typeface="Times New Roman"/>
              </a:rPr>
              <a:t>TÍPICAS</a:t>
            </a:r>
            <a:r>
              <a:rPr sz="1100" b="1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DEL</a:t>
            </a:r>
            <a:r>
              <a:rPr sz="1100" b="1" dirty="0">
                <a:latin typeface="Times New Roman"/>
                <a:cs typeface="Times New Roman"/>
              </a:rPr>
              <a:t> RELÉ.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596698" y="5546183"/>
            <a:ext cx="2460866" cy="118081"/>
          </a:xfrm>
          <a:prstGeom prst="rect">
            <a:avLst/>
          </a:prstGeom>
        </p:spPr>
        <p:txBody>
          <a:bodyPr vert="horz" wrap="square" lIns="0" tIns="10259" rIns="0" bIns="0" rtlCol="0">
            <a:spAutoFit/>
          </a:bodyPr>
          <a:lstStyle/>
          <a:p>
            <a:pPr marL="10259">
              <a:spcBef>
                <a:spcPts val="81"/>
              </a:spcBef>
            </a:pPr>
            <a:r>
              <a:rPr sz="700" b="1" i="1" dirty="0">
                <a:latin typeface="Times New Roman"/>
                <a:cs typeface="Times New Roman"/>
              </a:rPr>
              <a:t>Figura</a:t>
            </a:r>
            <a:r>
              <a:rPr sz="700" b="1" i="1" spc="-4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4.6: </a:t>
            </a:r>
            <a:r>
              <a:rPr sz="700" b="1" i="1" spc="-4" dirty="0">
                <a:latin typeface="Times New Roman"/>
                <a:cs typeface="Times New Roman"/>
              </a:rPr>
              <a:t>Diagrama </a:t>
            </a:r>
            <a:r>
              <a:rPr sz="700" b="1" i="1" dirty="0">
                <a:latin typeface="Times New Roman"/>
                <a:cs typeface="Times New Roman"/>
              </a:rPr>
              <a:t>de</a:t>
            </a:r>
            <a:r>
              <a:rPr sz="700" b="1" i="1" spc="-4" dirty="0">
                <a:latin typeface="Times New Roman"/>
                <a:cs typeface="Times New Roman"/>
              </a:rPr>
              <a:t> conexiones</a:t>
            </a:r>
            <a:r>
              <a:rPr sz="700" b="1" i="1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típicas</a:t>
            </a:r>
            <a:r>
              <a:rPr sz="700" b="1" i="1" dirty="0">
                <a:latin typeface="Times New Roman"/>
                <a:cs typeface="Times New Roman"/>
              </a:rPr>
              <a:t> del </a:t>
            </a:r>
            <a:r>
              <a:rPr sz="700" b="1" i="1" spc="-4" dirty="0">
                <a:latin typeface="Times New Roman"/>
                <a:cs typeface="Times New Roman"/>
              </a:rPr>
              <a:t>relé.</a:t>
            </a:r>
            <a:endParaRPr sz="700">
              <a:latin typeface="Times New Roman"/>
              <a:cs typeface="Times New Roman"/>
            </a:endParaRP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02598" y="1906482"/>
            <a:ext cx="5033483" cy="3624213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xfrm>
            <a:off x="6329082" y="5931133"/>
            <a:ext cx="300182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r>
              <a:rPr dirty="0"/>
              <a:t>45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68662" y="605055"/>
            <a:ext cx="212363" cy="80582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051936" y="559880"/>
            <a:ext cx="8244464" cy="4294096"/>
          </a:xfrm>
          <a:prstGeom prst="rect">
            <a:avLst/>
          </a:prstGeom>
        </p:spPr>
        <p:txBody>
          <a:bodyPr vert="horz" wrap="square" lIns="0" tIns="10259" rIns="0" bIns="0" rtlCol="0">
            <a:spAutoFit/>
          </a:bodyPr>
          <a:lstStyle/>
          <a:p>
            <a:pPr marL="229290">
              <a:spcBef>
                <a:spcPts val="81"/>
              </a:spcBef>
            </a:pPr>
            <a:r>
              <a:rPr sz="1100" b="1" spc="-4" dirty="0">
                <a:latin typeface="Times New Roman"/>
                <a:cs typeface="Times New Roman"/>
              </a:rPr>
              <a:t>TIPO DE PROTECCIONES</a:t>
            </a:r>
            <a:r>
              <a:rPr sz="1100" b="1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DEL GENERADOR.</a:t>
            </a:r>
            <a:endParaRPr sz="1100">
              <a:latin typeface="Times New Roman"/>
              <a:cs typeface="Times New Roman"/>
            </a:endParaRPr>
          </a:p>
          <a:p>
            <a:pPr>
              <a:spcBef>
                <a:spcPts val="16"/>
              </a:spcBef>
            </a:pPr>
            <a:endParaRPr sz="1100">
              <a:latin typeface="Times New Roman"/>
              <a:cs typeface="Times New Roman"/>
            </a:endParaRPr>
          </a:p>
          <a:p>
            <a:pPr marL="379072" indent="-185176">
              <a:buFont typeface="Symbol"/>
              <a:buChar char=""/>
              <a:tabLst>
                <a:tab pos="379072" algn="l"/>
                <a:tab pos="379585" algn="l"/>
              </a:tabLst>
            </a:pPr>
            <a:r>
              <a:rPr sz="1000" spc="-4" dirty="0">
                <a:latin typeface="Times New Roman"/>
                <a:cs typeface="Times New Roman"/>
              </a:rPr>
              <a:t>RESPALDO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POR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FALLAS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EXTERNAS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(21G)</a:t>
            </a:r>
            <a:endParaRPr sz="1000">
              <a:latin typeface="Times New Roman"/>
              <a:cs typeface="Times New Roman"/>
            </a:endParaRPr>
          </a:p>
          <a:p>
            <a:pPr marL="379072" indent="-185176">
              <a:spcBef>
                <a:spcPts val="117"/>
              </a:spcBef>
              <a:buFont typeface="Symbol"/>
              <a:buChar char=""/>
              <a:tabLst>
                <a:tab pos="379072" algn="l"/>
                <a:tab pos="379585" algn="l"/>
              </a:tabLst>
            </a:pPr>
            <a:r>
              <a:rPr sz="1000" spc="-4" dirty="0">
                <a:latin typeface="Times New Roman"/>
                <a:cs typeface="Times New Roman"/>
              </a:rPr>
              <a:t>SOBRE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EXCITACIÓN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(24V/Hz)</a:t>
            </a:r>
            <a:endParaRPr sz="1000">
              <a:latin typeface="Times New Roman"/>
              <a:cs typeface="Times New Roman"/>
            </a:endParaRPr>
          </a:p>
          <a:p>
            <a:pPr marL="379072" indent="-185176">
              <a:spcBef>
                <a:spcPts val="105"/>
              </a:spcBef>
              <a:buFont typeface="Symbol"/>
              <a:buChar char=""/>
              <a:tabLst>
                <a:tab pos="379072" algn="l"/>
                <a:tab pos="379585" algn="l"/>
              </a:tabLst>
            </a:pPr>
            <a:r>
              <a:rPr sz="1000" spc="-4" dirty="0">
                <a:latin typeface="Times New Roman"/>
                <a:cs typeface="Times New Roman"/>
              </a:rPr>
              <a:t>PROTECCIÓN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BAJO VOLTAJE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(27G)</a:t>
            </a:r>
            <a:endParaRPr sz="1000">
              <a:latin typeface="Times New Roman"/>
              <a:cs typeface="Times New Roman"/>
            </a:endParaRPr>
          </a:p>
          <a:p>
            <a:pPr marL="379072" indent="-185176">
              <a:spcBef>
                <a:spcPts val="109"/>
              </a:spcBef>
              <a:buFont typeface="Symbol"/>
              <a:buChar char=""/>
              <a:tabLst>
                <a:tab pos="379072" algn="l"/>
                <a:tab pos="379585" algn="l"/>
              </a:tabLst>
            </a:pPr>
            <a:r>
              <a:rPr sz="1000" spc="-4" dirty="0">
                <a:latin typeface="Times New Roman"/>
                <a:cs typeface="Times New Roman"/>
              </a:rPr>
              <a:t>FALLA 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TIERRA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EL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DEVANADO</a:t>
            </a:r>
            <a:r>
              <a:rPr sz="1000" spc="-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DEL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ESTATOR</a:t>
            </a:r>
            <a:r>
              <a:rPr sz="1000" spc="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(27TN)</a:t>
            </a:r>
            <a:endParaRPr sz="1000">
              <a:latin typeface="Times New Roman"/>
              <a:cs typeface="Times New Roman"/>
            </a:endParaRPr>
          </a:p>
          <a:p>
            <a:pPr marL="379072" indent="-185176">
              <a:spcBef>
                <a:spcPts val="105"/>
              </a:spcBef>
              <a:buFont typeface="Symbol"/>
              <a:buChar char=""/>
              <a:tabLst>
                <a:tab pos="379072" algn="l"/>
                <a:tab pos="379585" algn="l"/>
              </a:tabLst>
            </a:pPr>
            <a:r>
              <a:rPr sz="1000" spc="-4" dirty="0">
                <a:latin typeface="Times New Roman"/>
                <a:cs typeface="Times New Roman"/>
              </a:rPr>
              <a:t>POTENCIA INVERSA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(32G)</a:t>
            </a:r>
            <a:endParaRPr sz="1000">
              <a:latin typeface="Times New Roman"/>
              <a:cs typeface="Times New Roman"/>
            </a:endParaRPr>
          </a:p>
          <a:p>
            <a:pPr marL="379072" indent="-185176">
              <a:spcBef>
                <a:spcPts val="117"/>
              </a:spcBef>
              <a:buFont typeface="Symbol"/>
              <a:buChar char=""/>
              <a:tabLst>
                <a:tab pos="379072" algn="l"/>
                <a:tab pos="379585" algn="l"/>
              </a:tabLst>
            </a:pPr>
            <a:r>
              <a:rPr sz="1000" spc="-4" dirty="0">
                <a:latin typeface="Times New Roman"/>
                <a:cs typeface="Times New Roman"/>
              </a:rPr>
              <a:t>PERDIDA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 EXCITACIÓN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DEL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GENERADOR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(40G)</a:t>
            </a:r>
            <a:endParaRPr sz="1000">
              <a:latin typeface="Times New Roman"/>
              <a:cs typeface="Times New Roman"/>
            </a:endParaRPr>
          </a:p>
          <a:p>
            <a:pPr marL="379072" indent="-185176">
              <a:spcBef>
                <a:spcPts val="105"/>
              </a:spcBef>
              <a:buFont typeface="Symbol"/>
              <a:buChar char=""/>
              <a:tabLst>
                <a:tab pos="379072" algn="l"/>
                <a:tab pos="379585" algn="l"/>
              </a:tabLst>
            </a:pPr>
            <a:r>
              <a:rPr sz="1000" spc="-4" dirty="0">
                <a:latin typeface="Times New Roman"/>
                <a:cs typeface="Times New Roman"/>
              </a:rPr>
              <a:t>CONTRA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SOBRECORRIENTE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SECUENCIA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NEGATIVA </a:t>
            </a:r>
            <a:r>
              <a:rPr sz="1000" dirty="0">
                <a:latin typeface="Times New Roman"/>
                <a:cs typeface="Times New Roman"/>
              </a:rPr>
              <a:t>(46G)</a:t>
            </a:r>
            <a:endParaRPr sz="1000">
              <a:latin typeface="Times New Roman"/>
              <a:cs typeface="Times New Roman"/>
            </a:endParaRPr>
          </a:p>
          <a:p>
            <a:pPr marL="379072" indent="-185176">
              <a:spcBef>
                <a:spcPts val="109"/>
              </a:spcBef>
              <a:buFont typeface="Symbol"/>
              <a:buChar char=""/>
              <a:tabLst>
                <a:tab pos="379072" algn="l"/>
                <a:tab pos="379585" algn="l"/>
              </a:tabLst>
            </a:pPr>
            <a:r>
              <a:rPr sz="1000" spc="-4" dirty="0">
                <a:latin typeface="Times New Roman"/>
                <a:cs typeface="Times New Roman"/>
              </a:rPr>
              <a:t>SOBRECORRIENTE</a:t>
            </a:r>
            <a:r>
              <a:rPr sz="1000" dirty="0">
                <a:latin typeface="Times New Roman"/>
                <a:cs typeface="Times New Roman"/>
              </a:rPr>
              <a:t> DE </a:t>
            </a:r>
            <a:r>
              <a:rPr sz="1000" spc="-4" dirty="0">
                <a:latin typeface="Times New Roman"/>
                <a:cs typeface="Times New Roman"/>
              </a:rPr>
              <a:t>FASE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INSTANTÁNEA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(50)</a:t>
            </a:r>
            <a:endParaRPr sz="1000">
              <a:latin typeface="Times New Roman"/>
              <a:cs typeface="Times New Roman"/>
            </a:endParaRPr>
          </a:p>
          <a:p>
            <a:pPr marL="379072" indent="-185176">
              <a:spcBef>
                <a:spcPts val="105"/>
              </a:spcBef>
              <a:buFont typeface="Symbol"/>
              <a:buChar char=""/>
              <a:tabLst>
                <a:tab pos="379072" algn="l"/>
                <a:tab pos="379585" algn="l"/>
              </a:tabLst>
            </a:pPr>
            <a:r>
              <a:rPr sz="1000" spc="-4" dirty="0">
                <a:latin typeface="Times New Roman"/>
                <a:cs typeface="Times New Roman"/>
              </a:rPr>
              <a:t>CONTRA ENERGIZACIÓN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INADVERTIDA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(50/27G)</a:t>
            </a:r>
            <a:endParaRPr sz="1000">
              <a:latin typeface="Times New Roman"/>
              <a:cs typeface="Times New Roman"/>
            </a:endParaRPr>
          </a:p>
          <a:p>
            <a:pPr marL="379072" indent="-185176">
              <a:spcBef>
                <a:spcPts val="121"/>
              </a:spcBef>
              <a:buFont typeface="Symbol"/>
              <a:buChar char=""/>
              <a:tabLst>
                <a:tab pos="379072" algn="l"/>
                <a:tab pos="379585" algn="l"/>
              </a:tabLst>
            </a:pPr>
            <a:r>
              <a:rPr sz="1000" spc="-4" dirty="0">
                <a:latin typeface="Times New Roman"/>
                <a:cs typeface="Times New Roman"/>
              </a:rPr>
              <a:t>SOBRECORRIENTE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CON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CONTROL/RESTRICCIÓN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VOLTAJE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(51V)</a:t>
            </a:r>
            <a:endParaRPr sz="1000">
              <a:latin typeface="Times New Roman"/>
              <a:cs typeface="Times New Roman"/>
            </a:endParaRPr>
          </a:p>
          <a:p>
            <a:pPr marL="379072" indent="-185176">
              <a:spcBef>
                <a:spcPts val="105"/>
              </a:spcBef>
              <a:buFont typeface="Symbol"/>
              <a:buChar char=""/>
              <a:tabLst>
                <a:tab pos="379072" algn="l"/>
                <a:tab pos="379585" algn="l"/>
              </a:tabLst>
            </a:pPr>
            <a:r>
              <a:rPr sz="1000" spc="-4" dirty="0">
                <a:latin typeface="Times New Roman"/>
                <a:cs typeface="Times New Roman"/>
              </a:rPr>
              <a:t>CONTRA SOBRE </a:t>
            </a:r>
            <a:r>
              <a:rPr sz="1000" dirty="0">
                <a:latin typeface="Times New Roman"/>
                <a:cs typeface="Times New Roman"/>
              </a:rPr>
              <a:t>VOLTAJE </a:t>
            </a:r>
            <a:r>
              <a:rPr sz="1000" spc="-4" dirty="0">
                <a:latin typeface="Times New Roman"/>
                <a:cs typeface="Times New Roman"/>
              </a:rPr>
              <a:t>DE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FASE (59G)</a:t>
            </a:r>
            <a:endParaRPr sz="1000">
              <a:latin typeface="Times New Roman"/>
              <a:cs typeface="Times New Roman"/>
            </a:endParaRPr>
          </a:p>
          <a:p>
            <a:pPr marL="379072" indent="-185176">
              <a:spcBef>
                <a:spcPts val="105"/>
              </a:spcBef>
              <a:buFont typeface="Symbol"/>
              <a:buChar char=""/>
              <a:tabLst>
                <a:tab pos="379072" algn="l"/>
                <a:tab pos="379585" algn="l"/>
              </a:tabLst>
            </a:pPr>
            <a:r>
              <a:rPr sz="1000" spc="-4" dirty="0">
                <a:latin typeface="Times New Roman"/>
                <a:cs typeface="Times New Roman"/>
              </a:rPr>
              <a:t>CONTRA SOBRE </a:t>
            </a:r>
            <a:r>
              <a:rPr sz="1000" dirty="0">
                <a:latin typeface="Times New Roman"/>
                <a:cs typeface="Times New Roman"/>
              </a:rPr>
              <a:t>VOLTAJE</a:t>
            </a:r>
            <a:r>
              <a:rPr sz="1000" spc="-4" dirty="0">
                <a:latin typeface="Times New Roman"/>
                <a:cs typeface="Times New Roman"/>
              </a:rPr>
              <a:t> DE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NEUTRO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(59N)</a:t>
            </a:r>
            <a:endParaRPr sz="1000">
              <a:latin typeface="Times New Roman"/>
              <a:cs typeface="Times New Roman"/>
            </a:endParaRPr>
          </a:p>
          <a:p>
            <a:pPr marL="379072" indent="-185176">
              <a:spcBef>
                <a:spcPts val="117"/>
              </a:spcBef>
              <a:buFont typeface="Symbol"/>
              <a:buChar char=""/>
              <a:tabLst>
                <a:tab pos="379072" algn="l"/>
                <a:tab pos="379585" algn="l"/>
              </a:tabLst>
            </a:pPr>
            <a:r>
              <a:rPr sz="1000" spc="-4" dirty="0">
                <a:latin typeface="Times New Roman"/>
                <a:cs typeface="Times New Roman"/>
              </a:rPr>
              <a:t>DESBALANCE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VOLTAJE (60G)</a:t>
            </a:r>
            <a:endParaRPr sz="1000">
              <a:latin typeface="Times New Roman"/>
              <a:cs typeface="Times New Roman"/>
            </a:endParaRPr>
          </a:p>
          <a:p>
            <a:pPr marL="379072" indent="-185176">
              <a:spcBef>
                <a:spcPts val="109"/>
              </a:spcBef>
              <a:buFont typeface="Symbol"/>
              <a:buChar char=""/>
              <a:tabLst>
                <a:tab pos="379072" algn="l"/>
                <a:tab pos="379585" algn="l"/>
              </a:tabLst>
            </a:pPr>
            <a:r>
              <a:rPr sz="1000" spc="-4" dirty="0">
                <a:latin typeface="Times New Roman"/>
                <a:cs typeface="Times New Roman"/>
              </a:rPr>
              <a:t>FALLA A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TIERRA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dirty="0">
                <a:latin typeface="Times New Roman"/>
                <a:cs typeface="Times New Roman"/>
              </a:rPr>
              <a:t> EL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DEVANADO</a:t>
            </a:r>
            <a:r>
              <a:rPr sz="1000" spc="-4" dirty="0">
                <a:latin typeface="Times New Roman"/>
                <a:cs typeface="Times New Roman"/>
              </a:rPr>
              <a:t> DE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CAMPO </a:t>
            </a:r>
            <a:r>
              <a:rPr sz="1000" spc="-4" dirty="0">
                <a:latin typeface="Times New Roman"/>
                <a:cs typeface="Times New Roman"/>
              </a:rPr>
              <a:t>(64F)</a:t>
            </a:r>
            <a:endParaRPr sz="1000">
              <a:latin typeface="Times New Roman"/>
              <a:cs typeface="Times New Roman"/>
            </a:endParaRPr>
          </a:p>
          <a:p>
            <a:pPr marL="379072" indent="-185176">
              <a:spcBef>
                <a:spcPts val="105"/>
              </a:spcBef>
              <a:buFont typeface="Symbol"/>
              <a:buChar char=""/>
              <a:tabLst>
                <a:tab pos="379072" algn="l"/>
                <a:tab pos="379585" algn="l"/>
              </a:tabLst>
            </a:pPr>
            <a:r>
              <a:rPr sz="1000" spc="-4" dirty="0">
                <a:latin typeface="Times New Roman"/>
                <a:cs typeface="Times New Roman"/>
              </a:rPr>
              <a:t>DETECCIÓN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ESCOBILLA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SUELTA</a:t>
            </a:r>
            <a:r>
              <a:rPr sz="1000" spc="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(64B)</a:t>
            </a:r>
            <a:endParaRPr sz="1000">
              <a:latin typeface="Times New Roman"/>
              <a:cs typeface="Times New Roman"/>
            </a:endParaRPr>
          </a:p>
          <a:p>
            <a:pPr marL="379072" indent="-185176">
              <a:spcBef>
                <a:spcPts val="105"/>
              </a:spcBef>
              <a:buFont typeface="Symbol"/>
              <a:buChar char=""/>
              <a:tabLst>
                <a:tab pos="379072" algn="l"/>
                <a:tab pos="379585" algn="l"/>
              </a:tabLst>
            </a:pPr>
            <a:r>
              <a:rPr sz="1000" spc="-4" dirty="0">
                <a:latin typeface="Times New Roman"/>
                <a:cs typeface="Times New Roman"/>
              </a:rPr>
              <a:t>PÉRDIDA DE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SINCRONISMO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(78G)</a:t>
            </a:r>
            <a:endParaRPr sz="1000">
              <a:latin typeface="Times New Roman"/>
              <a:cs typeface="Times New Roman"/>
            </a:endParaRPr>
          </a:p>
          <a:p>
            <a:pPr marL="379072" indent="-185176">
              <a:spcBef>
                <a:spcPts val="117"/>
              </a:spcBef>
              <a:buFont typeface="Symbol"/>
              <a:buChar char=""/>
              <a:tabLst>
                <a:tab pos="379072" algn="l"/>
                <a:tab pos="379585" algn="l"/>
              </a:tabLst>
            </a:pPr>
            <a:r>
              <a:rPr sz="1000" spc="-4" dirty="0">
                <a:latin typeface="Times New Roman"/>
                <a:cs typeface="Times New Roman"/>
              </a:rPr>
              <a:t>CONTRA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SOBREFRECUENCIA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Y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SUBFRECUENCIA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(81OG/UG)</a:t>
            </a:r>
            <a:endParaRPr sz="1000">
              <a:latin typeface="Times New Roman"/>
              <a:cs typeface="Times New Roman"/>
            </a:endParaRPr>
          </a:p>
          <a:p>
            <a:pPr marL="379072" indent="-185176">
              <a:spcBef>
                <a:spcPts val="109"/>
              </a:spcBef>
              <a:buFont typeface="Symbol"/>
              <a:buChar char=""/>
              <a:tabLst>
                <a:tab pos="379072" algn="l"/>
                <a:tab pos="379585" algn="l"/>
              </a:tabLst>
            </a:pPr>
            <a:r>
              <a:rPr sz="1000" spc="-4" dirty="0">
                <a:latin typeface="Times New Roman"/>
                <a:cs typeface="Times New Roman"/>
              </a:rPr>
              <a:t>DIFERENCIAL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DEL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GENERADOR</a:t>
            </a:r>
            <a:r>
              <a:rPr sz="1000" dirty="0">
                <a:latin typeface="Times New Roman"/>
                <a:cs typeface="Times New Roman"/>
              </a:rPr>
              <a:t> 87G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12"/>
              </a:spcBef>
            </a:pPr>
            <a:endParaRPr sz="1100">
              <a:latin typeface="Times New Roman"/>
              <a:cs typeface="Times New Roman"/>
            </a:endParaRPr>
          </a:p>
          <a:p>
            <a:pPr marL="10259" marR="4104" algn="just">
              <a:lnSpc>
                <a:spcPct val="103400"/>
              </a:lnSpc>
            </a:pPr>
            <a:r>
              <a:rPr sz="1000" b="1" spc="-4" dirty="0">
                <a:latin typeface="Times New Roman"/>
                <a:cs typeface="Times New Roman"/>
              </a:rPr>
              <a:t>ANSI</a:t>
            </a:r>
            <a:r>
              <a:rPr sz="1000" b="1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(21G):</a:t>
            </a:r>
            <a:r>
              <a:rPr sz="1000" b="1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PROTECCIÓN</a:t>
            </a:r>
            <a:r>
              <a:rPr sz="1000" b="1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DE</a:t>
            </a:r>
            <a:r>
              <a:rPr sz="1000" b="1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RESPALDO</a:t>
            </a:r>
            <a:r>
              <a:rPr sz="1000" b="1" dirty="0">
                <a:latin typeface="Times New Roman"/>
                <a:cs typeface="Times New Roman"/>
              </a:rPr>
              <a:t> </a:t>
            </a:r>
            <a:r>
              <a:rPr sz="1000" b="1" spc="-8" dirty="0">
                <a:latin typeface="Times New Roman"/>
                <a:cs typeface="Times New Roman"/>
              </a:rPr>
              <a:t>POR</a:t>
            </a:r>
            <a:r>
              <a:rPr sz="1000" b="1" spc="-4" dirty="0">
                <a:latin typeface="Times New Roman"/>
                <a:cs typeface="Times New Roman"/>
              </a:rPr>
              <a:t> FALLAS</a:t>
            </a:r>
            <a:r>
              <a:rPr sz="1000" b="1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EXTERNAS</a:t>
            </a:r>
            <a:r>
              <a:rPr sz="1000" b="1" dirty="0">
                <a:latin typeface="Times New Roman"/>
                <a:cs typeface="Times New Roman"/>
              </a:rPr>
              <a:t> DEL </a:t>
            </a:r>
            <a:r>
              <a:rPr sz="1000" b="1" spc="4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GENERADOR</a:t>
            </a:r>
            <a:r>
              <a:rPr sz="1000" b="1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(CON</a:t>
            </a:r>
            <a:r>
              <a:rPr sz="1000" b="1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TRES</a:t>
            </a:r>
            <a:r>
              <a:rPr sz="1000" b="1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ZONAS</a:t>
            </a:r>
            <a:r>
              <a:rPr sz="1000" b="1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DE</a:t>
            </a:r>
            <a:r>
              <a:rPr sz="1000" b="1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OPERACIÓN,</a:t>
            </a:r>
            <a:r>
              <a:rPr sz="1000" b="1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LAS</a:t>
            </a:r>
            <a:r>
              <a:rPr sz="1000" b="1" dirty="0">
                <a:latin typeface="Times New Roman"/>
                <a:cs typeface="Times New Roman"/>
              </a:rPr>
              <a:t> CUALES</a:t>
            </a:r>
            <a:r>
              <a:rPr sz="1000" b="1" spc="4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DEBEN </a:t>
            </a:r>
            <a:r>
              <a:rPr sz="1000" b="1" spc="4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INCLUIR</a:t>
            </a:r>
            <a:r>
              <a:rPr sz="1000" b="1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POSIBILIDAD DE</a:t>
            </a:r>
            <a:r>
              <a:rPr sz="1000" b="1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OFFSET).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28"/>
              </a:spcBef>
            </a:pPr>
            <a:endParaRPr sz="1000">
              <a:latin typeface="Times New Roman"/>
              <a:cs typeface="Times New Roman"/>
            </a:endParaRPr>
          </a:p>
          <a:p>
            <a:pPr marL="10259" marR="4104" algn="just">
              <a:lnSpc>
                <a:spcPct val="103299"/>
              </a:lnSpc>
              <a:spcBef>
                <a:spcPts val="4"/>
              </a:spcBef>
            </a:pPr>
            <a:r>
              <a:rPr sz="1000" dirty="0">
                <a:latin typeface="Times New Roman"/>
                <a:cs typeface="Times New Roman"/>
              </a:rPr>
              <a:t>El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objetivo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esta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protección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es,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respaldar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protección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diferencial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del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generador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caso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spc="4" dirty="0">
                <a:latin typeface="Times New Roman"/>
                <a:cs typeface="Times New Roman"/>
              </a:rPr>
              <a:t>de </a:t>
            </a:r>
            <a:r>
              <a:rPr sz="1000" spc="-23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fallas en </a:t>
            </a:r>
            <a:r>
              <a:rPr sz="1000" dirty="0">
                <a:latin typeface="Times New Roman"/>
                <a:cs typeface="Times New Roman"/>
              </a:rPr>
              <a:t>la zona del </a:t>
            </a:r>
            <a:r>
              <a:rPr sz="1000" spc="-4" dirty="0">
                <a:latin typeface="Times New Roman"/>
                <a:cs typeface="Times New Roman"/>
              </a:rPr>
              <a:t>generador, buses </a:t>
            </a:r>
            <a:r>
              <a:rPr sz="1000" spc="4" dirty="0">
                <a:latin typeface="Times New Roman"/>
                <a:cs typeface="Times New Roman"/>
              </a:rPr>
              <a:t>de </a:t>
            </a:r>
            <a:r>
              <a:rPr sz="1000" dirty="0">
                <a:latin typeface="Times New Roman"/>
                <a:cs typeface="Times New Roman"/>
              </a:rPr>
              <a:t>fase </a:t>
            </a:r>
            <a:r>
              <a:rPr sz="1000" spc="-4" dirty="0">
                <a:latin typeface="Times New Roman"/>
                <a:cs typeface="Times New Roman"/>
              </a:rPr>
              <a:t>aislada </a:t>
            </a:r>
            <a:r>
              <a:rPr sz="1000" dirty="0">
                <a:latin typeface="Times New Roman"/>
                <a:cs typeface="Times New Roman"/>
              </a:rPr>
              <a:t>y </a:t>
            </a:r>
            <a:r>
              <a:rPr sz="1000" spc="-4" dirty="0">
                <a:latin typeface="Times New Roman"/>
                <a:cs typeface="Times New Roman"/>
              </a:rPr>
              <a:t>devanado </a:t>
            </a:r>
            <a:r>
              <a:rPr sz="1000" spc="4" dirty="0">
                <a:latin typeface="Times New Roman"/>
                <a:cs typeface="Times New Roman"/>
              </a:rPr>
              <a:t>de baja </a:t>
            </a:r>
            <a:r>
              <a:rPr sz="1000" spc="-4" dirty="0">
                <a:latin typeface="Times New Roman"/>
                <a:cs typeface="Times New Roman"/>
              </a:rPr>
              <a:t>del transformador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principal.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51937" y="5204098"/>
            <a:ext cx="8244463" cy="683364"/>
          </a:xfrm>
          <a:prstGeom prst="rect">
            <a:avLst/>
          </a:prstGeom>
        </p:spPr>
        <p:txBody>
          <a:bodyPr vert="horz" wrap="square" lIns="0" tIns="10259" rIns="0" bIns="0" rtlCol="0">
            <a:spAutoFit/>
          </a:bodyPr>
          <a:lstStyle/>
          <a:p>
            <a:pPr marL="1539" algn="ctr">
              <a:spcBef>
                <a:spcPts val="81"/>
              </a:spcBef>
            </a:pPr>
            <a:r>
              <a:rPr sz="700" b="1" i="1" dirty="0">
                <a:latin typeface="Times New Roman"/>
                <a:cs typeface="Times New Roman"/>
              </a:rPr>
              <a:t>Figura</a:t>
            </a:r>
            <a:r>
              <a:rPr sz="700" b="1" i="1" spc="-4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4.7: </a:t>
            </a:r>
            <a:r>
              <a:rPr sz="700" b="1" i="1" spc="-4" dirty="0">
                <a:latin typeface="Times New Roman"/>
                <a:cs typeface="Times New Roman"/>
              </a:rPr>
              <a:t>Esquema </a:t>
            </a:r>
            <a:r>
              <a:rPr sz="700" b="1" i="1" dirty="0">
                <a:latin typeface="Times New Roman"/>
                <a:cs typeface="Times New Roman"/>
              </a:rPr>
              <a:t>de</a:t>
            </a:r>
            <a:r>
              <a:rPr sz="700" b="1" i="1" spc="-4" dirty="0">
                <a:latin typeface="Times New Roman"/>
                <a:cs typeface="Times New Roman"/>
              </a:rPr>
              <a:t> conexión</a:t>
            </a:r>
            <a:r>
              <a:rPr sz="700" b="1" i="1" dirty="0">
                <a:latin typeface="Times New Roman"/>
                <a:cs typeface="Times New Roman"/>
              </a:rPr>
              <a:t> de</a:t>
            </a:r>
            <a:r>
              <a:rPr sz="700" b="1" i="1" spc="-4" dirty="0">
                <a:latin typeface="Times New Roman"/>
                <a:cs typeface="Times New Roman"/>
              </a:rPr>
              <a:t> la</a:t>
            </a:r>
            <a:r>
              <a:rPr sz="700" b="1" i="1" spc="4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protección</a:t>
            </a:r>
            <a:r>
              <a:rPr sz="700" b="1" i="1" spc="-8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21G.</a:t>
            </a:r>
            <a:endParaRPr sz="700">
              <a:latin typeface="Times New Roman"/>
              <a:cs typeface="Times New Roman"/>
            </a:endParaRPr>
          </a:p>
          <a:p>
            <a:pPr marL="10259" marR="4104" algn="just">
              <a:lnSpc>
                <a:spcPct val="103299"/>
              </a:lnSpc>
              <a:spcBef>
                <a:spcPts val="687"/>
              </a:spcBef>
            </a:pPr>
            <a:r>
              <a:rPr sz="1000" spc="-4" dirty="0">
                <a:latin typeface="Times New Roman"/>
                <a:cs typeface="Times New Roman"/>
              </a:rPr>
              <a:t>Es </a:t>
            </a:r>
            <a:r>
              <a:rPr sz="1000" dirty="0">
                <a:latin typeface="Times New Roman"/>
                <a:cs typeface="Times New Roman"/>
              </a:rPr>
              <a:t>una </a:t>
            </a:r>
            <a:r>
              <a:rPr sz="1000" spc="-4" dirty="0">
                <a:latin typeface="Times New Roman"/>
                <a:cs typeface="Times New Roman"/>
              </a:rPr>
              <a:t>función trifásica, cuyas características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operación es </a:t>
            </a:r>
            <a:r>
              <a:rPr sz="1000" dirty="0">
                <a:latin typeface="Times New Roman"/>
                <a:cs typeface="Times New Roman"/>
              </a:rPr>
              <a:t>un </a:t>
            </a:r>
            <a:r>
              <a:rPr sz="1000" spc="-4" dirty="0">
                <a:latin typeface="Times New Roman"/>
                <a:cs typeface="Times New Roman"/>
              </a:rPr>
              <a:t>circulo en el </a:t>
            </a:r>
            <a:r>
              <a:rPr sz="1000" dirty="0">
                <a:latin typeface="Times New Roman"/>
                <a:cs typeface="Times New Roman"/>
              </a:rPr>
              <a:t>plano </a:t>
            </a:r>
            <a:r>
              <a:rPr sz="1000" spc="-4" dirty="0">
                <a:latin typeface="Times New Roman"/>
                <a:cs typeface="Times New Roman"/>
              </a:rPr>
              <a:t>R/X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centrada en el origen. </a:t>
            </a:r>
            <a:r>
              <a:rPr sz="1000" dirty="0">
                <a:latin typeface="Times New Roman"/>
                <a:cs typeface="Times New Roman"/>
              </a:rPr>
              <a:t>Para la zona 1 </a:t>
            </a:r>
            <a:r>
              <a:rPr sz="1000" spc="-4" dirty="0">
                <a:latin typeface="Times New Roman"/>
                <a:cs typeface="Times New Roman"/>
              </a:rPr>
              <a:t>se </a:t>
            </a:r>
            <a:r>
              <a:rPr sz="1000" dirty="0">
                <a:latin typeface="Times New Roman"/>
                <a:cs typeface="Times New Roman"/>
              </a:rPr>
              <a:t>toma </a:t>
            </a:r>
            <a:r>
              <a:rPr sz="1000" spc="-4" dirty="0">
                <a:latin typeface="Times New Roman"/>
                <a:cs typeface="Times New Roman"/>
              </a:rPr>
              <a:t>como valor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ajuste el </a:t>
            </a:r>
            <a:r>
              <a:rPr sz="1000" dirty="0">
                <a:latin typeface="Times New Roman"/>
                <a:cs typeface="Times New Roman"/>
              </a:rPr>
              <a:t>70% de la </a:t>
            </a:r>
            <a:r>
              <a:rPr sz="1000" spc="-4" dirty="0">
                <a:latin typeface="Times New Roman"/>
                <a:cs typeface="Times New Roman"/>
              </a:rPr>
              <a:t>impedancia </a:t>
            </a:r>
            <a:r>
              <a:rPr sz="1000" dirty="0">
                <a:latin typeface="Times New Roman"/>
                <a:cs typeface="Times New Roman"/>
              </a:rPr>
              <a:t> de </a:t>
            </a:r>
            <a:r>
              <a:rPr sz="1000" spc="-4" dirty="0">
                <a:latin typeface="Times New Roman"/>
                <a:cs typeface="Times New Roman"/>
              </a:rPr>
              <a:t>cortocircuito del transformador, </a:t>
            </a:r>
            <a:r>
              <a:rPr sz="1000" dirty="0">
                <a:latin typeface="Times New Roman"/>
                <a:cs typeface="Times New Roman"/>
              </a:rPr>
              <a:t>lo que supone </a:t>
            </a:r>
            <a:r>
              <a:rPr sz="1000" spc="-4" dirty="0">
                <a:latin typeface="Times New Roman"/>
                <a:cs typeface="Times New Roman"/>
              </a:rPr>
              <a:t>al </a:t>
            </a:r>
            <a:r>
              <a:rPr sz="1000" dirty="0">
                <a:latin typeface="Times New Roman"/>
                <a:cs typeface="Times New Roman"/>
              </a:rPr>
              <a:t>menos todo </a:t>
            </a:r>
            <a:r>
              <a:rPr sz="1000" spc="-4" dirty="0">
                <a:latin typeface="Times New Roman"/>
                <a:cs typeface="Times New Roman"/>
              </a:rPr>
              <a:t>el devanado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baja. </a:t>
            </a:r>
            <a:r>
              <a:rPr sz="1000" spc="-8" dirty="0">
                <a:latin typeface="Times New Roman"/>
                <a:cs typeface="Times New Roman"/>
              </a:rPr>
              <a:t>La </a:t>
            </a:r>
            <a:r>
              <a:rPr sz="1000" spc="-4" dirty="0">
                <a:latin typeface="Times New Roman"/>
                <a:cs typeface="Times New Roman"/>
              </a:rPr>
              <a:t> temporización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será el</a:t>
            </a:r>
            <a:r>
              <a:rPr sz="1000" dirty="0">
                <a:latin typeface="Times New Roman"/>
                <a:cs typeface="Times New Roman"/>
              </a:rPr>
              <a:t> valor mínimo </a:t>
            </a:r>
            <a:r>
              <a:rPr sz="1000" spc="-4" dirty="0">
                <a:latin typeface="Times New Roman"/>
                <a:cs typeface="Times New Roman"/>
              </a:rPr>
              <a:t>ajustable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(0.2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s)</a:t>
            </a:r>
            <a:endParaRPr sz="1000">
              <a:latin typeface="Times New Roman"/>
              <a:cs typeface="Times New Roman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334000" y="2971800"/>
            <a:ext cx="4033113" cy="1084899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xfrm>
            <a:off x="6329082" y="5931133"/>
            <a:ext cx="300182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r>
              <a:rPr dirty="0"/>
              <a:t>46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51936" y="559879"/>
            <a:ext cx="5553364" cy="3876363"/>
          </a:xfrm>
          <a:prstGeom prst="rect">
            <a:avLst/>
          </a:prstGeom>
        </p:spPr>
        <p:txBody>
          <a:bodyPr vert="horz" wrap="square" lIns="0" tIns="4617" rIns="0" bIns="0" rtlCol="0">
            <a:spAutoFit/>
          </a:bodyPr>
          <a:lstStyle/>
          <a:p>
            <a:pPr marL="10259" marR="6668" algn="just">
              <a:lnSpc>
                <a:spcPct val="103800"/>
              </a:lnSpc>
              <a:spcBef>
                <a:spcPts val="36"/>
              </a:spcBef>
            </a:pPr>
            <a:r>
              <a:rPr sz="1000" spc="-8" dirty="0">
                <a:latin typeface="Times New Roman"/>
                <a:cs typeface="Times New Roman"/>
              </a:rPr>
              <a:t>Los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relevadores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utilizados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esta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aplicación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son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tipo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MHO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spc="4" dirty="0">
                <a:latin typeface="Times New Roman"/>
                <a:cs typeface="Times New Roman"/>
              </a:rPr>
              <a:t>de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una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sola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zona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con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provisiones </a:t>
            </a:r>
            <a:r>
              <a:rPr sz="1000" spc="-23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para </a:t>
            </a:r>
            <a:r>
              <a:rPr sz="1000" dirty="0">
                <a:latin typeface="Times New Roman"/>
                <a:cs typeface="Times New Roman"/>
              </a:rPr>
              <a:t>incluir </a:t>
            </a:r>
            <a:r>
              <a:rPr sz="1000" spc="-4" dirty="0">
                <a:latin typeface="Times New Roman"/>
                <a:cs typeface="Times New Roman"/>
              </a:rPr>
              <a:t>el </a:t>
            </a:r>
            <a:r>
              <a:rPr sz="1000" dirty="0">
                <a:latin typeface="Times New Roman"/>
                <a:cs typeface="Times New Roman"/>
              </a:rPr>
              <a:t>origen dentro de la </a:t>
            </a:r>
            <a:r>
              <a:rPr sz="1000" spc="-4" dirty="0">
                <a:latin typeface="Times New Roman"/>
                <a:cs typeface="Times New Roman"/>
              </a:rPr>
              <a:t>característica </a:t>
            </a:r>
            <a:r>
              <a:rPr sz="1000" spc="4" dirty="0">
                <a:latin typeface="Times New Roman"/>
                <a:cs typeface="Times New Roman"/>
              </a:rPr>
              <a:t>R-X </a:t>
            </a:r>
            <a:r>
              <a:rPr sz="1000" spc="-4" dirty="0">
                <a:latin typeface="Times New Roman"/>
                <a:cs typeface="Times New Roman"/>
              </a:rPr>
              <a:t>(Offset). Se </a:t>
            </a:r>
            <a:r>
              <a:rPr sz="1000" dirty="0">
                <a:latin typeface="Times New Roman"/>
                <a:cs typeface="Times New Roman"/>
              </a:rPr>
              <a:t>requiere </a:t>
            </a:r>
            <a:r>
              <a:rPr sz="1000" spc="4" dirty="0">
                <a:latin typeface="Times New Roman"/>
                <a:cs typeface="Times New Roman"/>
              </a:rPr>
              <a:t>un </a:t>
            </a:r>
            <a:r>
              <a:rPr sz="1000" spc="-4" dirty="0">
                <a:latin typeface="Times New Roman"/>
                <a:cs typeface="Times New Roman"/>
              </a:rPr>
              <a:t>relé </a:t>
            </a:r>
            <a:r>
              <a:rPr sz="1000" spc="4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tiempo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para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dar</a:t>
            </a:r>
            <a:r>
              <a:rPr sz="1000" spc="-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un </a:t>
            </a:r>
            <a:r>
              <a:rPr sz="1000" spc="-4" dirty="0">
                <a:latin typeface="Times New Roman"/>
                <a:cs typeface="Times New Roman"/>
              </a:rPr>
              <a:t>atraso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intencional.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40"/>
              </a:spcBef>
            </a:pPr>
            <a:endParaRPr sz="1000">
              <a:latin typeface="Times New Roman"/>
              <a:cs typeface="Times New Roman"/>
            </a:endParaRPr>
          </a:p>
          <a:p>
            <a:pPr marL="10259" marR="6668" algn="just">
              <a:lnSpc>
                <a:spcPct val="103299"/>
              </a:lnSpc>
            </a:pPr>
            <a:r>
              <a:rPr sz="1000" dirty="0">
                <a:latin typeface="Times New Roman"/>
                <a:cs typeface="Times New Roman"/>
              </a:rPr>
              <a:t>Este </a:t>
            </a:r>
            <a:r>
              <a:rPr sz="1000" spc="-4" dirty="0">
                <a:latin typeface="Times New Roman"/>
                <a:cs typeface="Times New Roman"/>
              </a:rPr>
              <a:t>esquema protege al generador </a:t>
            </a:r>
            <a:r>
              <a:rPr sz="1000" dirty="0">
                <a:latin typeface="Times New Roman"/>
                <a:cs typeface="Times New Roman"/>
              </a:rPr>
              <a:t>contra </a:t>
            </a:r>
            <a:r>
              <a:rPr sz="1000" spc="-4" dirty="0">
                <a:latin typeface="Times New Roman"/>
                <a:cs typeface="Times New Roman"/>
              </a:rPr>
              <a:t>fallas </a:t>
            </a:r>
            <a:r>
              <a:rPr sz="1000" dirty="0">
                <a:latin typeface="Times New Roman"/>
                <a:cs typeface="Times New Roman"/>
              </a:rPr>
              <a:t>que </a:t>
            </a:r>
            <a:r>
              <a:rPr sz="1000" spc="-4" dirty="0">
                <a:latin typeface="Times New Roman"/>
                <a:cs typeface="Times New Roman"/>
              </a:rPr>
              <a:t>se presentan en el sistema adyacente </a:t>
            </a:r>
            <a:r>
              <a:rPr sz="1000" dirty="0">
                <a:latin typeface="Times New Roman"/>
                <a:cs typeface="Times New Roman"/>
              </a:rPr>
              <a:t>y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que no sean </a:t>
            </a:r>
            <a:r>
              <a:rPr sz="1000" spc="-4" dirty="0">
                <a:latin typeface="Times New Roman"/>
                <a:cs typeface="Times New Roman"/>
              </a:rPr>
              <a:t>libradas </a:t>
            </a:r>
            <a:r>
              <a:rPr sz="1000" dirty="0">
                <a:latin typeface="Times New Roman"/>
                <a:cs typeface="Times New Roman"/>
              </a:rPr>
              <a:t>oportunamente por </a:t>
            </a:r>
            <a:r>
              <a:rPr sz="1000" spc="-4" dirty="0">
                <a:latin typeface="Times New Roman"/>
                <a:cs typeface="Times New Roman"/>
              </a:rPr>
              <a:t>las </a:t>
            </a:r>
            <a:r>
              <a:rPr sz="1000" dirty="0">
                <a:latin typeface="Times New Roman"/>
                <a:cs typeface="Times New Roman"/>
              </a:rPr>
              <a:t>protecciones </a:t>
            </a:r>
            <a:r>
              <a:rPr sz="1000" spc="-4" dirty="0">
                <a:latin typeface="Times New Roman"/>
                <a:cs typeface="Times New Roman"/>
              </a:rPr>
              <a:t>primarias. Generalmente, el ajuste </a:t>
            </a:r>
            <a:r>
              <a:rPr sz="1000" dirty="0">
                <a:latin typeface="Times New Roman"/>
                <a:cs typeface="Times New Roman"/>
              </a:rPr>
              <a:t> de un </a:t>
            </a:r>
            <a:r>
              <a:rPr sz="1000" spc="-4" dirty="0">
                <a:latin typeface="Times New Roman"/>
                <a:cs typeface="Times New Roman"/>
              </a:rPr>
              <a:t>relevador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distancia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respaldo es </a:t>
            </a:r>
            <a:r>
              <a:rPr sz="1000" dirty="0">
                <a:latin typeface="Times New Roman"/>
                <a:cs typeface="Times New Roman"/>
              </a:rPr>
              <a:t>de 150% a 200% dependiendo de la </a:t>
            </a:r>
            <a:r>
              <a:rPr sz="1000" spc="-4" dirty="0">
                <a:latin typeface="Times New Roman"/>
                <a:cs typeface="Times New Roman"/>
              </a:rPr>
              <a:t>potencia </a:t>
            </a:r>
            <a:r>
              <a:rPr sz="1000" dirty="0">
                <a:latin typeface="Times New Roman"/>
                <a:cs typeface="Times New Roman"/>
              </a:rPr>
              <a:t>del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generador, considerando el factor </a:t>
            </a:r>
            <a:r>
              <a:rPr sz="1000" spc="4" dirty="0">
                <a:latin typeface="Times New Roman"/>
                <a:cs typeface="Times New Roman"/>
              </a:rPr>
              <a:t>de </a:t>
            </a:r>
            <a:r>
              <a:rPr sz="1000" dirty="0">
                <a:latin typeface="Times New Roman"/>
                <a:cs typeface="Times New Roman"/>
              </a:rPr>
              <a:t>potencia </a:t>
            </a:r>
            <a:r>
              <a:rPr sz="1000" spc="-4" dirty="0">
                <a:latin typeface="Times New Roman"/>
                <a:cs typeface="Times New Roman"/>
              </a:rPr>
              <a:t>con </a:t>
            </a:r>
            <a:r>
              <a:rPr sz="1000" dirty="0">
                <a:latin typeface="Times New Roman"/>
                <a:cs typeface="Times New Roman"/>
              </a:rPr>
              <a:t>que </a:t>
            </a:r>
            <a:r>
              <a:rPr sz="1000" spc="-4" dirty="0">
                <a:latin typeface="Times New Roman"/>
                <a:cs typeface="Times New Roman"/>
              </a:rPr>
              <a:t>es </a:t>
            </a:r>
            <a:r>
              <a:rPr sz="1000" dirty="0">
                <a:latin typeface="Times New Roman"/>
                <a:cs typeface="Times New Roman"/>
              </a:rPr>
              <a:t>provista la </a:t>
            </a:r>
            <a:r>
              <a:rPr sz="1000" spc="-4" dirty="0">
                <a:latin typeface="Times New Roman"/>
                <a:cs typeface="Times New Roman"/>
              </a:rPr>
              <a:t>coordinación, </a:t>
            </a:r>
            <a:r>
              <a:rPr sz="1000" dirty="0">
                <a:latin typeface="Times New Roman"/>
                <a:cs typeface="Times New Roman"/>
              </a:rPr>
              <a:t>para una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oscilación constante, el sistema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protección </a:t>
            </a:r>
            <a:r>
              <a:rPr sz="1000" dirty="0">
                <a:latin typeface="Times New Roman"/>
                <a:cs typeface="Times New Roman"/>
              </a:rPr>
              <a:t>involucra cierta </a:t>
            </a:r>
            <a:r>
              <a:rPr sz="1000" spc="-4" dirty="0">
                <a:latin typeface="Times New Roman"/>
                <a:cs typeface="Times New Roman"/>
              </a:rPr>
              <a:t>longitud </a:t>
            </a:r>
            <a:r>
              <a:rPr sz="1000" dirty="0">
                <a:latin typeface="Times New Roman"/>
                <a:cs typeface="Times New Roman"/>
              </a:rPr>
              <a:t>y </a:t>
            </a:r>
            <a:r>
              <a:rPr sz="1000" spc="-4" dirty="0">
                <a:latin typeface="Times New Roman"/>
                <a:cs typeface="Times New Roman"/>
              </a:rPr>
              <a:t>condiciones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carga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normales.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36"/>
              </a:spcBef>
            </a:pPr>
            <a:endParaRPr sz="1000">
              <a:latin typeface="Times New Roman"/>
              <a:cs typeface="Times New Roman"/>
            </a:endParaRPr>
          </a:p>
          <a:p>
            <a:pPr marL="10259" marR="4617" algn="just">
              <a:lnSpc>
                <a:spcPct val="103600"/>
              </a:lnSpc>
            </a:pPr>
            <a:r>
              <a:rPr sz="1000" spc="-4" dirty="0">
                <a:latin typeface="Times New Roman"/>
                <a:cs typeface="Times New Roman"/>
              </a:rPr>
              <a:t>Dentro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4" dirty="0">
                <a:latin typeface="Times New Roman"/>
                <a:cs typeface="Times New Roman"/>
              </a:rPr>
              <a:t>la </a:t>
            </a:r>
            <a:r>
              <a:rPr sz="1000" dirty="0">
                <a:latin typeface="Times New Roman"/>
                <a:cs typeface="Times New Roman"/>
              </a:rPr>
              <a:t>zona de operación, </a:t>
            </a:r>
            <a:r>
              <a:rPr sz="1000" spc="-4" dirty="0">
                <a:latin typeface="Times New Roman"/>
                <a:cs typeface="Times New Roman"/>
              </a:rPr>
              <a:t>el tiempo </a:t>
            </a:r>
            <a:r>
              <a:rPr sz="1000" spc="4" dirty="0">
                <a:latin typeface="Times New Roman"/>
                <a:cs typeface="Times New Roman"/>
              </a:rPr>
              <a:t>de </a:t>
            </a:r>
            <a:r>
              <a:rPr sz="1000" dirty="0">
                <a:latin typeface="Times New Roman"/>
                <a:cs typeface="Times New Roman"/>
              </a:rPr>
              <a:t>disparo </a:t>
            </a:r>
            <a:r>
              <a:rPr sz="1000" spc="-4" dirty="0">
                <a:latin typeface="Times New Roman"/>
                <a:cs typeface="Times New Roman"/>
              </a:rPr>
              <a:t>del </a:t>
            </a:r>
            <a:r>
              <a:rPr sz="1000" dirty="0">
                <a:latin typeface="Times New Roman"/>
                <a:cs typeface="Times New Roman"/>
              </a:rPr>
              <a:t>relevador </a:t>
            </a:r>
            <a:r>
              <a:rPr sz="1000" spc="-4" dirty="0">
                <a:latin typeface="Times New Roman"/>
                <a:cs typeface="Times New Roman"/>
              </a:rPr>
              <a:t>tiene </a:t>
            </a:r>
            <a:r>
              <a:rPr sz="1000" dirty="0">
                <a:latin typeface="Times New Roman"/>
                <a:cs typeface="Times New Roman"/>
              </a:rPr>
              <a:t>que </a:t>
            </a:r>
            <a:r>
              <a:rPr sz="1000" spc="-4" dirty="0">
                <a:latin typeface="Times New Roman"/>
                <a:cs typeface="Times New Roman"/>
              </a:rPr>
              <a:t>ser coordinado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con </a:t>
            </a:r>
            <a:r>
              <a:rPr sz="1000" dirty="0">
                <a:latin typeface="Times New Roman"/>
                <a:cs typeface="Times New Roman"/>
              </a:rPr>
              <a:t>un </a:t>
            </a:r>
            <a:r>
              <a:rPr sz="1000" spc="-4" dirty="0">
                <a:latin typeface="Times New Roman"/>
                <a:cs typeface="Times New Roman"/>
              </a:rPr>
              <a:t>retardo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tiempo relativamente largo, </a:t>
            </a:r>
            <a:r>
              <a:rPr sz="1000" dirty="0">
                <a:latin typeface="Times New Roman"/>
                <a:cs typeface="Times New Roman"/>
              </a:rPr>
              <a:t>para </a:t>
            </a:r>
            <a:r>
              <a:rPr sz="1000" spc="-4" dirty="0">
                <a:latin typeface="Times New Roman"/>
                <a:cs typeface="Times New Roman"/>
              </a:rPr>
              <a:t>los relevadores </a:t>
            </a:r>
            <a:r>
              <a:rPr sz="1000" spc="4" dirty="0">
                <a:latin typeface="Times New Roman"/>
                <a:cs typeface="Times New Roman"/>
              </a:rPr>
              <a:t>de </a:t>
            </a:r>
            <a:r>
              <a:rPr sz="1000" dirty="0">
                <a:latin typeface="Times New Roman"/>
                <a:cs typeface="Times New Roman"/>
              </a:rPr>
              <a:t>distancia </a:t>
            </a:r>
            <a:r>
              <a:rPr sz="1000" spc="-4" dirty="0">
                <a:latin typeface="Times New Roman"/>
                <a:cs typeface="Times New Roman"/>
              </a:rPr>
              <a:t>en las </a:t>
            </a:r>
            <a:r>
              <a:rPr sz="1000" dirty="0">
                <a:latin typeface="Times New Roman"/>
                <a:cs typeface="Times New Roman"/>
              </a:rPr>
              <a:t>líneas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transmisión </a:t>
            </a:r>
            <a:r>
              <a:rPr sz="1000" dirty="0">
                <a:latin typeface="Times New Roman"/>
                <a:cs typeface="Times New Roman"/>
              </a:rPr>
              <a:t>que </a:t>
            </a:r>
            <a:r>
              <a:rPr sz="1000" spc="-4" dirty="0">
                <a:latin typeface="Times New Roman"/>
                <a:cs typeface="Times New Roman"/>
              </a:rPr>
              <a:t>se </a:t>
            </a:r>
            <a:r>
              <a:rPr sz="1000" dirty="0">
                <a:latin typeface="Times New Roman"/>
                <a:cs typeface="Times New Roman"/>
              </a:rPr>
              <a:t>conectan </a:t>
            </a:r>
            <a:r>
              <a:rPr sz="1000" spc="-4" dirty="0">
                <a:latin typeface="Times New Roman"/>
                <a:cs typeface="Times New Roman"/>
              </a:rPr>
              <a:t>al bus </a:t>
            </a:r>
            <a:r>
              <a:rPr sz="1000" dirty="0">
                <a:latin typeface="Times New Roman"/>
                <a:cs typeface="Times New Roman"/>
              </a:rPr>
              <a:t>de una subestación. Para nuestro caso, </a:t>
            </a:r>
            <a:r>
              <a:rPr sz="1000" spc="-4" dirty="0">
                <a:latin typeface="Times New Roman"/>
                <a:cs typeface="Times New Roman"/>
              </a:rPr>
              <a:t>el relevador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distancia </a:t>
            </a:r>
            <a:r>
              <a:rPr sz="1000" dirty="0">
                <a:latin typeface="Times New Roman"/>
                <a:cs typeface="Times New Roman"/>
              </a:rPr>
              <a:t>siendo una </a:t>
            </a:r>
            <a:r>
              <a:rPr sz="1000" spc="-4" dirty="0">
                <a:latin typeface="Times New Roman"/>
                <a:cs typeface="Times New Roman"/>
              </a:rPr>
              <a:t>protección </a:t>
            </a:r>
            <a:r>
              <a:rPr sz="1000" spc="4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respaldo es </a:t>
            </a:r>
            <a:r>
              <a:rPr sz="1000" dirty="0">
                <a:latin typeface="Times New Roman"/>
                <a:cs typeface="Times New Roman"/>
              </a:rPr>
              <a:t>provista por </a:t>
            </a:r>
            <a:r>
              <a:rPr sz="1000" spc="-4" dirty="0">
                <a:latin typeface="Times New Roman"/>
                <a:cs typeface="Times New Roman"/>
              </a:rPr>
              <a:t>tres </a:t>
            </a:r>
            <a:r>
              <a:rPr sz="1000" dirty="0">
                <a:latin typeface="Times New Roman"/>
                <a:cs typeface="Times New Roman"/>
              </a:rPr>
              <a:t>zonas de </a:t>
            </a:r>
            <a:r>
              <a:rPr sz="1000" spc="-4" dirty="0">
                <a:latin typeface="Times New Roman"/>
                <a:cs typeface="Times New Roman"/>
              </a:rPr>
              <a:t>característica </a:t>
            </a:r>
            <a:r>
              <a:rPr sz="1000" dirty="0">
                <a:latin typeface="Times New Roman"/>
                <a:cs typeface="Times New Roman"/>
              </a:rPr>
              <a:t>mho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del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plano</a:t>
            </a:r>
            <a:r>
              <a:rPr sz="1000" dirty="0">
                <a:latin typeface="Times New Roman"/>
                <a:cs typeface="Times New Roman"/>
              </a:rPr>
              <a:t> R/X. Esta </a:t>
            </a:r>
            <a:r>
              <a:rPr sz="1000" spc="-4" dirty="0">
                <a:latin typeface="Times New Roman"/>
                <a:cs typeface="Times New Roman"/>
              </a:rPr>
              <a:t>protección</a:t>
            </a:r>
            <a:r>
              <a:rPr sz="1000" dirty="0">
                <a:latin typeface="Times New Roman"/>
                <a:cs typeface="Times New Roman"/>
              </a:rPr>
              <a:t> provee</a:t>
            </a:r>
            <a:r>
              <a:rPr sz="1000" spc="-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4" dirty="0">
                <a:latin typeface="Times New Roman"/>
                <a:cs typeface="Times New Roman"/>
              </a:rPr>
              <a:t> disparo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al </a:t>
            </a:r>
            <a:r>
              <a:rPr sz="1000" spc="-4" dirty="0">
                <a:latin typeface="Times New Roman"/>
                <a:cs typeface="Times New Roman"/>
              </a:rPr>
              <a:t>operar.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40"/>
              </a:spcBef>
            </a:pPr>
            <a:endParaRPr sz="1000">
              <a:latin typeface="Times New Roman"/>
              <a:cs typeface="Times New Roman"/>
            </a:endParaRPr>
          </a:p>
          <a:p>
            <a:pPr marL="10259" marR="5130" algn="just">
              <a:lnSpc>
                <a:spcPct val="103299"/>
              </a:lnSpc>
              <a:spcBef>
                <a:spcPts val="4"/>
              </a:spcBef>
            </a:pPr>
            <a:r>
              <a:rPr sz="1000" spc="-8" dirty="0">
                <a:latin typeface="Times New Roman"/>
                <a:cs typeface="Times New Roman"/>
              </a:rPr>
              <a:t>La </a:t>
            </a:r>
            <a:r>
              <a:rPr sz="1000" dirty="0">
                <a:latin typeface="Times New Roman"/>
                <a:cs typeface="Times New Roman"/>
              </a:rPr>
              <a:t>zona 1 puede </a:t>
            </a:r>
            <a:r>
              <a:rPr sz="1000" spc="-4" dirty="0">
                <a:latin typeface="Times New Roman"/>
                <a:cs typeface="Times New Roman"/>
              </a:rPr>
              <a:t>ser </a:t>
            </a:r>
            <a:r>
              <a:rPr sz="1000" dirty="0">
                <a:latin typeface="Times New Roman"/>
                <a:cs typeface="Times New Roman"/>
              </a:rPr>
              <a:t>ajustada a un </a:t>
            </a:r>
            <a:r>
              <a:rPr sz="1000" spc="-4" dirty="0">
                <a:latin typeface="Times New Roman"/>
                <a:cs typeface="Times New Roman"/>
              </a:rPr>
              <a:t>alcance del </a:t>
            </a:r>
            <a:r>
              <a:rPr sz="1000" dirty="0">
                <a:latin typeface="Times New Roman"/>
                <a:cs typeface="Times New Roman"/>
              </a:rPr>
              <a:t>80% de la impedancia </a:t>
            </a:r>
            <a:r>
              <a:rPr sz="1000" spc="-4" dirty="0">
                <a:latin typeface="Times New Roman"/>
                <a:cs typeface="Times New Roman"/>
              </a:rPr>
              <a:t>del </a:t>
            </a:r>
            <a:r>
              <a:rPr sz="1000" dirty="0">
                <a:latin typeface="Times New Roman"/>
                <a:cs typeface="Times New Roman"/>
              </a:rPr>
              <a:t>conjunto </a:t>
            </a:r>
            <a:r>
              <a:rPr sz="1000" spc="-4" dirty="0">
                <a:latin typeface="Times New Roman"/>
                <a:cs typeface="Times New Roman"/>
              </a:rPr>
              <a:t>generador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y </a:t>
            </a:r>
            <a:r>
              <a:rPr sz="1000" spc="-4" dirty="0">
                <a:latin typeface="Times New Roman"/>
                <a:cs typeface="Times New Roman"/>
              </a:rPr>
              <a:t>transformador principal (conocido como </a:t>
            </a:r>
            <a:r>
              <a:rPr sz="1000" dirty="0">
                <a:latin typeface="Times New Roman"/>
                <a:cs typeface="Times New Roman"/>
              </a:rPr>
              <a:t>generator step up, </a:t>
            </a:r>
            <a:r>
              <a:rPr sz="1000" spc="-4" dirty="0">
                <a:latin typeface="Times New Roman"/>
                <a:cs typeface="Times New Roman"/>
              </a:rPr>
              <a:t>GSU), </a:t>
            </a:r>
            <a:r>
              <a:rPr sz="1000" dirty="0">
                <a:latin typeface="Times New Roman"/>
                <a:cs typeface="Times New Roman"/>
              </a:rPr>
              <a:t>para </a:t>
            </a:r>
            <a:r>
              <a:rPr sz="1000" spc="-4" dirty="0">
                <a:latin typeface="Times New Roman"/>
                <a:cs typeface="Times New Roman"/>
              </a:rPr>
              <a:t>el respaldo </a:t>
            </a:r>
            <a:r>
              <a:rPr sz="1000" spc="4" dirty="0">
                <a:latin typeface="Times New Roman"/>
                <a:cs typeface="Times New Roman"/>
              </a:rPr>
              <a:t>de </a:t>
            </a:r>
            <a:r>
              <a:rPr sz="1000" dirty="0">
                <a:latin typeface="Times New Roman"/>
                <a:cs typeface="Times New Roman"/>
              </a:rPr>
              <a:t>la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protección </a:t>
            </a:r>
            <a:r>
              <a:rPr sz="1000" dirty="0">
                <a:latin typeface="Times New Roman"/>
                <a:cs typeface="Times New Roman"/>
              </a:rPr>
              <a:t>87G.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32"/>
              </a:spcBef>
            </a:pPr>
            <a:endParaRPr sz="1000">
              <a:latin typeface="Times New Roman"/>
              <a:cs typeface="Times New Roman"/>
            </a:endParaRPr>
          </a:p>
          <a:p>
            <a:pPr marL="10259" marR="7694" algn="just">
              <a:lnSpc>
                <a:spcPct val="103800"/>
              </a:lnSpc>
            </a:pPr>
            <a:r>
              <a:rPr sz="1000" spc="-8" dirty="0">
                <a:latin typeface="Times New Roman"/>
                <a:cs typeface="Times New Roman"/>
              </a:rPr>
              <a:t>La</a:t>
            </a:r>
            <a:r>
              <a:rPr sz="1000" spc="-57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zona</a:t>
            </a:r>
            <a:r>
              <a:rPr sz="1000" spc="-61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2</a:t>
            </a:r>
            <a:r>
              <a:rPr sz="1000" spc="-4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puede</a:t>
            </a:r>
            <a:r>
              <a:rPr sz="1000" spc="-61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ser</a:t>
            </a:r>
            <a:r>
              <a:rPr sz="1000" spc="-53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ajustada</a:t>
            </a:r>
            <a:r>
              <a:rPr sz="1000" spc="-4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</a:t>
            </a:r>
            <a:r>
              <a:rPr sz="1000" spc="-61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un</a:t>
            </a:r>
            <a:r>
              <a:rPr sz="1000" spc="-4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alcance</a:t>
            </a:r>
            <a:r>
              <a:rPr sz="1000" spc="-53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53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120%</a:t>
            </a:r>
            <a:r>
              <a:rPr sz="1000" spc="-53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61" dirty="0">
                <a:latin typeface="Times New Roman"/>
                <a:cs typeface="Times New Roman"/>
              </a:rPr>
              <a:t> </a:t>
            </a:r>
            <a:r>
              <a:rPr sz="1000" spc="4" dirty="0">
                <a:latin typeface="Times New Roman"/>
                <a:cs typeface="Times New Roman"/>
              </a:rPr>
              <a:t>la</a:t>
            </a:r>
            <a:r>
              <a:rPr sz="1000" spc="-61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impedancia</a:t>
            </a:r>
            <a:r>
              <a:rPr sz="1000" spc="-57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del</a:t>
            </a:r>
            <a:r>
              <a:rPr sz="1000" spc="-57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GSU</a:t>
            </a:r>
            <a:r>
              <a:rPr sz="1000" spc="-57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para</a:t>
            </a:r>
            <a:r>
              <a:rPr sz="1000" spc="-4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spc="-53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respaldo </a:t>
            </a:r>
            <a:r>
              <a:rPr sz="1000" spc="-23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del </a:t>
            </a:r>
            <a:r>
              <a:rPr sz="1000" dirty="0">
                <a:latin typeface="Times New Roman"/>
                <a:cs typeface="Times New Roman"/>
              </a:rPr>
              <a:t>bus. Esta zona a plena carga provee </a:t>
            </a:r>
            <a:r>
              <a:rPr sz="1000" spc="-4" dirty="0">
                <a:latin typeface="Times New Roman"/>
                <a:cs typeface="Times New Roman"/>
              </a:rPr>
              <a:t>seguridad cuando </a:t>
            </a:r>
            <a:r>
              <a:rPr sz="1000" dirty="0">
                <a:latin typeface="Times New Roman"/>
                <a:cs typeface="Times New Roman"/>
              </a:rPr>
              <a:t>la </a:t>
            </a:r>
            <a:r>
              <a:rPr sz="1000" spc="-4" dirty="0">
                <a:latin typeface="Times New Roman"/>
                <a:cs typeface="Times New Roman"/>
              </a:rPr>
              <a:t>carga </a:t>
            </a:r>
            <a:r>
              <a:rPr sz="1000" dirty="0">
                <a:latin typeface="Times New Roman"/>
                <a:cs typeface="Times New Roman"/>
              </a:rPr>
              <a:t>sea </a:t>
            </a:r>
            <a:r>
              <a:rPr sz="1000" spc="-4" dirty="0">
                <a:latin typeface="Times New Roman"/>
                <a:cs typeface="Times New Roman"/>
              </a:rPr>
              <a:t>considerablemente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grande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dirty="0">
                <a:latin typeface="Times New Roman"/>
                <a:cs typeface="Times New Roman"/>
              </a:rPr>
              <a:t> un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periodo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largo.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40"/>
              </a:spcBef>
            </a:pPr>
            <a:endParaRPr sz="1000">
              <a:latin typeface="Times New Roman"/>
              <a:cs typeface="Times New Roman"/>
            </a:endParaRPr>
          </a:p>
          <a:p>
            <a:pPr marL="10259" marR="4104" algn="just">
              <a:lnSpc>
                <a:spcPct val="103299"/>
              </a:lnSpc>
              <a:spcBef>
                <a:spcPts val="4"/>
              </a:spcBef>
            </a:pPr>
            <a:r>
              <a:rPr sz="1000" spc="-8" dirty="0">
                <a:latin typeface="Times New Roman"/>
                <a:cs typeface="Times New Roman"/>
              </a:rPr>
              <a:t>La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tercera</a:t>
            </a:r>
            <a:r>
              <a:rPr sz="1000" spc="-4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zona</a:t>
            </a:r>
            <a:r>
              <a:rPr sz="1000" spc="-4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3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puede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ser</a:t>
            </a:r>
            <a:r>
              <a:rPr sz="1000" spc="-4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usado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conjunto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con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-4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zona</a:t>
            </a:r>
            <a:r>
              <a:rPr sz="1000" spc="-4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2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para</a:t>
            </a:r>
            <a:r>
              <a:rPr sz="1000" spc="-4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una</a:t>
            </a:r>
            <a:r>
              <a:rPr sz="1000" spc="-4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salida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bloqueo</a:t>
            </a:r>
            <a:r>
              <a:rPr sz="1000" spc="-4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lógico </a:t>
            </a:r>
            <a:r>
              <a:rPr sz="1000" spc="-23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por </a:t>
            </a:r>
            <a:r>
              <a:rPr sz="1000" spc="-4" dirty="0">
                <a:latin typeface="Times New Roman"/>
                <a:cs typeface="Times New Roman"/>
              </a:rPr>
              <a:t>seguridad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oscilaciones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potencia </a:t>
            </a:r>
            <a:r>
              <a:rPr sz="1000" dirty="0">
                <a:latin typeface="Times New Roman"/>
                <a:cs typeface="Times New Roman"/>
              </a:rPr>
              <a:t>o por </a:t>
            </a:r>
            <a:r>
              <a:rPr sz="1000" spc="-4" dirty="0">
                <a:latin typeface="Times New Roman"/>
                <a:cs typeface="Times New Roman"/>
              </a:rPr>
              <a:t>la falla del sistema </a:t>
            </a:r>
            <a:r>
              <a:rPr sz="1000" dirty="0">
                <a:latin typeface="Times New Roman"/>
                <a:cs typeface="Times New Roman"/>
              </a:rPr>
              <a:t>de un </a:t>
            </a:r>
            <a:r>
              <a:rPr sz="1000" spc="-4" dirty="0">
                <a:latin typeface="Times New Roman"/>
                <a:cs typeface="Times New Roman"/>
              </a:rPr>
              <a:t>bus lejano como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protección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respaldo.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40"/>
              </a:spcBef>
            </a:pPr>
            <a:endParaRPr sz="1000">
              <a:latin typeface="Times New Roman"/>
              <a:cs typeface="Times New Roman"/>
            </a:endParaRPr>
          </a:p>
          <a:p>
            <a:pPr marL="10259" marR="5130" algn="just">
              <a:lnSpc>
                <a:spcPct val="103299"/>
              </a:lnSpc>
            </a:pPr>
            <a:r>
              <a:rPr sz="1000" dirty="0">
                <a:latin typeface="Times New Roman"/>
                <a:cs typeface="Times New Roman"/>
              </a:rPr>
              <a:t>Esta </a:t>
            </a:r>
            <a:r>
              <a:rPr sz="1000" spc="-4" dirty="0">
                <a:latin typeface="Times New Roman"/>
                <a:cs typeface="Times New Roman"/>
              </a:rPr>
              <a:t>protección es </a:t>
            </a:r>
            <a:r>
              <a:rPr sz="1000" dirty="0">
                <a:latin typeface="Times New Roman"/>
                <a:cs typeface="Times New Roman"/>
              </a:rPr>
              <a:t>importante que </a:t>
            </a:r>
            <a:r>
              <a:rPr sz="1000" spc="-4" dirty="0">
                <a:latin typeface="Times New Roman"/>
                <a:cs typeface="Times New Roman"/>
              </a:rPr>
              <a:t>sea coordinada con </a:t>
            </a:r>
            <a:r>
              <a:rPr sz="1000" dirty="0">
                <a:latin typeface="Times New Roman"/>
                <a:cs typeface="Times New Roman"/>
              </a:rPr>
              <a:t>la </a:t>
            </a:r>
            <a:r>
              <a:rPr sz="1000" spc="-4" dirty="0">
                <a:latin typeface="Times New Roman"/>
                <a:cs typeface="Times New Roman"/>
              </a:rPr>
              <a:t>protección </a:t>
            </a:r>
            <a:r>
              <a:rPr sz="1000" dirty="0">
                <a:latin typeface="Times New Roman"/>
                <a:cs typeface="Times New Roman"/>
              </a:rPr>
              <a:t>primaria de la unidad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generadora.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773825" y="5765085"/>
            <a:ext cx="4106863" cy="118081"/>
          </a:xfrm>
          <a:prstGeom prst="rect">
            <a:avLst/>
          </a:prstGeom>
        </p:spPr>
        <p:txBody>
          <a:bodyPr vert="horz" wrap="square" lIns="0" tIns="10259" rIns="0" bIns="0" rtlCol="0">
            <a:spAutoFit/>
          </a:bodyPr>
          <a:lstStyle/>
          <a:p>
            <a:pPr marL="10259">
              <a:spcBef>
                <a:spcPts val="81"/>
              </a:spcBef>
            </a:pPr>
            <a:r>
              <a:rPr sz="700" b="1" i="1" dirty="0">
                <a:latin typeface="Times New Roman"/>
                <a:cs typeface="Times New Roman"/>
              </a:rPr>
              <a:t>Figura 4.8:</a:t>
            </a:r>
            <a:r>
              <a:rPr sz="700" b="1" i="1" spc="4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Diagrama</a:t>
            </a:r>
            <a:r>
              <a:rPr sz="700" b="1" i="1" spc="4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R/X</a:t>
            </a:r>
            <a:r>
              <a:rPr sz="700" b="1" i="1" spc="-4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de</a:t>
            </a:r>
            <a:r>
              <a:rPr sz="700" b="1" i="1" spc="4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las</a:t>
            </a:r>
            <a:r>
              <a:rPr sz="700" b="1" i="1" spc="-8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diferentes</a:t>
            </a:r>
            <a:r>
              <a:rPr sz="700" b="1" i="1" dirty="0">
                <a:latin typeface="Times New Roman"/>
                <a:cs typeface="Times New Roman"/>
              </a:rPr>
              <a:t> zonas</a:t>
            </a:r>
            <a:r>
              <a:rPr sz="700" b="1" i="1" spc="-4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de </a:t>
            </a:r>
            <a:r>
              <a:rPr sz="700" b="1" i="1" spc="-4" dirty="0">
                <a:latin typeface="Times New Roman"/>
                <a:cs typeface="Times New Roman"/>
              </a:rPr>
              <a:t>protección</a:t>
            </a:r>
            <a:r>
              <a:rPr sz="700" b="1" i="1" spc="20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para</a:t>
            </a:r>
            <a:r>
              <a:rPr sz="700" b="1" i="1" spc="4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la</a:t>
            </a:r>
            <a:r>
              <a:rPr sz="700" b="1" i="1" spc="12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protección </a:t>
            </a:r>
            <a:r>
              <a:rPr sz="700" b="1" i="1" dirty="0">
                <a:latin typeface="Times New Roman"/>
                <a:cs typeface="Times New Roman"/>
              </a:rPr>
              <a:t>21G.</a:t>
            </a:r>
            <a:endParaRPr sz="700">
              <a:latin typeface="Times New Roman"/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32506" y="4336667"/>
            <a:ext cx="3902175" cy="1420538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xfrm>
            <a:off x="6329082" y="5931133"/>
            <a:ext cx="300182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r>
              <a:rPr dirty="0"/>
              <a:t>47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51937" y="559880"/>
            <a:ext cx="5554614" cy="2702319"/>
          </a:xfrm>
          <a:prstGeom prst="rect">
            <a:avLst/>
          </a:prstGeom>
        </p:spPr>
        <p:txBody>
          <a:bodyPr vert="horz" wrap="square" lIns="0" tIns="4104" rIns="0" bIns="0" rtlCol="0">
            <a:spAutoFit/>
          </a:bodyPr>
          <a:lstStyle/>
          <a:p>
            <a:pPr marL="10259" marR="10259" algn="just">
              <a:lnSpc>
                <a:spcPct val="104200"/>
              </a:lnSpc>
              <a:spcBef>
                <a:spcPts val="32"/>
              </a:spcBef>
            </a:pPr>
            <a:r>
              <a:rPr sz="1000" dirty="0">
                <a:latin typeface="Times New Roman"/>
                <a:cs typeface="Times New Roman"/>
              </a:rPr>
              <a:t>El máximo </a:t>
            </a:r>
            <a:r>
              <a:rPr sz="1000" spc="-4" dirty="0">
                <a:latin typeface="Times New Roman"/>
                <a:cs typeface="Times New Roman"/>
              </a:rPr>
              <a:t>alcance para esta protección debe </a:t>
            </a:r>
            <a:r>
              <a:rPr sz="1000" dirty="0">
                <a:latin typeface="Times New Roman"/>
                <a:cs typeface="Times New Roman"/>
              </a:rPr>
              <a:t>ser </a:t>
            </a:r>
            <a:r>
              <a:rPr sz="1000" spc="-4" dirty="0">
                <a:latin typeface="Times New Roman"/>
                <a:cs typeface="Times New Roman"/>
              </a:rPr>
              <a:t>el </a:t>
            </a:r>
            <a:r>
              <a:rPr sz="1000" dirty="0">
                <a:latin typeface="Times New Roman"/>
                <a:cs typeface="Times New Roman"/>
              </a:rPr>
              <a:t>límite de </a:t>
            </a:r>
            <a:r>
              <a:rPr sz="1000" spc="-4" dirty="0">
                <a:latin typeface="Times New Roman"/>
                <a:cs typeface="Times New Roman"/>
              </a:rPr>
              <a:t>operación </a:t>
            </a:r>
            <a:r>
              <a:rPr sz="1000" dirty="0">
                <a:latin typeface="Times New Roman"/>
                <a:cs typeface="Times New Roman"/>
              </a:rPr>
              <a:t>de la </a:t>
            </a:r>
            <a:r>
              <a:rPr sz="1000" spc="-4" dirty="0">
                <a:latin typeface="Times New Roman"/>
                <a:cs typeface="Times New Roman"/>
              </a:rPr>
              <a:t>protección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distancia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 línea </a:t>
            </a:r>
            <a:r>
              <a:rPr sz="1000" spc="-4" dirty="0">
                <a:latin typeface="Times New Roman"/>
                <a:cs typeface="Times New Roman"/>
              </a:rPr>
              <a:t>con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alcance </a:t>
            </a:r>
            <a:r>
              <a:rPr sz="1000" dirty="0">
                <a:latin typeface="Times New Roman"/>
                <a:cs typeface="Times New Roman"/>
              </a:rPr>
              <a:t>más corto.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40"/>
              </a:spcBef>
            </a:pPr>
            <a:endParaRPr sz="1000">
              <a:latin typeface="Times New Roman"/>
              <a:cs typeface="Times New Roman"/>
            </a:endParaRPr>
          </a:p>
          <a:p>
            <a:pPr marL="10259" marR="5642" algn="just">
              <a:lnSpc>
                <a:spcPct val="103299"/>
              </a:lnSpc>
            </a:pPr>
            <a:r>
              <a:rPr sz="1000" dirty="0">
                <a:latin typeface="Times New Roman"/>
                <a:cs typeface="Times New Roman"/>
              </a:rPr>
              <a:t>El</a:t>
            </a:r>
            <a:r>
              <a:rPr sz="1000" spc="3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elemento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3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distancia</a:t>
            </a:r>
            <a:r>
              <a:rPr sz="1000" spc="4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</a:t>
            </a:r>
            <a:r>
              <a:rPr sz="1000" spc="3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ajusta</a:t>
            </a:r>
            <a:r>
              <a:rPr sz="1000" spc="3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para</a:t>
            </a:r>
            <a:r>
              <a:rPr sz="1000" spc="3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alcanzar</a:t>
            </a:r>
            <a:r>
              <a:rPr sz="1000" spc="3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fallas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bus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4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alta</a:t>
            </a:r>
            <a:r>
              <a:rPr sz="1000" spc="3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tensión,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incluyendo </a:t>
            </a:r>
            <a:r>
              <a:rPr sz="1000" spc="-23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dirty="0">
                <a:latin typeface="Times New Roman"/>
                <a:cs typeface="Times New Roman"/>
              </a:rPr>
              <a:t> 35% de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 </a:t>
            </a:r>
            <a:r>
              <a:rPr sz="1000" spc="-4" dirty="0">
                <a:latin typeface="Times New Roman"/>
                <a:cs typeface="Times New Roman"/>
              </a:rPr>
              <a:t>impedancia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 línea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adyacente </a:t>
            </a:r>
            <a:r>
              <a:rPr sz="1000" dirty="0">
                <a:latin typeface="Times New Roman"/>
                <a:cs typeface="Times New Roman"/>
              </a:rPr>
              <a:t>más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corta.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40"/>
              </a:spcBef>
            </a:pPr>
            <a:endParaRPr sz="1000">
              <a:latin typeface="Times New Roman"/>
              <a:cs typeface="Times New Roman"/>
            </a:endParaRPr>
          </a:p>
          <a:p>
            <a:pPr marL="10259" marR="7181" algn="just">
              <a:lnSpc>
                <a:spcPct val="103299"/>
              </a:lnSpc>
            </a:pPr>
            <a:r>
              <a:rPr sz="1000" spc="-4" dirty="0">
                <a:latin typeface="Times New Roman"/>
                <a:cs typeface="Times New Roman"/>
              </a:rPr>
              <a:t>Se requiere </a:t>
            </a:r>
            <a:r>
              <a:rPr sz="1000" spc="4" dirty="0">
                <a:latin typeface="Times New Roman"/>
                <a:cs typeface="Times New Roman"/>
              </a:rPr>
              <a:t>de </a:t>
            </a:r>
            <a:r>
              <a:rPr sz="1000" dirty="0">
                <a:latin typeface="Times New Roman"/>
                <a:cs typeface="Times New Roman"/>
              </a:rPr>
              <a:t>una </a:t>
            </a:r>
            <a:r>
              <a:rPr sz="1000" spc="-4" dirty="0">
                <a:latin typeface="Times New Roman"/>
                <a:cs typeface="Times New Roman"/>
              </a:rPr>
              <a:t>intensidad </a:t>
            </a:r>
            <a:r>
              <a:rPr sz="1000" dirty="0">
                <a:latin typeface="Times New Roman"/>
                <a:cs typeface="Times New Roman"/>
              </a:rPr>
              <a:t>mínima de 0.1 </a:t>
            </a:r>
            <a:r>
              <a:rPr sz="1000" spc="-8" dirty="0">
                <a:latin typeface="Times New Roman"/>
                <a:cs typeface="Times New Roman"/>
              </a:rPr>
              <a:t>(In) </a:t>
            </a:r>
            <a:r>
              <a:rPr sz="1000" spc="-4" dirty="0">
                <a:latin typeface="Times New Roman"/>
                <a:cs typeface="Times New Roman"/>
              </a:rPr>
              <a:t>para </a:t>
            </a:r>
            <a:r>
              <a:rPr sz="1000" dirty="0">
                <a:latin typeface="Times New Roman"/>
                <a:cs typeface="Times New Roman"/>
              </a:rPr>
              <a:t>habilitar la protección. </a:t>
            </a:r>
            <a:r>
              <a:rPr sz="1000" spc="-4" dirty="0">
                <a:latin typeface="Times New Roman"/>
                <a:cs typeface="Times New Roman"/>
              </a:rPr>
              <a:t>OFFSET: Es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necesario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para respaldar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fallas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las</a:t>
            </a:r>
            <a:r>
              <a:rPr sz="1000" dirty="0">
                <a:latin typeface="Times New Roman"/>
                <a:cs typeface="Times New Roman"/>
              </a:rPr>
              <a:t> terminales del </a:t>
            </a:r>
            <a:r>
              <a:rPr sz="1000" spc="-4" dirty="0">
                <a:latin typeface="Times New Roman"/>
                <a:cs typeface="Times New Roman"/>
              </a:rPr>
              <a:t>generador.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40"/>
              </a:spcBef>
            </a:pPr>
            <a:endParaRPr sz="1000">
              <a:latin typeface="Times New Roman"/>
              <a:cs typeface="Times New Roman"/>
            </a:endParaRPr>
          </a:p>
          <a:p>
            <a:pPr marL="10259" marR="4617" algn="just">
              <a:lnSpc>
                <a:spcPct val="103299"/>
              </a:lnSpc>
            </a:pPr>
            <a:r>
              <a:rPr sz="1000" spc="-4" dirty="0">
                <a:latin typeface="Times New Roman"/>
                <a:cs typeface="Times New Roman"/>
              </a:rPr>
              <a:t>TIEMPO: </a:t>
            </a:r>
            <a:r>
              <a:rPr sz="1000" dirty="0">
                <a:latin typeface="Times New Roman"/>
                <a:cs typeface="Times New Roman"/>
              </a:rPr>
              <a:t>0.1s </a:t>
            </a:r>
            <a:r>
              <a:rPr sz="1000" spc="-4" dirty="0">
                <a:latin typeface="Times New Roman"/>
                <a:cs typeface="Times New Roman"/>
              </a:rPr>
              <a:t>mayor </a:t>
            </a:r>
            <a:r>
              <a:rPr sz="1000" dirty="0">
                <a:latin typeface="Times New Roman"/>
                <a:cs typeface="Times New Roman"/>
              </a:rPr>
              <a:t>que </a:t>
            </a:r>
            <a:r>
              <a:rPr sz="1000" spc="-4" dirty="0">
                <a:latin typeface="Times New Roman"/>
                <a:cs typeface="Times New Roman"/>
              </a:rPr>
              <a:t>el retraso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tiempo </a:t>
            </a:r>
            <a:r>
              <a:rPr sz="1000" dirty="0">
                <a:latin typeface="Times New Roman"/>
                <a:cs typeface="Times New Roman"/>
              </a:rPr>
              <a:t>de zona 2 de la protección de </a:t>
            </a:r>
            <a:r>
              <a:rPr sz="1000" spc="-4" dirty="0">
                <a:latin typeface="Times New Roman"/>
                <a:cs typeface="Times New Roman"/>
              </a:rPr>
              <a:t>distancia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respaldo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20"/>
              </a:spcBef>
            </a:pPr>
            <a:endParaRPr sz="1100">
              <a:latin typeface="Times New Roman"/>
              <a:cs typeface="Times New Roman"/>
            </a:endParaRPr>
          </a:p>
          <a:p>
            <a:pPr marL="10259" algn="just"/>
            <a:r>
              <a:rPr sz="1000" b="1" spc="-4" dirty="0">
                <a:latin typeface="Times New Roman"/>
                <a:cs typeface="Times New Roman"/>
              </a:rPr>
              <a:t>ANSI</a:t>
            </a:r>
            <a:r>
              <a:rPr sz="1000" b="1" spc="8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(24G):</a:t>
            </a:r>
            <a:r>
              <a:rPr sz="1000" b="1" spc="12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PROTECCIÓN</a:t>
            </a:r>
            <a:r>
              <a:rPr sz="1000" b="1" spc="8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CONTRA</a:t>
            </a:r>
            <a:r>
              <a:rPr sz="1000" b="1" spc="8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SOBRE</a:t>
            </a:r>
            <a:r>
              <a:rPr sz="1000" b="1" spc="12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EXCITACIÓN</a:t>
            </a:r>
            <a:r>
              <a:rPr sz="1000" b="1" spc="8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DEL </a:t>
            </a:r>
            <a:r>
              <a:rPr sz="1000" b="1" spc="-4" dirty="0">
                <a:latin typeface="Times New Roman"/>
                <a:cs typeface="Times New Roman"/>
              </a:rPr>
              <a:t>GENERADOR.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20"/>
              </a:spcBef>
            </a:pPr>
            <a:endParaRPr sz="1000">
              <a:latin typeface="Times New Roman"/>
              <a:cs typeface="Times New Roman"/>
            </a:endParaRPr>
          </a:p>
          <a:p>
            <a:pPr marL="10259" marR="4104" algn="just">
              <a:lnSpc>
                <a:spcPct val="103299"/>
              </a:lnSpc>
            </a:pPr>
            <a:r>
              <a:rPr sz="1000" dirty="0">
                <a:latin typeface="Times New Roman"/>
                <a:cs typeface="Times New Roman"/>
              </a:rPr>
              <a:t>Este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relevador</a:t>
            </a:r>
            <a:r>
              <a:rPr sz="1000" dirty="0">
                <a:latin typeface="Times New Roman"/>
                <a:cs typeface="Times New Roman"/>
              </a:rPr>
              <a:t> proporciona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protección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contra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sobreexcitación</a:t>
            </a:r>
            <a:r>
              <a:rPr sz="1000" dirty="0">
                <a:latin typeface="Times New Roman"/>
                <a:cs typeface="Times New Roman"/>
              </a:rPr>
              <a:t> del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generador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y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al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transformador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unidad,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esta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sobreexcitación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presenta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cuando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generador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está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operando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 carga aislada, </a:t>
            </a:r>
            <a:r>
              <a:rPr sz="1000" dirty="0">
                <a:latin typeface="Times New Roman"/>
                <a:cs typeface="Times New Roman"/>
              </a:rPr>
              <a:t>ocasionando que la velocidad del </a:t>
            </a:r>
            <a:r>
              <a:rPr sz="1000" spc="-4" dirty="0">
                <a:latin typeface="Times New Roman"/>
                <a:cs typeface="Times New Roman"/>
              </a:rPr>
              <a:t>generador </a:t>
            </a:r>
            <a:r>
              <a:rPr sz="1000" dirty="0">
                <a:latin typeface="Times New Roman"/>
                <a:cs typeface="Times New Roman"/>
              </a:rPr>
              <a:t>disminuya </a:t>
            </a:r>
            <a:r>
              <a:rPr sz="1000" spc="-4" dirty="0">
                <a:latin typeface="Times New Roman"/>
                <a:cs typeface="Times New Roman"/>
              </a:rPr>
              <a:t>con respecto </a:t>
            </a:r>
            <a:r>
              <a:rPr sz="1000" dirty="0">
                <a:latin typeface="Times New Roman"/>
                <a:cs typeface="Times New Roman"/>
              </a:rPr>
              <a:t>a </a:t>
            </a:r>
            <a:r>
              <a:rPr sz="1000" spc="4" dirty="0">
                <a:latin typeface="Times New Roman"/>
                <a:cs typeface="Times New Roman"/>
              </a:rPr>
              <a:t>la 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velocidad sincrónica, </a:t>
            </a:r>
            <a:r>
              <a:rPr sz="1000" dirty="0">
                <a:latin typeface="Times New Roman"/>
                <a:cs typeface="Times New Roman"/>
              </a:rPr>
              <a:t>estando </a:t>
            </a:r>
            <a:r>
              <a:rPr sz="1000" spc="-4" dirty="0">
                <a:latin typeface="Times New Roman"/>
                <a:cs typeface="Times New Roman"/>
              </a:rPr>
              <a:t>el Regulador </a:t>
            </a:r>
            <a:r>
              <a:rPr sz="1000" dirty="0">
                <a:latin typeface="Times New Roman"/>
                <a:cs typeface="Times New Roman"/>
              </a:rPr>
              <a:t>Automático de Voltaje </a:t>
            </a:r>
            <a:r>
              <a:rPr sz="1000" spc="-4" dirty="0">
                <a:latin typeface="Times New Roman"/>
                <a:cs typeface="Times New Roman"/>
              </a:rPr>
              <a:t>(AVR, </a:t>
            </a:r>
            <a:r>
              <a:rPr sz="1000" dirty="0">
                <a:latin typeface="Times New Roman"/>
                <a:cs typeface="Times New Roman"/>
              </a:rPr>
              <a:t>Auto Voltaje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Regulator) en</a:t>
            </a:r>
            <a:r>
              <a:rPr sz="1000" dirty="0">
                <a:latin typeface="Times New Roman"/>
                <a:cs typeface="Times New Roman"/>
              </a:rPr>
              <a:t> servicio.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51937" y="4240150"/>
            <a:ext cx="5552738" cy="2146841"/>
          </a:xfrm>
          <a:prstGeom prst="rect">
            <a:avLst/>
          </a:prstGeom>
        </p:spPr>
        <p:txBody>
          <a:bodyPr vert="horz" wrap="square" lIns="0" tIns="10259" rIns="0" bIns="0" rtlCol="0">
            <a:spAutoFit/>
          </a:bodyPr>
          <a:lstStyle/>
          <a:p>
            <a:pPr algn="ctr">
              <a:spcBef>
                <a:spcPts val="81"/>
              </a:spcBef>
            </a:pPr>
            <a:r>
              <a:rPr sz="700" b="1" i="1" dirty="0">
                <a:latin typeface="Times New Roman"/>
                <a:cs typeface="Times New Roman"/>
              </a:rPr>
              <a:t>Figura</a:t>
            </a:r>
            <a:r>
              <a:rPr sz="700" b="1" i="1" spc="-8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4.9: </a:t>
            </a:r>
            <a:r>
              <a:rPr sz="700" b="1" i="1" spc="-4" dirty="0">
                <a:latin typeface="Times New Roman"/>
                <a:cs typeface="Times New Roman"/>
              </a:rPr>
              <a:t>Esquema </a:t>
            </a:r>
            <a:r>
              <a:rPr sz="700" b="1" i="1" dirty="0">
                <a:latin typeface="Times New Roman"/>
                <a:cs typeface="Times New Roman"/>
              </a:rPr>
              <a:t>de</a:t>
            </a:r>
            <a:r>
              <a:rPr sz="700" b="1" i="1" spc="-4" dirty="0">
                <a:latin typeface="Times New Roman"/>
                <a:cs typeface="Times New Roman"/>
              </a:rPr>
              <a:t> conexión</a:t>
            </a:r>
            <a:r>
              <a:rPr sz="700" b="1" i="1" dirty="0">
                <a:latin typeface="Times New Roman"/>
                <a:cs typeface="Times New Roman"/>
              </a:rPr>
              <a:t> de</a:t>
            </a:r>
            <a:r>
              <a:rPr sz="700" b="1" i="1" spc="-4" dirty="0">
                <a:latin typeface="Times New Roman"/>
                <a:cs typeface="Times New Roman"/>
              </a:rPr>
              <a:t> la</a:t>
            </a:r>
            <a:r>
              <a:rPr sz="700" b="1" i="1" spc="4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protección</a:t>
            </a:r>
            <a:r>
              <a:rPr sz="700" b="1" i="1" spc="-8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24G.</a:t>
            </a:r>
            <a:endParaRPr sz="700">
              <a:latin typeface="Times New Roman"/>
              <a:cs typeface="Times New Roman"/>
            </a:endParaRPr>
          </a:p>
          <a:p>
            <a:pPr marL="10259" marR="5642" algn="just">
              <a:lnSpc>
                <a:spcPct val="103600"/>
              </a:lnSpc>
              <a:spcBef>
                <a:spcPts val="682"/>
              </a:spcBef>
            </a:pPr>
            <a:r>
              <a:rPr sz="1000" dirty="0">
                <a:latin typeface="Times New Roman"/>
                <a:cs typeface="Times New Roman"/>
              </a:rPr>
              <a:t>Esta </a:t>
            </a:r>
            <a:r>
              <a:rPr sz="1000" spc="-4" dirty="0">
                <a:latin typeface="Times New Roman"/>
                <a:cs typeface="Times New Roman"/>
              </a:rPr>
              <a:t>protección </a:t>
            </a:r>
            <a:r>
              <a:rPr sz="1000" dirty="0">
                <a:latin typeface="Times New Roman"/>
                <a:cs typeface="Times New Roman"/>
              </a:rPr>
              <a:t>detecta </a:t>
            </a:r>
            <a:r>
              <a:rPr sz="1000" spc="-4" dirty="0">
                <a:latin typeface="Times New Roman"/>
                <a:cs typeface="Times New Roman"/>
              </a:rPr>
              <a:t>sobrevoltajes en el generador mientras este gire </a:t>
            </a:r>
            <a:r>
              <a:rPr sz="1000" dirty="0">
                <a:latin typeface="Times New Roman"/>
                <a:cs typeface="Times New Roman"/>
              </a:rPr>
              <a:t>a velocidad menor a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 </a:t>
            </a:r>
            <a:r>
              <a:rPr sz="1000" spc="-4" dirty="0">
                <a:latin typeface="Times New Roman"/>
                <a:cs typeface="Times New Roman"/>
              </a:rPr>
              <a:t>nominal. Un sobrevoltaje </a:t>
            </a:r>
            <a:r>
              <a:rPr sz="1000" dirty="0">
                <a:latin typeface="Times New Roman"/>
                <a:cs typeface="Times New Roman"/>
              </a:rPr>
              <a:t>a </a:t>
            </a:r>
            <a:r>
              <a:rPr sz="1000" spc="-4" dirty="0">
                <a:latin typeface="Times New Roman"/>
                <a:cs typeface="Times New Roman"/>
              </a:rPr>
              <a:t>baja frecuencia </a:t>
            </a:r>
            <a:r>
              <a:rPr sz="1000" dirty="0">
                <a:latin typeface="Times New Roman"/>
                <a:cs typeface="Times New Roman"/>
              </a:rPr>
              <a:t>causa </a:t>
            </a:r>
            <a:r>
              <a:rPr sz="1000" spc="4" dirty="0">
                <a:latin typeface="Times New Roman"/>
                <a:cs typeface="Times New Roman"/>
              </a:rPr>
              <a:t>una </a:t>
            </a:r>
            <a:r>
              <a:rPr sz="1000" spc="-4" dirty="0">
                <a:latin typeface="Times New Roman"/>
                <a:cs typeface="Times New Roman"/>
              </a:rPr>
              <a:t>corriente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excitación </a:t>
            </a:r>
            <a:r>
              <a:rPr sz="1000" dirty="0">
                <a:latin typeface="Times New Roman"/>
                <a:cs typeface="Times New Roman"/>
              </a:rPr>
              <a:t>muy </a:t>
            </a:r>
            <a:r>
              <a:rPr sz="1000" spc="-4" dirty="0">
                <a:latin typeface="Times New Roman"/>
                <a:cs typeface="Times New Roman"/>
              </a:rPr>
              <a:t>alta en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 transformador </a:t>
            </a:r>
            <a:r>
              <a:rPr sz="1000" dirty="0">
                <a:latin typeface="Times New Roman"/>
                <a:cs typeface="Times New Roman"/>
              </a:rPr>
              <a:t>de unidad </a:t>
            </a:r>
            <a:r>
              <a:rPr sz="1000" spc="-4" dirty="0">
                <a:latin typeface="Times New Roman"/>
                <a:cs typeface="Times New Roman"/>
              </a:rPr>
              <a:t>conectado al </a:t>
            </a:r>
            <a:r>
              <a:rPr sz="1000" dirty="0">
                <a:latin typeface="Times New Roman"/>
                <a:cs typeface="Times New Roman"/>
              </a:rPr>
              <a:t>generador, existiendo la posibilidad de </a:t>
            </a:r>
            <a:r>
              <a:rPr sz="1000" spc="-4" dirty="0">
                <a:latin typeface="Times New Roman"/>
                <a:cs typeface="Times New Roman"/>
              </a:rPr>
              <a:t>daño </a:t>
            </a:r>
            <a:r>
              <a:rPr sz="1000" dirty="0">
                <a:latin typeface="Times New Roman"/>
                <a:cs typeface="Times New Roman"/>
              </a:rPr>
              <a:t>por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calentamiento excesivo en tiempos </a:t>
            </a:r>
            <a:r>
              <a:rPr sz="1000" dirty="0">
                <a:latin typeface="Times New Roman"/>
                <a:cs typeface="Times New Roman"/>
              </a:rPr>
              <a:t>muy </a:t>
            </a:r>
            <a:r>
              <a:rPr sz="1000" spc="-4" dirty="0">
                <a:latin typeface="Times New Roman"/>
                <a:cs typeface="Times New Roman"/>
              </a:rPr>
              <a:t>cortos </a:t>
            </a:r>
            <a:r>
              <a:rPr sz="1000" dirty="0">
                <a:latin typeface="Times New Roman"/>
                <a:cs typeface="Times New Roman"/>
              </a:rPr>
              <a:t>y </a:t>
            </a:r>
            <a:r>
              <a:rPr sz="1000" spc="-4" dirty="0">
                <a:latin typeface="Times New Roman"/>
                <a:cs typeface="Times New Roman"/>
              </a:rPr>
              <a:t>como consecuencia </a:t>
            </a:r>
            <a:r>
              <a:rPr sz="1000" dirty="0">
                <a:latin typeface="Times New Roman"/>
                <a:cs typeface="Times New Roman"/>
              </a:rPr>
              <a:t>la </a:t>
            </a:r>
            <a:r>
              <a:rPr sz="1000" spc="-4" dirty="0">
                <a:latin typeface="Times New Roman"/>
                <a:cs typeface="Times New Roman"/>
              </a:rPr>
              <a:t>degradación del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aislamiento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y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conductor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del</a:t>
            </a:r>
            <a:r>
              <a:rPr sz="1000" dirty="0">
                <a:latin typeface="Times New Roman"/>
                <a:cs typeface="Times New Roman"/>
              </a:rPr>
              <a:t> rotor </a:t>
            </a:r>
            <a:r>
              <a:rPr sz="1000" spc="-4" dirty="0">
                <a:latin typeface="Times New Roman"/>
                <a:cs typeface="Times New Roman"/>
              </a:rPr>
              <a:t>del</a:t>
            </a:r>
            <a:r>
              <a:rPr sz="1000" spc="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generador,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haciendo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un </a:t>
            </a:r>
            <a:r>
              <a:rPr sz="1000" spc="-4" dirty="0">
                <a:latin typeface="Times New Roman"/>
                <a:cs typeface="Times New Roman"/>
              </a:rPr>
              <a:t>núcleo</a:t>
            </a:r>
            <a:r>
              <a:rPr sz="1000" dirty="0">
                <a:latin typeface="Times New Roman"/>
                <a:cs typeface="Times New Roman"/>
              </a:rPr>
              <a:t> inservible.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40"/>
              </a:spcBef>
            </a:pPr>
            <a:endParaRPr sz="1000">
              <a:latin typeface="Times New Roman"/>
              <a:cs typeface="Times New Roman"/>
            </a:endParaRPr>
          </a:p>
          <a:p>
            <a:pPr marL="10259" marR="9233" algn="just">
              <a:lnSpc>
                <a:spcPct val="103299"/>
              </a:lnSpc>
              <a:spcBef>
                <a:spcPts val="4"/>
              </a:spcBef>
            </a:pPr>
            <a:r>
              <a:rPr sz="1000" spc="-8" dirty="0">
                <a:latin typeface="Times New Roman"/>
                <a:cs typeface="Times New Roman"/>
              </a:rPr>
              <a:t>La </a:t>
            </a:r>
            <a:r>
              <a:rPr sz="1000" spc="-4" dirty="0">
                <a:latin typeface="Times New Roman"/>
                <a:cs typeface="Times New Roman"/>
              </a:rPr>
              <a:t>sobreexcitación </a:t>
            </a:r>
            <a:r>
              <a:rPr sz="1000" dirty="0">
                <a:latin typeface="Times New Roman"/>
                <a:cs typeface="Times New Roman"/>
              </a:rPr>
              <a:t>puede deberse también a </a:t>
            </a:r>
            <a:r>
              <a:rPr sz="1000" spc="-4" dirty="0">
                <a:latin typeface="Times New Roman"/>
                <a:cs typeface="Times New Roman"/>
              </a:rPr>
              <a:t>fallas del AVR, </a:t>
            </a:r>
            <a:r>
              <a:rPr sz="1000" dirty="0">
                <a:latin typeface="Times New Roman"/>
                <a:cs typeface="Times New Roman"/>
              </a:rPr>
              <a:t>a una pérdida de la </a:t>
            </a:r>
            <a:r>
              <a:rPr sz="1000" spc="-4" dirty="0">
                <a:latin typeface="Times New Roman"/>
                <a:cs typeface="Times New Roman"/>
              </a:rPr>
              <a:t>carga </a:t>
            </a:r>
            <a:r>
              <a:rPr sz="1000" dirty="0">
                <a:latin typeface="Times New Roman"/>
                <a:cs typeface="Times New Roman"/>
              </a:rPr>
              <a:t>o a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excesiva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excitación</a:t>
            </a:r>
            <a:r>
              <a:rPr sz="1000" dirty="0">
                <a:latin typeface="Times New Roman"/>
                <a:cs typeface="Times New Roman"/>
              </a:rPr>
              <a:t> cuando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generador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esta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fuera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del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sistema</a:t>
            </a:r>
            <a:r>
              <a:rPr sz="1000" dirty="0">
                <a:latin typeface="Times New Roman"/>
                <a:cs typeface="Times New Roman"/>
              </a:rPr>
              <a:t> o </a:t>
            </a:r>
            <a:r>
              <a:rPr sz="1000" spc="-4" dirty="0">
                <a:latin typeface="Times New Roman"/>
                <a:cs typeface="Times New Roman"/>
              </a:rPr>
              <a:t>línea.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40"/>
              </a:spcBef>
            </a:pPr>
            <a:endParaRPr sz="1000">
              <a:latin typeface="Times New Roman"/>
              <a:cs typeface="Times New Roman"/>
            </a:endParaRPr>
          </a:p>
          <a:p>
            <a:pPr marL="10259" marR="4104" algn="just">
              <a:lnSpc>
                <a:spcPct val="103299"/>
              </a:lnSpc>
            </a:pPr>
            <a:r>
              <a:rPr sz="1000" spc="-4" dirty="0">
                <a:latin typeface="Times New Roman"/>
                <a:cs typeface="Times New Roman"/>
              </a:rPr>
              <a:t>Para detectar </a:t>
            </a:r>
            <a:r>
              <a:rPr sz="1000" dirty="0">
                <a:latin typeface="Times New Roman"/>
                <a:cs typeface="Times New Roman"/>
              </a:rPr>
              <a:t>la </a:t>
            </a:r>
            <a:r>
              <a:rPr sz="1000" spc="-4" dirty="0">
                <a:latin typeface="Times New Roman"/>
                <a:cs typeface="Times New Roman"/>
              </a:rPr>
              <a:t>condición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sobreexcitación el relevador </a:t>
            </a:r>
            <a:r>
              <a:rPr sz="1000" dirty="0">
                <a:latin typeface="Times New Roman"/>
                <a:cs typeface="Times New Roman"/>
              </a:rPr>
              <a:t>utiliza la </a:t>
            </a:r>
            <a:r>
              <a:rPr sz="1000" spc="-4" dirty="0">
                <a:latin typeface="Times New Roman"/>
                <a:cs typeface="Times New Roman"/>
              </a:rPr>
              <a:t>relación Volts/Hertz, </a:t>
            </a:r>
            <a:r>
              <a:rPr sz="1000" dirty="0">
                <a:latin typeface="Times New Roman"/>
                <a:cs typeface="Times New Roman"/>
              </a:rPr>
              <a:t>la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cual es proporcional al </a:t>
            </a:r>
            <a:r>
              <a:rPr sz="1000" dirty="0">
                <a:latin typeface="Times New Roman"/>
                <a:cs typeface="Times New Roman"/>
              </a:rPr>
              <a:t>flujo </a:t>
            </a:r>
            <a:r>
              <a:rPr sz="1000" spc="-4" dirty="0">
                <a:latin typeface="Times New Roman"/>
                <a:cs typeface="Times New Roman"/>
              </a:rPr>
              <a:t>magnético en el generador. </a:t>
            </a:r>
            <a:r>
              <a:rPr sz="1000" dirty="0">
                <a:latin typeface="Times New Roman"/>
                <a:cs typeface="Times New Roman"/>
              </a:rPr>
              <a:t>Esta </a:t>
            </a:r>
            <a:r>
              <a:rPr sz="1000" spc="-4" dirty="0">
                <a:latin typeface="Times New Roman"/>
                <a:cs typeface="Times New Roman"/>
              </a:rPr>
              <a:t>relación es </a:t>
            </a:r>
            <a:r>
              <a:rPr sz="1000" dirty="0">
                <a:latin typeface="Times New Roman"/>
                <a:cs typeface="Times New Roman"/>
              </a:rPr>
              <a:t>independiente a </a:t>
            </a:r>
            <a:r>
              <a:rPr sz="1000" spc="4" dirty="0">
                <a:latin typeface="Times New Roman"/>
                <a:cs typeface="Times New Roman"/>
              </a:rPr>
              <a:t>la 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relación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Volts/Hertz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al</a:t>
            </a:r>
            <a:r>
              <a:rPr sz="1000" dirty="0">
                <a:latin typeface="Times New Roman"/>
                <a:cs typeface="Times New Roman"/>
              </a:rPr>
              <a:t> control del </a:t>
            </a:r>
            <a:r>
              <a:rPr sz="1000" spc="-4" dirty="0">
                <a:latin typeface="Times New Roman"/>
                <a:cs typeface="Times New Roman"/>
              </a:rPr>
              <a:t>sistema</a:t>
            </a:r>
            <a:r>
              <a:rPr sz="1000" dirty="0">
                <a:latin typeface="Times New Roman"/>
                <a:cs typeface="Times New Roman"/>
              </a:rPr>
              <a:t> de</a:t>
            </a:r>
            <a:r>
              <a:rPr sz="1000" spc="-4" dirty="0">
                <a:latin typeface="Times New Roman"/>
                <a:cs typeface="Times New Roman"/>
              </a:rPr>
              <a:t> excitación.</a:t>
            </a:r>
            <a:endParaRPr sz="1000">
              <a:latin typeface="Times New Roman"/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68363" y="2918037"/>
            <a:ext cx="3730484" cy="1307428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xfrm>
            <a:off x="6329082" y="5931133"/>
            <a:ext cx="300182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r>
              <a:rPr dirty="0"/>
              <a:t>48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51936" y="559879"/>
            <a:ext cx="5552113" cy="957231"/>
          </a:xfrm>
          <a:prstGeom prst="rect">
            <a:avLst/>
          </a:prstGeom>
        </p:spPr>
        <p:txBody>
          <a:bodyPr vert="horz" wrap="square" lIns="0" tIns="4617" rIns="0" bIns="0" rtlCol="0">
            <a:spAutoFit/>
          </a:bodyPr>
          <a:lstStyle/>
          <a:p>
            <a:pPr marL="10259" marR="4104" algn="just">
              <a:lnSpc>
                <a:spcPct val="103600"/>
              </a:lnSpc>
              <a:spcBef>
                <a:spcPts val="36"/>
              </a:spcBef>
            </a:pPr>
            <a:r>
              <a:rPr sz="1000" spc="-8" dirty="0">
                <a:latin typeface="Times New Roman"/>
                <a:cs typeface="Times New Roman"/>
              </a:rPr>
              <a:t>La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sobreexcitación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existe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si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relación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V/Hz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excede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los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límites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diseño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8" dirty="0">
                <a:latin typeface="Times New Roman"/>
                <a:cs typeface="Times New Roman"/>
              </a:rPr>
              <a:t>del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generador.</a:t>
            </a:r>
            <a:r>
              <a:rPr sz="1000" spc="-8" dirty="0">
                <a:latin typeface="Times New Roman"/>
                <a:cs typeface="Times New Roman"/>
              </a:rPr>
              <a:t> Los </a:t>
            </a:r>
            <a:r>
              <a:rPr sz="1000" spc="-23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generadores </a:t>
            </a:r>
            <a:r>
              <a:rPr sz="1000" dirty="0">
                <a:latin typeface="Times New Roman"/>
                <a:cs typeface="Times New Roman"/>
              </a:rPr>
              <a:t>de rotor </a:t>
            </a:r>
            <a:r>
              <a:rPr sz="1000" spc="-4" dirty="0">
                <a:latin typeface="Times New Roman"/>
                <a:cs typeface="Times New Roman"/>
              </a:rPr>
              <a:t>cilíndrico deben </a:t>
            </a:r>
            <a:r>
              <a:rPr sz="1000" dirty="0">
                <a:latin typeface="Times New Roman"/>
                <a:cs typeface="Times New Roman"/>
              </a:rPr>
              <a:t>ser </a:t>
            </a:r>
            <a:r>
              <a:rPr sz="1000" spc="-4" dirty="0">
                <a:latin typeface="Times New Roman"/>
                <a:cs typeface="Times New Roman"/>
              </a:rPr>
              <a:t>capaces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operar hasta con </a:t>
            </a:r>
            <a:r>
              <a:rPr sz="1000" dirty="0">
                <a:latin typeface="Times New Roman"/>
                <a:cs typeface="Times New Roman"/>
              </a:rPr>
              <a:t>un 105% </a:t>
            </a:r>
            <a:r>
              <a:rPr sz="1000" spc="-4" dirty="0">
                <a:latin typeface="Times New Roman"/>
                <a:cs typeface="Times New Roman"/>
              </a:rPr>
              <a:t>del voltaje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nominal marcado </a:t>
            </a:r>
            <a:r>
              <a:rPr sz="1000" dirty="0">
                <a:latin typeface="Times New Roman"/>
                <a:cs typeface="Times New Roman"/>
              </a:rPr>
              <a:t>por normativa </a:t>
            </a:r>
            <a:r>
              <a:rPr sz="1000" spc="-4" dirty="0">
                <a:latin typeface="Times New Roman"/>
                <a:cs typeface="Times New Roman"/>
              </a:rPr>
              <a:t>ANSI/IEEE. Generalmente los fabricantes proporcionan </a:t>
            </a:r>
            <a:r>
              <a:rPr sz="1000" dirty="0">
                <a:latin typeface="Times New Roman"/>
                <a:cs typeface="Times New Roman"/>
              </a:rPr>
              <a:t>las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curvas</a:t>
            </a:r>
            <a:r>
              <a:rPr sz="1000" dirty="0">
                <a:latin typeface="Times New Roman"/>
                <a:cs typeface="Times New Roman"/>
              </a:rPr>
              <a:t> de operación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permisibles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del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equipo,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que muestran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los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límites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máximos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admisibles.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40"/>
              </a:spcBef>
            </a:pPr>
            <a:endParaRPr sz="1000">
              <a:latin typeface="Times New Roman"/>
              <a:cs typeface="Times New Roman"/>
            </a:endParaRPr>
          </a:p>
          <a:p>
            <a:pPr marL="10259" marR="4104" algn="just">
              <a:lnSpc>
                <a:spcPct val="103299"/>
              </a:lnSpc>
              <a:spcBef>
                <a:spcPts val="4"/>
              </a:spcBef>
            </a:pPr>
            <a:r>
              <a:rPr sz="1000" spc="-4" dirty="0">
                <a:latin typeface="Times New Roman"/>
                <a:cs typeface="Times New Roman"/>
              </a:rPr>
              <a:t>Es</a:t>
            </a:r>
            <a:r>
              <a:rPr sz="1000" spc="4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preferible</a:t>
            </a:r>
            <a:r>
              <a:rPr sz="1000" spc="53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solo</a:t>
            </a:r>
            <a:r>
              <a:rPr sz="1000" spc="57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4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operación</a:t>
            </a:r>
            <a:r>
              <a:rPr sz="1000" spc="57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del</a:t>
            </a:r>
            <a:r>
              <a:rPr sz="1000" spc="57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interruptor</a:t>
            </a:r>
            <a:r>
              <a:rPr sz="1000" spc="4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61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campo</a:t>
            </a:r>
            <a:r>
              <a:rPr sz="1000" spc="57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pues</a:t>
            </a:r>
            <a:r>
              <a:rPr sz="1000" spc="53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</a:t>
            </a:r>
            <a:r>
              <a:rPr sz="1000" spc="57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solo</a:t>
            </a:r>
            <a:r>
              <a:rPr sz="1000" spc="57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problema</a:t>
            </a:r>
            <a:r>
              <a:rPr sz="1000" spc="4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del</a:t>
            </a:r>
            <a:r>
              <a:rPr sz="1000" spc="57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sistema </a:t>
            </a:r>
            <a:r>
              <a:rPr sz="1000" spc="-23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excitación.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51937" y="3367343"/>
            <a:ext cx="5552738" cy="2282776"/>
          </a:xfrm>
          <a:prstGeom prst="rect">
            <a:avLst/>
          </a:prstGeom>
        </p:spPr>
        <p:txBody>
          <a:bodyPr vert="horz" wrap="square" lIns="0" tIns="10259" rIns="0" bIns="0" rtlCol="0">
            <a:spAutoFit/>
          </a:bodyPr>
          <a:lstStyle/>
          <a:p>
            <a:pPr algn="ctr">
              <a:spcBef>
                <a:spcPts val="81"/>
              </a:spcBef>
            </a:pPr>
            <a:r>
              <a:rPr sz="700" b="1" i="1" dirty="0">
                <a:latin typeface="Times New Roman"/>
                <a:cs typeface="Times New Roman"/>
              </a:rPr>
              <a:t>Figura</a:t>
            </a:r>
            <a:r>
              <a:rPr sz="700" b="1" i="1" spc="-4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4.10:</a:t>
            </a:r>
            <a:r>
              <a:rPr sz="700" b="1" i="1" spc="4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Grafica</a:t>
            </a:r>
            <a:r>
              <a:rPr sz="700" b="1" i="1" spc="-8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de </a:t>
            </a:r>
            <a:r>
              <a:rPr sz="700" b="1" i="1" spc="-4" dirty="0">
                <a:latin typeface="Times New Roman"/>
                <a:cs typeface="Times New Roman"/>
              </a:rPr>
              <a:t>Operación </a:t>
            </a:r>
            <a:r>
              <a:rPr sz="700" b="1" i="1" dirty="0">
                <a:latin typeface="Times New Roman"/>
                <a:cs typeface="Times New Roman"/>
              </a:rPr>
              <a:t>de</a:t>
            </a:r>
            <a:r>
              <a:rPr sz="700" b="1" i="1" spc="-4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la </a:t>
            </a:r>
            <a:r>
              <a:rPr sz="700" b="1" i="1" spc="-4" dirty="0">
                <a:latin typeface="Times New Roman"/>
                <a:cs typeface="Times New Roman"/>
              </a:rPr>
              <a:t>Protección</a:t>
            </a:r>
            <a:r>
              <a:rPr sz="700" b="1" i="1" spc="-8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24G.</a:t>
            </a:r>
            <a:endParaRPr sz="700">
              <a:latin typeface="Times New Roman"/>
              <a:cs typeface="Times New Roman"/>
            </a:endParaRPr>
          </a:p>
          <a:p>
            <a:pPr>
              <a:spcBef>
                <a:spcPts val="36"/>
              </a:spcBef>
            </a:pPr>
            <a:endParaRPr sz="600">
              <a:latin typeface="Times New Roman"/>
              <a:cs typeface="Times New Roman"/>
            </a:endParaRPr>
          </a:p>
          <a:p>
            <a:pPr marL="10259">
              <a:spcBef>
                <a:spcPts val="4"/>
              </a:spcBef>
            </a:pPr>
            <a:r>
              <a:rPr sz="1000" dirty="0">
                <a:latin typeface="Times New Roman"/>
                <a:cs typeface="Times New Roman"/>
              </a:rPr>
              <a:t>AJUSTE:</a:t>
            </a:r>
            <a:endParaRPr sz="1000">
              <a:latin typeface="Times New Roman"/>
              <a:cs typeface="Times New Roman"/>
            </a:endParaRPr>
          </a:p>
          <a:p>
            <a:pPr marL="10259" algn="just">
              <a:spcBef>
                <a:spcPts val="36"/>
              </a:spcBef>
            </a:pPr>
            <a:r>
              <a:rPr sz="1000" dirty="0">
                <a:latin typeface="Times New Roman"/>
                <a:cs typeface="Times New Roman"/>
              </a:rPr>
              <a:t>El voltaje</a:t>
            </a:r>
            <a:r>
              <a:rPr sz="1000" spc="-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máximo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4" dirty="0">
                <a:latin typeface="Times New Roman"/>
                <a:cs typeface="Times New Roman"/>
              </a:rPr>
              <a:t> operación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del </a:t>
            </a:r>
            <a:r>
              <a:rPr sz="1000" spc="-4" dirty="0">
                <a:latin typeface="Times New Roman"/>
                <a:cs typeface="Times New Roman"/>
              </a:rPr>
              <a:t>generador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del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5% </a:t>
            </a:r>
            <a:r>
              <a:rPr sz="1000" spc="-4" dirty="0">
                <a:latin typeface="Times New Roman"/>
                <a:cs typeface="Times New Roman"/>
              </a:rPr>
              <a:t>arriba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del</a:t>
            </a:r>
            <a:r>
              <a:rPr sz="1000" dirty="0">
                <a:latin typeface="Times New Roman"/>
                <a:cs typeface="Times New Roman"/>
              </a:rPr>
              <a:t> voltaje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nominal.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40"/>
              </a:spcBef>
            </a:pPr>
            <a:endParaRPr sz="1000">
              <a:latin typeface="Times New Roman"/>
              <a:cs typeface="Times New Roman"/>
            </a:endParaRPr>
          </a:p>
          <a:p>
            <a:pPr marL="10259" marR="4104" algn="just">
              <a:lnSpc>
                <a:spcPct val="103299"/>
              </a:lnSpc>
            </a:pPr>
            <a:r>
              <a:rPr sz="1000" spc="-4" dirty="0">
                <a:latin typeface="Times New Roman"/>
                <a:cs typeface="Times New Roman"/>
              </a:rPr>
              <a:t>Ajustaremos</a:t>
            </a:r>
            <a:r>
              <a:rPr sz="1000" spc="-4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primer</a:t>
            </a:r>
            <a:r>
              <a:rPr sz="1000" spc="-4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paso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a: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1.05p.u.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del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V.</a:t>
            </a:r>
            <a:r>
              <a:rPr sz="1000" spc="-4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max.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Op.,</a:t>
            </a:r>
            <a:r>
              <a:rPr sz="1000" spc="-4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con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un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tiempo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operación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4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40.0s, </a:t>
            </a:r>
            <a:r>
              <a:rPr sz="1000" spc="-23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para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alarma.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32"/>
              </a:spcBef>
            </a:pPr>
            <a:endParaRPr sz="1100">
              <a:latin typeface="Times New Roman"/>
              <a:cs typeface="Times New Roman"/>
            </a:endParaRPr>
          </a:p>
          <a:p>
            <a:pPr marL="10259" algn="just">
              <a:spcBef>
                <a:spcPts val="4"/>
              </a:spcBef>
            </a:pPr>
            <a:r>
              <a:rPr sz="1000" spc="-4" dirty="0">
                <a:latin typeface="Times New Roman"/>
                <a:cs typeface="Times New Roman"/>
              </a:rPr>
              <a:t>Ajustaremos</a:t>
            </a:r>
            <a:r>
              <a:rPr sz="1000" dirty="0">
                <a:latin typeface="Times New Roman"/>
                <a:cs typeface="Times New Roman"/>
              </a:rPr>
              <a:t> el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segundo</a:t>
            </a:r>
            <a:r>
              <a:rPr sz="1000" spc="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paso</a:t>
            </a:r>
            <a:r>
              <a:rPr sz="1000" dirty="0">
                <a:latin typeface="Times New Roman"/>
                <a:cs typeface="Times New Roman"/>
              </a:rPr>
              <a:t> a 12% </a:t>
            </a:r>
            <a:r>
              <a:rPr sz="1000" spc="-4" dirty="0">
                <a:latin typeface="Times New Roman"/>
                <a:cs typeface="Times New Roman"/>
              </a:rPr>
              <a:t>del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V.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max.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Op.,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con</a:t>
            </a:r>
            <a:r>
              <a:rPr sz="1000" dirty="0">
                <a:latin typeface="Times New Roman"/>
                <a:cs typeface="Times New Roman"/>
              </a:rPr>
              <a:t> un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tiempo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 30.0s.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28"/>
              </a:spcBef>
            </a:pPr>
            <a:endParaRPr sz="1000">
              <a:latin typeface="Times New Roman"/>
              <a:cs typeface="Times New Roman"/>
            </a:endParaRPr>
          </a:p>
          <a:p>
            <a:pPr marL="10259" marR="6668" algn="just">
              <a:lnSpc>
                <a:spcPct val="104200"/>
              </a:lnSpc>
            </a:pPr>
            <a:r>
              <a:rPr sz="1000" dirty="0">
                <a:latin typeface="Times New Roman"/>
                <a:cs typeface="Times New Roman"/>
              </a:rPr>
              <a:t>Esta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protección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puede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coordinar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con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una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falla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tierra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cercana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spc="4" dirty="0">
                <a:latin typeface="Times New Roman"/>
                <a:cs typeface="Times New Roman"/>
              </a:rPr>
              <a:t>de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las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líneas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transmisión, </a:t>
            </a:r>
            <a:r>
              <a:rPr sz="1000" spc="-23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por </a:t>
            </a:r>
            <a:r>
              <a:rPr sz="1000" spc="-4" dirty="0">
                <a:latin typeface="Times New Roman"/>
                <a:cs typeface="Times New Roman"/>
              </a:rPr>
              <a:t>tanto,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requiere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conocer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ajuste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del</a:t>
            </a:r>
            <a:r>
              <a:rPr sz="1000" dirty="0">
                <a:latin typeface="Times New Roman"/>
                <a:cs typeface="Times New Roman"/>
              </a:rPr>
              <a:t> relevador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67N</a:t>
            </a:r>
            <a:r>
              <a:rPr sz="1000" dirty="0">
                <a:latin typeface="Times New Roman"/>
                <a:cs typeface="Times New Roman"/>
              </a:rPr>
              <a:t> de</a:t>
            </a:r>
            <a:r>
              <a:rPr sz="1000" spc="-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 </a:t>
            </a:r>
            <a:r>
              <a:rPr sz="1000" spc="-4" dirty="0">
                <a:latin typeface="Times New Roman"/>
                <a:cs typeface="Times New Roman"/>
              </a:rPr>
              <a:t>subestación.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44"/>
              </a:spcBef>
            </a:pPr>
            <a:endParaRPr sz="1000">
              <a:latin typeface="Times New Roman"/>
              <a:cs typeface="Times New Roman"/>
            </a:endParaRPr>
          </a:p>
          <a:p>
            <a:pPr marL="10259" marR="6155" algn="just">
              <a:lnSpc>
                <a:spcPct val="103299"/>
              </a:lnSpc>
            </a:pPr>
            <a:r>
              <a:rPr sz="1000" spc="-4" dirty="0">
                <a:latin typeface="Times New Roman"/>
                <a:cs typeface="Times New Roman"/>
              </a:rPr>
              <a:t>De acuerdo </a:t>
            </a:r>
            <a:r>
              <a:rPr sz="1000" dirty="0">
                <a:latin typeface="Times New Roman"/>
                <a:cs typeface="Times New Roman"/>
              </a:rPr>
              <a:t>a las </a:t>
            </a:r>
            <a:r>
              <a:rPr sz="1000" spc="-4" dirty="0">
                <a:latin typeface="Times New Roman"/>
                <a:cs typeface="Times New Roman"/>
              </a:rPr>
              <a:t>normas ANSI/IEEE </a:t>
            </a:r>
            <a:r>
              <a:rPr sz="1000" dirty="0">
                <a:latin typeface="Times New Roman"/>
                <a:cs typeface="Times New Roman"/>
              </a:rPr>
              <a:t>C37.91 y C37.102, la </a:t>
            </a:r>
            <a:r>
              <a:rPr sz="1000" spc="-4" dirty="0">
                <a:latin typeface="Times New Roman"/>
                <a:cs typeface="Times New Roman"/>
              </a:rPr>
              <a:t>sobrexcitación ocurre cuando </a:t>
            </a:r>
            <a:r>
              <a:rPr sz="1000" dirty="0">
                <a:latin typeface="Times New Roman"/>
                <a:cs typeface="Times New Roman"/>
              </a:rPr>
              <a:t>la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relación</a:t>
            </a:r>
            <a:r>
              <a:rPr sz="1000" spc="65" dirty="0">
                <a:latin typeface="Times New Roman"/>
                <a:cs typeface="Times New Roman"/>
              </a:rPr>
              <a:t> </a:t>
            </a:r>
            <a:r>
              <a:rPr sz="1000" spc="4" dirty="0">
                <a:latin typeface="Times New Roman"/>
                <a:cs typeface="Times New Roman"/>
              </a:rPr>
              <a:t>de</a:t>
            </a:r>
            <a:r>
              <a:rPr sz="1000" spc="6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volts</a:t>
            </a:r>
            <a:r>
              <a:rPr sz="1000" spc="6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</a:t>
            </a:r>
            <a:r>
              <a:rPr sz="1000" spc="65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frecuencia</a:t>
            </a:r>
            <a:r>
              <a:rPr sz="1000" spc="61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(Volts/Hertz)</a:t>
            </a:r>
            <a:r>
              <a:rPr sz="1000" spc="65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aplicada</a:t>
            </a:r>
            <a:r>
              <a:rPr sz="1000" spc="61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</a:t>
            </a:r>
            <a:r>
              <a:rPr sz="1000" spc="6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las</a:t>
            </a:r>
            <a:r>
              <a:rPr sz="1000" spc="69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terminales</a:t>
            </a:r>
            <a:r>
              <a:rPr sz="1000" spc="61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del</a:t>
            </a:r>
            <a:r>
              <a:rPr sz="1000" spc="69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generador</a:t>
            </a:r>
            <a:r>
              <a:rPr sz="1000" spc="61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excede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1.05p.u. a</a:t>
            </a:r>
            <a:r>
              <a:rPr sz="1000" spc="-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plena </a:t>
            </a:r>
            <a:r>
              <a:rPr sz="1000" spc="-4" dirty="0">
                <a:latin typeface="Times New Roman"/>
                <a:cs typeface="Times New Roman"/>
              </a:rPr>
              <a:t>carga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o 1.10 </a:t>
            </a:r>
            <a:r>
              <a:rPr sz="1000" spc="-4" dirty="0">
                <a:latin typeface="Times New Roman"/>
                <a:cs typeface="Times New Roman"/>
              </a:rPr>
              <a:t>en vacío</a:t>
            </a:r>
            <a:endParaRPr sz="1000">
              <a:latin typeface="Times New Roman"/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64144" y="1599189"/>
            <a:ext cx="5926206" cy="1758823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xfrm>
            <a:off x="6329082" y="5931133"/>
            <a:ext cx="300182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r>
              <a:rPr dirty="0"/>
              <a:t>49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51937" y="561834"/>
            <a:ext cx="5160000" cy="164247"/>
          </a:xfrm>
          <a:prstGeom prst="rect">
            <a:avLst/>
          </a:prstGeom>
        </p:spPr>
        <p:txBody>
          <a:bodyPr vert="horz" wrap="square" lIns="0" tIns="10259" rIns="0" bIns="0" rtlCol="0">
            <a:spAutoFit/>
          </a:bodyPr>
          <a:lstStyle/>
          <a:p>
            <a:pPr marL="10259">
              <a:spcBef>
                <a:spcPts val="81"/>
              </a:spcBef>
            </a:pPr>
            <a:r>
              <a:rPr sz="1000" b="1" spc="-4" dirty="0">
                <a:latin typeface="Times New Roman"/>
                <a:cs typeface="Times New Roman"/>
              </a:rPr>
              <a:t>ANSI</a:t>
            </a:r>
            <a:r>
              <a:rPr sz="1000" b="1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(27G):</a:t>
            </a:r>
            <a:r>
              <a:rPr sz="1000" b="1" spc="8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PROTECCIÓN</a:t>
            </a:r>
            <a:r>
              <a:rPr sz="1000" b="1" spc="4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CONTRA</a:t>
            </a:r>
            <a:r>
              <a:rPr sz="1000" b="1" dirty="0">
                <a:latin typeface="Times New Roman"/>
                <a:cs typeface="Times New Roman"/>
              </a:rPr>
              <a:t> BAJO</a:t>
            </a:r>
            <a:r>
              <a:rPr sz="1000" b="1" spc="4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VOLTAJE</a:t>
            </a:r>
            <a:r>
              <a:rPr sz="1000" b="1" spc="4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DEL </a:t>
            </a:r>
            <a:r>
              <a:rPr sz="1000" b="1" spc="-4" dirty="0">
                <a:latin typeface="Times New Roman"/>
                <a:cs typeface="Times New Roman"/>
              </a:rPr>
              <a:t>GENERADOR.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51937" y="1917471"/>
            <a:ext cx="5552738" cy="4438110"/>
          </a:xfrm>
          <a:prstGeom prst="rect">
            <a:avLst/>
          </a:prstGeom>
        </p:spPr>
        <p:txBody>
          <a:bodyPr vert="horz" wrap="square" lIns="0" tIns="10259" rIns="0" bIns="0" rtlCol="0">
            <a:spAutoFit/>
          </a:bodyPr>
          <a:lstStyle/>
          <a:p>
            <a:pPr algn="ctr">
              <a:spcBef>
                <a:spcPts val="81"/>
              </a:spcBef>
            </a:pPr>
            <a:r>
              <a:rPr sz="700" b="1" i="1" dirty="0">
                <a:latin typeface="Times New Roman"/>
                <a:cs typeface="Times New Roman"/>
              </a:rPr>
              <a:t>Figura</a:t>
            </a:r>
            <a:r>
              <a:rPr sz="700" b="1" i="1" spc="-4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4.11:</a:t>
            </a:r>
            <a:r>
              <a:rPr sz="700" b="1" i="1" spc="4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Esquema </a:t>
            </a:r>
            <a:r>
              <a:rPr sz="700" b="1" i="1" dirty="0">
                <a:latin typeface="Times New Roman"/>
                <a:cs typeface="Times New Roman"/>
              </a:rPr>
              <a:t>de</a:t>
            </a:r>
            <a:r>
              <a:rPr sz="700" b="1" i="1" spc="-4" dirty="0">
                <a:latin typeface="Times New Roman"/>
                <a:cs typeface="Times New Roman"/>
              </a:rPr>
              <a:t> conexión </a:t>
            </a:r>
            <a:r>
              <a:rPr sz="700" b="1" i="1" dirty="0">
                <a:latin typeface="Times New Roman"/>
                <a:cs typeface="Times New Roman"/>
              </a:rPr>
              <a:t>de</a:t>
            </a:r>
            <a:r>
              <a:rPr sz="700" b="1" i="1" spc="-4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la </a:t>
            </a:r>
            <a:r>
              <a:rPr sz="700" b="1" i="1" spc="-4" dirty="0">
                <a:latin typeface="Times New Roman"/>
                <a:cs typeface="Times New Roman"/>
              </a:rPr>
              <a:t>Protección</a:t>
            </a:r>
            <a:r>
              <a:rPr sz="700" b="1" i="1" spc="-8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27G.</a:t>
            </a:r>
            <a:endParaRPr sz="700">
              <a:latin typeface="Times New Roman"/>
              <a:cs typeface="Times New Roman"/>
            </a:endParaRPr>
          </a:p>
          <a:p>
            <a:pPr marL="10259" marR="4104" algn="just">
              <a:lnSpc>
                <a:spcPct val="103299"/>
              </a:lnSpc>
              <a:spcBef>
                <a:spcPts val="699"/>
              </a:spcBef>
            </a:pPr>
            <a:r>
              <a:rPr sz="1000" dirty="0">
                <a:latin typeface="Times New Roman"/>
                <a:cs typeface="Times New Roman"/>
              </a:rPr>
              <a:t>Este </a:t>
            </a:r>
            <a:r>
              <a:rPr sz="1000" spc="-4" dirty="0">
                <a:latin typeface="Times New Roman"/>
                <a:cs typeface="Times New Roman"/>
              </a:rPr>
              <a:t>relevador </a:t>
            </a:r>
            <a:r>
              <a:rPr sz="1000" dirty="0">
                <a:latin typeface="Times New Roman"/>
                <a:cs typeface="Times New Roman"/>
              </a:rPr>
              <a:t>protege al </a:t>
            </a:r>
            <a:r>
              <a:rPr sz="1000" spc="-4" dirty="0">
                <a:latin typeface="Times New Roman"/>
                <a:cs typeface="Times New Roman"/>
              </a:rPr>
              <a:t>generador </a:t>
            </a:r>
            <a:r>
              <a:rPr sz="1000" dirty="0">
                <a:latin typeface="Times New Roman"/>
                <a:cs typeface="Times New Roman"/>
              </a:rPr>
              <a:t>contra </a:t>
            </a:r>
            <a:r>
              <a:rPr sz="1000" spc="-4" dirty="0">
                <a:latin typeface="Times New Roman"/>
                <a:cs typeface="Times New Roman"/>
              </a:rPr>
              <a:t>bajos voltajes trifásico en </a:t>
            </a:r>
            <a:r>
              <a:rPr sz="1000" dirty="0">
                <a:latin typeface="Times New Roman"/>
                <a:cs typeface="Times New Roman"/>
              </a:rPr>
              <a:t>las </a:t>
            </a:r>
            <a:r>
              <a:rPr sz="1000" spc="-4" dirty="0">
                <a:latin typeface="Times New Roman"/>
                <a:cs typeface="Times New Roman"/>
              </a:rPr>
              <a:t>terminales del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generador,</a:t>
            </a:r>
            <a:r>
              <a:rPr sz="1000" dirty="0">
                <a:latin typeface="Times New Roman"/>
                <a:cs typeface="Times New Roman"/>
              </a:rPr>
              <a:t> debe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contar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con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tres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elementos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4" dirty="0">
                <a:latin typeface="Times New Roman"/>
                <a:cs typeface="Times New Roman"/>
              </a:rPr>
              <a:t>de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tiempo,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con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dos</a:t>
            </a:r>
            <a:r>
              <a:rPr sz="1000" dirty="0">
                <a:latin typeface="Times New Roman"/>
                <a:cs typeface="Times New Roman"/>
              </a:rPr>
              <a:t> niveles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ajustes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independientes </a:t>
            </a:r>
            <a:r>
              <a:rPr sz="1000" dirty="0">
                <a:latin typeface="Times New Roman"/>
                <a:cs typeface="Times New Roman"/>
              </a:rPr>
              <a:t>desde 5 hasta 180 volts y </a:t>
            </a:r>
            <a:r>
              <a:rPr sz="1000" spc="-4" dirty="0">
                <a:latin typeface="Times New Roman"/>
                <a:cs typeface="Times New Roman"/>
              </a:rPr>
              <a:t>temporización </a:t>
            </a:r>
            <a:r>
              <a:rPr sz="1000" dirty="0">
                <a:latin typeface="Times New Roman"/>
                <a:cs typeface="Times New Roman"/>
              </a:rPr>
              <a:t>de 1 a 8160 </a:t>
            </a:r>
            <a:r>
              <a:rPr sz="1000" spc="-4" dirty="0">
                <a:latin typeface="Times New Roman"/>
                <a:cs typeface="Times New Roman"/>
              </a:rPr>
              <a:t>ciclos. Usualmente los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generadores están </a:t>
            </a:r>
            <a:r>
              <a:rPr sz="1000" dirty="0">
                <a:latin typeface="Times New Roman"/>
                <a:cs typeface="Times New Roman"/>
              </a:rPr>
              <a:t>diseñados a </a:t>
            </a:r>
            <a:r>
              <a:rPr sz="1000" spc="-4" dirty="0">
                <a:latin typeface="Times New Roman"/>
                <a:cs typeface="Times New Roman"/>
              </a:rPr>
              <a:t>operar </a:t>
            </a:r>
            <a:r>
              <a:rPr sz="1000" dirty="0">
                <a:latin typeface="Times New Roman"/>
                <a:cs typeface="Times New Roman"/>
              </a:rPr>
              <a:t>a un 95% del </a:t>
            </a:r>
            <a:r>
              <a:rPr sz="1000" spc="-4" dirty="0">
                <a:latin typeface="Times New Roman"/>
                <a:cs typeface="Times New Roman"/>
              </a:rPr>
              <a:t>voltaje nominal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operación mientras se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encuentra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este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</a:t>
            </a:r>
            <a:r>
              <a:rPr sz="1000" spc="-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plena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carga.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36"/>
              </a:spcBef>
            </a:pPr>
            <a:endParaRPr sz="1000">
              <a:latin typeface="Times New Roman"/>
              <a:cs typeface="Times New Roman"/>
            </a:endParaRPr>
          </a:p>
          <a:p>
            <a:pPr marL="10259" marR="5642" algn="just">
              <a:lnSpc>
                <a:spcPct val="103600"/>
              </a:lnSpc>
              <a:spcBef>
                <a:spcPts val="4"/>
              </a:spcBef>
            </a:pPr>
            <a:r>
              <a:rPr sz="1000" spc="-4" dirty="0">
                <a:latin typeface="Times New Roman"/>
                <a:cs typeface="Times New Roman"/>
              </a:rPr>
              <a:t>Cuando </a:t>
            </a:r>
            <a:r>
              <a:rPr sz="1000" dirty="0">
                <a:latin typeface="Times New Roman"/>
                <a:cs typeface="Times New Roman"/>
              </a:rPr>
              <a:t>un </a:t>
            </a:r>
            <a:r>
              <a:rPr sz="1000" spc="-4" dirty="0">
                <a:latin typeface="Times New Roman"/>
                <a:cs typeface="Times New Roman"/>
              </a:rPr>
              <a:t>generador </a:t>
            </a:r>
            <a:r>
              <a:rPr sz="1000" dirty="0">
                <a:latin typeface="Times New Roman"/>
                <a:cs typeface="Times New Roman"/>
              </a:rPr>
              <a:t>opera </a:t>
            </a:r>
            <a:r>
              <a:rPr sz="1000" spc="-4" dirty="0">
                <a:latin typeface="Times New Roman"/>
                <a:cs typeface="Times New Roman"/>
              </a:rPr>
              <a:t>con </a:t>
            </a:r>
            <a:r>
              <a:rPr sz="1000" dirty="0">
                <a:latin typeface="Times New Roman"/>
                <a:cs typeface="Times New Roman"/>
              </a:rPr>
              <a:t>un </a:t>
            </a:r>
            <a:r>
              <a:rPr sz="1000" spc="-4" dirty="0">
                <a:latin typeface="Times New Roman"/>
                <a:cs typeface="Times New Roman"/>
              </a:rPr>
              <a:t>bajo </a:t>
            </a:r>
            <a:r>
              <a:rPr sz="1000" dirty="0">
                <a:latin typeface="Times New Roman"/>
                <a:cs typeface="Times New Roman"/>
              </a:rPr>
              <a:t>voltaje </a:t>
            </a:r>
            <a:r>
              <a:rPr sz="1000" spc="-4" dirty="0">
                <a:latin typeface="Times New Roman"/>
                <a:cs typeface="Times New Roman"/>
              </a:rPr>
              <a:t>en sus </a:t>
            </a:r>
            <a:r>
              <a:rPr sz="1000" dirty="0">
                <a:latin typeface="Times New Roman"/>
                <a:cs typeface="Times New Roman"/>
              </a:rPr>
              <a:t>terminales menores </a:t>
            </a:r>
            <a:r>
              <a:rPr sz="1000" spc="-4" dirty="0">
                <a:latin typeface="Times New Roman"/>
                <a:cs typeface="Times New Roman"/>
              </a:rPr>
              <a:t>al </a:t>
            </a:r>
            <a:r>
              <a:rPr sz="1000" dirty="0">
                <a:latin typeface="Times New Roman"/>
                <a:cs typeface="Times New Roman"/>
              </a:rPr>
              <a:t>95% de la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tensión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nominal,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resulta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efectos</a:t>
            </a:r>
            <a:r>
              <a:rPr sz="1000" dirty="0">
                <a:latin typeface="Times New Roman"/>
                <a:cs typeface="Times New Roman"/>
              </a:rPr>
              <a:t> indeseables,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como</a:t>
            </a:r>
            <a:r>
              <a:rPr sz="1000" dirty="0">
                <a:latin typeface="Times New Roman"/>
                <a:cs typeface="Times New Roman"/>
              </a:rPr>
              <a:t> la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reducción</a:t>
            </a:r>
            <a:r>
              <a:rPr sz="1000" dirty="0">
                <a:latin typeface="Times New Roman"/>
                <a:cs typeface="Times New Roman"/>
              </a:rPr>
              <a:t> de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los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límites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8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 estabilidad,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consumo</a:t>
            </a:r>
            <a:r>
              <a:rPr sz="1000" dirty="0">
                <a:latin typeface="Times New Roman"/>
                <a:cs typeface="Times New Roman"/>
              </a:rPr>
              <a:t> excesivo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VAR's</a:t>
            </a:r>
            <a:r>
              <a:rPr sz="1000" dirty="0">
                <a:latin typeface="Times New Roman"/>
                <a:cs typeface="Times New Roman"/>
              </a:rPr>
              <a:t> del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sistema,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dirty="0">
                <a:latin typeface="Times New Roman"/>
                <a:cs typeface="Times New Roman"/>
              </a:rPr>
              <a:t> mal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funcionamiento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los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dispositivos</a:t>
            </a:r>
            <a:r>
              <a:rPr sz="1000" dirty="0">
                <a:latin typeface="Times New Roman"/>
                <a:cs typeface="Times New Roman"/>
              </a:rPr>
              <a:t> o </a:t>
            </a:r>
            <a:r>
              <a:rPr sz="1000" spc="-4" dirty="0">
                <a:latin typeface="Times New Roman"/>
                <a:cs typeface="Times New Roman"/>
              </a:rPr>
              <a:t>equipos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sensibles</a:t>
            </a:r>
            <a:r>
              <a:rPr sz="1000" dirty="0">
                <a:latin typeface="Times New Roman"/>
                <a:cs typeface="Times New Roman"/>
              </a:rPr>
              <a:t> a</a:t>
            </a:r>
            <a:r>
              <a:rPr sz="1000" spc="-4" dirty="0">
                <a:latin typeface="Times New Roman"/>
                <a:cs typeface="Times New Roman"/>
              </a:rPr>
              <a:t> voltaje.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40"/>
              </a:spcBef>
            </a:pPr>
            <a:endParaRPr sz="1000">
              <a:latin typeface="Times New Roman"/>
              <a:cs typeface="Times New Roman"/>
            </a:endParaRPr>
          </a:p>
          <a:p>
            <a:pPr marL="10259" marR="4617" algn="just">
              <a:lnSpc>
                <a:spcPct val="103299"/>
              </a:lnSpc>
            </a:pPr>
            <a:r>
              <a:rPr sz="1000" spc="-8" dirty="0">
                <a:latin typeface="Times New Roman"/>
                <a:cs typeface="Times New Roman"/>
              </a:rPr>
              <a:t>La </a:t>
            </a:r>
            <a:r>
              <a:rPr sz="1000" spc="-4" dirty="0">
                <a:latin typeface="Times New Roman"/>
                <a:cs typeface="Times New Roman"/>
              </a:rPr>
              <a:t>protección tiene dos variantes, el primero es emplear </a:t>
            </a:r>
            <a:r>
              <a:rPr sz="1000" dirty="0">
                <a:latin typeface="Times New Roman"/>
                <a:cs typeface="Times New Roman"/>
              </a:rPr>
              <a:t>un </a:t>
            </a:r>
            <a:r>
              <a:rPr sz="1000" spc="-4" dirty="0">
                <a:latin typeface="Times New Roman"/>
                <a:cs typeface="Times New Roman"/>
              </a:rPr>
              <a:t>relevador </a:t>
            </a:r>
            <a:r>
              <a:rPr sz="1000" dirty="0">
                <a:latin typeface="Times New Roman"/>
                <a:cs typeface="Times New Roman"/>
              </a:rPr>
              <a:t>instantáneo y uno de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tiempo inverso, </a:t>
            </a:r>
            <a:r>
              <a:rPr sz="1000" dirty="0">
                <a:latin typeface="Times New Roman"/>
                <a:cs typeface="Times New Roman"/>
              </a:rPr>
              <a:t>la </a:t>
            </a:r>
            <a:r>
              <a:rPr sz="1000" spc="-4" dirty="0">
                <a:latin typeface="Times New Roman"/>
                <a:cs typeface="Times New Roman"/>
              </a:rPr>
              <a:t>segunda variante es el empleo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dos relevadores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tiempo definido. De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esta segunda variante </a:t>
            </a:r>
            <a:r>
              <a:rPr sz="1000" dirty="0">
                <a:latin typeface="Times New Roman"/>
                <a:cs typeface="Times New Roman"/>
              </a:rPr>
              <a:t>la </a:t>
            </a:r>
            <a:r>
              <a:rPr sz="1000" spc="-4" dirty="0">
                <a:latin typeface="Times New Roman"/>
                <a:cs typeface="Times New Roman"/>
              </a:rPr>
              <a:t>cual es </a:t>
            </a:r>
            <a:r>
              <a:rPr sz="1000" dirty="0">
                <a:latin typeface="Times New Roman"/>
                <a:cs typeface="Times New Roman"/>
              </a:rPr>
              <a:t>la que </a:t>
            </a:r>
            <a:r>
              <a:rPr sz="1000" spc="-4" dirty="0">
                <a:latin typeface="Times New Roman"/>
                <a:cs typeface="Times New Roman"/>
              </a:rPr>
              <a:t>se emplea para este </a:t>
            </a:r>
            <a:r>
              <a:rPr sz="1000" dirty="0">
                <a:latin typeface="Times New Roman"/>
                <a:cs typeface="Times New Roman"/>
              </a:rPr>
              <a:t>caso </a:t>
            </a:r>
            <a:r>
              <a:rPr sz="1000" spc="-4" dirty="0">
                <a:latin typeface="Times New Roman"/>
                <a:cs typeface="Times New Roman"/>
              </a:rPr>
              <a:t>frecuentemente el </a:t>
            </a:r>
            <a:r>
              <a:rPr sz="1000" spc="4" dirty="0">
                <a:latin typeface="Times New Roman"/>
                <a:cs typeface="Times New Roman"/>
              </a:rPr>
              <a:t>primer 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relevador es ajustado al </a:t>
            </a:r>
            <a:r>
              <a:rPr sz="1000" dirty="0">
                <a:latin typeface="Times New Roman"/>
                <a:cs typeface="Times New Roman"/>
              </a:rPr>
              <a:t>90% de la tensión </a:t>
            </a:r>
            <a:r>
              <a:rPr sz="1000" spc="-4" dirty="0">
                <a:latin typeface="Times New Roman"/>
                <a:cs typeface="Times New Roman"/>
              </a:rPr>
              <a:t>nominal, con </a:t>
            </a:r>
            <a:r>
              <a:rPr sz="1000" dirty="0">
                <a:latin typeface="Times New Roman"/>
                <a:cs typeface="Times New Roman"/>
              </a:rPr>
              <a:t>un </a:t>
            </a:r>
            <a:r>
              <a:rPr sz="1000" spc="-4" dirty="0">
                <a:latin typeface="Times New Roman"/>
                <a:cs typeface="Times New Roman"/>
              </a:rPr>
              <a:t>retardo </a:t>
            </a:r>
            <a:r>
              <a:rPr sz="1000" spc="4" dirty="0">
                <a:latin typeface="Times New Roman"/>
                <a:cs typeface="Times New Roman"/>
              </a:rPr>
              <a:t>de </a:t>
            </a:r>
            <a:r>
              <a:rPr sz="1000" dirty="0">
                <a:latin typeface="Times New Roman"/>
                <a:cs typeface="Times New Roman"/>
              </a:rPr>
              <a:t>tiempo de 10s, </a:t>
            </a:r>
            <a:r>
              <a:rPr sz="1000" spc="-4" dirty="0">
                <a:latin typeface="Times New Roman"/>
                <a:cs typeface="Times New Roman"/>
              </a:rPr>
              <a:t>el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segundo</a:t>
            </a:r>
            <a:r>
              <a:rPr sz="1000" spc="-4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relevador</a:t>
            </a:r>
            <a:r>
              <a:rPr sz="1000" spc="-53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</a:t>
            </a:r>
            <a:r>
              <a:rPr sz="1000" spc="-4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ajusta</a:t>
            </a:r>
            <a:r>
              <a:rPr sz="1000" spc="-53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</a:t>
            </a:r>
            <a:r>
              <a:rPr sz="1000" spc="-4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80%</a:t>
            </a:r>
            <a:r>
              <a:rPr sz="1000" spc="-53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53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-4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tensión</a:t>
            </a:r>
            <a:r>
              <a:rPr sz="1000" spc="-4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nominal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con</a:t>
            </a:r>
            <a:r>
              <a:rPr sz="1000" spc="-4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un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retardo</a:t>
            </a:r>
            <a:r>
              <a:rPr sz="1000" spc="-4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53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2s.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Esta</a:t>
            </a:r>
            <a:r>
              <a:rPr sz="1000" spc="-53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protección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regularmente está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enfocada </a:t>
            </a:r>
            <a:r>
              <a:rPr sz="1000" dirty="0">
                <a:latin typeface="Times New Roman"/>
                <a:cs typeface="Times New Roman"/>
              </a:rPr>
              <a:t>a</a:t>
            </a:r>
            <a:r>
              <a:rPr sz="1000" spc="-4" dirty="0">
                <a:latin typeface="Times New Roman"/>
                <a:cs typeface="Times New Roman"/>
              </a:rPr>
              <a:t> alarmar.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4"/>
              </a:spcBef>
            </a:pPr>
            <a:endParaRPr sz="1100">
              <a:latin typeface="Times New Roman"/>
              <a:cs typeface="Times New Roman"/>
            </a:endParaRPr>
          </a:p>
          <a:p>
            <a:pPr marL="10259" marR="6668" algn="just">
              <a:lnSpc>
                <a:spcPct val="103400"/>
              </a:lnSpc>
            </a:pPr>
            <a:r>
              <a:rPr sz="1000" spc="-8" dirty="0">
                <a:latin typeface="Times New Roman"/>
                <a:cs typeface="Times New Roman"/>
              </a:rPr>
              <a:t>La </a:t>
            </a:r>
            <a:r>
              <a:rPr sz="1000" spc="-4" dirty="0">
                <a:latin typeface="Times New Roman"/>
                <a:cs typeface="Times New Roman"/>
              </a:rPr>
              <a:t>protección </a:t>
            </a:r>
            <a:r>
              <a:rPr sz="1000" spc="4" dirty="0">
                <a:latin typeface="Times New Roman"/>
                <a:cs typeface="Times New Roman"/>
              </a:rPr>
              <a:t>de </a:t>
            </a:r>
            <a:r>
              <a:rPr sz="1000" dirty="0">
                <a:latin typeface="Times New Roman"/>
                <a:cs typeface="Times New Roman"/>
              </a:rPr>
              <a:t>tensión mide permanentemente </a:t>
            </a:r>
            <a:r>
              <a:rPr sz="1000" spc="-4" dirty="0">
                <a:latin typeface="Times New Roman"/>
                <a:cs typeface="Times New Roman"/>
              </a:rPr>
              <a:t>el voltaje </a:t>
            </a:r>
            <a:r>
              <a:rPr sz="1000" spc="4" dirty="0">
                <a:latin typeface="Times New Roman"/>
                <a:cs typeface="Times New Roman"/>
              </a:rPr>
              <a:t>de </a:t>
            </a:r>
            <a:r>
              <a:rPr sz="1000" dirty="0">
                <a:latin typeface="Times New Roman"/>
                <a:cs typeface="Times New Roman"/>
              </a:rPr>
              <a:t>cada fase con la </a:t>
            </a:r>
            <a:r>
              <a:rPr sz="1000" spc="-4" dirty="0">
                <a:latin typeface="Times New Roman"/>
                <a:cs typeface="Times New Roman"/>
              </a:rPr>
              <a:t>finalidad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detectar</a:t>
            </a:r>
            <a:r>
              <a:rPr sz="1000" spc="-53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las</a:t>
            </a:r>
            <a:r>
              <a:rPr sz="1000" spc="-57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tensiones</a:t>
            </a:r>
            <a:r>
              <a:rPr sz="1000" spc="-53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que</a:t>
            </a:r>
            <a:r>
              <a:rPr sz="1000" spc="-4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son</a:t>
            </a:r>
            <a:r>
              <a:rPr sz="1000" spc="-53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menores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que</a:t>
            </a:r>
            <a:r>
              <a:rPr sz="1000" spc="-4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las</a:t>
            </a:r>
            <a:r>
              <a:rPr sz="1000" spc="-57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del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rango</a:t>
            </a:r>
            <a:r>
              <a:rPr sz="1000" spc="-4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normal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61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operación.</a:t>
            </a:r>
            <a:r>
              <a:rPr sz="1000" spc="-53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Si</a:t>
            </a:r>
            <a:r>
              <a:rPr sz="1000" spc="-53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las</a:t>
            </a:r>
            <a:r>
              <a:rPr sz="1000" spc="-53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tensiones </a:t>
            </a:r>
            <a:r>
              <a:rPr sz="1000" spc="-23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son menores </a:t>
            </a:r>
            <a:r>
              <a:rPr sz="1000" dirty="0">
                <a:latin typeface="Times New Roman"/>
                <a:cs typeface="Times New Roman"/>
              </a:rPr>
              <a:t>que </a:t>
            </a:r>
            <a:r>
              <a:rPr sz="1000" spc="-4" dirty="0">
                <a:latin typeface="Times New Roman"/>
                <a:cs typeface="Times New Roman"/>
              </a:rPr>
              <a:t>las del rango establecido </a:t>
            </a:r>
            <a:r>
              <a:rPr sz="1000" dirty="0">
                <a:latin typeface="Times New Roman"/>
                <a:cs typeface="Times New Roman"/>
              </a:rPr>
              <a:t>operará una </a:t>
            </a:r>
            <a:r>
              <a:rPr sz="1000" spc="-4" dirty="0">
                <a:latin typeface="Times New Roman"/>
                <a:cs typeface="Times New Roman"/>
              </a:rPr>
              <a:t>protección </a:t>
            </a:r>
            <a:r>
              <a:rPr sz="1000" dirty="0">
                <a:latin typeface="Times New Roman"/>
                <a:cs typeface="Times New Roman"/>
              </a:rPr>
              <a:t>de subtensión o mínima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tensión.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16"/>
              </a:spcBef>
            </a:pPr>
            <a:endParaRPr sz="1100">
              <a:latin typeface="Times New Roman"/>
              <a:cs typeface="Times New Roman"/>
            </a:endParaRPr>
          </a:p>
          <a:p>
            <a:pPr marL="379072" marR="6155" indent="-184663">
              <a:lnSpc>
                <a:spcPct val="103299"/>
              </a:lnSpc>
              <a:buFont typeface="Symbol"/>
              <a:buChar char=""/>
              <a:tabLst>
                <a:tab pos="379072" algn="l"/>
                <a:tab pos="379585" algn="l"/>
              </a:tabLst>
            </a:pPr>
            <a:r>
              <a:rPr sz="1000" spc="-4" dirty="0">
                <a:latin typeface="Times New Roman"/>
                <a:cs typeface="Times New Roman"/>
              </a:rPr>
              <a:t>Tiempo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Definido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cuando se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supera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un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umbral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previamente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calibrado.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En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este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caso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su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operación</a:t>
            </a:r>
            <a:r>
              <a:rPr sz="1000" dirty="0">
                <a:latin typeface="Times New Roman"/>
                <a:cs typeface="Times New Roman"/>
              </a:rPr>
              <a:t> puede</a:t>
            </a:r>
            <a:r>
              <a:rPr sz="1000" spc="-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ser </a:t>
            </a:r>
            <a:r>
              <a:rPr sz="1000" spc="-4" dirty="0">
                <a:latin typeface="Times New Roman"/>
                <a:cs typeface="Times New Roman"/>
              </a:rPr>
              <a:t>instantánea </a:t>
            </a:r>
            <a:r>
              <a:rPr sz="1000" dirty="0">
                <a:latin typeface="Times New Roman"/>
                <a:cs typeface="Times New Roman"/>
              </a:rPr>
              <a:t>o </a:t>
            </a:r>
            <a:r>
              <a:rPr sz="1000" spc="-4" dirty="0">
                <a:latin typeface="Times New Roman"/>
                <a:cs typeface="Times New Roman"/>
              </a:rPr>
              <a:t>temporizada.</a:t>
            </a:r>
            <a:endParaRPr sz="1000">
              <a:latin typeface="Times New Roman"/>
              <a:cs typeface="Times New Roman"/>
            </a:endParaRPr>
          </a:p>
          <a:p>
            <a:pPr marL="379072" marR="7181" indent="-184663">
              <a:lnSpc>
                <a:spcPct val="104200"/>
              </a:lnSpc>
              <a:spcBef>
                <a:spcPts val="57"/>
              </a:spcBef>
              <a:buFont typeface="Symbol"/>
              <a:buChar char=""/>
              <a:tabLst>
                <a:tab pos="379072" algn="l"/>
                <a:tab pos="379585" algn="l"/>
              </a:tabLst>
            </a:pPr>
            <a:r>
              <a:rPr sz="1000" spc="-4" dirty="0">
                <a:latin typeface="Times New Roman"/>
                <a:cs typeface="Times New Roman"/>
              </a:rPr>
              <a:t>Tiempo</a:t>
            </a:r>
            <a:r>
              <a:rPr sz="1000" spc="57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Inverso</a:t>
            </a:r>
            <a:r>
              <a:rPr sz="1000" spc="3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cuya</a:t>
            </a:r>
            <a:r>
              <a:rPr sz="1000" spc="4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operación</a:t>
            </a:r>
            <a:r>
              <a:rPr sz="1000" spc="4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depende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del</a:t>
            </a:r>
            <a:r>
              <a:rPr sz="1000" spc="4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tiempo</a:t>
            </a:r>
            <a:r>
              <a:rPr sz="1000" spc="4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según</a:t>
            </a:r>
            <a:r>
              <a:rPr sz="1000" spc="4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una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función</a:t>
            </a:r>
            <a:r>
              <a:rPr sz="1000" spc="4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exponencial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establecida </a:t>
            </a:r>
            <a:r>
              <a:rPr sz="1000" dirty="0">
                <a:latin typeface="Times New Roman"/>
                <a:cs typeface="Times New Roman"/>
              </a:rPr>
              <a:t>por </a:t>
            </a:r>
            <a:r>
              <a:rPr sz="1000" spc="-4" dirty="0">
                <a:latin typeface="Times New Roman"/>
                <a:cs typeface="Times New Roman"/>
              </a:rPr>
              <a:t>las</a:t>
            </a:r>
            <a:r>
              <a:rPr sz="1000" dirty="0">
                <a:latin typeface="Times New Roman"/>
                <a:cs typeface="Times New Roman"/>
              </a:rPr>
              <a:t> normas.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32"/>
              </a:spcBef>
            </a:pPr>
            <a:endParaRPr sz="1100">
              <a:latin typeface="Times New Roman"/>
              <a:cs typeface="Times New Roman"/>
            </a:endParaRPr>
          </a:p>
          <a:p>
            <a:pPr marL="10259">
              <a:spcBef>
                <a:spcPts val="4"/>
              </a:spcBef>
            </a:pPr>
            <a:r>
              <a:rPr sz="1000" dirty="0">
                <a:latin typeface="Times New Roman"/>
                <a:cs typeface="Times New Roman"/>
              </a:rPr>
              <a:t>AJUSTE:</a:t>
            </a:r>
            <a:endParaRPr sz="1000">
              <a:latin typeface="Times New Roman"/>
              <a:cs typeface="Times New Roman"/>
            </a:endParaRPr>
          </a:p>
          <a:p>
            <a:pPr marL="10259" marR="4104" algn="just">
              <a:lnSpc>
                <a:spcPct val="103299"/>
              </a:lnSpc>
            </a:pPr>
            <a:r>
              <a:rPr sz="1000" spc="-8" dirty="0">
                <a:latin typeface="Times New Roman"/>
                <a:cs typeface="Times New Roman"/>
              </a:rPr>
              <a:t>La </a:t>
            </a:r>
            <a:r>
              <a:rPr sz="1000" dirty="0">
                <a:latin typeface="Times New Roman"/>
                <a:cs typeface="Times New Roman"/>
              </a:rPr>
              <a:t>unidad </a:t>
            </a:r>
            <a:r>
              <a:rPr sz="1000" spc="4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bajo </a:t>
            </a:r>
            <a:r>
              <a:rPr sz="1000" dirty="0">
                <a:latin typeface="Times New Roman"/>
                <a:cs typeface="Times New Roman"/>
              </a:rPr>
              <a:t>voltaje, </a:t>
            </a:r>
            <a:r>
              <a:rPr sz="1000" spc="-4" dirty="0">
                <a:latin typeface="Times New Roman"/>
                <a:cs typeface="Times New Roman"/>
              </a:rPr>
              <a:t>se </a:t>
            </a:r>
            <a:r>
              <a:rPr sz="1000" dirty="0">
                <a:latin typeface="Times New Roman"/>
                <a:cs typeface="Times New Roman"/>
              </a:rPr>
              <a:t>recomienda ajustar a un </a:t>
            </a:r>
            <a:r>
              <a:rPr sz="1000" spc="-4" dirty="0">
                <a:latin typeface="Times New Roman"/>
                <a:cs typeface="Times New Roman"/>
              </a:rPr>
              <a:t>valor entre </a:t>
            </a:r>
            <a:r>
              <a:rPr sz="1000" dirty="0">
                <a:latin typeface="Times New Roman"/>
                <a:cs typeface="Times New Roman"/>
              </a:rPr>
              <a:t>0.90-0.95p.u. y una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temporización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5s</a:t>
            </a:r>
            <a:endParaRPr sz="1000">
              <a:latin typeface="Times New Roman"/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43353" y="733274"/>
            <a:ext cx="3373655" cy="1166742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xfrm>
            <a:off x="6329082" y="5931133"/>
            <a:ext cx="300182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r>
              <a:rPr dirty="0"/>
              <a:t>50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51936" y="561835"/>
            <a:ext cx="5552113" cy="1270645"/>
          </a:xfrm>
          <a:prstGeom prst="rect">
            <a:avLst/>
          </a:prstGeom>
        </p:spPr>
        <p:txBody>
          <a:bodyPr vert="horz" wrap="square" lIns="0" tIns="4104" rIns="0" bIns="0" rtlCol="0">
            <a:spAutoFit/>
          </a:bodyPr>
          <a:lstStyle/>
          <a:p>
            <a:pPr marL="10259" marR="6668" algn="just">
              <a:lnSpc>
                <a:spcPct val="104200"/>
              </a:lnSpc>
              <a:spcBef>
                <a:spcPts val="32"/>
              </a:spcBef>
            </a:pPr>
            <a:r>
              <a:rPr sz="1000" b="1" spc="-4" dirty="0">
                <a:latin typeface="Times New Roman"/>
                <a:cs typeface="Times New Roman"/>
              </a:rPr>
              <a:t>ANSI (27TN): PROTECCIÓN CONTRA FALLA A TIERRA EN </a:t>
            </a:r>
            <a:r>
              <a:rPr sz="1000" b="1" dirty="0">
                <a:latin typeface="Times New Roman"/>
                <a:cs typeface="Times New Roman"/>
              </a:rPr>
              <a:t>EL </a:t>
            </a:r>
            <a:r>
              <a:rPr sz="1000" b="1" spc="-4" dirty="0">
                <a:latin typeface="Times New Roman"/>
                <a:cs typeface="Times New Roman"/>
              </a:rPr>
              <a:t>DEVANADO </a:t>
            </a:r>
            <a:r>
              <a:rPr sz="1000" b="1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DEL</a:t>
            </a:r>
            <a:r>
              <a:rPr sz="1000" b="1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ESTATOR</a:t>
            </a:r>
            <a:r>
              <a:rPr sz="1000" b="1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(CUBRIENDO</a:t>
            </a:r>
            <a:r>
              <a:rPr sz="1000" b="1" spc="4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EL 100%</a:t>
            </a:r>
            <a:r>
              <a:rPr sz="1000" b="1" spc="8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AUNADO</a:t>
            </a:r>
            <a:r>
              <a:rPr sz="1000" b="1" spc="4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A</a:t>
            </a:r>
            <a:r>
              <a:rPr sz="1000" b="1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LA</a:t>
            </a:r>
            <a:r>
              <a:rPr sz="1000" b="1" spc="4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PROTECCIÓN</a:t>
            </a:r>
            <a:r>
              <a:rPr sz="1000" b="1" spc="4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59G)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20"/>
              </a:spcBef>
            </a:pPr>
            <a:endParaRPr sz="1000">
              <a:latin typeface="Times New Roman"/>
              <a:cs typeface="Times New Roman"/>
            </a:endParaRPr>
          </a:p>
          <a:p>
            <a:pPr marL="10259" marR="4104" algn="just">
              <a:lnSpc>
                <a:spcPct val="103299"/>
              </a:lnSpc>
            </a:pPr>
            <a:r>
              <a:rPr sz="1000" spc="-4" dirty="0">
                <a:latin typeface="Times New Roman"/>
                <a:cs typeface="Times New Roman"/>
              </a:rPr>
              <a:t>Todas las configuraciones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aterrizamiento </a:t>
            </a:r>
            <a:r>
              <a:rPr sz="1000" dirty="0">
                <a:latin typeface="Times New Roman"/>
                <a:cs typeface="Times New Roman"/>
              </a:rPr>
              <a:t>de alta </a:t>
            </a:r>
            <a:r>
              <a:rPr sz="1000" spc="-4" dirty="0">
                <a:latin typeface="Times New Roman"/>
                <a:cs typeface="Times New Roman"/>
              </a:rPr>
              <a:t>impedancia poseen </a:t>
            </a:r>
            <a:r>
              <a:rPr sz="1000" dirty="0">
                <a:latin typeface="Times New Roman"/>
                <a:cs typeface="Times New Roman"/>
              </a:rPr>
              <a:t>una </a:t>
            </a:r>
            <a:r>
              <a:rPr sz="1000" spc="-4" dirty="0">
                <a:latin typeface="Times New Roman"/>
                <a:cs typeface="Times New Roman"/>
              </a:rPr>
              <a:t>deficiencia en </a:t>
            </a:r>
            <a:r>
              <a:rPr sz="1000" spc="4" dirty="0">
                <a:latin typeface="Times New Roman"/>
                <a:cs typeface="Times New Roman"/>
              </a:rPr>
              <a:t>la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protección,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pues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no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puede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cubrir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100%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del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devanado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del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estator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con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una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sola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protección. </a:t>
            </a:r>
            <a:r>
              <a:rPr sz="1000" spc="-234" dirty="0">
                <a:latin typeface="Times New Roman"/>
                <a:cs typeface="Times New Roman"/>
              </a:rPr>
              <a:t> </a:t>
            </a:r>
            <a:r>
              <a:rPr sz="1000" spc="-8" dirty="0">
                <a:latin typeface="Times New Roman"/>
                <a:cs typeface="Times New Roman"/>
              </a:rPr>
              <a:t>Los </a:t>
            </a:r>
            <a:r>
              <a:rPr sz="1000" spc="-4" dirty="0">
                <a:latin typeface="Times New Roman"/>
                <a:cs typeface="Times New Roman"/>
              </a:rPr>
              <a:t>esquemas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delta abierta </a:t>
            </a:r>
            <a:r>
              <a:rPr sz="1000" dirty="0">
                <a:latin typeface="Times New Roman"/>
                <a:cs typeface="Times New Roman"/>
              </a:rPr>
              <a:t>y </a:t>
            </a:r>
            <a:r>
              <a:rPr sz="1000" spc="4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sobrevoltaje </a:t>
            </a:r>
            <a:r>
              <a:rPr sz="1000" dirty="0">
                <a:latin typeface="Times New Roman"/>
                <a:cs typeface="Times New Roman"/>
              </a:rPr>
              <a:t>en </a:t>
            </a:r>
            <a:r>
              <a:rPr sz="1000" spc="-4" dirty="0">
                <a:latin typeface="Times New Roman"/>
                <a:cs typeface="Times New Roman"/>
              </a:rPr>
              <a:t>el neutro </a:t>
            </a:r>
            <a:r>
              <a:rPr sz="1000" dirty="0">
                <a:latin typeface="Times New Roman"/>
                <a:cs typeface="Times New Roman"/>
              </a:rPr>
              <a:t>solo </a:t>
            </a:r>
            <a:r>
              <a:rPr sz="1000" spc="-4" dirty="0">
                <a:latin typeface="Times New Roman"/>
                <a:cs typeface="Times New Roman"/>
              </a:rPr>
              <a:t>pueden cubrir </a:t>
            </a:r>
            <a:r>
              <a:rPr sz="1000" dirty="0">
                <a:latin typeface="Times New Roman"/>
                <a:cs typeface="Times New Roman"/>
              </a:rPr>
              <a:t>un 95% </a:t>
            </a:r>
            <a:r>
              <a:rPr sz="1000" spc="-4" dirty="0">
                <a:latin typeface="Times New Roman"/>
                <a:cs typeface="Times New Roman"/>
              </a:rPr>
              <a:t>del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devanado del estator (protección 59N); el </a:t>
            </a:r>
            <a:r>
              <a:rPr sz="1000" dirty="0">
                <a:latin typeface="Times New Roman"/>
                <a:cs typeface="Times New Roman"/>
              </a:rPr>
              <a:t>5% </a:t>
            </a:r>
            <a:r>
              <a:rPr sz="1000" spc="-4" dirty="0">
                <a:latin typeface="Times New Roman"/>
                <a:cs typeface="Times New Roman"/>
              </a:rPr>
              <a:t>cercano al neutro queda sin resguardo, </a:t>
            </a:r>
            <a:r>
              <a:rPr sz="1000" dirty="0">
                <a:latin typeface="Times New Roman"/>
                <a:cs typeface="Times New Roman"/>
              </a:rPr>
              <a:t>que la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protección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bajo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voltaje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tercera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armónica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encargara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proteger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(protección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27TN).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51937" y="2842324"/>
            <a:ext cx="5551488" cy="1317384"/>
          </a:xfrm>
          <a:prstGeom prst="rect">
            <a:avLst/>
          </a:prstGeom>
        </p:spPr>
        <p:txBody>
          <a:bodyPr vert="horz" wrap="square" lIns="0" tIns="10259" rIns="0" bIns="0" rtlCol="0">
            <a:spAutoFit/>
          </a:bodyPr>
          <a:lstStyle/>
          <a:p>
            <a:pPr algn="ctr">
              <a:spcBef>
                <a:spcPts val="81"/>
              </a:spcBef>
            </a:pPr>
            <a:r>
              <a:rPr sz="700" b="1" i="1" dirty="0">
                <a:latin typeface="Times New Roman"/>
                <a:cs typeface="Times New Roman"/>
              </a:rPr>
              <a:t>Figura</a:t>
            </a:r>
            <a:r>
              <a:rPr sz="700" b="1" i="1" spc="-4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4.12:</a:t>
            </a:r>
            <a:r>
              <a:rPr sz="700" b="1" i="1" spc="4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Esquema </a:t>
            </a:r>
            <a:r>
              <a:rPr sz="700" b="1" i="1" dirty="0">
                <a:latin typeface="Times New Roman"/>
                <a:cs typeface="Times New Roman"/>
              </a:rPr>
              <a:t>de</a:t>
            </a:r>
            <a:r>
              <a:rPr sz="700" b="1" i="1" spc="-4" dirty="0">
                <a:latin typeface="Times New Roman"/>
                <a:cs typeface="Times New Roman"/>
              </a:rPr>
              <a:t> Conexión </a:t>
            </a:r>
            <a:r>
              <a:rPr sz="700" b="1" i="1" dirty="0">
                <a:latin typeface="Times New Roman"/>
                <a:cs typeface="Times New Roman"/>
              </a:rPr>
              <a:t>de</a:t>
            </a:r>
            <a:r>
              <a:rPr sz="700" b="1" i="1" spc="-4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la </a:t>
            </a:r>
            <a:r>
              <a:rPr sz="700" b="1" i="1" spc="-4" dirty="0">
                <a:latin typeface="Times New Roman"/>
                <a:cs typeface="Times New Roman"/>
              </a:rPr>
              <a:t>Protección</a:t>
            </a:r>
            <a:r>
              <a:rPr sz="700" b="1" i="1" spc="-8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27TN.</a:t>
            </a:r>
            <a:endParaRPr sz="700">
              <a:latin typeface="Times New Roman"/>
              <a:cs typeface="Times New Roman"/>
            </a:endParaRPr>
          </a:p>
          <a:p>
            <a:pPr marL="10259" marR="4104" algn="just">
              <a:lnSpc>
                <a:spcPct val="103400"/>
              </a:lnSpc>
              <a:spcBef>
                <a:spcPts val="695"/>
              </a:spcBef>
            </a:pPr>
            <a:r>
              <a:rPr sz="1000" dirty="0">
                <a:latin typeface="Times New Roman"/>
                <a:cs typeface="Times New Roman"/>
              </a:rPr>
              <a:t>Este </a:t>
            </a:r>
            <a:r>
              <a:rPr sz="1000" spc="-4" dirty="0">
                <a:latin typeface="Times New Roman"/>
                <a:cs typeface="Times New Roman"/>
              </a:rPr>
              <a:t>relevador </a:t>
            </a:r>
            <a:r>
              <a:rPr sz="1000" dirty="0">
                <a:latin typeface="Times New Roman"/>
                <a:cs typeface="Times New Roman"/>
              </a:rPr>
              <a:t>proporciona </a:t>
            </a:r>
            <a:r>
              <a:rPr sz="1000" spc="-4" dirty="0">
                <a:latin typeface="Times New Roman"/>
                <a:cs typeface="Times New Roman"/>
              </a:rPr>
              <a:t>una </a:t>
            </a:r>
            <a:r>
              <a:rPr sz="1000" dirty="0">
                <a:latin typeface="Times New Roman"/>
                <a:cs typeface="Times New Roman"/>
              </a:rPr>
              <a:t>protección </a:t>
            </a:r>
            <a:r>
              <a:rPr sz="1000" spc="-4" dirty="0">
                <a:latin typeface="Times New Roman"/>
                <a:cs typeface="Times New Roman"/>
              </a:rPr>
              <a:t>de </a:t>
            </a:r>
            <a:r>
              <a:rPr sz="1000" dirty="0">
                <a:latin typeface="Times New Roman"/>
                <a:cs typeface="Times New Roman"/>
              </a:rPr>
              <a:t>falla a </a:t>
            </a:r>
            <a:r>
              <a:rPr sz="1000" spc="-4" dirty="0">
                <a:latin typeface="Times New Roman"/>
                <a:cs typeface="Times New Roman"/>
              </a:rPr>
              <a:t>tierra del </a:t>
            </a:r>
            <a:r>
              <a:rPr sz="1000" dirty="0">
                <a:latin typeface="Times New Roman"/>
                <a:cs typeface="Times New Roman"/>
              </a:rPr>
              <a:t>estator para </a:t>
            </a:r>
            <a:r>
              <a:rPr sz="1000" spc="-4" dirty="0">
                <a:latin typeface="Times New Roman"/>
                <a:cs typeface="Times New Roman"/>
              </a:rPr>
              <a:t>aplicaciones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generadores aterrizados </a:t>
            </a:r>
            <a:r>
              <a:rPr sz="1000" dirty="0">
                <a:latin typeface="Times New Roman"/>
                <a:cs typeface="Times New Roman"/>
              </a:rPr>
              <a:t>a </a:t>
            </a:r>
            <a:r>
              <a:rPr sz="1000" spc="-4" dirty="0">
                <a:latin typeface="Times New Roman"/>
                <a:cs typeface="Times New Roman"/>
              </a:rPr>
              <a:t>través </a:t>
            </a:r>
            <a:r>
              <a:rPr sz="1000" spc="4" dirty="0">
                <a:latin typeface="Times New Roman"/>
                <a:cs typeface="Times New Roman"/>
              </a:rPr>
              <a:t>de </a:t>
            </a:r>
            <a:r>
              <a:rPr sz="1000" dirty="0">
                <a:latin typeface="Times New Roman"/>
                <a:cs typeface="Times New Roman"/>
              </a:rPr>
              <a:t>un </a:t>
            </a:r>
            <a:r>
              <a:rPr sz="1000" spc="-4" dirty="0">
                <a:latin typeface="Times New Roman"/>
                <a:cs typeface="Times New Roman"/>
              </a:rPr>
              <a:t>transformador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distribución. </a:t>
            </a:r>
            <a:r>
              <a:rPr sz="1000" dirty="0">
                <a:latin typeface="Times New Roman"/>
                <a:cs typeface="Times New Roman"/>
              </a:rPr>
              <a:t>Cuando </a:t>
            </a:r>
            <a:r>
              <a:rPr sz="1000" spc="-4" dirty="0">
                <a:latin typeface="Times New Roman"/>
                <a:cs typeface="Times New Roman"/>
              </a:rPr>
              <a:t>es usado en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conjunto con </a:t>
            </a:r>
            <a:r>
              <a:rPr sz="1000" dirty="0">
                <a:latin typeface="Times New Roman"/>
                <a:cs typeface="Times New Roman"/>
              </a:rPr>
              <a:t>la </a:t>
            </a:r>
            <a:r>
              <a:rPr sz="1000" spc="-4" dirty="0">
                <a:latin typeface="Times New Roman"/>
                <a:cs typeface="Times New Roman"/>
              </a:rPr>
              <a:t>función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protección </a:t>
            </a:r>
            <a:r>
              <a:rPr sz="1000" dirty="0">
                <a:latin typeface="Times New Roman"/>
                <a:cs typeface="Times New Roman"/>
              </a:rPr>
              <a:t>(59N) de sobre </a:t>
            </a:r>
            <a:r>
              <a:rPr sz="1000" spc="-4" dirty="0">
                <a:latin typeface="Times New Roman"/>
                <a:cs typeface="Times New Roman"/>
              </a:rPr>
              <a:t>voltaje RMS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neutro fundamental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proporciona </a:t>
            </a:r>
            <a:r>
              <a:rPr sz="1000" dirty="0">
                <a:latin typeface="Times New Roman"/>
                <a:cs typeface="Times New Roman"/>
              </a:rPr>
              <a:t>una protección </a:t>
            </a:r>
            <a:r>
              <a:rPr sz="1000" spc="-4" dirty="0">
                <a:latin typeface="Times New Roman"/>
                <a:cs typeface="Times New Roman"/>
              </a:rPr>
              <a:t>contra fallas </a:t>
            </a:r>
            <a:r>
              <a:rPr sz="1000" dirty="0">
                <a:latin typeface="Times New Roman"/>
                <a:cs typeface="Times New Roman"/>
              </a:rPr>
              <a:t>a </a:t>
            </a:r>
            <a:r>
              <a:rPr sz="1000" spc="-4" dirty="0">
                <a:latin typeface="Times New Roman"/>
                <a:cs typeface="Times New Roman"/>
              </a:rPr>
              <a:t>tierra del estator al 100%. </a:t>
            </a:r>
            <a:r>
              <a:rPr sz="1000" dirty="0">
                <a:latin typeface="Times New Roman"/>
                <a:cs typeface="Times New Roman"/>
              </a:rPr>
              <a:t>Debe </a:t>
            </a:r>
            <a:r>
              <a:rPr sz="1000" spc="-4" dirty="0">
                <a:latin typeface="Times New Roman"/>
                <a:cs typeface="Times New Roman"/>
              </a:rPr>
              <a:t>contar con dos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niveles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operación </a:t>
            </a:r>
            <a:r>
              <a:rPr sz="1000" dirty="0">
                <a:latin typeface="Times New Roman"/>
                <a:cs typeface="Times New Roman"/>
              </a:rPr>
              <a:t>definidos </a:t>
            </a:r>
            <a:r>
              <a:rPr sz="1000" spc="-4" dirty="0">
                <a:latin typeface="Times New Roman"/>
                <a:cs typeface="Times New Roman"/>
              </a:rPr>
              <a:t>con retardo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tiempo. Además, debe incorporar lógicas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bloqueo por un </a:t>
            </a:r>
            <a:r>
              <a:rPr sz="1000" spc="-4" dirty="0">
                <a:latin typeface="Times New Roman"/>
                <a:cs typeface="Times New Roman"/>
              </a:rPr>
              <a:t>elemento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bajo </a:t>
            </a:r>
            <a:r>
              <a:rPr sz="1000" dirty="0">
                <a:latin typeface="Times New Roman"/>
                <a:cs typeface="Times New Roman"/>
              </a:rPr>
              <a:t>voltaje de </a:t>
            </a:r>
            <a:r>
              <a:rPr sz="1000" spc="-4" dirty="0">
                <a:latin typeface="Times New Roman"/>
                <a:cs typeface="Times New Roman"/>
              </a:rPr>
              <a:t>secuencia </a:t>
            </a:r>
            <a:r>
              <a:rPr sz="1000" dirty="0">
                <a:latin typeface="Times New Roman"/>
                <a:cs typeface="Times New Roman"/>
              </a:rPr>
              <a:t>positiva </a:t>
            </a:r>
            <a:r>
              <a:rPr sz="1000" spc="-4" dirty="0">
                <a:latin typeface="Times New Roman"/>
                <a:cs typeface="Times New Roman"/>
              </a:rPr>
              <a:t>independiente </a:t>
            </a:r>
            <a:r>
              <a:rPr sz="1000" dirty="0">
                <a:latin typeface="Times New Roman"/>
                <a:cs typeface="Times New Roman"/>
              </a:rPr>
              <a:t>o un </a:t>
            </a:r>
            <a:r>
              <a:rPr sz="1000" spc="-4" dirty="0">
                <a:latin typeface="Times New Roman"/>
                <a:cs typeface="Times New Roman"/>
              </a:rPr>
              <a:t>elemento </a:t>
            </a:r>
            <a:r>
              <a:rPr sz="1000" dirty="0">
                <a:latin typeface="Times New Roman"/>
                <a:cs typeface="Times New Roman"/>
              </a:rPr>
              <a:t> de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flujo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potencia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hacia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adelante,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o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ambos. </a:t>
            </a:r>
            <a:r>
              <a:rPr sz="1000" spc="-8" dirty="0">
                <a:latin typeface="Times New Roman"/>
                <a:cs typeface="Times New Roman"/>
              </a:rPr>
              <a:t>La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supervisión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puede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prevenir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disparos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cuando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campo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del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generador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no </a:t>
            </a:r>
            <a:r>
              <a:rPr sz="1000" spc="-4" dirty="0">
                <a:latin typeface="Times New Roman"/>
                <a:cs typeface="Times New Roman"/>
              </a:rPr>
              <a:t>esté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energizado</a:t>
            </a:r>
            <a:r>
              <a:rPr sz="1000" dirty="0">
                <a:latin typeface="Times New Roman"/>
                <a:cs typeface="Times New Roman"/>
              </a:rPr>
              <a:t> o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unidad</a:t>
            </a:r>
            <a:r>
              <a:rPr sz="1000" dirty="0">
                <a:latin typeface="Times New Roman"/>
                <a:cs typeface="Times New Roman"/>
              </a:rPr>
              <a:t> no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sea </a:t>
            </a:r>
            <a:r>
              <a:rPr sz="1000" dirty="0">
                <a:latin typeface="Times New Roman"/>
                <a:cs typeface="Times New Roman"/>
              </a:rPr>
              <a:t>aún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sincronizada.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51936" y="5286199"/>
            <a:ext cx="5550862" cy="524859"/>
          </a:xfrm>
          <a:prstGeom prst="rect">
            <a:avLst/>
          </a:prstGeom>
        </p:spPr>
        <p:txBody>
          <a:bodyPr vert="horz" wrap="square" lIns="0" tIns="10259" rIns="0" bIns="0" rtlCol="0">
            <a:spAutoFit/>
          </a:bodyPr>
          <a:lstStyle/>
          <a:p>
            <a:pPr algn="ctr">
              <a:spcBef>
                <a:spcPts val="81"/>
              </a:spcBef>
            </a:pPr>
            <a:r>
              <a:rPr sz="700" b="1" i="1" dirty="0">
                <a:latin typeface="Times New Roman"/>
                <a:cs typeface="Times New Roman"/>
              </a:rPr>
              <a:t>Figura </a:t>
            </a:r>
            <a:r>
              <a:rPr sz="700" b="1" i="1" spc="-4" dirty="0">
                <a:latin typeface="Times New Roman"/>
                <a:cs typeface="Times New Roman"/>
              </a:rPr>
              <a:t>4.13:Esquema</a:t>
            </a:r>
            <a:r>
              <a:rPr sz="700" b="1" i="1" spc="12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de </a:t>
            </a:r>
            <a:r>
              <a:rPr sz="700" b="1" i="1" spc="-4" dirty="0">
                <a:latin typeface="Times New Roman"/>
                <a:cs typeface="Times New Roman"/>
              </a:rPr>
              <a:t>Conexión</a:t>
            </a:r>
            <a:r>
              <a:rPr sz="700" b="1" i="1" dirty="0">
                <a:latin typeface="Times New Roman"/>
                <a:cs typeface="Times New Roman"/>
              </a:rPr>
              <a:t> de la</a:t>
            </a:r>
            <a:r>
              <a:rPr sz="700" b="1" i="1" spc="4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protección </a:t>
            </a:r>
            <a:r>
              <a:rPr sz="700" b="1" i="1" dirty="0">
                <a:latin typeface="Times New Roman"/>
                <a:cs typeface="Times New Roman"/>
              </a:rPr>
              <a:t>de</a:t>
            </a:r>
            <a:r>
              <a:rPr sz="700" b="1" i="1" spc="4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Falla</a:t>
            </a:r>
            <a:r>
              <a:rPr sz="700" b="1" i="1" dirty="0">
                <a:latin typeface="Times New Roman"/>
                <a:cs typeface="Times New Roman"/>
              </a:rPr>
              <a:t> a</a:t>
            </a:r>
            <a:r>
              <a:rPr sz="700" b="1" i="1" spc="4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Tierra</a:t>
            </a:r>
            <a:r>
              <a:rPr sz="700" b="1" i="1" spc="8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en</a:t>
            </a:r>
            <a:r>
              <a:rPr sz="700" b="1" i="1" spc="8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el</a:t>
            </a:r>
            <a:r>
              <a:rPr sz="700" b="1" i="1" spc="4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Estator.</a:t>
            </a:r>
            <a:endParaRPr sz="700">
              <a:latin typeface="Times New Roman"/>
              <a:cs typeface="Times New Roman"/>
            </a:endParaRPr>
          </a:p>
          <a:p>
            <a:pPr marL="10259" marR="4104" algn="just">
              <a:lnSpc>
                <a:spcPct val="103299"/>
              </a:lnSpc>
              <a:spcBef>
                <a:spcPts val="699"/>
              </a:spcBef>
            </a:pPr>
            <a:r>
              <a:rPr sz="1000" spc="-4" dirty="0">
                <a:latin typeface="Times New Roman"/>
                <a:cs typeface="Times New Roman"/>
              </a:rPr>
              <a:t>Sabemos </a:t>
            </a:r>
            <a:r>
              <a:rPr sz="1000" dirty="0">
                <a:latin typeface="Times New Roman"/>
                <a:cs typeface="Times New Roman"/>
              </a:rPr>
              <a:t>que todos </a:t>
            </a:r>
            <a:r>
              <a:rPr sz="1000" spc="-4" dirty="0">
                <a:latin typeface="Times New Roman"/>
                <a:cs typeface="Times New Roman"/>
              </a:rPr>
              <a:t>los generadores producen armónicos, </a:t>
            </a:r>
            <a:r>
              <a:rPr sz="1000" dirty="0">
                <a:latin typeface="Times New Roman"/>
                <a:cs typeface="Times New Roman"/>
              </a:rPr>
              <a:t>que </a:t>
            </a:r>
            <a:r>
              <a:rPr sz="1000" spc="-4" dirty="0">
                <a:latin typeface="Times New Roman"/>
                <a:cs typeface="Times New Roman"/>
              </a:rPr>
              <a:t>aparecen </a:t>
            </a:r>
            <a:r>
              <a:rPr sz="1000" dirty="0">
                <a:latin typeface="Times New Roman"/>
                <a:cs typeface="Times New Roman"/>
              </a:rPr>
              <a:t>en </a:t>
            </a:r>
            <a:r>
              <a:rPr sz="1000" spc="-4" dirty="0">
                <a:latin typeface="Times New Roman"/>
                <a:cs typeface="Times New Roman"/>
              </a:rPr>
              <a:t>cada </a:t>
            </a:r>
            <a:r>
              <a:rPr sz="1000" dirty="0">
                <a:latin typeface="Times New Roman"/>
                <a:cs typeface="Times New Roman"/>
              </a:rPr>
              <a:t>una </a:t>
            </a:r>
            <a:r>
              <a:rPr sz="1000" spc="4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las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fases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igual magnitud </a:t>
            </a:r>
            <a:r>
              <a:rPr sz="1000" dirty="0">
                <a:latin typeface="Times New Roman"/>
                <a:cs typeface="Times New Roman"/>
              </a:rPr>
              <a:t>y </a:t>
            </a:r>
            <a:r>
              <a:rPr sz="1000" spc="-4" dirty="0">
                <a:latin typeface="Times New Roman"/>
                <a:cs typeface="Times New Roman"/>
              </a:rPr>
              <a:t>ángulo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fase, entre </a:t>
            </a:r>
            <a:r>
              <a:rPr sz="1000" dirty="0">
                <a:latin typeface="Times New Roman"/>
                <a:cs typeface="Times New Roman"/>
              </a:rPr>
              <a:t>ellas la </a:t>
            </a:r>
            <a:r>
              <a:rPr sz="1000" spc="-4" dirty="0">
                <a:latin typeface="Times New Roman"/>
                <a:cs typeface="Times New Roman"/>
              </a:rPr>
              <a:t>tercera </a:t>
            </a:r>
            <a:r>
              <a:rPr sz="1000" dirty="0">
                <a:latin typeface="Times New Roman"/>
                <a:cs typeface="Times New Roman"/>
              </a:rPr>
              <a:t>armónica que va a estar </a:t>
            </a:r>
            <a:r>
              <a:rPr sz="1000" spc="-4" dirty="0">
                <a:latin typeface="Times New Roman"/>
                <a:cs typeface="Times New Roman"/>
              </a:rPr>
              <a:t>en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fase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con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4" dirty="0">
                <a:latin typeface="Times New Roman"/>
                <a:cs typeface="Times New Roman"/>
              </a:rPr>
              <a:t>la</a:t>
            </a:r>
            <a:r>
              <a:rPr sz="1000" spc="-4" dirty="0">
                <a:latin typeface="Times New Roman"/>
                <a:cs typeface="Times New Roman"/>
              </a:rPr>
              <a:t> fundamental.</a:t>
            </a:r>
            <a:endParaRPr sz="1000">
              <a:latin typeface="Times New Roman"/>
              <a:cs typeface="Times New Roman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23417" y="1695600"/>
            <a:ext cx="3582745" cy="1128792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120441" y="4111868"/>
            <a:ext cx="3402088" cy="1165087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xfrm>
            <a:off x="6329082" y="5931133"/>
            <a:ext cx="300182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r>
              <a:rPr dirty="0"/>
              <a:t>51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51936" y="559880"/>
            <a:ext cx="5552113" cy="2965349"/>
          </a:xfrm>
          <a:prstGeom prst="rect">
            <a:avLst/>
          </a:prstGeom>
        </p:spPr>
        <p:txBody>
          <a:bodyPr vert="horz" wrap="square" lIns="0" tIns="5130" rIns="0" bIns="0" rtlCol="0">
            <a:spAutoFit/>
          </a:bodyPr>
          <a:lstStyle/>
          <a:p>
            <a:pPr marL="10259" marR="4617" algn="just">
              <a:lnSpc>
                <a:spcPct val="103499"/>
              </a:lnSpc>
              <a:spcBef>
                <a:spcPts val="40"/>
              </a:spcBef>
            </a:pPr>
            <a:r>
              <a:rPr sz="1000" dirty="0">
                <a:latin typeface="Times New Roman"/>
                <a:cs typeface="Times New Roman"/>
              </a:rPr>
              <a:t>El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generador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condiciones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normales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proporcionara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un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nivel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tensión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tercera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armónica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 sus terminales, generalmente es </a:t>
            </a:r>
            <a:r>
              <a:rPr sz="1000" dirty="0">
                <a:latin typeface="Times New Roman"/>
                <a:cs typeface="Times New Roman"/>
              </a:rPr>
              <a:t>más </a:t>
            </a:r>
            <a:r>
              <a:rPr sz="1000" spc="-4" dirty="0">
                <a:latin typeface="Times New Roman"/>
                <a:cs typeface="Times New Roman"/>
              </a:rPr>
              <a:t>alto </a:t>
            </a:r>
            <a:r>
              <a:rPr sz="1000" dirty="0">
                <a:latin typeface="Times New Roman"/>
                <a:cs typeface="Times New Roman"/>
              </a:rPr>
              <a:t>cuando </a:t>
            </a:r>
            <a:r>
              <a:rPr sz="1000" spc="-4" dirty="0">
                <a:latin typeface="Times New Roman"/>
                <a:cs typeface="Times New Roman"/>
              </a:rPr>
              <a:t>el generador está </a:t>
            </a:r>
            <a:r>
              <a:rPr sz="1000" dirty="0">
                <a:latin typeface="Times New Roman"/>
                <a:cs typeface="Times New Roman"/>
              </a:rPr>
              <a:t>a plena </a:t>
            </a:r>
            <a:r>
              <a:rPr sz="1000" spc="-4" dirty="0">
                <a:latin typeface="Times New Roman"/>
                <a:cs typeface="Times New Roman"/>
              </a:rPr>
              <a:t>carga; en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condiciones </a:t>
            </a:r>
            <a:r>
              <a:rPr sz="1000" dirty="0">
                <a:latin typeface="Times New Roman"/>
                <a:cs typeface="Times New Roman"/>
              </a:rPr>
              <a:t>de falla </a:t>
            </a:r>
            <a:r>
              <a:rPr sz="1000" spc="-4" dirty="0">
                <a:latin typeface="Times New Roman"/>
                <a:cs typeface="Times New Roman"/>
              </a:rPr>
              <a:t>se </a:t>
            </a:r>
            <a:r>
              <a:rPr sz="1000" dirty="0">
                <a:latin typeface="Times New Roman"/>
                <a:cs typeface="Times New Roman"/>
              </a:rPr>
              <a:t>presenta </a:t>
            </a:r>
            <a:r>
              <a:rPr sz="1000" spc="-4" dirty="0">
                <a:latin typeface="Times New Roman"/>
                <a:cs typeface="Times New Roman"/>
              </a:rPr>
              <a:t>dos escenarios, el primero </a:t>
            </a:r>
            <a:r>
              <a:rPr sz="1000" spc="-8" dirty="0">
                <a:latin typeface="Times New Roman"/>
                <a:cs typeface="Times New Roman"/>
              </a:rPr>
              <a:t>es </a:t>
            </a:r>
            <a:r>
              <a:rPr sz="1000" dirty="0">
                <a:latin typeface="Times New Roman"/>
                <a:cs typeface="Times New Roman"/>
              </a:rPr>
              <a:t>una </a:t>
            </a:r>
            <a:r>
              <a:rPr sz="1000" spc="-4" dirty="0">
                <a:latin typeface="Times New Roman"/>
                <a:cs typeface="Times New Roman"/>
              </a:rPr>
              <a:t>falla cercano al </a:t>
            </a:r>
            <a:r>
              <a:rPr sz="1000" dirty="0">
                <a:latin typeface="Times New Roman"/>
                <a:cs typeface="Times New Roman"/>
              </a:rPr>
              <a:t>neutro del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generador</a:t>
            </a:r>
            <a:r>
              <a:rPr sz="1000" spc="53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que</a:t>
            </a:r>
            <a:r>
              <a:rPr sz="1000" spc="4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provoca</a:t>
            </a:r>
            <a:r>
              <a:rPr sz="1000" spc="4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que</a:t>
            </a:r>
            <a:r>
              <a:rPr sz="1000" spc="4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spc="61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voltaje</a:t>
            </a:r>
            <a:r>
              <a:rPr sz="1000" spc="53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4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tercera</a:t>
            </a:r>
            <a:r>
              <a:rPr sz="1000" spc="4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armónica</a:t>
            </a:r>
            <a:r>
              <a:rPr sz="1000" spc="4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disminuya</a:t>
            </a:r>
            <a:r>
              <a:rPr sz="1000" spc="53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considerablemente</a:t>
            </a:r>
            <a:r>
              <a:rPr sz="1000" spc="4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 </a:t>
            </a:r>
            <a:r>
              <a:rPr sz="1000" spc="-23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 neutro, </a:t>
            </a:r>
            <a:r>
              <a:rPr sz="1000" dirty="0">
                <a:latin typeface="Times New Roman"/>
                <a:cs typeface="Times New Roman"/>
              </a:rPr>
              <a:t>lo que </a:t>
            </a:r>
            <a:r>
              <a:rPr sz="1000" spc="-4" dirty="0">
                <a:latin typeface="Times New Roman"/>
                <a:cs typeface="Times New Roman"/>
              </a:rPr>
              <a:t>provoca </a:t>
            </a:r>
            <a:r>
              <a:rPr sz="1000" dirty="0">
                <a:latin typeface="Times New Roman"/>
                <a:cs typeface="Times New Roman"/>
              </a:rPr>
              <a:t>la </a:t>
            </a:r>
            <a:r>
              <a:rPr sz="1000" spc="-4" dirty="0">
                <a:latin typeface="Times New Roman"/>
                <a:cs typeface="Times New Roman"/>
              </a:rPr>
              <a:t>operación </a:t>
            </a:r>
            <a:r>
              <a:rPr sz="1000" dirty="0">
                <a:latin typeface="Times New Roman"/>
                <a:cs typeface="Times New Roman"/>
              </a:rPr>
              <a:t>de la </a:t>
            </a:r>
            <a:r>
              <a:rPr sz="1000" spc="-4" dirty="0">
                <a:latin typeface="Times New Roman"/>
                <a:cs typeface="Times New Roman"/>
              </a:rPr>
              <a:t>protección 27TN; el segundo escenario es </a:t>
            </a:r>
            <a:r>
              <a:rPr sz="1000" dirty="0">
                <a:latin typeface="Times New Roman"/>
                <a:cs typeface="Times New Roman"/>
              </a:rPr>
              <a:t>una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falla</a:t>
            </a:r>
            <a:r>
              <a:rPr sz="1000" spc="3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cercano</a:t>
            </a:r>
            <a:r>
              <a:rPr sz="1000" spc="4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las</a:t>
            </a:r>
            <a:r>
              <a:rPr sz="1000" spc="53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terminales</a:t>
            </a:r>
            <a:r>
              <a:rPr sz="1000" spc="4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del</a:t>
            </a:r>
            <a:r>
              <a:rPr sz="1000" spc="53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generador,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que</a:t>
            </a:r>
            <a:r>
              <a:rPr sz="1000" spc="4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conlleva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que</a:t>
            </a:r>
            <a:r>
              <a:rPr sz="1000" spc="4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voltaje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se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incremente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 </a:t>
            </a:r>
            <a:r>
              <a:rPr sz="1000" spc="-23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 neutro, </a:t>
            </a:r>
            <a:r>
              <a:rPr sz="1000" dirty="0">
                <a:latin typeface="Times New Roman"/>
                <a:cs typeface="Times New Roman"/>
              </a:rPr>
              <a:t>que </a:t>
            </a:r>
            <a:r>
              <a:rPr sz="1000" spc="-4" dirty="0">
                <a:latin typeface="Times New Roman"/>
                <a:cs typeface="Times New Roman"/>
              </a:rPr>
              <a:t>hace operar </a:t>
            </a:r>
            <a:r>
              <a:rPr sz="1000" dirty="0">
                <a:latin typeface="Times New Roman"/>
                <a:cs typeface="Times New Roman"/>
              </a:rPr>
              <a:t>la </a:t>
            </a:r>
            <a:r>
              <a:rPr sz="1000" spc="-4" dirty="0">
                <a:latin typeface="Times New Roman"/>
                <a:cs typeface="Times New Roman"/>
              </a:rPr>
              <a:t>protección </a:t>
            </a:r>
            <a:r>
              <a:rPr sz="1000" dirty="0">
                <a:latin typeface="Times New Roman"/>
                <a:cs typeface="Times New Roman"/>
              </a:rPr>
              <a:t>59N; </a:t>
            </a:r>
            <a:r>
              <a:rPr sz="1000" spc="-4" dirty="0">
                <a:latin typeface="Times New Roman"/>
                <a:cs typeface="Times New Roman"/>
              </a:rPr>
              <a:t>ambas protecciones cubren el </a:t>
            </a:r>
            <a:r>
              <a:rPr sz="1000" dirty="0">
                <a:latin typeface="Times New Roman"/>
                <a:cs typeface="Times New Roman"/>
              </a:rPr>
              <a:t>100% </a:t>
            </a:r>
            <a:r>
              <a:rPr sz="1000" spc="-4" dirty="0">
                <a:latin typeface="Times New Roman"/>
                <a:cs typeface="Times New Roman"/>
              </a:rPr>
              <a:t>del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devanado </a:t>
            </a:r>
            <a:r>
              <a:rPr sz="1000" dirty="0">
                <a:latin typeface="Times New Roman"/>
                <a:cs typeface="Times New Roman"/>
              </a:rPr>
              <a:t>del </a:t>
            </a:r>
            <a:r>
              <a:rPr sz="1000" spc="-4" dirty="0">
                <a:latin typeface="Times New Roman"/>
                <a:cs typeface="Times New Roman"/>
              </a:rPr>
              <a:t>estator.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36"/>
              </a:spcBef>
            </a:pPr>
            <a:endParaRPr sz="1000">
              <a:latin typeface="Times New Roman"/>
              <a:cs typeface="Times New Roman"/>
            </a:endParaRPr>
          </a:p>
          <a:p>
            <a:pPr marL="10259" marR="4104" algn="just">
              <a:lnSpc>
                <a:spcPct val="103600"/>
              </a:lnSpc>
            </a:pPr>
            <a:r>
              <a:rPr sz="1000" spc="-4" dirty="0">
                <a:latin typeface="Times New Roman"/>
                <a:cs typeface="Times New Roman"/>
              </a:rPr>
              <a:t>Una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las principales </a:t>
            </a:r>
            <a:r>
              <a:rPr sz="1000" dirty="0">
                <a:latin typeface="Times New Roman"/>
                <a:cs typeface="Times New Roman"/>
              </a:rPr>
              <a:t>ventajas de </a:t>
            </a:r>
            <a:r>
              <a:rPr sz="1000" spc="-4" dirty="0">
                <a:latin typeface="Times New Roman"/>
                <a:cs typeface="Times New Roman"/>
              </a:rPr>
              <a:t>esta </a:t>
            </a:r>
            <a:r>
              <a:rPr sz="1000" dirty="0">
                <a:latin typeface="Times New Roman"/>
                <a:cs typeface="Times New Roman"/>
              </a:rPr>
              <a:t>protección </a:t>
            </a:r>
            <a:r>
              <a:rPr sz="1000" spc="-4" dirty="0">
                <a:latin typeface="Times New Roman"/>
                <a:cs typeface="Times New Roman"/>
              </a:rPr>
              <a:t>es </a:t>
            </a:r>
            <a:r>
              <a:rPr sz="1000" dirty="0">
                <a:latin typeface="Times New Roman"/>
                <a:cs typeface="Times New Roman"/>
              </a:rPr>
              <a:t>que </a:t>
            </a:r>
            <a:r>
              <a:rPr sz="1000" spc="-4" dirty="0">
                <a:latin typeface="Times New Roman"/>
                <a:cs typeface="Times New Roman"/>
              </a:rPr>
              <a:t>se </a:t>
            </a:r>
            <a:r>
              <a:rPr sz="1000" dirty="0">
                <a:latin typeface="Times New Roman"/>
                <a:cs typeface="Times New Roman"/>
              </a:rPr>
              <a:t>monitorea continuamente </a:t>
            </a:r>
            <a:r>
              <a:rPr sz="1000" spc="-4" dirty="0">
                <a:latin typeface="Times New Roman"/>
                <a:cs typeface="Times New Roman"/>
              </a:rPr>
              <a:t>el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aterrizamiento</a:t>
            </a:r>
            <a:r>
              <a:rPr sz="1000" dirty="0">
                <a:latin typeface="Times New Roman"/>
                <a:cs typeface="Times New Roman"/>
              </a:rPr>
              <a:t> y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conexiones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secundarias </a:t>
            </a:r>
            <a:r>
              <a:rPr sz="1000" dirty="0">
                <a:latin typeface="Times New Roman"/>
                <a:cs typeface="Times New Roman"/>
              </a:rPr>
              <a:t>y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los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TP's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las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terminales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máquina.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Además, </a:t>
            </a:r>
            <a:r>
              <a:rPr sz="1000" spc="-23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proporciona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una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flexibilidad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para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diferentes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condiciones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carga,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bloqueo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bajo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voltaje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23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secuencia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positiva,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bloqueo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por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bajo </a:t>
            </a:r>
            <a:r>
              <a:rPr sz="1000" dirty="0">
                <a:latin typeface="Times New Roman"/>
                <a:cs typeface="Times New Roman"/>
              </a:rPr>
              <a:t>potencia,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bloqueo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por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bajo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VAR,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bloqueo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por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factor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spc="4" dirty="0">
                <a:latin typeface="Times New Roman"/>
                <a:cs typeface="Times New Roman"/>
              </a:rPr>
              <a:t>de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Potencia, </a:t>
            </a:r>
            <a:r>
              <a:rPr sz="1000" dirty="0">
                <a:latin typeface="Times New Roman"/>
                <a:cs typeface="Times New Roman"/>
              </a:rPr>
              <a:t>por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los</a:t>
            </a:r>
            <a:r>
              <a:rPr sz="1000" dirty="0">
                <a:latin typeface="Times New Roman"/>
                <a:cs typeface="Times New Roman"/>
              </a:rPr>
              <a:t> diversos modos de</a:t>
            </a:r>
            <a:r>
              <a:rPr sz="1000" spc="-4" dirty="0">
                <a:latin typeface="Times New Roman"/>
                <a:cs typeface="Times New Roman"/>
              </a:rPr>
              <a:t> operación.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32"/>
              </a:spcBef>
            </a:pPr>
            <a:endParaRPr sz="1100">
              <a:latin typeface="Times New Roman"/>
              <a:cs typeface="Times New Roman"/>
            </a:endParaRPr>
          </a:p>
          <a:p>
            <a:pPr marL="10259"/>
            <a:r>
              <a:rPr sz="1000" dirty="0">
                <a:latin typeface="Times New Roman"/>
                <a:cs typeface="Times New Roman"/>
              </a:rPr>
              <a:t>AJUSTE:</a:t>
            </a:r>
            <a:endParaRPr sz="1000">
              <a:latin typeface="Times New Roman"/>
              <a:cs typeface="Times New Roman"/>
            </a:endParaRPr>
          </a:p>
          <a:p>
            <a:pPr marL="10259" marR="8207" algn="just">
              <a:lnSpc>
                <a:spcPct val="103299"/>
              </a:lnSpc>
            </a:pPr>
            <a:r>
              <a:rPr sz="1000" dirty="0">
                <a:latin typeface="Times New Roman"/>
                <a:cs typeface="Times New Roman"/>
              </a:rPr>
              <a:t>El </a:t>
            </a:r>
            <a:r>
              <a:rPr sz="1000" spc="-4" dirty="0">
                <a:latin typeface="Times New Roman"/>
                <a:cs typeface="Times New Roman"/>
              </a:rPr>
              <a:t>ajuste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bajo </a:t>
            </a:r>
            <a:r>
              <a:rPr sz="1000" dirty="0">
                <a:latin typeface="Times New Roman"/>
                <a:cs typeface="Times New Roman"/>
              </a:rPr>
              <a:t>voltaje </a:t>
            </a:r>
            <a:r>
              <a:rPr sz="1000" spc="-4" dirty="0">
                <a:latin typeface="Times New Roman"/>
                <a:cs typeface="Times New Roman"/>
              </a:rPr>
              <a:t>debe </a:t>
            </a:r>
            <a:r>
              <a:rPr sz="1000" dirty="0">
                <a:latin typeface="Times New Roman"/>
                <a:cs typeface="Times New Roman"/>
              </a:rPr>
              <a:t>estar debajo de la </a:t>
            </a:r>
            <a:r>
              <a:rPr sz="1000" spc="-4" dirty="0">
                <a:latin typeface="Times New Roman"/>
                <a:cs typeface="Times New Roman"/>
              </a:rPr>
              <a:t>tercera armónica </a:t>
            </a:r>
            <a:r>
              <a:rPr sz="1000" dirty="0">
                <a:latin typeface="Times New Roman"/>
                <a:cs typeface="Times New Roman"/>
              </a:rPr>
              <a:t>de voltaje, medida </a:t>
            </a:r>
            <a:r>
              <a:rPr sz="1000" spc="-4" dirty="0">
                <a:latin typeface="Times New Roman"/>
                <a:cs typeface="Times New Roman"/>
              </a:rPr>
              <a:t>en el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neutro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del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generador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dirty="0">
                <a:latin typeface="Times New Roman"/>
                <a:cs typeface="Times New Roman"/>
              </a:rPr>
              <a:t> condiciones de</a:t>
            </a:r>
            <a:r>
              <a:rPr sz="1000" spc="-4" dirty="0">
                <a:latin typeface="Times New Roman"/>
                <a:cs typeface="Times New Roman"/>
              </a:rPr>
              <a:t> operación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normales.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32"/>
              </a:spcBef>
            </a:pPr>
            <a:endParaRPr sz="1100">
              <a:latin typeface="Times New Roman"/>
              <a:cs typeface="Times New Roman"/>
            </a:endParaRPr>
          </a:p>
          <a:p>
            <a:pPr marL="10259" algn="just">
              <a:spcBef>
                <a:spcPts val="4"/>
              </a:spcBef>
            </a:pPr>
            <a:r>
              <a:rPr sz="1000" dirty="0">
                <a:latin typeface="Times New Roman"/>
                <a:cs typeface="Times New Roman"/>
              </a:rPr>
              <a:t>El ajuste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recomendado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dirty="0">
                <a:latin typeface="Times New Roman"/>
                <a:cs typeface="Times New Roman"/>
              </a:rPr>
              <a:t> 80% de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 </a:t>
            </a:r>
            <a:r>
              <a:rPr sz="1000" spc="-4" dirty="0">
                <a:latin typeface="Times New Roman"/>
                <a:cs typeface="Times New Roman"/>
              </a:rPr>
              <a:t>3ra.</a:t>
            </a:r>
            <a:r>
              <a:rPr sz="1000" dirty="0">
                <a:latin typeface="Times New Roman"/>
                <a:cs typeface="Times New Roman"/>
              </a:rPr>
              <a:t> Armónica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4" dirty="0">
                <a:latin typeface="Times New Roman"/>
                <a:cs typeface="Times New Roman"/>
              </a:rPr>
              <a:t> voltaje.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161503" y="5662460"/>
            <a:ext cx="5328227" cy="120721"/>
          </a:xfrm>
          <a:prstGeom prst="rect">
            <a:avLst/>
          </a:prstGeom>
        </p:spPr>
        <p:txBody>
          <a:bodyPr vert="horz" wrap="square" lIns="0" tIns="17953" rIns="0" bIns="0" rtlCol="0">
            <a:spAutoFit/>
          </a:bodyPr>
          <a:lstStyle/>
          <a:p>
            <a:pPr marL="1669662" marR="4104" indent="-1659916">
              <a:lnSpc>
                <a:spcPts val="832"/>
              </a:lnSpc>
              <a:spcBef>
                <a:spcPts val="141"/>
              </a:spcBef>
            </a:pPr>
            <a:r>
              <a:rPr sz="700" b="1" i="1" dirty="0">
                <a:latin typeface="Times New Roman"/>
                <a:cs typeface="Times New Roman"/>
              </a:rPr>
              <a:t>Figura 4.14:</a:t>
            </a:r>
            <a:r>
              <a:rPr sz="700" b="1" i="1" spc="4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Grafica</a:t>
            </a:r>
            <a:r>
              <a:rPr sz="700" b="1" i="1" dirty="0">
                <a:latin typeface="Times New Roman"/>
                <a:cs typeface="Times New Roman"/>
              </a:rPr>
              <a:t> de </a:t>
            </a:r>
            <a:r>
              <a:rPr sz="700" b="1" i="1" spc="-4" dirty="0">
                <a:latin typeface="Times New Roman"/>
                <a:cs typeface="Times New Roman"/>
              </a:rPr>
              <a:t>Representación</a:t>
            </a:r>
            <a:r>
              <a:rPr sz="700" b="1" i="1" spc="8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sobre</a:t>
            </a:r>
            <a:r>
              <a:rPr sz="700" b="1" i="1" dirty="0">
                <a:latin typeface="Times New Roman"/>
                <a:cs typeface="Times New Roman"/>
              </a:rPr>
              <a:t> los</a:t>
            </a:r>
            <a:r>
              <a:rPr sz="700" b="1" i="1" spc="4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rangos</a:t>
            </a:r>
            <a:r>
              <a:rPr sz="700" b="1" i="1" spc="8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de</a:t>
            </a:r>
            <a:r>
              <a:rPr sz="700" b="1" i="1" spc="-8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alcances</a:t>
            </a:r>
            <a:r>
              <a:rPr sz="700" b="1" i="1" spc="8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de las</a:t>
            </a:r>
            <a:r>
              <a:rPr sz="700" b="1" i="1" spc="8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protecciones</a:t>
            </a:r>
            <a:r>
              <a:rPr sz="700" b="1" i="1" spc="4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27TN</a:t>
            </a:r>
            <a:r>
              <a:rPr sz="700" b="1" i="1" spc="4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y</a:t>
            </a:r>
            <a:r>
              <a:rPr sz="700" b="1" i="1" spc="-4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59N</a:t>
            </a:r>
            <a:r>
              <a:rPr sz="700" b="1" i="1" spc="-8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para fallas</a:t>
            </a:r>
            <a:r>
              <a:rPr sz="700" b="1" i="1" spc="-8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a </a:t>
            </a:r>
            <a:r>
              <a:rPr sz="700" b="1" i="1" spc="-170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Tierra</a:t>
            </a:r>
            <a:r>
              <a:rPr sz="700" b="1" i="1" dirty="0">
                <a:latin typeface="Times New Roman"/>
                <a:cs typeface="Times New Roman"/>
              </a:rPr>
              <a:t> del </a:t>
            </a:r>
            <a:r>
              <a:rPr sz="700" b="1" i="1" spc="-4" dirty="0">
                <a:latin typeface="Times New Roman"/>
                <a:cs typeface="Times New Roman"/>
              </a:rPr>
              <a:t>Estator</a:t>
            </a:r>
            <a:r>
              <a:rPr sz="700" b="1" i="1" spc="-12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al</a:t>
            </a:r>
            <a:r>
              <a:rPr sz="700" b="1" i="1" spc="-8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100%.</a:t>
            </a:r>
            <a:endParaRPr sz="700">
              <a:latin typeface="Times New Roman"/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34687" y="3222923"/>
            <a:ext cx="5349772" cy="2415158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xfrm>
            <a:off x="6329082" y="5931133"/>
            <a:ext cx="300182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r>
              <a:rPr dirty="0"/>
              <a:t>52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51936" y="561834"/>
            <a:ext cx="5550862" cy="793651"/>
          </a:xfrm>
          <a:prstGeom prst="rect">
            <a:avLst/>
          </a:prstGeom>
        </p:spPr>
        <p:txBody>
          <a:bodyPr vert="horz" wrap="square" lIns="0" tIns="10259" rIns="0" bIns="0" rtlCol="0">
            <a:spAutoFit/>
          </a:bodyPr>
          <a:lstStyle/>
          <a:p>
            <a:pPr marL="10259" algn="just">
              <a:spcBef>
                <a:spcPts val="81"/>
              </a:spcBef>
            </a:pPr>
            <a:r>
              <a:rPr sz="1000" b="1" spc="-4" dirty="0">
                <a:latin typeface="Times New Roman"/>
                <a:cs typeface="Times New Roman"/>
              </a:rPr>
              <a:t>ANSI</a:t>
            </a:r>
            <a:r>
              <a:rPr sz="1000" b="1" spc="4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(32G):</a:t>
            </a:r>
            <a:r>
              <a:rPr sz="1000" b="1" spc="8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PROTECCIÓN</a:t>
            </a:r>
            <a:r>
              <a:rPr sz="1000" b="1" spc="4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CONTRA</a:t>
            </a:r>
            <a:r>
              <a:rPr sz="1000" b="1" spc="12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POTENCIA</a:t>
            </a:r>
            <a:r>
              <a:rPr sz="1000" b="1" spc="4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INVERSA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28"/>
              </a:spcBef>
            </a:pPr>
            <a:endParaRPr sz="1000">
              <a:latin typeface="Times New Roman"/>
              <a:cs typeface="Times New Roman"/>
            </a:endParaRPr>
          </a:p>
          <a:p>
            <a:pPr marL="10259" marR="4104" algn="just">
              <a:lnSpc>
                <a:spcPct val="103299"/>
              </a:lnSpc>
              <a:spcBef>
                <a:spcPts val="4"/>
              </a:spcBef>
            </a:pPr>
            <a:r>
              <a:rPr sz="1000" spc="-8" dirty="0">
                <a:latin typeface="Times New Roman"/>
                <a:cs typeface="Times New Roman"/>
              </a:rPr>
              <a:t>La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protección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spc="4" dirty="0">
                <a:latin typeface="Times New Roman"/>
                <a:cs typeface="Times New Roman"/>
              </a:rPr>
              <a:t>de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potencia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inversa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protege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al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generador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spc="4" dirty="0">
                <a:latin typeface="Times New Roman"/>
                <a:cs typeface="Times New Roman"/>
              </a:rPr>
              <a:t>de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comportarse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como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motor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al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recibir </a:t>
            </a:r>
            <a:r>
              <a:rPr sz="1000" spc="-23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potencia activa en </a:t>
            </a:r>
            <a:r>
              <a:rPr sz="1000" dirty="0">
                <a:latin typeface="Times New Roman"/>
                <a:cs typeface="Times New Roman"/>
              </a:rPr>
              <a:t>lugar de </a:t>
            </a:r>
            <a:r>
              <a:rPr sz="1000" spc="-4" dirty="0">
                <a:latin typeface="Times New Roman"/>
                <a:cs typeface="Times New Roman"/>
              </a:rPr>
              <a:t>entregarla </a:t>
            </a:r>
            <a:r>
              <a:rPr sz="1000" dirty="0">
                <a:latin typeface="Times New Roman"/>
                <a:cs typeface="Times New Roman"/>
              </a:rPr>
              <a:t>(al sistema). </a:t>
            </a:r>
            <a:r>
              <a:rPr sz="1000" spc="-8" dirty="0">
                <a:latin typeface="Times New Roman"/>
                <a:cs typeface="Times New Roman"/>
              </a:rPr>
              <a:t>La </a:t>
            </a:r>
            <a:r>
              <a:rPr sz="1000" spc="-4" dirty="0">
                <a:latin typeface="Times New Roman"/>
                <a:cs typeface="Times New Roman"/>
              </a:rPr>
              <a:t>condición anterior se presenta cuando </a:t>
            </a:r>
            <a:r>
              <a:rPr sz="1000" dirty="0">
                <a:latin typeface="Times New Roman"/>
                <a:cs typeface="Times New Roman"/>
              </a:rPr>
              <a:t> la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turbina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12" dirty="0">
                <a:latin typeface="Times New Roman"/>
                <a:cs typeface="Times New Roman"/>
              </a:rPr>
              <a:t>ya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no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le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entrega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potencia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y</a:t>
            </a:r>
            <a:r>
              <a:rPr sz="1000" spc="-4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empieza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absorber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potencia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necesaria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para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mantener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al generador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dirty="0">
                <a:latin typeface="Times New Roman"/>
                <a:cs typeface="Times New Roman"/>
              </a:rPr>
              <a:t> sincronismo.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51936" y="2741652"/>
            <a:ext cx="5552113" cy="4165984"/>
          </a:xfrm>
          <a:prstGeom prst="rect">
            <a:avLst/>
          </a:prstGeom>
        </p:spPr>
        <p:txBody>
          <a:bodyPr vert="horz" wrap="square" lIns="0" tIns="10259" rIns="0" bIns="0" rtlCol="0">
            <a:spAutoFit/>
          </a:bodyPr>
          <a:lstStyle/>
          <a:p>
            <a:pPr algn="ctr">
              <a:spcBef>
                <a:spcPts val="81"/>
              </a:spcBef>
            </a:pPr>
            <a:r>
              <a:rPr sz="700" b="1" i="1" dirty="0">
                <a:latin typeface="Times New Roman"/>
                <a:cs typeface="Times New Roman"/>
              </a:rPr>
              <a:t>Figura</a:t>
            </a:r>
            <a:r>
              <a:rPr sz="700" b="1" i="1" spc="-4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4.15: </a:t>
            </a:r>
            <a:r>
              <a:rPr sz="700" b="1" i="1" spc="-4" dirty="0">
                <a:latin typeface="Times New Roman"/>
                <a:cs typeface="Times New Roman"/>
              </a:rPr>
              <a:t>Esquema </a:t>
            </a:r>
            <a:r>
              <a:rPr sz="700" b="1" i="1" dirty="0">
                <a:latin typeface="Times New Roman"/>
                <a:cs typeface="Times New Roman"/>
              </a:rPr>
              <a:t>de</a:t>
            </a:r>
            <a:r>
              <a:rPr sz="700" b="1" i="1" spc="-4" dirty="0">
                <a:latin typeface="Times New Roman"/>
                <a:cs typeface="Times New Roman"/>
              </a:rPr>
              <a:t> Conexión</a:t>
            </a:r>
            <a:r>
              <a:rPr sz="700" b="1" i="1" spc="-8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de</a:t>
            </a:r>
            <a:r>
              <a:rPr sz="700" b="1" i="1" spc="-4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la</a:t>
            </a:r>
            <a:r>
              <a:rPr sz="700" b="1" i="1" spc="-4" dirty="0">
                <a:latin typeface="Times New Roman"/>
                <a:cs typeface="Times New Roman"/>
              </a:rPr>
              <a:t> Protección</a:t>
            </a:r>
            <a:r>
              <a:rPr sz="700" b="1" i="1" spc="-8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32G.</a:t>
            </a:r>
            <a:endParaRPr sz="700">
              <a:latin typeface="Times New Roman"/>
              <a:cs typeface="Times New Roman"/>
            </a:endParaRPr>
          </a:p>
          <a:p>
            <a:pPr>
              <a:spcBef>
                <a:spcPts val="36"/>
              </a:spcBef>
            </a:pPr>
            <a:endParaRPr sz="600">
              <a:latin typeface="Times New Roman"/>
              <a:cs typeface="Times New Roman"/>
            </a:endParaRPr>
          </a:p>
          <a:p>
            <a:pPr marL="10259">
              <a:spcBef>
                <a:spcPts val="4"/>
              </a:spcBef>
            </a:pPr>
            <a:r>
              <a:rPr sz="1000" spc="-4" dirty="0">
                <a:latin typeface="Times New Roman"/>
                <a:cs typeface="Times New Roman"/>
              </a:rPr>
              <a:t>Causas </a:t>
            </a:r>
            <a:r>
              <a:rPr sz="1000" dirty="0">
                <a:latin typeface="Times New Roman"/>
                <a:cs typeface="Times New Roman"/>
              </a:rPr>
              <a:t>que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puedan</a:t>
            </a:r>
            <a:r>
              <a:rPr sz="1000" spc="-4" dirty="0">
                <a:latin typeface="Times New Roman"/>
                <a:cs typeface="Times New Roman"/>
              </a:rPr>
              <a:t> ocasionar </a:t>
            </a:r>
            <a:r>
              <a:rPr sz="1000" dirty="0">
                <a:latin typeface="Times New Roman"/>
                <a:cs typeface="Times New Roman"/>
              </a:rPr>
              <a:t>una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potencia</a:t>
            </a:r>
            <a:r>
              <a:rPr sz="1000" spc="-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 motorización:</a:t>
            </a:r>
            <a:endParaRPr sz="1000">
              <a:latin typeface="Times New Roman"/>
              <a:cs typeface="Times New Roman"/>
            </a:endParaRPr>
          </a:p>
          <a:p>
            <a:pPr marL="379072" indent="-185176">
              <a:spcBef>
                <a:spcPts val="36"/>
              </a:spcBef>
              <a:buAutoNum type="alphaLcParenR"/>
              <a:tabLst>
                <a:tab pos="379585" algn="l"/>
              </a:tabLst>
            </a:pPr>
            <a:r>
              <a:rPr sz="1000" spc="-4" dirty="0">
                <a:latin typeface="Times New Roman"/>
                <a:cs typeface="Times New Roman"/>
              </a:rPr>
              <a:t>Falla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4" dirty="0">
                <a:latin typeface="Times New Roman"/>
                <a:cs typeface="Times New Roman"/>
              </a:rPr>
              <a:t>la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turbina.</a:t>
            </a:r>
            <a:endParaRPr sz="1000">
              <a:latin typeface="Times New Roman"/>
              <a:cs typeface="Times New Roman"/>
            </a:endParaRPr>
          </a:p>
          <a:p>
            <a:pPr marL="379072" indent="-185176">
              <a:spcBef>
                <a:spcPts val="40"/>
              </a:spcBef>
              <a:buAutoNum type="alphaLcParenR"/>
              <a:tabLst>
                <a:tab pos="379585" algn="l"/>
              </a:tabLst>
            </a:pPr>
            <a:r>
              <a:rPr sz="1000" spc="-4" dirty="0">
                <a:latin typeface="Times New Roman"/>
                <a:cs typeface="Times New Roman"/>
              </a:rPr>
              <a:t>Falla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caldera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o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recuperador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calor.</a:t>
            </a:r>
            <a:endParaRPr sz="1000">
              <a:latin typeface="Times New Roman"/>
              <a:cs typeface="Times New Roman"/>
            </a:endParaRPr>
          </a:p>
          <a:p>
            <a:pPr marL="379072" indent="-185176">
              <a:spcBef>
                <a:spcPts val="40"/>
              </a:spcBef>
              <a:buAutoNum type="alphaLcParenR"/>
              <a:tabLst>
                <a:tab pos="379585" algn="l"/>
              </a:tabLst>
            </a:pPr>
            <a:r>
              <a:rPr sz="1000" spc="-4" dirty="0">
                <a:latin typeface="Times New Roman"/>
                <a:cs typeface="Times New Roman"/>
              </a:rPr>
              <a:t>Problemas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operación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spc="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sistema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eléctrico</a:t>
            </a:r>
            <a:r>
              <a:rPr sz="1000" spc="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(Desequilibrio).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40"/>
              </a:spcBef>
            </a:pPr>
            <a:endParaRPr sz="1000">
              <a:latin typeface="Times New Roman"/>
              <a:cs typeface="Times New Roman"/>
            </a:endParaRPr>
          </a:p>
          <a:p>
            <a:pPr marL="10259" marR="7181" algn="just">
              <a:lnSpc>
                <a:spcPct val="103299"/>
              </a:lnSpc>
            </a:pPr>
            <a:r>
              <a:rPr sz="1000" spc="-8" dirty="0">
                <a:latin typeface="Times New Roman"/>
                <a:cs typeface="Times New Roman"/>
              </a:rPr>
              <a:t>La </a:t>
            </a:r>
            <a:r>
              <a:rPr sz="1000" spc="-4" dirty="0">
                <a:latin typeface="Times New Roman"/>
                <a:cs typeface="Times New Roman"/>
              </a:rPr>
              <a:t>motorización en el generador puede ser tolerable en </a:t>
            </a:r>
            <a:r>
              <a:rPr sz="1000" dirty="0">
                <a:latin typeface="Times New Roman"/>
                <a:cs typeface="Times New Roman"/>
              </a:rPr>
              <a:t>un </a:t>
            </a:r>
            <a:r>
              <a:rPr sz="1000" spc="-4" dirty="0">
                <a:latin typeface="Times New Roman"/>
                <a:cs typeface="Times New Roman"/>
              </a:rPr>
              <a:t>tiempo corto. Si se </a:t>
            </a:r>
            <a:r>
              <a:rPr sz="1000" dirty="0">
                <a:latin typeface="Times New Roman"/>
                <a:cs typeface="Times New Roman"/>
              </a:rPr>
              <a:t>mantiene por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un </a:t>
            </a:r>
            <a:r>
              <a:rPr sz="1000" spc="-4" dirty="0">
                <a:latin typeface="Times New Roman"/>
                <a:cs typeface="Times New Roman"/>
              </a:rPr>
              <a:t>tiempo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excesivo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causa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calentamiento</a:t>
            </a:r>
            <a:r>
              <a:rPr sz="1000" dirty="0">
                <a:latin typeface="Times New Roman"/>
                <a:cs typeface="Times New Roman"/>
              </a:rPr>
              <a:t> en </a:t>
            </a:r>
            <a:r>
              <a:rPr sz="1000" spc="-4" dirty="0">
                <a:latin typeface="Times New Roman"/>
                <a:cs typeface="Times New Roman"/>
              </a:rPr>
              <a:t>algunas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partes</a:t>
            </a:r>
            <a:r>
              <a:rPr sz="1000" dirty="0">
                <a:latin typeface="Times New Roman"/>
                <a:cs typeface="Times New Roman"/>
              </a:rPr>
              <a:t> de</a:t>
            </a:r>
            <a:r>
              <a:rPr sz="1000" spc="-4" dirty="0">
                <a:latin typeface="Times New Roman"/>
                <a:cs typeface="Times New Roman"/>
              </a:rPr>
              <a:t> </a:t>
            </a:r>
            <a:r>
              <a:rPr sz="1000" spc="4" dirty="0">
                <a:latin typeface="Times New Roman"/>
                <a:cs typeface="Times New Roman"/>
              </a:rPr>
              <a:t>la</a:t>
            </a:r>
            <a:r>
              <a:rPr sz="1000" dirty="0">
                <a:latin typeface="Times New Roman"/>
                <a:cs typeface="Times New Roman"/>
              </a:rPr>
              <a:t> turbina.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4"/>
              </a:spcBef>
            </a:pPr>
            <a:endParaRPr sz="1100">
              <a:latin typeface="Times New Roman"/>
              <a:cs typeface="Times New Roman"/>
            </a:endParaRPr>
          </a:p>
          <a:p>
            <a:pPr marL="10259" marR="6668" algn="just">
              <a:lnSpc>
                <a:spcPct val="103299"/>
              </a:lnSpc>
            </a:pPr>
            <a:r>
              <a:rPr sz="1000" dirty="0">
                <a:latin typeface="Times New Roman"/>
                <a:cs typeface="Times New Roman"/>
              </a:rPr>
              <a:t>El </a:t>
            </a:r>
            <a:r>
              <a:rPr sz="1000" spc="-4" dirty="0">
                <a:latin typeface="Times New Roman"/>
                <a:cs typeface="Times New Roman"/>
              </a:rPr>
              <a:t>valor </a:t>
            </a:r>
            <a:r>
              <a:rPr sz="1000" dirty="0">
                <a:latin typeface="Times New Roman"/>
                <a:cs typeface="Times New Roman"/>
              </a:rPr>
              <a:t>permitido de la </a:t>
            </a:r>
            <a:r>
              <a:rPr sz="1000" spc="-4" dirty="0">
                <a:latin typeface="Times New Roman"/>
                <a:cs typeface="Times New Roman"/>
              </a:rPr>
              <a:t>potencia </a:t>
            </a:r>
            <a:r>
              <a:rPr sz="1000" spc="4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motorización, para unidades generadoras movidas </a:t>
            </a:r>
            <a:r>
              <a:rPr sz="1000" dirty="0">
                <a:latin typeface="Times New Roman"/>
                <a:cs typeface="Times New Roman"/>
              </a:rPr>
              <a:t>por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turbinas</a:t>
            </a:r>
            <a:r>
              <a:rPr sz="1000" dirty="0">
                <a:latin typeface="Times New Roman"/>
                <a:cs typeface="Times New Roman"/>
              </a:rPr>
              <a:t> de </a:t>
            </a:r>
            <a:r>
              <a:rPr sz="1000" spc="-4" dirty="0">
                <a:latin typeface="Times New Roman"/>
                <a:cs typeface="Times New Roman"/>
              </a:rPr>
              <a:t>vapor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del</a:t>
            </a:r>
            <a:r>
              <a:rPr sz="1000" spc="1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1% de la potencia </a:t>
            </a:r>
            <a:r>
              <a:rPr sz="1000" spc="-4" dirty="0">
                <a:latin typeface="Times New Roman"/>
                <a:cs typeface="Times New Roman"/>
              </a:rPr>
              <a:t>nominal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o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el </a:t>
            </a:r>
            <a:r>
              <a:rPr sz="1000" spc="-4" dirty="0">
                <a:latin typeface="Times New Roman"/>
                <a:cs typeface="Times New Roman"/>
              </a:rPr>
              <a:t>recomendado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por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fabricante.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32"/>
              </a:spcBef>
            </a:pPr>
            <a:endParaRPr sz="1100">
              <a:latin typeface="Times New Roman"/>
              <a:cs typeface="Times New Roman"/>
            </a:endParaRPr>
          </a:p>
          <a:p>
            <a:pPr marL="10259"/>
            <a:r>
              <a:rPr sz="1000" spc="-4" dirty="0">
                <a:latin typeface="Times New Roman"/>
                <a:cs typeface="Times New Roman"/>
              </a:rPr>
              <a:t>Condiciones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operación de</a:t>
            </a:r>
            <a:r>
              <a:rPr sz="1000" spc="-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protección:</a:t>
            </a:r>
            <a:endParaRPr sz="1000">
              <a:latin typeface="Times New Roman"/>
              <a:cs typeface="Times New Roman"/>
            </a:endParaRPr>
          </a:p>
          <a:p>
            <a:pPr marL="379072" indent="-185176">
              <a:spcBef>
                <a:spcPts val="109"/>
              </a:spcBef>
              <a:buFont typeface="Symbol"/>
              <a:buChar char=""/>
              <a:tabLst>
                <a:tab pos="379072" algn="l"/>
                <a:tab pos="379585" algn="l"/>
              </a:tabLst>
            </a:pPr>
            <a:r>
              <a:rPr sz="1000" spc="-4" dirty="0">
                <a:latin typeface="Times New Roman"/>
                <a:cs typeface="Times New Roman"/>
              </a:rPr>
              <a:t>Primero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disparo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turbina.</a:t>
            </a:r>
            <a:endParaRPr sz="1000">
              <a:latin typeface="Times New Roman"/>
              <a:cs typeface="Times New Roman"/>
            </a:endParaRPr>
          </a:p>
          <a:p>
            <a:pPr marL="379072" indent="-185176">
              <a:spcBef>
                <a:spcPts val="105"/>
              </a:spcBef>
              <a:buFont typeface="Symbol"/>
              <a:buChar char=""/>
              <a:tabLst>
                <a:tab pos="379072" algn="l"/>
                <a:tab pos="379585" algn="l"/>
              </a:tabLst>
            </a:pPr>
            <a:r>
              <a:rPr sz="1000" spc="-4" dirty="0">
                <a:latin typeface="Times New Roman"/>
                <a:cs typeface="Times New Roman"/>
              </a:rPr>
              <a:t>Segunda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perdida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spc="4" dirty="0">
                <a:latin typeface="Times New Roman"/>
                <a:cs typeface="Times New Roman"/>
              </a:rPr>
              <a:t>de</a:t>
            </a:r>
            <a:r>
              <a:rPr sz="1000" spc="-4" dirty="0">
                <a:latin typeface="Times New Roman"/>
                <a:cs typeface="Times New Roman"/>
              </a:rPr>
              <a:t> excitación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y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disparo</a:t>
            </a:r>
            <a:r>
              <a:rPr sz="1000" dirty="0">
                <a:latin typeface="Times New Roman"/>
                <a:cs typeface="Times New Roman"/>
              </a:rPr>
              <a:t> de</a:t>
            </a:r>
            <a:r>
              <a:rPr sz="1000" spc="-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turbina.</a:t>
            </a: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100">
              <a:latin typeface="Times New Roman"/>
              <a:cs typeface="Times New Roman"/>
            </a:endParaRPr>
          </a:p>
          <a:p>
            <a:pPr marL="10259"/>
            <a:r>
              <a:rPr sz="1000" spc="-8" dirty="0">
                <a:latin typeface="Times New Roman"/>
                <a:cs typeface="Times New Roman"/>
              </a:rPr>
              <a:t>La</a:t>
            </a:r>
            <a:r>
              <a:rPr sz="1000" spc="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motorización</a:t>
            </a:r>
            <a:r>
              <a:rPr sz="1000" spc="2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permisible</a:t>
            </a:r>
            <a:r>
              <a:rPr sz="1000" spc="2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para</a:t>
            </a:r>
            <a:r>
              <a:rPr sz="1000" spc="1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unidades</a:t>
            </a:r>
            <a:r>
              <a:rPr sz="1000" spc="2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generadoras</a:t>
            </a:r>
            <a:r>
              <a:rPr sz="1000" spc="2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movidas</a:t>
            </a:r>
            <a:r>
              <a:rPr sz="1000" spc="2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por</a:t>
            </a:r>
            <a:r>
              <a:rPr sz="1000" spc="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turbinas</a:t>
            </a:r>
            <a:r>
              <a:rPr sz="1000" spc="2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vapor</a:t>
            </a:r>
            <a:r>
              <a:rPr sz="1000" spc="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</a:t>
            </a:r>
            <a:r>
              <a:rPr sz="1000" spc="24" dirty="0">
                <a:latin typeface="Times New Roman"/>
                <a:cs typeface="Times New Roman"/>
              </a:rPr>
              <a:t> </a:t>
            </a:r>
            <a:r>
              <a:rPr sz="1000" spc="4" dirty="0">
                <a:latin typeface="Times New Roman"/>
                <a:cs typeface="Times New Roman"/>
              </a:rPr>
              <a:t>de</a:t>
            </a:r>
            <a:endParaRPr sz="1000">
              <a:latin typeface="Times New Roman"/>
              <a:cs typeface="Times New Roman"/>
            </a:endParaRPr>
          </a:p>
          <a:p>
            <a:pPr marL="10259" marR="4104">
              <a:lnSpc>
                <a:spcPct val="103299"/>
              </a:lnSpc>
            </a:pPr>
            <a:r>
              <a:rPr sz="1000" dirty="0">
                <a:latin typeface="Times New Roman"/>
                <a:cs typeface="Times New Roman"/>
              </a:rPr>
              <a:t>0.5</a:t>
            </a:r>
            <a:r>
              <a:rPr sz="1000" spc="4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</a:t>
            </a:r>
            <a:r>
              <a:rPr sz="1000" spc="3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1.0%</a:t>
            </a:r>
            <a:r>
              <a:rPr sz="1000" spc="53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del</a:t>
            </a:r>
            <a:r>
              <a:rPr sz="1000" spc="4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valor</a:t>
            </a:r>
            <a:r>
              <a:rPr sz="1000" spc="4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nominal</a:t>
            </a:r>
            <a:r>
              <a:rPr sz="1000" spc="4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4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potencia</a:t>
            </a:r>
            <a:r>
              <a:rPr sz="1000" spc="53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activa,</a:t>
            </a:r>
            <a:r>
              <a:rPr sz="1000" spc="4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para</a:t>
            </a:r>
            <a:r>
              <a:rPr sz="1000" spc="53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generadores</a:t>
            </a:r>
            <a:r>
              <a:rPr sz="1000" spc="57" dirty="0">
                <a:latin typeface="Times New Roman"/>
                <a:cs typeface="Times New Roman"/>
              </a:rPr>
              <a:t> </a:t>
            </a:r>
            <a:r>
              <a:rPr sz="1000" spc="4" dirty="0">
                <a:latin typeface="Times New Roman"/>
                <a:cs typeface="Times New Roman"/>
              </a:rPr>
              <a:t>movidos</a:t>
            </a:r>
            <a:r>
              <a:rPr sz="1000" spc="4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por</a:t>
            </a:r>
            <a:r>
              <a:rPr sz="1000" spc="4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turbinas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4" dirty="0">
                <a:latin typeface="Times New Roman"/>
                <a:cs typeface="Times New Roman"/>
              </a:rPr>
              <a:t> gas</a:t>
            </a:r>
            <a:r>
              <a:rPr sz="1000" dirty="0">
                <a:latin typeface="Times New Roman"/>
                <a:cs typeface="Times New Roman"/>
              </a:rPr>
              <a:t> o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motor de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combustión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interna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hasta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del</a:t>
            </a:r>
            <a:r>
              <a:rPr sz="1000" dirty="0">
                <a:latin typeface="Times New Roman"/>
                <a:cs typeface="Times New Roman"/>
              </a:rPr>
              <a:t> 2.0%. </a:t>
            </a:r>
            <a:r>
              <a:rPr sz="1000" spc="-4" dirty="0">
                <a:latin typeface="Times New Roman"/>
                <a:cs typeface="Times New Roman"/>
              </a:rPr>
              <a:t>Tiempo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operación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de:</a:t>
            </a:r>
            <a:r>
              <a:rPr sz="1000" dirty="0">
                <a:latin typeface="Times New Roman"/>
                <a:cs typeface="Times New Roman"/>
              </a:rPr>
              <a:t> 10s.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4"/>
              </a:spcBef>
            </a:pPr>
            <a:endParaRPr sz="1100">
              <a:latin typeface="Times New Roman"/>
              <a:cs typeface="Times New Roman"/>
            </a:endParaRPr>
          </a:p>
          <a:p>
            <a:pPr marL="10259" algn="just">
              <a:spcBef>
                <a:spcPts val="4"/>
              </a:spcBef>
            </a:pPr>
            <a:r>
              <a:rPr sz="1000" b="1" spc="-4" dirty="0">
                <a:latin typeface="Times New Roman"/>
                <a:cs typeface="Times New Roman"/>
              </a:rPr>
              <a:t>ANSI</a:t>
            </a:r>
            <a:r>
              <a:rPr sz="1000" b="1" spc="4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(40G):</a:t>
            </a:r>
            <a:r>
              <a:rPr sz="1000" b="1" spc="8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PROTECCIÓN</a:t>
            </a:r>
            <a:r>
              <a:rPr sz="1000" b="1" spc="4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CONTRA</a:t>
            </a:r>
            <a:r>
              <a:rPr sz="1000" b="1" spc="12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PÉRDIDA</a:t>
            </a:r>
            <a:r>
              <a:rPr sz="1000" b="1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DE</a:t>
            </a:r>
            <a:r>
              <a:rPr sz="1000" b="1" spc="4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CAMPO</a:t>
            </a:r>
            <a:r>
              <a:rPr sz="1000" b="1" spc="4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O</a:t>
            </a:r>
            <a:r>
              <a:rPr sz="1000" b="1" spc="8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EXCITACIÓN.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20"/>
              </a:spcBef>
            </a:pPr>
            <a:endParaRPr sz="1000">
              <a:latin typeface="Times New Roman"/>
              <a:cs typeface="Times New Roman"/>
            </a:endParaRPr>
          </a:p>
          <a:p>
            <a:pPr marL="10259" marR="7694" algn="just">
              <a:lnSpc>
                <a:spcPct val="103299"/>
              </a:lnSpc>
            </a:pPr>
            <a:r>
              <a:rPr sz="1000" dirty="0">
                <a:latin typeface="Times New Roman"/>
                <a:cs typeface="Times New Roman"/>
              </a:rPr>
              <a:t>El objeto de </a:t>
            </a:r>
            <a:r>
              <a:rPr sz="1000" spc="-4" dirty="0">
                <a:latin typeface="Times New Roman"/>
                <a:cs typeface="Times New Roman"/>
              </a:rPr>
              <a:t>esta protección es proteger </a:t>
            </a:r>
            <a:r>
              <a:rPr sz="1000" dirty="0">
                <a:latin typeface="Times New Roman"/>
                <a:cs typeface="Times New Roman"/>
              </a:rPr>
              <a:t>a la máquina de </a:t>
            </a:r>
            <a:r>
              <a:rPr sz="1000" spc="-4" dirty="0">
                <a:latin typeface="Times New Roman"/>
                <a:cs typeface="Times New Roman"/>
              </a:rPr>
              <a:t>daños mecánicos </a:t>
            </a:r>
            <a:r>
              <a:rPr sz="1000" dirty="0">
                <a:latin typeface="Times New Roman"/>
                <a:cs typeface="Times New Roman"/>
              </a:rPr>
              <a:t>y </a:t>
            </a:r>
            <a:r>
              <a:rPr sz="1000" spc="-4" dirty="0">
                <a:latin typeface="Times New Roman"/>
                <a:cs typeface="Times New Roman"/>
              </a:rPr>
              <a:t>eléctricos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producidos </a:t>
            </a:r>
            <a:r>
              <a:rPr sz="1000" dirty="0">
                <a:latin typeface="Times New Roman"/>
                <a:cs typeface="Times New Roman"/>
              </a:rPr>
              <a:t>por una pérdida </a:t>
            </a:r>
            <a:r>
              <a:rPr sz="1000" spc="-4" dirty="0">
                <a:latin typeface="Times New Roman"/>
                <a:cs typeface="Times New Roman"/>
              </a:rPr>
              <a:t>repentina </a:t>
            </a:r>
            <a:r>
              <a:rPr sz="1000" dirty="0">
                <a:latin typeface="Times New Roman"/>
                <a:cs typeface="Times New Roman"/>
              </a:rPr>
              <a:t>de la </a:t>
            </a:r>
            <a:r>
              <a:rPr sz="1000" spc="-4" dirty="0">
                <a:latin typeface="Times New Roman"/>
                <a:cs typeface="Times New Roman"/>
              </a:rPr>
              <a:t>excitación, pasando </a:t>
            </a:r>
            <a:r>
              <a:rPr sz="1000" dirty="0">
                <a:latin typeface="Times New Roman"/>
                <a:cs typeface="Times New Roman"/>
              </a:rPr>
              <a:t>a </a:t>
            </a:r>
            <a:r>
              <a:rPr sz="1000" spc="-4" dirty="0">
                <a:latin typeface="Times New Roman"/>
                <a:cs typeface="Times New Roman"/>
              </a:rPr>
              <a:t>recibir energía reactiva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-4" dirty="0">
                <a:latin typeface="Times New Roman"/>
                <a:cs typeface="Times New Roman"/>
              </a:rPr>
              <a:t> red</a:t>
            </a:r>
            <a:r>
              <a:rPr sz="1000" dirty="0">
                <a:latin typeface="Times New Roman"/>
                <a:cs typeface="Times New Roman"/>
              </a:rPr>
              <a:t> para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poder </a:t>
            </a:r>
            <a:r>
              <a:rPr sz="1000" spc="-4" dirty="0">
                <a:latin typeface="Times New Roman"/>
                <a:cs typeface="Times New Roman"/>
              </a:rPr>
              <a:t>mantener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tensión</a:t>
            </a:r>
            <a:r>
              <a:rPr sz="1000" spc="1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y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pudiendo incluso</a:t>
            </a:r>
            <a:r>
              <a:rPr sz="1000" spc="-4" dirty="0">
                <a:latin typeface="Times New Roman"/>
                <a:cs typeface="Times New Roman"/>
              </a:rPr>
              <a:t> perder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dirty="0">
                <a:latin typeface="Times New Roman"/>
                <a:cs typeface="Times New Roman"/>
              </a:rPr>
              <a:t> sincronismo.</a:t>
            </a:r>
            <a:endParaRPr sz="1000">
              <a:latin typeface="Times New Roman"/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58303" y="1426008"/>
            <a:ext cx="4905542" cy="1290182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xfrm>
            <a:off x="6329082" y="5931133"/>
            <a:ext cx="300182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r>
              <a:rPr dirty="0"/>
              <a:t>53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51936" y="2076052"/>
            <a:ext cx="5553364" cy="2394602"/>
          </a:xfrm>
          <a:prstGeom prst="rect">
            <a:avLst/>
          </a:prstGeom>
        </p:spPr>
        <p:txBody>
          <a:bodyPr vert="horz" wrap="square" lIns="0" tIns="10259" rIns="0" bIns="0" rtlCol="0">
            <a:spAutoFit/>
          </a:bodyPr>
          <a:lstStyle/>
          <a:p>
            <a:pPr algn="ctr">
              <a:spcBef>
                <a:spcPts val="81"/>
              </a:spcBef>
            </a:pPr>
            <a:r>
              <a:rPr sz="700" b="1" i="1" dirty="0">
                <a:latin typeface="Times New Roman"/>
                <a:cs typeface="Times New Roman"/>
              </a:rPr>
              <a:t>Figura</a:t>
            </a:r>
            <a:r>
              <a:rPr sz="700" b="1" i="1" spc="-4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4.16: </a:t>
            </a:r>
            <a:r>
              <a:rPr sz="700" b="1" i="1" spc="-4" dirty="0">
                <a:latin typeface="Times New Roman"/>
                <a:cs typeface="Times New Roman"/>
              </a:rPr>
              <a:t>Esquema</a:t>
            </a:r>
            <a:r>
              <a:rPr sz="700" b="1" i="1" dirty="0">
                <a:latin typeface="Times New Roman"/>
                <a:cs typeface="Times New Roman"/>
              </a:rPr>
              <a:t> de</a:t>
            </a:r>
            <a:r>
              <a:rPr sz="700" b="1" i="1" spc="-4" dirty="0">
                <a:latin typeface="Times New Roman"/>
                <a:cs typeface="Times New Roman"/>
              </a:rPr>
              <a:t> conexión </a:t>
            </a:r>
            <a:r>
              <a:rPr sz="700" b="1" i="1" dirty="0">
                <a:latin typeface="Times New Roman"/>
                <a:cs typeface="Times New Roman"/>
              </a:rPr>
              <a:t>de</a:t>
            </a:r>
            <a:r>
              <a:rPr sz="700" b="1" i="1" spc="-4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la</a:t>
            </a:r>
            <a:r>
              <a:rPr sz="700" b="1" i="1" spc="12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Protección</a:t>
            </a:r>
            <a:r>
              <a:rPr sz="700" b="1" i="1" spc="-8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40G.</a:t>
            </a:r>
            <a:endParaRPr sz="700">
              <a:latin typeface="Times New Roman"/>
              <a:cs typeface="Times New Roman"/>
            </a:endParaRPr>
          </a:p>
          <a:p>
            <a:pPr marL="10259" marR="4617">
              <a:lnSpc>
                <a:spcPct val="103299"/>
              </a:lnSpc>
              <a:spcBef>
                <a:spcPts val="699"/>
              </a:spcBef>
            </a:pPr>
            <a:r>
              <a:rPr sz="1000" spc="-8" dirty="0">
                <a:latin typeface="Times New Roman"/>
                <a:cs typeface="Times New Roman"/>
              </a:rPr>
              <a:t>La</a:t>
            </a:r>
            <a:r>
              <a:rPr sz="1000" spc="-4" dirty="0">
                <a:latin typeface="Times New Roman"/>
                <a:cs typeface="Times New Roman"/>
              </a:rPr>
              <a:t> protección</a:t>
            </a:r>
            <a:r>
              <a:rPr sz="1000" dirty="0">
                <a:latin typeface="Times New Roman"/>
                <a:cs typeface="Times New Roman"/>
              </a:rPr>
              <a:t> contra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perdida</a:t>
            </a:r>
            <a:r>
              <a:rPr sz="1000" spc="-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campo, </a:t>
            </a:r>
            <a:r>
              <a:rPr sz="1000" spc="-4" dirty="0">
                <a:latin typeface="Times New Roman"/>
                <a:cs typeface="Times New Roman"/>
              </a:rPr>
              <a:t>tiene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por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función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detectar excitación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anormal </a:t>
            </a:r>
            <a:r>
              <a:rPr sz="1000" dirty="0">
                <a:latin typeface="Times New Roman"/>
                <a:cs typeface="Times New Roman"/>
              </a:rPr>
              <a:t>baja</a:t>
            </a:r>
            <a:r>
              <a:rPr sz="1000" spc="1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y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dar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alarma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o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disparo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antes de que</a:t>
            </a:r>
            <a:r>
              <a:rPr sz="1000" spc="-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 </a:t>
            </a:r>
            <a:r>
              <a:rPr sz="1000" spc="-4" dirty="0">
                <a:latin typeface="Times New Roman"/>
                <a:cs typeface="Times New Roman"/>
              </a:rPr>
              <a:t>operación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del </a:t>
            </a:r>
            <a:r>
              <a:rPr sz="1000" spc="-4" dirty="0">
                <a:latin typeface="Times New Roman"/>
                <a:cs typeface="Times New Roman"/>
              </a:rPr>
              <a:t>generador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 </a:t>
            </a:r>
            <a:r>
              <a:rPr sz="1000" dirty="0">
                <a:latin typeface="Times New Roman"/>
                <a:cs typeface="Times New Roman"/>
              </a:rPr>
              <a:t>vuelva</a:t>
            </a:r>
            <a:r>
              <a:rPr sz="1000" spc="-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inestable.</a:t>
            </a:r>
            <a:endParaRPr sz="1000">
              <a:latin typeface="Times New Roman"/>
              <a:cs typeface="Times New Roman"/>
            </a:endParaRPr>
          </a:p>
          <a:p>
            <a:pPr marL="10259">
              <a:spcBef>
                <a:spcPts val="36"/>
              </a:spcBef>
            </a:pPr>
            <a:r>
              <a:rPr sz="1000" spc="-8" dirty="0">
                <a:latin typeface="Times New Roman"/>
                <a:cs typeface="Times New Roman"/>
              </a:rPr>
              <a:t>Las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causas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principales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4" dirty="0">
                <a:latin typeface="Times New Roman"/>
                <a:cs typeface="Times New Roman"/>
              </a:rPr>
              <a:t>de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baja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excitación</a:t>
            </a:r>
            <a:r>
              <a:rPr sz="1000" dirty="0">
                <a:latin typeface="Times New Roman"/>
                <a:cs typeface="Times New Roman"/>
              </a:rPr>
              <a:t> son:</a:t>
            </a:r>
            <a:endParaRPr sz="1000">
              <a:latin typeface="Times New Roman"/>
              <a:cs typeface="Times New Roman"/>
            </a:endParaRPr>
          </a:p>
          <a:p>
            <a:pPr marL="379072" indent="-185176">
              <a:spcBef>
                <a:spcPts val="40"/>
              </a:spcBef>
              <a:buAutoNum type="alphaLcParenR"/>
              <a:tabLst>
                <a:tab pos="379585" algn="l"/>
              </a:tabLst>
            </a:pPr>
            <a:r>
              <a:rPr sz="1000" spc="-4" dirty="0">
                <a:latin typeface="Times New Roman"/>
                <a:cs typeface="Times New Roman"/>
              </a:rPr>
              <a:t>Regulador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4" dirty="0">
                <a:latin typeface="Times New Roman"/>
                <a:cs typeface="Times New Roman"/>
              </a:rPr>
              <a:t> voltaje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desconectado</a:t>
            </a:r>
            <a:r>
              <a:rPr sz="1000" spc="2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y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ajuste</a:t>
            </a:r>
            <a:r>
              <a:rPr sz="1000" dirty="0">
                <a:latin typeface="Times New Roman"/>
                <a:cs typeface="Times New Roman"/>
              </a:rPr>
              <a:t> manual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excitación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demasiado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bajo.</a:t>
            </a:r>
            <a:endParaRPr sz="1000">
              <a:latin typeface="Times New Roman"/>
              <a:cs typeface="Times New Roman"/>
            </a:endParaRPr>
          </a:p>
          <a:p>
            <a:pPr marL="379072" indent="-185176">
              <a:spcBef>
                <a:spcPts val="36"/>
              </a:spcBef>
              <a:buAutoNum type="alphaLcParenR"/>
              <a:tabLst>
                <a:tab pos="379585" algn="l"/>
              </a:tabLst>
            </a:pPr>
            <a:r>
              <a:rPr sz="1000" spc="-4" dirty="0">
                <a:latin typeface="Times New Roman"/>
                <a:cs typeface="Times New Roman"/>
              </a:rPr>
              <a:t>Falla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escobillas.</a:t>
            </a:r>
            <a:endParaRPr sz="1000">
              <a:latin typeface="Times New Roman"/>
              <a:cs typeface="Times New Roman"/>
            </a:endParaRPr>
          </a:p>
          <a:p>
            <a:pPr marL="379072" indent="-185176">
              <a:spcBef>
                <a:spcPts val="40"/>
              </a:spcBef>
              <a:buAutoNum type="alphaLcParenR"/>
              <a:tabLst>
                <a:tab pos="379585" algn="l"/>
              </a:tabLst>
            </a:pPr>
            <a:r>
              <a:rPr sz="1000" spc="-4" dirty="0">
                <a:latin typeface="Times New Roman"/>
                <a:cs typeface="Times New Roman"/>
              </a:rPr>
              <a:t>Apertura</a:t>
            </a:r>
            <a:r>
              <a:rPr sz="1000" dirty="0">
                <a:latin typeface="Times New Roman"/>
                <a:cs typeface="Times New Roman"/>
              </a:rPr>
              <a:t> del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interruptor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campo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o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del</a:t>
            </a:r>
            <a:r>
              <a:rPr sz="1000" spc="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campo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del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excitador.</a:t>
            </a:r>
            <a:endParaRPr sz="1000">
              <a:latin typeface="Times New Roman"/>
              <a:cs typeface="Times New Roman"/>
            </a:endParaRPr>
          </a:p>
          <a:p>
            <a:pPr marL="379072" indent="-185176">
              <a:spcBef>
                <a:spcPts val="40"/>
              </a:spcBef>
              <a:buAutoNum type="alphaLcParenR"/>
              <a:tabLst>
                <a:tab pos="379585" algn="l"/>
              </a:tabLst>
            </a:pPr>
            <a:r>
              <a:rPr sz="1000" spc="-4" dirty="0">
                <a:latin typeface="Times New Roman"/>
                <a:cs typeface="Times New Roman"/>
              </a:rPr>
              <a:t>Cortocircuito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campo.</a:t>
            </a:r>
            <a:endParaRPr sz="1000">
              <a:latin typeface="Times New Roman"/>
              <a:cs typeface="Times New Roman"/>
            </a:endParaRPr>
          </a:p>
          <a:p>
            <a:pPr marL="379072" indent="-185176">
              <a:spcBef>
                <a:spcPts val="36"/>
              </a:spcBef>
              <a:buAutoNum type="alphaLcParenR"/>
              <a:tabLst>
                <a:tab pos="379585" algn="l"/>
              </a:tabLst>
            </a:pPr>
            <a:r>
              <a:rPr sz="1000" spc="-4" dirty="0">
                <a:latin typeface="Times New Roman"/>
                <a:cs typeface="Times New Roman"/>
              </a:rPr>
              <a:t>Falla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alimentación</a:t>
            </a:r>
            <a:r>
              <a:rPr sz="1000" dirty="0">
                <a:latin typeface="Times New Roman"/>
                <a:cs typeface="Times New Roman"/>
              </a:rPr>
              <a:t> al</a:t>
            </a:r>
            <a:r>
              <a:rPr sz="1000" spc="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equipo</a:t>
            </a:r>
            <a:r>
              <a:rPr sz="1000" dirty="0">
                <a:latin typeface="Times New Roman"/>
                <a:cs typeface="Times New Roman"/>
              </a:rPr>
              <a:t> de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excitación.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40"/>
              </a:spcBef>
            </a:pPr>
            <a:endParaRPr sz="1000">
              <a:latin typeface="Times New Roman"/>
              <a:cs typeface="Times New Roman"/>
            </a:endParaRPr>
          </a:p>
          <a:p>
            <a:pPr marL="10259" marR="4104" algn="just">
              <a:lnSpc>
                <a:spcPct val="103499"/>
              </a:lnSpc>
            </a:pPr>
            <a:r>
              <a:rPr sz="1000" spc="-4" dirty="0">
                <a:latin typeface="Times New Roman"/>
                <a:cs typeface="Times New Roman"/>
              </a:rPr>
              <a:t>Para </a:t>
            </a:r>
            <a:r>
              <a:rPr sz="1000" dirty="0">
                <a:latin typeface="Times New Roman"/>
                <a:cs typeface="Times New Roman"/>
              </a:rPr>
              <a:t>una perdida completa de campo, un relevador de tipo mho </a:t>
            </a:r>
            <a:r>
              <a:rPr sz="1000" spc="-4" dirty="0">
                <a:latin typeface="Times New Roman"/>
                <a:cs typeface="Times New Roman"/>
              </a:rPr>
              <a:t>se </a:t>
            </a:r>
            <a:r>
              <a:rPr sz="1000" dirty="0">
                <a:latin typeface="Times New Roman"/>
                <a:cs typeface="Times New Roman"/>
              </a:rPr>
              <a:t>ajusta a una cierta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circunferencia. </a:t>
            </a:r>
            <a:r>
              <a:rPr sz="1000" dirty="0">
                <a:latin typeface="Times New Roman"/>
                <a:cs typeface="Times New Roman"/>
              </a:rPr>
              <a:t>El diámetro </a:t>
            </a:r>
            <a:r>
              <a:rPr sz="1000" spc="-8" dirty="0">
                <a:latin typeface="Times New Roman"/>
                <a:cs typeface="Times New Roman"/>
              </a:rPr>
              <a:t>es </a:t>
            </a:r>
            <a:r>
              <a:rPr sz="1000" spc="-4" dirty="0">
                <a:latin typeface="Times New Roman"/>
                <a:cs typeface="Times New Roman"/>
              </a:rPr>
              <a:t>del </a:t>
            </a:r>
            <a:r>
              <a:rPr sz="1000" dirty="0">
                <a:latin typeface="Times New Roman"/>
                <a:cs typeface="Times New Roman"/>
              </a:rPr>
              <a:t>orden de </a:t>
            </a:r>
            <a:r>
              <a:rPr sz="1000" spc="-4" dirty="0">
                <a:latin typeface="Times New Roman"/>
                <a:cs typeface="Times New Roman"/>
              </a:rPr>
              <a:t>Xd, </a:t>
            </a:r>
            <a:r>
              <a:rPr sz="1000" dirty="0">
                <a:latin typeface="Times New Roman"/>
                <a:cs typeface="Times New Roman"/>
              </a:rPr>
              <a:t>con una </a:t>
            </a:r>
            <a:r>
              <a:rPr sz="1000" spc="-4" dirty="0">
                <a:latin typeface="Times New Roman"/>
                <a:cs typeface="Times New Roman"/>
              </a:rPr>
              <a:t>parte </a:t>
            </a:r>
            <a:r>
              <a:rPr sz="1000" dirty="0">
                <a:latin typeface="Times New Roman"/>
                <a:cs typeface="Times New Roman"/>
              </a:rPr>
              <a:t>superior del </a:t>
            </a:r>
            <a:r>
              <a:rPr sz="1000" spc="-4" dirty="0">
                <a:latin typeface="Times New Roman"/>
                <a:cs typeface="Times New Roman"/>
              </a:rPr>
              <a:t>circulo </a:t>
            </a:r>
            <a:r>
              <a:rPr sz="1000" dirty="0">
                <a:latin typeface="Times New Roman"/>
                <a:cs typeface="Times New Roman"/>
              </a:rPr>
              <a:t>50%-70%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8" dirty="0">
                <a:latin typeface="Times New Roman"/>
                <a:cs typeface="Times New Roman"/>
              </a:rPr>
              <a:t>X'd </a:t>
            </a:r>
            <a:r>
              <a:rPr sz="1000" spc="-4" dirty="0">
                <a:latin typeface="Times New Roman"/>
                <a:cs typeface="Times New Roman"/>
              </a:rPr>
              <a:t>abajo del origen. </a:t>
            </a:r>
            <a:r>
              <a:rPr sz="1000" spc="-8" dirty="0">
                <a:latin typeface="Times New Roman"/>
                <a:cs typeface="Times New Roman"/>
              </a:rPr>
              <a:t>X'd </a:t>
            </a:r>
            <a:r>
              <a:rPr sz="1000" spc="-4" dirty="0">
                <a:latin typeface="Times New Roman"/>
                <a:cs typeface="Times New Roman"/>
              </a:rPr>
              <a:t>es </a:t>
            </a:r>
            <a:r>
              <a:rPr sz="1000" dirty="0">
                <a:latin typeface="Times New Roman"/>
                <a:cs typeface="Times New Roman"/>
              </a:rPr>
              <a:t>la </a:t>
            </a:r>
            <a:r>
              <a:rPr sz="1000" spc="-4" dirty="0">
                <a:latin typeface="Times New Roman"/>
                <a:cs typeface="Times New Roman"/>
              </a:rPr>
              <a:t>reactancia </a:t>
            </a:r>
            <a:r>
              <a:rPr sz="1000" dirty="0">
                <a:latin typeface="Times New Roman"/>
                <a:cs typeface="Times New Roman"/>
              </a:rPr>
              <a:t>transitoria </a:t>
            </a:r>
            <a:r>
              <a:rPr sz="1000" spc="-4" dirty="0">
                <a:latin typeface="Times New Roman"/>
                <a:cs typeface="Times New Roman"/>
              </a:rPr>
              <a:t>del generador. </a:t>
            </a:r>
            <a:r>
              <a:rPr sz="1000" dirty="0">
                <a:latin typeface="Times New Roman"/>
                <a:cs typeface="Times New Roman"/>
              </a:rPr>
              <a:t>El </a:t>
            </a:r>
            <a:r>
              <a:rPr sz="1000" spc="-4" dirty="0">
                <a:latin typeface="Times New Roman"/>
                <a:cs typeface="Times New Roman"/>
              </a:rPr>
              <a:t>relevador </a:t>
            </a:r>
            <a:r>
              <a:rPr sz="1000" dirty="0">
                <a:latin typeface="Times New Roman"/>
                <a:cs typeface="Times New Roman"/>
              </a:rPr>
              <a:t>opera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cuando el </a:t>
            </a:r>
            <a:r>
              <a:rPr sz="1000" dirty="0">
                <a:latin typeface="Times New Roman"/>
                <a:cs typeface="Times New Roman"/>
              </a:rPr>
              <a:t>vector de </a:t>
            </a:r>
            <a:r>
              <a:rPr sz="1000" spc="-4" dirty="0">
                <a:latin typeface="Times New Roman"/>
                <a:cs typeface="Times New Roman"/>
              </a:rPr>
              <a:t>impedancia </a:t>
            </a:r>
            <a:r>
              <a:rPr sz="1000" dirty="0">
                <a:latin typeface="Times New Roman"/>
                <a:cs typeface="Times New Roman"/>
              </a:rPr>
              <a:t>se mueve dentro de </a:t>
            </a:r>
            <a:r>
              <a:rPr sz="1000" spc="-4" dirty="0">
                <a:latin typeface="Times New Roman"/>
                <a:cs typeface="Times New Roman"/>
              </a:rPr>
              <a:t>este círculo. </a:t>
            </a:r>
            <a:r>
              <a:rPr sz="1000" dirty="0">
                <a:latin typeface="Times New Roman"/>
                <a:cs typeface="Times New Roman"/>
              </a:rPr>
              <a:t>El fenómeno de pérdida de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excitación es trifásico, </a:t>
            </a:r>
            <a:r>
              <a:rPr sz="1000" spc="4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manera </a:t>
            </a:r>
            <a:r>
              <a:rPr sz="1000" dirty="0">
                <a:latin typeface="Times New Roman"/>
                <a:cs typeface="Times New Roman"/>
              </a:rPr>
              <a:t>que se </a:t>
            </a:r>
            <a:r>
              <a:rPr sz="1000" spc="-4" dirty="0">
                <a:latin typeface="Times New Roman"/>
                <a:cs typeface="Times New Roman"/>
              </a:rPr>
              <a:t>emplea solamente </a:t>
            </a:r>
            <a:r>
              <a:rPr sz="1000" dirty="0">
                <a:latin typeface="Times New Roman"/>
                <a:cs typeface="Times New Roman"/>
              </a:rPr>
              <a:t>un </a:t>
            </a:r>
            <a:r>
              <a:rPr sz="1000" spc="-4" dirty="0">
                <a:latin typeface="Times New Roman"/>
                <a:cs typeface="Times New Roman"/>
              </a:rPr>
              <a:t>relevador monofásico </a:t>
            </a:r>
            <a:r>
              <a:rPr sz="1000" dirty="0">
                <a:latin typeface="Times New Roman"/>
                <a:cs typeface="Times New Roman"/>
              </a:rPr>
              <a:t>para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detectarlo,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cuya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característica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4" dirty="0">
                <a:latin typeface="Times New Roman"/>
                <a:cs typeface="Times New Roman"/>
              </a:rPr>
              <a:t> operación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circular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plano</a:t>
            </a:r>
            <a:r>
              <a:rPr sz="1000" dirty="0">
                <a:latin typeface="Times New Roman"/>
                <a:cs typeface="Times New Roman"/>
              </a:rPr>
              <a:t> R/X.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356571" y="5768018"/>
            <a:ext cx="4938616" cy="118081"/>
          </a:xfrm>
          <a:prstGeom prst="rect">
            <a:avLst/>
          </a:prstGeom>
        </p:spPr>
        <p:txBody>
          <a:bodyPr vert="horz" wrap="square" lIns="0" tIns="10259" rIns="0" bIns="0" rtlCol="0">
            <a:spAutoFit/>
          </a:bodyPr>
          <a:lstStyle/>
          <a:p>
            <a:pPr marL="10259">
              <a:spcBef>
                <a:spcPts val="81"/>
              </a:spcBef>
            </a:pPr>
            <a:r>
              <a:rPr sz="700" b="1" i="1" dirty="0">
                <a:latin typeface="Times New Roman"/>
                <a:cs typeface="Times New Roman"/>
              </a:rPr>
              <a:t>Figura 4.17:</a:t>
            </a:r>
            <a:r>
              <a:rPr sz="700" b="1" i="1" spc="4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Diagrama</a:t>
            </a:r>
            <a:r>
              <a:rPr sz="700" b="1" i="1" spc="12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R/X</a:t>
            </a:r>
            <a:r>
              <a:rPr sz="700" b="1" i="1" spc="-4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de </a:t>
            </a:r>
            <a:r>
              <a:rPr sz="700" b="1" i="1" spc="-4" dirty="0">
                <a:latin typeface="Times New Roman"/>
                <a:cs typeface="Times New Roman"/>
              </a:rPr>
              <a:t>la</a:t>
            </a:r>
            <a:r>
              <a:rPr sz="700" b="1" i="1" spc="12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Protección 40G</a:t>
            </a:r>
            <a:r>
              <a:rPr sz="700" b="1" i="1" spc="4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comparado</a:t>
            </a:r>
            <a:r>
              <a:rPr sz="700" b="1" i="1" spc="12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con</a:t>
            </a:r>
            <a:r>
              <a:rPr sz="700" b="1" i="1" spc="4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la</a:t>
            </a:r>
            <a:r>
              <a:rPr sz="700" b="1" i="1" spc="12" dirty="0">
                <a:latin typeface="Times New Roman"/>
                <a:cs typeface="Times New Roman"/>
              </a:rPr>
              <a:t> </a:t>
            </a:r>
            <a:r>
              <a:rPr sz="700" b="1" i="1" spc="-8" dirty="0">
                <a:latin typeface="Times New Roman"/>
                <a:cs typeface="Times New Roman"/>
              </a:rPr>
              <a:t>Curva</a:t>
            </a:r>
            <a:r>
              <a:rPr sz="700" b="1" i="1" spc="8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de </a:t>
            </a:r>
            <a:r>
              <a:rPr sz="700" b="1" i="1" spc="-4" dirty="0">
                <a:latin typeface="Times New Roman"/>
                <a:cs typeface="Times New Roman"/>
              </a:rPr>
              <a:t>Capabilidad</a:t>
            </a:r>
            <a:r>
              <a:rPr sz="700" b="1" i="1" spc="4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de </a:t>
            </a:r>
            <a:r>
              <a:rPr sz="700" b="1" i="1" spc="-4" dirty="0">
                <a:latin typeface="Times New Roman"/>
                <a:cs typeface="Times New Roman"/>
              </a:rPr>
              <a:t>la</a:t>
            </a:r>
            <a:r>
              <a:rPr sz="700" b="1" i="1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máquina.</a:t>
            </a:r>
            <a:endParaRPr sz="700">
              <a:latin typeface="Times New Roman"/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11670" y="614284"/>
            <a:ext cx="4671719" cy="142601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533030" y="4239106"/>
            <a:ext cx="4674920" cy="1465305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xfrm>
            <a:off x="6329082" y="5931133"/>
            <a:ext cx="300182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r>
              <a:rPr dirty="0"/>
              <a:t>54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270624" y="2772929"/>
            <a:ext cx="615373" cy="118081"/>
          </a:xfrm>
          <a:prstGeom prst="rect">
            <a:avLst/>
          </a:prstGeom>
        </p:spPr>
        <p:txBody>
          <a:bodyPr vert="horz" wrap="square" lIns="0" tIns="10259" rIns="0" bIns="0" rtlCol="0">
            <a:spAutoFit/>
          </a:bodyPr>
          <a:lstStyle/>
          <a:p>
            <a:pPr marL="10259">
              <a:spcBef>
                <a:spcPts val="81"/>
              </a:spcBef>
            </a:pPr>
            <a:r>
              <a:rPr sz="700" b="1" i="1" dirty="0">
                <a:latin typeface="Times New Roman"/>
                <a:cs typeface="Times New Roman"/>
              </a:rPr>
              <a:t>Fi</a:t>
            </a:r>
            <a:r>
              <a:rPr sz="700" b="1" i="1" spc="4" dirty="0">
                <a:latin typeface="Times New Roman"/>
                <a:cs typeface="Times New Roman"/>
              </a:rPr>
              <a:t>g</a:t>
            </a:r>
            <a:r>
              <a:rPr sz="700" b="1" i="1" spc="-4" dirty="0">
                <a:latin typeface="Times New Roman"/>
                <a:cs typeface="Times New Roman"/>
              </a:rPr>
              <a:t>ura</a:t>
            </a:r>
            <a:r>
              <a:rPr sz="700" b="1" i="1" dirty="0">
                <a:latin typeface="Times New Roman"/>
                <a:cs typeface="Times New Roman"/>
              </a:rPr>
              <a:t> </a:t>
            </a:r>
            <a:r>
              <a:rPr sz="700" b="1" i="1" spc="4" dirty="0">
                <a:latin typeface="Times New Roman"/>
                <a:cs typeface="Times New Roman"/>
              </a:rPr>
              <a:t>4</a:t>
            </a:r>
            <a:r>
              <a:rPr sz="700" b="1" i="1" spc="-8" dirty="0">
                <a:latin typeface="Times New Roman"/>
                <a:cs typeface="Times New Roman"/>
              </a:rPr>
              <a:t>.</a:t>
            </a:r>
            <a:r>
              <a:rPr sz="700" b="1" i="1" spc="4" dirty="0">
                <a:latin typeface="Times New Roman"/>
                <a:cs typeface="Times New Roman"/>
              </a:rPr>
              <a:t>18</a:t>
            </a:r>
            <a:r>
              <a:rPr sz="700" b="1" i="1" dirty="0">
                <a:latin typeface="Times New Roman"/>
                <a:cs typeface="Times New Roman"/>
              </a:rPr>
              <a:t>: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028322" y="2772929"/>
            <a:ext cx="2352050" cy="118081"/>
          </a:xfrm>
          <a:prstGeom prst="rect">
            <a:avLst/>
          </a:prstGeom>
        </p:spPr>
        <p:txBody>
          <a:bodyPr vert="horz" wrap="square" lIns="0" tIns="10259" rIns="0" bIns="0" rtlCol="0">
            <a:spAutoFit/>
          </a:bodyPr>
          <a:lstStyle/>
          <a:p>
            <a:pPr marL="10259">
              <a:spcBef>
                <a:spcPts val="81"/>
              </a:spcBef>
            </a:pPr>
            <a:r>
              <a:rPr sz="700" b="1" i="1" spc="-4" dirty="0">
                <a:latin typeface="Times New Roman"/>
                <a:cs typeface="Times New Roman"/>
              </a:rPr>
              <a:t>Descripción</a:t>
            </a:r>
            <a:r>
              <a:rPr sz="700" b="1" i="1" spc="-8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gráfica</a:t>
            </a:r>
            <a:r>
              <a:rPr sz="700" b="1" i="1" spc="8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de </a:t>
            </a:r>
            <a:r>
              <a:rPr sz="700" b="1" i="1" spc="-4" dirty="0">
                <a:latin typeface="Times New Roman"/>
                <a:cs typeface="Times New Roman"/>
              </a:rPr>
              <a:t>una</a:t>
            </a:r>
            <a:r>
              <a:rPr sz="700" b="1" i="1" spc="4" dirty="0">
                <a:latin typeface="Times New Roman"/>
                <a:cs typeface="Times New Roman"/>
              </a:rPr>
              <a:t> </a:t>
            </a:r>
            <a:r>
              <a:rPr sz="700" b="1" i="1" spc="-8" dirty="0">
                <a:latin typeface="Times New Roman"/>
                <a:cs typeface="Times New Roman"/>
              </a:rPr>
              <a:t>Curva</a:t>
            </a:r>
            <a:r>
              <a:rPr sz="700" b="1" i="1" spc="8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de </a:t>
            </a:r>
            <a:r>
              <a:rPr sz="700" b="1" i="1" spc="-4" dirty="0">
                <a:latin typeface="Times New Roman"/>
                <a:cs typeface="Times New Roman"/>
              </a:rPr>
              <a:t>Capabilidad.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51937" y="3055394"/>
            <a:ext cx="5553989" cy="2561314"/>
          </a:xfrm>
          <a:prstGeom prst="rect">
            <a:avLst/>
          </a:prstGeom>
        </p:spPr>
        <p:txBody>
          <a:bodyPr vert="horz" wrap="square" lIns="0" tIns="10259" rIns="0" bIns="0" rtlCol="0">
            <a:spAutoFit/>
          </a:bodyPr>
          <a:lstStyle/>
          <a:p>
            <a:pPr marL="10259">
              <a:spcBef>
                <a:spcPts val="81"/>
              </a:spcBef>
            </a:pPr>
            <a:r>
              <a:rPr sz="1000" dirty="0">
                <a:latin typeface="Times New Roman"/>
                <a:cs typeface="Times New Roman"/>
              </a:rPr>
              <a:t>AJUSTE:</a:t>
            </a:r>
            <a:endParaRPr sz="1000">
              <a:latin typeface="Times New Roman"/>
              <a:cs typeface="Times New Roman"/>
            </a:endParaRPr>
          </a:p>
          <a:p>
            <a:pPr marL="10259">
              <a:spcBef>
                <a:spcPts val="36"/>
              </a:spcBef>
            </a:pPr>
            <a:r>
              <a:rPr sz="1000" spc="-4" dirty="0">
                <a:latin typeface="Times New Roman"/>
                <a:cs typeface="Times New Roman"/>
              </a:rPr>
              <a:t>Si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relevador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tiene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dos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elementos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distancia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se</a:t>
            </a:r>
            <a:r>
              <a:rPr sz="1000" spc="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ajustará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como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sigue:</a:t>
            </a:r>
            <a:endParaRPr sz="1000">
              <a:latin typeface="Times New Roman"/>
              <a:cs typeface="Times New Roman"/>
            </a:endParaRPr>
          </a:p>
          <a:p>
            <a:pPr marL="379072" indent="-185176">
              <a:spcBef>
                <a:spcPts val="109"/>
              </a:spcBef>
              <a:buFont typeface="Symbol"/>
              <a:buChar char=""/>
              <a:tabLst>
                <a:tab pos="379072" algn="l"/>
                <a:tab pos="379585" algn="l"/>
              </a:tabLst>
            </a:pPr>
            <a:r>
              <a:rPr sz="1000" spc="-4" dirty="0">
                <a:latin typeface="Times New Roman"/>
                <a:cs typeface="Times New Roman"/>
              </a:rPr>
              <a:t>Para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-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zona</a:t>
            </a:r>
            <a:r>
              <a:rPr sz="1000" spc="-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1</a:t>
            </a:r>
            <a:r>
              <a:rPr sz="1000" spc="-4" dirty="0">
                <a:latin typeface="Times New Roman"/>
                <a:cs typeface="Times New Roman"/>
              </a:rPr>
              <a:t> se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recomienda</a:t>
            </a:r>
            <a:r>
              <a:rPr sz="1000" spc="-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un</a:t>
            </a:r>
            <a:r>
              <a:rPr sz="1000" spc="-4" dirty="0">
                <a:latin typeface="Times New Roman"/>
                <a:cs typeface="Times New Roman"/>
              </a:rPr>
              <a:t> tiempo </a:t>
            </a:r>
            <a:r>
              <a:rPr sz="1000" dirty="0">
                <a:latin typeface="Times New Roman"/>
                <a:cs typeface="Times New Roman"/>
              </a:rPr>
              <a:t>de 0.0</a:t>
            </a:r>
            <a:r>
              <a:rPr sz="1000" spc="-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0.25s.</a:t>
            </a:r>
            <a:endParaRPr sz="1000">
              <a:latin typeface="Times New Roman"/>
              <a:cs typeface="Times New Roman"/>
            </a:endParaRPr>
          </a:p>
          <a:p>
            <a:pPr marL="379072" indent="-185176">
              <a:spcBef>
                <a:spcPts val="117"/>
              </a:spcBef>
              <a:buFont typeface="Symbol"/>
              <a:buChar char=""/>
              <a:tabLst>
                <a:tab pos="379072" algn="l"/>
                <a:tab pos="379585" algn="l"/>
              </a:tabLst>
            </a:pPr>
            <a:r>
              <a:rPr sz="1000" spc="-4" dirty="0">
                <a:latin typeface="Times New Roman"/>
                <a:cs typeface="Times New Roman"/>
              </a:rPr>
              <a:t>Para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-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zona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2 </a:t>
            </a:r>
            <a:r>
              <a:rPr sz="1000" spc="-4" dirty="0">
                <a:latin typeface="Times New Roman"/>
                <a:cs typeface="Times New Roman"/>
              </a:rPr>
              <a:t>se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recomienda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un</a:t>
            </a:r>
            <a:r>
              <a:rPr sz="1000" spc="-4" dirty="0">
                <a:latin typeface="Times New Roman"/>
                <a:cs typeface="Times New Roman"/>
              </a:rPr>
              <a:t> tiempo</a:t>
            </a:r>
            <a:r>
              <a:rPr sz="1000" dirty="0">
                <a:latin typeface="Times New Roman"/>
                <a:cs typeface="Times New Roman"/>
              </a:rPr>
              <a:t> de</a:t>
            </a:r>
            <a:r>
              <a:rPr sz="1000" spc="-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0.3</a:t>
            </a:r>
            <a:r>
              <a:rPr sz="1000" spc="-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2.0s.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40"/>
              </a:spcBef>
            </a:pPr>
            <a:endParaRPr sz="1000">
              <a:latin typeface="Times New Roman"/>
              <a:cs typeface="Times New Roman"/>
            </a:endParaRPr>
          </a:p>
          <a:p>
            <a:pPr marL="10259" marR="4104" algn="just">
              <a:lnSpc>
                <a:spcPct val="103299"/>
              </a:lnSpc>
            </a:pPr>
            <a:r>
              <a:rPr sz="1000" dirty="0">
                <a:latin typeface="Times New Roman"/>
                <a:cs typeface="Times New Roman"/>
              </a:rPr>
              <a:t>Esta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protección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se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tiene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que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coordinar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con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curva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capabilidad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que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muestra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los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límites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23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térmicos del generador. </a:t>
            </a:r>
            <a:r>
              <a:rPr sz="1000" dirty="0">
                <a:latin typeface="Times New Roman"/>
                <a:cs typeface="Times New Roman"/>
              </a:rPr>
              <a:t>En </a:t>
            </a:r>
            <a:r>
              <a:rPr sz="1000" spc="-4" dirty="0">
                <a:latin typeface="Times New Roman"/>
                <a:cs typeface="Times New Roman"/>
              </a:rPr>
              <a:t>el área </a:t>
            </a:r>
            <a:r>
              <a:rPr sz="1000" dirty="0">
                <a:latin typeface="Times New Roman"/>
                <a:cs typeface="Times New Roman"/>
              </a:rPr>
              <a:t>de subexcitación </a:t>
            </a:r>
            <a:r>
              <a:rPr sz="1000" spc="-4" dirty="0">
                <a:latin typeface="Times New Roman"/>
                <a:cs typeface="Times New Roman"/>
              </a:rPr>
              <a:t>nos permite visualizar los </a:t>
            </a:r>
            <a:r>
              <a:rPr sz="1000" dirty="0">
                <a:latin typeface="Times New Roman"/>
                <a:cs typeface="Times New Roman"/>
              </a:rPr>
              <a:t>límites de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estabilidad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para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evitar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reducir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campo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por </a:t>
            </a:r>
            <a:r>
              <a:rPr sz="1000" spc="-4" dirty="0">
                <a:latin typeface="Times New Roman"/>
                <a:cs typeface="Times New Roman"/>
              </a:rPr>
              <a:t>debajo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4" dirty="0">
                <a:latin typeface="Times New Roman"/>
                <a:cs typeface="Times New Roman"/>
              </a:rPr>
              <a:t> estado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estable.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12"/>
              </a:spcBef>
            </a:pPr>
            <a:endParaRPr sz="1100">
              <a:latin typeface="Times New Roman"/>
              <a:cs typeface="Times New Roman"/>
            </a:endParaRPr>
          </a:p>
          <a:p>
            <a:pPr marL="10259" marR="6155">
              <a:lnSpc>
                <a:spcPct val="103299"/>
              </a:lnSpc>
              <a:spcBef>
                <a:spcPts val="4"/>
              </a:spcBef>
            </a:pPr>
            <a:r>
              <a:rPr sz="1000" b="1" spc="-4" dirty="0">
                <a:latin typeface="Times New Roman"/>
                <a:cs typeface="Times New Roman"/>
              </a:rPr>
              <a:t>ANSI</a:t>
            </a:r>
            <a:r>
              <a:rPr sz="1000" b="1" spc="149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(46G):</a:t>
            </a:r>
            <a:r>
              <a:rPr sz="1000" b="1" spc="153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PROTECCIÓN</a:t>
            </a:r>
            <a:r>
              <a:rPr sz="1000" b="1" spc="149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CONTRA</a:t>
            </a:r>
            <a:r>
              <a:rPr sz="1000" b="1" spc="145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SOBRECORRIENTE</a:t>
            </a:r>
            <a:r>
              <a:rPr sz="1000" b="1" spc="141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DE</a:t>
            </a:r>
            <a:r>
              <a:rPr sz="1000" b="1" spc="149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SECUENCIA </a:t>
            </a:r>
            <a:r>
              <a:rPr sz="1000" b="1" spc="-230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NEGATIVA.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28"/>
              </a:spcBef>
            </a:pPr>
            <a:endParaRPr sz="1000">
              <a:latin typeface="Times New Roman"/>
              <a:cs typeface="Times New Roman"/>
            </a:endParaRPr>
          </a:p>
          <a:p>
            <a:pPr marL="10259" marR="4617" algn="just">
              <a:lnSpc>
                <a:spcPct val="103400"/>
              </a:lnSpc>
            </a:pPr>
            <a:r>
              <a:rPr sz="1000" spc="-4" dirty="0">
                <a:latin typeface="Times New Roman"/>
                <a:cs typeface="Times New Roman"/>
              </a:rPr>
              <a:t>Proporciona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protección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contra</a:t>
            </a:r>
            <a:r>
              <a:rPr sz="1000" dirty="0">
                <a:latin typeface="Times New Roman"/>
                <a:cs typeface="Times New Roman"/>
              </a:rPr>
              <a:t> posible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sobrecalentamiento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del</a:t>
            </a:r>
            <a:r>
              <a:rPr sz="1000" dirty="0">
                <a:latin typeface="Times New Roman"/>
                <a:cs typeface="Times New Roman"/>
              </a:rPr>
              <a:t> rotor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debido</a:t>
            </a:r>
            <a:r>
              <a:rPr sz="1000" dirty="0">
                <a:latin typeface="Times New Roman"/>
                <a:cs typeface="Times New Roman"/>
              </a:rPr>
              <a:t> 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fallas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desbalanceadas </a:t>
            </a:r>
            <a:r>
              <a:rPr sz="1000" dirty="0">
                <a:latin typeface="Times New Roman"/>
                <a:cs typeface="Times New Roman"/>
              </a:rPr>
              <a:t>u otras condiciones </a:t>
            </a:r>
            <a:r>
              <a:rPr sz="1000" spc="-4" dirty="0">
                <a:latin typeface="Times New Roman"/>
                <a:cs typeface="Times New Roman"/>
              </a:rPr>
              <a:t>del sistema </a:t>
            </a:r>
            <a:r>
              <a:rPr sz="1000" dirty="0">
                <a:latin typeface="Times New Roman"/>
                <a:cs typeface="Times New Roman"/>
              </a:rPr>
              <a:t>que pueden </a:t>
            </a:r>
            <a:r>
              <a:rPr sz="1000" spc="-4" dirty="0">
                <a:latin typeface="Times New Roman"/>
                <a:cs typeface="Times New Roman"/>
              </a:rPr>
              <a:t>causar </a:t>
            </a:r>
            <a:r>
              <a:rPr sz="1000" dirty="0">
                <a:latin typeface="Times New Roman"/>
                <a:cs typeface="Times New Roman"/>
              </a:rPr>
              <a:t>corrientes de secuencia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negativa debido al </a:t>
            </a:r>
            <a:r>
              <a:rPr sz="1000" dirty="0">
                <a:latin typeface="Times New Roman"/>
                <a:cs typeface="Times New Roman"/>
              </a:rPr>
              <a:t>reparto </a:t>
            </a:r>
            <a:r>
              <a:rPr sz="1000" spc="-4" dirty="0">
                <a:latin typeface="Times New Roman"/>
                <a:cs typeface="Times New Roman"/>
              </a:rPr>
              <a:t>asimétrico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cargas </a:t>
            </a:r>
            <a:r>
              <a:rPr sz="1000" dirty="0">
                <a:latin typeface="Times New Roman"/>
                <a:cs typeface="Times New Roman"/>
              </a:rPr>
              <a:t>en </a:t>
            </a:r>
            <a:r>
              <a:rPr sz="1000" spc="-4" dirty="0">
                <a:latin typeface="Times New Roman"/>
                <a:cs typeface="Times New Roman"/>
              </a:rPr>
              <a:t>el sistema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alta </a:t>
            </a:r>
            <a:r>
              <a:rPr sz="1000" dirty="0">
                <a:latin typeface="Times New Roman"/>
                <a:cs typeface="Times New Roman"/>
              </a:rPr>
              <a:t>tensión, </a:t>
            </a:r>
            <a:r>
              <a:rPr sz="1000" spc="-4" dirty="0">
                <a:latin typeface="Times New Roman"/>
                <a:cs typeface="Times New Roman"/>
              </a:rPr>
              <a:t>así como </a:t>
            </a:r>
            <a:r>
              <a:rPr sz="1000" dirty="0">
                <a:latin typeface="Times New Roman"/>
                <a:cs typeface="Times New Roman"/>
              </a:rPr>
              <a:t>una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falla monofásica </a:t>
            </a:r>
            <a:r>
              <a:rPr sz="1000" dirty="0">
                <a:latin typeface="Times New Roman"/>
                <a:cs typeface="Times New Roman"/>
              </a:rPr>
              <a:t>o </a:t>
            </a:r>
            <a:r>
              <a:rPr sz="1000" spc="-4" dirty="0">
                <a:latin typeface="Times New Roman"/>
                <a:cs typeface="Times New Roman"/>
              </a:rPr>
              <a:t>bifásica en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sistema </a:t>
            </a:r>
            <a:r>
              <a:rPr sz="1000" dirty="0">
                <a:latin typeface="Times New Roman"/>
                <a:cs typeface="Times New Roman"/>
              </a:rPr>
              <a:t>o generador.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32"/>
              </a:spcBef>
            </a:pPr>
            <a:endParaRPr sz="1100">
              <a:latin typeface="Times New Roman"/>
              <a:cs typeface="Times New Roman"/>
            </a:endParaRPr>
          </a:p>
          <a:p>
            <a:pPr marL="10259"/>
            <a:r>
              <a:rPr sz="1000" spc="-8" dirty="0">
                <a:latin typeface="Times New Roman"/>
                <a:cs typeface="Times New Roman"/>
              </a:rPr>
              <a:t>La</a:t>
            </a:r>
            <a:r>
              <a:rPr sz="1000" spc="-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pérdida</a:t>
            </a:r>
            <a:r>
              <a:rPr sz="1000" spc="-4" dirty="0">
                <a:latin typeface="Times New Roman"/>
                <a:cs typeface="Times New Roman"/>
              </a:rPr>
              <a:t> </a:t>
            </a:r>
            <a:r>
              <a:rPr sz="1000" spc="4" dirty="0">
                <a:latin typeface="Times New Roman"/>
                <a:cs typeface="Times New Roman"/>
              </a:rPr>
              <a:t>de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balance</a:t>
            </a:r>
            <a:r>
              <a:rPr sz="1000" dirty="0">
                <a:latin typeface="Times New Roman"/>
                <a:cs typeface="Times New Roman"/>
              </a:rPr>
              <a:t> nos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produce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corrientes</a:t>
            </a:r>
            <a:r>
              <a:rPr sz="1000" spc="4" dirty="0">
                <a:latin typeface="Times New Roman"/>
                <a:cs typeface="Times New Roman"/>
              </a:rPr>
              <a:t> de</a:t>
            </a:r>
            <a:r>
              <a:rPr sz="1000" dirty="0">
                <a:latin typeface="Times New Roman"/>
                <a:cs typeface="Times New Roman"/>
              </a:rPr>
              <a:t> secuencia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negativa.</a:t>
            </a:r>
            <a:endParaRPr sz="1000">
              <a:latin typeface="Times New Roman"/>
              <a:cs typeface="Times New Roman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62802" y="576658"/>
            <a:ext cx="4022262" cy="2193257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xfrm>
            <a:off x="6329082" y="5931133"/>
            <a:ext cx="300182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r>
              <a:rPr dirty="0"/>
              <a:t>55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51936" y="2212886"/>
            <a:ext cx="5552113" cy="4104493"/>
          </a:xfrm>
          <a:prstGeom prst="rect">
            <a:avLst/>
          </a:prstGeom>
        </p:spPr>
        <p:txBody>
          <a:bodyPr vert="horz" wrap="square" lIns="0" tIns="10259" rIns="0" bIns="0" rtlCol="0">
            <a:spAutoFit/>
          </a:bodyPr>
          <a:lstStyle/>
          <a:p>
            <a:pPr algn="ctr">
              <a:spcBef>
                <a:spcPts val="81"/>
              </a:spcBef>
            </a:pPr>
            <a:r>
              <a:rPr sz="700" b="1" i="1" dirty="0">
                <a:latin typeface="Times New Roman"/>
                <a:cs typeface="Times New Roman"/>
              </a:rPr>
              <a:t>Figura</a:t>
            </a:r>
            <a:r>
              <a:rPr sz="700" b="1" i="1" spc="-4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4.19:</a:t>
            </a:r>
            <a:r>
              <a:rPr sz="700" b="1" i="1" spc="4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Esquema </a:t>
            </a:r>
            <a:r>
              <a:rPr sz="700" b="1" i="1" dirty="0">
                <a:latin typeface="Times New Roman"/>
                <a:cs typeface="Times New Roman"/>
              </a:rPr>
              <a:t>de</a:t>
            </a:r>
            <a:r>
              <a:rPr sz="700" b="1" i="1" spc="-4" dirty="0">
                <a:latin typeface="Times New Roman"/>
                <a:cs typeface="Times New Roman"/>
              </a:rPr>
              <a:t> conexión </a:t>
            </a:r>
            <a:r>
              <a:rPr sz="700" b="1" i="1" dirty="0">
                <a:latin typeface="Times New Roman"/>
                <a:cs typeface="Times New Roman"/>
              </a:rPr>
              <a:t>de</a:t>
            </a:r>
            <a:r>
              <a:rPr sz="700" b="1" i="1" spc="-4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la </a:t>
            </a:r>
            <a:r>
              <a:rPr sz="700" b="1" i="1" spc="-4" dirty="0">
                <a:latin typeface="Times New Roman"/>
                <a:cs typeface="Times New Roman"/>
              </a:rPr>
              <a:t>Protección</a:t>
            </a:r>
            <a:r>
              <a:rPr sz="700" b="1" i="1" spc="-8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46G.</a:t>
            </a:r>
            <a:endParaRPr sz="700">
              <a:latin typeface="Times New Roman"/>
              <a:cs typeface="Times New Roman"/>
            </a:endParaRPr>
          </a:p>
          <a:p>
            <a:pPr marL="10259">
              <a:spcBef>
                <a:spcPts val="727"/>
              </a:spcBef>
            </a:pPr>
            <a:r>
              <a:rPr sz="1000" dirty="0">
                <a:latin typeface="Times New Roman"/>
                <a:cs typeface="Times New Roman"/>
              </a:rPr>
              <a:t>AJUSTE:</a:t>
            </a:r>
            <a:endParaRPr sz="1000">
              <a:latin typeface="Times New Roman"/>
              <a:cs typeface="Times New Roman"/>
            </a:endParaRPr>
          </a:p>
          <a:p>
            <a:pPr marL="10259" marR="7181" algn="just">
              <a:lnSpc>
                <a:spcPct val="103299"/>
              </a:lnSpc>
            </a:pPr>
            <a:r>
              <a:rPr sz="1000" spc="-4" dirty="0">
                <a:latin typeface="Times New Roman"/>
                <a:cs typeface="Times New Roman"/>
              </a:rPr>
              <a:t>De acuerdo </a:t>
            </a:r>
            <a:r>
              <a:rPr sz="1000" dirty="0">
                <a:latin typeface="Times New Roman"/>
                <a:cs typeface="Times New Roman"/>
              </a:rPr>
              <a:t>a la </a:t>
            </a:r>
            <a:r>
              <a:rPr sz="1000" spc="-4" dirty="0">
                <a:latin typeface="Times New Roman"/>
                <a:cs typeface="Times New Roman"/>
              </a:rPr>
              <a:t>Norma </a:t>
            </a:r>
            <a:r>
              <a:rPr sz="1000" dirty="0">
                <a:latin typeface="Times New Roman"/>
                <a:cs typeface="Times New Roman"/>
              </a:rPr>
              <a:t>ANSI C50.13, </a:t>
            </a:r>
            <a:r>
              <a:rPr sz="1000" spc="-4" dirty="0">
                <a:latin typeface="Times New Roman"/>
                <a:cs typeface="Times New Roman"/>
              </a:rPr>
              <a:t>sección </a:t>
            </a:r>
            <a:r>
              <a:rPr sz="1000" dirty="0">
                <a:latin typeface="Times New Roman"/>
                <a:cs typeface="Times New Roman"/>
              </a:rPr>
              <a:t>6.3, la </a:t>
            </a:r>
            <a:r>
              <a:rPr sz="1000" spc="-4" dirty="0">
                <a:latin typeface="Times New Roman"/>
                <a:cs typeface="Times New Roman"/>
              </a:rPr>
              <a:t>corriente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secuencia negativa (I2)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permisible </a:t>
            </a:r>
            <a:r>
              <a:rPr sz="1000" dirty="0">
                <a:latin typeface="Times New Roman"/>
                <a:cs typeface="Times New Roman"/>
              </a:rPr>
              <a:t>de desbalance </a:t>
            </a:r>
            <a:r>
              <a:rPr sz="1000" spc="-4" dirty="0">
                <a:latin typeface="Times New Roman"/>
                <a:cs typeface="Times New Roman"/>
              </a:rPr>
              <a:t>continuo es frecuentemente del </a:t>
            </a:r>
            <a:r>
              <a:rPr sz="1000" spc="4" dirty="0">
                <a:latin typeface="Times New Roman"/>
                <a:cs typeface="Times New Roman"/>
              </a:rPr>
              <a:t>8% </a:t>
            </a:r>
            <a:r>
              <a:rPr sz="1000" dirty="0">
                <a:latin typeface="Times New Roman"/>
                <a:cs typeface="Times New Roman"/>
              </a:rPr>
              <a:t>= 0.08p.u. o </a:t>
            </a:r>
            <a:r>
              <a:rPr sz="1000" spc="4" dirty="0">
                <a:latin typeface="Times New Roman"/>
                <a:cs typeface="Times New Roman"/>
              </a:rPr>
              <a:t>la </a:t>
            </a:r>
            <a:r>
              <a:rPr sz="1000" spc="-4" dirty="0">
                <a:latin typeface="Times New Roman"/>
                <a:cs typeface="Times New Roman"/>
              </a:rPr>
              <a:t>proporcionada </a:t>
            </a:r>
            <a:r>
              <a:rPr sz="1000" dirty="0">
                <a:latin typeface="Times New Roman"/>
                <a:cs typeface="Times New Roman"/>
              </a:rPr>
              <a:t> por</a:t>
            </a:r>
            <a:r>
              <a:rPr sz="1000" spc="-4" dirty="0">
                <a:latin typeface="Times New Roman"/>
                <a:cs typeface="Times New Roman"/>
              </a:rPr>
              <a:t> el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fabricante</a:t>
            </a:r>
            <a:r>
              <a:rPr sz="1000" dirty="0">
                <a:latin typeface="Times New Roman"/>
                <a:cs typeface="Times New Roman"/>
              </a:rPr>
              <a:t> del </a:t>
            </a:r>
            <a:r>
              <a:rPr sz="1000" spc="-4" dirty="0">
                <a:latin typeface="Times New Roman"/>
                <a:cs typeface="Times New Roman"/>
              </a:rPr>
              <a:t>generador.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4"/>
              </a:spcBef>
            </a:pPr>
            <a:endParaRPr sz="1100">
              <a:latin typeface="Times New Roman"/>
              <a:cs typeface="Times New Roman"/>
            </a:endParaRPr>
          </a:p>
          <a:p>
            <a:pPr marL="10259" marR="4617" algn="just">
              <a:lnSpc>
                <a:spcPct val="103299"/>
              </a:lnSpc>
            </a:pPr>
            <a:r>
              <a:rPr sz="1000" spc="-8" dirty="0">
                <a:latin typeface="Times New Roman"/>
                <a:cs typeface="Times New Roman"/>
              </a:rPr>
              <a:t>La </a:t>
            </a:r>
            <a:r>
              <a:rPr sz="1000" dirty="0">
                <a:latin typeface="Times New Roman"/>
                <a:cs typeface="Times New Roman"/>
              </a:rPr>
              <a:t>misma norma </a:t>
            </a:r>
            <a:r>
              <a:rPr sz="1000" spc="-4" dirty="0">
                <a:latin typeface="Times New Roman"/>
                <a:cs typeface="Times New Roman"/>
              </a:rPr>
              <a:t>establece </a:t>
            </a:r>
            <a:r>
              <a:rPr sz="1000" dirty="0">
                <a:latin typeface="Times New Roman"/>
                <a:cs typeface="Times New Roman"/>
              </a:rPr>
              <a:t>la </a:t>
            </a:r>
            <a:r>
              <a:rPr sz="1000" spc="-4" dirty="0">
                <a:latin typeface="Times New Roman"/>
                <a:cs typeface="Times New Roman"/>
              </a:rPr>
              <a:t>capacidad </a:t>
            </a:r>
            <a:r>
              <a:rPr sz="1000" dirty="0">
                <a:latin typeface="Times New Roman"/>
                <a:cs typeface="Times New Roman"/>
              </a:rPr>
              <a:t>máxima </a:t>
            </a:r>
            <a:r>
              <a:rPr sz="1000" spc="-4" dirty="0">
                <a:latin typeface="Times New Roman"/>
                <a:cs typeface="Times New Roman"/>
              </a:rPr>
              <a:t>en términos </a:t>
            </a:r>
            <a:r>
              <a:rPr sz="1000" spc="8" dirty="0">
                <a:latin typeface="Times New Roman"/>
                <a:cs typeface="Times New Roman"/>
              </a:rPr>
              <a:t>de </a:t>
            </a:r>
            <a:r>
              <a:rPr sz="1000" spc="-8" dirty="0">
                <a:latin typeface="Times New Roman"/>
                <a:cs typeface="Times New Roman"/>
              </a:rPr>
              <a:t>I2t </a:t>
            </a:r>
            <a:r>
              <a:rPr sz="1000" spc="-4" dirty="0">
                <a:latin typeface="Times New Roman"/>
                <a:cs typeface="Times New Roman"/>
              </a:rPr>
              <a:t>para generadores hasta </a:t>
            </a:r>
            <a:r>
              <a:rPr sz="1000" dirty="0">
                <a:latin typeface="Times New Roman"/>
                <a:cs typeface="Times New Roman"/>
              </a:rPr>
              <a:t> 800 </a:t>
            </a:r>
            <a:r>
              <a:rPr sz="1000" spc="-4" dirty="0">
                <a:latin typeface="Times New Roman"/>
                <a:cs typeface="Times New Roman"/>
              </a:rPr>
              <a:t>MVA, es </a:t>
            </a:r>
            <a:r>
              <a:rPr sz="1000" dirty="0">
                <a:latin typeface="Times New Roman"/>
                <a:cs typeface="Times New Roman"/>
              </a:rPr>
              <a:t>de un valor 10, aunque también el </a:t>
            </a:r>
            <a:r>
              <a:rPr sz="1000" spc="-4" dirty="0">
                <a:latin typeface="Times New Roman"/>
                <a:cs typeface="Times New Roman"/>
              </a:rPr>
              <a:t>fabricante </a:t>
            </a:r>
            <a:r>
              <a:rPr sz="1000" dirty="0">
                <a:latin typeface="Times New Roman"/>
                <a:cs typeface="Times New Roman"/>
              </a:rPr>
              <a:t>puede proporcionar </a:t>
            </a:r>
            <a:r>
              <a:rPr sz="1000" spc="-4" dirty="0">
                <a:latin typeface="Times New Roman"/>
                <a:cs typeface="Times New Roman"/>
              </a:rPr>
              <a:t>este </a:t>
            </a:r>
            <a:r>
              <a:rPr sz="1000" dirty="0">
                <a:latin typeface="Times New Roman"/>
                <a:cs typeface="Times New Roman"/>
              </a:rPr>
              <a:t>valor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respetando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este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valor.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32"/>
              </a:spcBef>
            </a:pPr>
            <a:endParaRPr sz="1100">
              <a:latin typeface="Times New Roman"/>
              <a:cs typeface="Times New Roman"/>
            </a:endParaRPr>
          </a:p>
          <a:p>
            <a:pPr marL="10259" algn="just">
              <a:spcBef>
                <a:spcPts val="4"/>
              </a:spcBef>
            </a:pPr>
            <a:r>
              <a:rPr sz="1000" spc="-4" dirty="0">
                <a:latin typeface="Times New Roman"/>
                <a:cs typeface="Times New Roman"/>
              </a:rPr>
              <a:t>Tiempo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operación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 10s.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4"/>
              </a:spcBef>
            </a:pPr>
            <a:endParaRPr sz="1100">
              <a:latin typeface="Times New Roman"/>
              <a:cs typeface="Times New Roman"/>
            </a:endParaRPr>
          </a:p>
          <a:p>
            <a:pPr marL="10259"/>
            <a:r>
              <a:rPr sz="1000" b="1" spc="-4" dirty="0">
                <a:latin typeface="Times New Roman"/>
                <a:cs typeface="Times New Roman"/>
              </a:rPr>
              <a:t>(50G) </a:t>
            </a:r>
            <a:r>
              <a:rPr sz="1000" b="1" dirty="0">
                <a:latin typeface="Times New Roman"/>
                <a:cs typeface="Times New Roman"/>
              </a:rPr>
              <a:t>SOBRECORRIENTE</a:t>
            </a:r>
            <a:r>
              <a:rPr sz="1000" b="1" spc="-4" dirty="0">
                <a:latin typeface="Times New Roman"/>
                <a:cs typeface="Times New Roman"/>
              </a:rPr>
              <a:t> DE</a:t>
            </a:r>
            <a:r>
              <a:rPr sz="1000" b="1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FASE INSTANTÁNEA.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16"/>
              </a:spcBef>
            </a:pPr>
            <a:endParaRPr sz="1000">
              <a:latin typeface="Times New Roman"/>
              <a:cs typeface="Times New Roman"/>
            </a:endParaRPr>
          </a:p>
          <a:p>
            <a:pPr marL="10259" marR="4104" algn="just">
              <a:lnSpc>
                <a:spcPct val="103800"/>
              </a:lnSpc>
            </a:pPr>
            <a:r>
              <a:rPr sz="1000" dirty="0">
                <a:latin typeface="Times New Roman"/>
                <a:cs typeface="Times New Roman"/>
              </a:rPr>
              <a:t>Esta </a:t>
            </a:r>
            <a:r>
              <a:rPr sz="1000" spc="-4" dirty="0">
                <a:latin typeface="Times New Roman"/>
                <a:cs typeface="Times New Roman"/>
              </a:rPr>
              <a:t>protección </a:t>
            </a:r>
            <a:r>
              <a:rPr sz="1000" dirty="0">
                <a:latin typeface="Times New Roman"/>
                <a:cs typeface="Times New Roman"/>
              </a:rPr>
              <a:t>proporciona </a:t>
            </a:r>
            <a:r>
              <a:rPr sz="1000" spc="-4" dirty="0">
                <a:latin typeface="Times New Roman"/>
                <a:cs typeface="Times New Roman"/>
              </a:rPr>
              <a:t>protección </a:t>
            </a:r>
            <a:r>
              <a:rPr sz="1000" dirty="0">
                <a:latin typeface="Times New Roman"/>
                <a:cs typeface="Times New Roman"/>
              </a:rPr>
              <a:t>rápida </a:t>
            </a:r>
            <a:r>
              <a:rPr sz="1000" spc="-4" dirty="0">
                <a:latin typeface="Times New Roman"/>
                <a:cs typeface="Times New Roman"/>
              </a:rPr>
              <a:t>(instantánea) contra fallas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alta corriente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fase,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los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ajustes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para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dicha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función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deben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ser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tales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que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no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operen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para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fallas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fuera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4" dirty="0">
                <a:latin typeface="Times New Roman"/>
                <a:cs typeface="Times New Roman"/>
              </a:rPr>
              <a:t>de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su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zona </a:t>
            </a:r>
            <a:r>
              <a:rPr sz="1000" spc="-23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protección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primaria.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40"/>
              </a:spcBef>
            </a:pPr>
            <a:endParaRPr sz="1000">
              <a:latin typeface="Times New Roman"/>
              <a:cs typeface="Times New Roman"/>
            </a:endParaRPr>
          </a:p>
          <a:p>
            <a:pPr marL="10259" marR="4104" algn="just">
              <a:lnSpc>
                <a:spcPct val="103400"/>
              </a:lnSpc>
            </a:pPr>
            <a:r>
              <a:rPr sz="1000" spc="-4" dirty="0">
                <a:latin typeface="Times New Roman"/>
                <a:cs typeface="Times New Roman"/>
              </a:rPr>
              <a:t>Para </a:t>
            </a:r>
            <a:r>
              <a:rPr sz="1000" dirty="0">
                <a:latin typeface="Times New Roman"/>
                <a:cs typeface="Times New Roman"/>
              </a:rPr>
              <a:t>proveer </a:t>
            </a:r>
            <a:r>
              <a:rPr sz="1000" spc="-4" dirty="0">
                <a:latin typeface="Times New Roman"/>
                <a:cs typeface="Times New Roman"/>
              </a:rPr>
              <a:t>protección fuera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línea, </a:t>
            </a:r>
            <a:r>
              <a:rPr sz="1000" dirty="0">
                <a:latin typeface="Times New Roman"/>
                <a:cs typeface="Times New Roman"/>
              </a:rPr>
              <a:t>uno de </a:t>
            </a:r>
            <a:r>
              <a:rPr sz="1000" spc="-4" dirty="0">
                <a:latin typeface="Times New Roman"/>
                <a:cs typeface="Times New Roman"/>
              </a:rPr>
              <a:t>los elementos </a:t>
            </a:r>
            <a:r>
              <a:rPr sz="1000" dirty="0">
                <a:latin typeface="Times New Roman"/>
                <a:cs typeface="Times New Roman"/>
              </a:rPr>
              <a:t>deberá ser supervisado por un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contacto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“b”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del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interruptor,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este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elemento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permanecerá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bloqueado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cuando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interruptor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este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cerrado.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40"/>
              </a:spcBef>
            </a:pPr>
            <a:endParaRPr sz="1000">
              <a:latin typeface="Times New Roman"/>
              <a:cs typeface="Times New Roman"/>
            </a:endParaRPr>
          </a:p>
          <a:p>
            <a:pPr marL="10259" marR="7694" algn="just">
              <a:lnSpc>
                <a:spcPct val="103299"/>
              </a:lnSpc>
            </a:pPr>
            <a:r>
              <a:rPr sz="1000" dirty="0">
                <a:latin typeface="Times New Roman"/>
                <a:cs typeface="Times New Roman"/>
              </a:rPr>
              <a:t>Esto </a:t>
            </a:r>
            <a:r>
              <a:rPr sz="1000" spc="-4" dirty="0">
                <a:latin typeface="Times New Roman"/>
                <a:cs typeface="Times New Roman"/>
              </a:rPr>
              <a:t>permitirá un ajuste mucho más </a:t>
            </a:r>
            <a:r>
              <a:rPr sz="1000" dirty="0">
                <a:latin typeface="Times New Roman"/>
                <a:cs typeface="Times New Roman"/>
              </a:rPr>
              <a:t>sensible a este </a:t>
            </a:r>
            <a:r>
              <a:rPr sz="1000" spc="-4" dirty="0">
                <a:latin typeface="Times New Roman"/>
                <a:cs typeface="Times New Roman"/>
              </a:rPr>
              <a:t>elemento, </a:t>
            </a:r>
            <a:r>
              <a:rPr sz="1000" dirty="0">
                <a:latin typeface="Times New Roman"/>
                <a:cs typeface="Times New Roman"/>
              </a:rPr>
              <a:t>por debajo de la </a:t>
            </a:r>
            <a:r>
              <a:rPr sz="1000" spc="-4" dirty="0">
                <a:latin typeface="Times New Roman"/>
                <a:cs typeface="Times New Roman"/>
              </a:rPr>
              <a:t>corriente </a:t>
            </a:r>
            <a:r>
              <a:rPr sz="1000" spc="4" dirty="0">
                <a:latin typeface="Times New Roman"/>
                <a:cs typeface="Times New Roman"/>
              </a:rPr>
              <a:t>de 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carga.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36"/>
              </a:spcBef>
            </a:pPr>
            <a:endParaRPr sz="1000">
              <a:latin typeface="Times New Roman"/>
              <a:cs typeface="Times New Roman"/>
            </a:endParaRPr>
          </a:p>
          <a:p>
            <a:pPr marL="10259" marR="4617" algn="just">
              <a:lnSpc>
                <a:spcPct val="103600"/>
              </a:lnSpc>
              <a:spcBef>
                <a:spcPts val="4"/>
              </a:spcBef>
            </a:pPr>
            <a:r>
              <a:rPr sz="1000" dirty="0">
                <a:latin typeface="Times New Roman"/>
                <a:cs typeface="Times New Roman"/>
              </a:rPr>
              <a:t>Este </a:t>
            </a:r>
            <a:r>
              <a:rPr sz="1000" spc="-4" dirty="0">
                <a:latin typeface="Times New Roman"/>
                <a:cs typeface="Times New Roman"/>
              </a:rPr>
              <a:t>elemento de </a:t>
            </a:r>
            <a:r>
              <a:rPr sz="1000" dirty="0">
                <a:latin typeface="Times New Roman"/>
                <a:cs typeface="Times New Roman"/>
              </a:rPr>
              <a:t>protección </a:t>
            </a:r>
            <a:r>
              <a:rPr sz="1000" spc="-4" dirty="0">
                <a:latin typeface="Times New Roman"/>
                <a:cs typeface="Times New Roman"/>
              </a:rPr>
              <a:t>proporciona un </a:t>
            </a:r>
            <a:r>
              <a:rPr sz="1000" dirty="0">
                <a:latin typeface="Times New Roman"/>
                <a:cs typeface="Times New Roman"/>
              </a:rPr>
              <a:t>tiempo </a:t>
            </a:r>
            <a:r>
              <a:rPr sz="1000" spc="-4" dirty="0">
                <a:latin typeface="Times New Roman"/>
                <a:cs typeface="Times New Roman"/>
              </a:rPr>
              <a:t>de libramiento </a:t>
            </a:r>
            <a:r>
              <a:rPr sz="1000" dirty="0">
                <a:latin typeface="Times New Roman"/>
                <a:cs typeface="Times New Roman"/>
              </a:rPr>
              <a:t>rápido </a:t>
            </a:r>
            <a:r>
              <a:rPr sz="1000" spc="-4" dirty="0">
                <a:latin typeface="Times New Roman"/>
                <a:cs typeface="Times New Roman"/>
              </a:rPr>
              <a:t>para eliminar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corrientes </a:t>
            </a:r>
            <a:r>
              <a:rPr sz="1000" spc="4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falla grandes, sin retardo </a:t>
            </a:r>
            <a:r>
              <a:rPr sz="1000" dirty="0">
                <a:latin typeface="Times New Roman"/>
                <a:cs typeface="Times New Roman"/>
              </a:rPr>
              <a:t>de tiempo, </a:t>
            </a:r>
            <a:r>
              <a:rPr sz="1000" spc="-4" dirty="0">
                <a:latin typeface="Times New Roman"/>
                <a:cs typeface="Times New Roman"/>
              </a:rPr>
              <a:t>intentada como respaldo inmediato </a:t>
            </a:r>
            <a:r>
              <a:rPr sz="1000" dirty="0">
                <a:latin typeface="Times New Roman"/>
                <a:cs typeface="Times New Roman"/>
              </a:rPr>
              <a:t>de la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protección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diferencial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del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generador.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El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setting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debe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ser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tal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que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no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opere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para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condiciones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23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falla </a:t>
            </a:r>
            <a:r>
              <a:rPr sz="1000" dirty="0">
                <a:latin typeface="Times New Roman"/>
                <a:cs typeface="Times New Roman"/>
              </a:rPr>
              <a:t>fuera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4" dirty="0">
                <a:latin typeface="Times New Roman"/>
                <a:cs typeface="Times New Roman"/>
              </a:rPr>
              <a:t> </a:t>
            </a:r>
            <a:r>
              <a:rPr sz="1000" spc="4" dirty="0">
                <a:latin typeface="Times New Roman"/>
                <a:cs typeface="Times New Roman"/>
              </a:rPr>
              <a:t>la</a:t>
            </a:r>
            <a:r>
              <a:rPr sz="1000" spc="-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zona</a:t>
            </a:r>
            <a:r>
              <a:rPr sz="1000" spc="-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protección</a:t>
            </a:r>
            <a:r>
              <a:rPr sz="1000" dirty="0">
                <a:latin typeface="Times New Roman"/>
                <a:cs typeface="Times New Roman"/>
              </a:rPr>
              <a:t> del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generador.</a:t>
            </a:r>
            <a:endParaRPr sz="1000">
              <a:latin typeface="Times New Roman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20420" y="663497"/>
            <a:ext cx="4582793" cy="1535957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xfrm>
            <a:off x="6329082" y="5931133"/>
            <a:ext cx="300182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r>
              <a:rPr dirty="0"/>
              <a:t>56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51937" y="561834"/>
            <a:ext cx="5547735" cy="1458448"/>
          </a:xfrm>
          <a:prstGeom prst="rect">
            <a:avLst/>
          </a:prstGeom>
        </p:spPr>
        <p:txBody>
          <a:bodyPr vert="horz" wrap="square" lIns="0" tIns="10259" rIns="0" bIns="0" rtlCol="0">
            <a:spAutoFit/>
          </a:bodyPr>
          <a:lstStyle/>
          <a:p>
            <a:pPr marL="10259">
              <a:spcBef>
                <a:spcPts val="81"/>
              </a:spcBef>
            </a:pPr>
            <a:r>
              <a:rPr sz="1000" b="1" spc="-4" dirty="0">
                <a:latin typeface="Times New Roman"/>
                <a:cs typeface="Times New Roman"/>
              </a:rPr>
              <a:t>ANSI</a:t>
            </a:r>
            <a:r>
              <a:rPr sz="1000" b="1" spc="8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(27/50G):</a:t>
            </a:r>
            <a:r>
              <a:rPr sz="1000" b="1" spc="12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PROTECCIÓN</a:t>
            </a:r>
            <a:r>
              <a:rPr sz="1000" b="1" spc="12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CONTRA</a:t>
            </a:r>
            <a:r>
              <a:rPr sz="1000" b="1" spc="8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ENERGIZACIÓN</a:t>
            </a:r>
            <a:r>
              <a:rPr sz="1000" b="1" spc="12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ACCIDENTAL.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28"/>
              </a:spcBef>
            </a:pPr>
            <a:endParaRPr sz="1000">
              <a:latin typeface="Times New Roman"/>
              <a:cs typeface="Times New Roman"/>
            </a:endParaRPr>
          </a:p>
          <a:p>
            <a:pPr marL="10259" marR="4104">
              <a:lnSpc>
                <a:spcPct val="103299"/>
              </a:lnSpc>
              <a:spcBef>
                <a:spcPts val="4"/>
              </a:spcBef>
            </a:pPr>
            <a:r>
              <a:rPr sz="1000" dirty="0">
                <a:latin typeface="Times New Roman"/>
                <a:cs typeface="Times New Roman"/>
              </a:rPr>
              <a:t>Esta</a:t>
            </a:r>
            <a:r>
              <a:rPr sz="1000" spc="17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protección</a:t>
            </a:r>
            <a:r>
              <a:rPr sz="1000" spc="17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</a:t>
            </a:r>
            <a:r>
              <a:rPr sz="1000" spc="17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usada</a:t>
            </a:r>
            <a:r>
              <a:rPr sz="1000" spc="16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para</a:t>
            </a:r>
            <a:r>
              <a:rPr sz="1000" spc="165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proteger</a:t>
            </a:r>
            <a:r>
              <a:rPr sz="1000" spc="17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al</a:t>
            </a:r>
            <a:r>
              <a:rPr sz="1000" spc="18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generador</a:t>
            </a:r>
            <a:r>
              <a:rPr sz="1000" spc="17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contra</a:t>
            </a:r>
            <a:r>
              <a:rPr sz="1000" spc="16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una</a:t>
            </a:r>
            <a:r>
              <a:rPr sz="1000" spc="17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energización</a:t>
            </a:r>
            <a:r>
              <a:rPr sz="1000" spc="17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accidental,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estando el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generador</a:t>
            </a:r>
            <a:r>
              <a:rPr sz="1000" dirty="0">
                <a:latin typeface="Times New Roman"/>
                <a:cs typeface="Times New Roman"/>
              </a:rPr>
              <a:t> parado.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32"/>
              </a:spcBef>
            </a:pPr>
            <a:endParaRPr sz="1100">
              <a:latin typeface="Times New Roman"/>
              <a:cs typeface="Times New Roman"/>
            </a:endParaRPr>
          </a:p>
          <a:p>
            <a:pPr marL="41036"/>
            <a:r>
              <a:rPr sz="1000" dirty="0">
                <a:latin typeface="Times New Roman"/>
                <a:cs typeface="Times New Roman"/>
              </a:rPr>
              <a:t>Esta</a:t>
            </a:r>
            <a:r>
              <a:rPr sz="1000" spc="-4" dirty="0">
                <a:latin typeface="Times New Roman"/>
                <a:cs typeface="Times New Roman"/>
              </a:rPr>
              <a:t> protección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está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integrada </a:t>
            </a:r>
            <a:r>
              <a:rPr sz="1000" dirty="0">
                <a:latin typeface="Times New Roman"/>
                <a:cs typeface="Times New Roman"/>
              </a:rPr>
              <a:t>por </a:t>
            </a:r>
            <a:r>
              <a:rPr sz="1000" spc="-4" dirty="0">
                <a:latin typeface="Times New Roman"/>
                <a:cs typeface="Times New Roman"/>
              </a:rPr>
              <a:t>tres </a:t>
            </a:r>
            <a:r>
              <a:rPr sz="1000" dirty="0">
                <a:latin typeface="Times New Roman"/>
                <a:cs typeface="Times New Roman"/>
              </a:rPr>
              <a:t>funciones:</a:t>
            </a:r>
            <a:endParaRPr sz="1000">
              <a:latin typeface="Times New Roman"/>
              <a:cs typeface="Times New Roman"/>
            </a:endParaRPr>
          </a:p>
          <a:p>
            <a:pPr marL="379072" indent="-185176">
              <a:spcBef>
                <a:spcPts val="105"/>
              </a:spcBef>
              <a:buFont typeface="Symbol"/>
              <a:buChar char=""/>
              <a:tabLst>
                <a:tab pos="379072" algn="l"/>
                <a:tab pos="379585" algn="l"/>
              </a:tabLst>
            </a:pPr>
            <a:r>
              <a:rPr sz="1000" spc="-4" dirty="0">
                <a:latin typeface="Times New Roman"/>
                <a:cs typeface="Times New Roman"/>
              </a:rPr>
              <a:t>Una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función </a:t>
            </a:r>
            <a:r>
              <a:rPr sz="1000" dirty="0">
                <a:latin typeface="Times New Roman"/>
                <a:cs typeface="Times New Roman"/>
              </a:rPr>
              <a:t>trifásica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spc="4" dirty="0">
                <a:latin typeface="Times New Roman"/>
                <a:cs typeface="Times New Roman"/>
              </a:rPr>
              <a:t>de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detección </a:t>
            </a:r>
            <a:r>
              <a:rPr sz="1000" spc="4" dirty="0">
                <a:latin typeface="Times New Roman"/>
                <a:cs typeface="Times New Roman"/>
              </a:rPr>
              <a:t>de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tensión.</a:t>
            </a:r>
            <a:endParaRPr sz="1000">
              <a:latin typeface="Times New Roman"/>
              <a:cs typeface="Times New Roman"/>
            </a:endParaRPr>
          </a:p>
          <a:p>
            <a:pPr marL="379072" indent="-185176">
              <a:spcBef>
                <a:spcPts val="109"/>
              </a:spcBef>
              <a:buFont typeface="Symbol"/>
              <a:buChar char=""/>
              <a:tabLst>
                <a:tab pos="379072" algn="l"/>
                <a:tab pos="379585" algn="l"/>
              </a:tabLst>
            </a:pPr>
            <a:r>
              <a:rPr sz="1000" spc="-4" dirty="0">
                <a:latin typeface="Times New Roman"/>
                <a:cs typeface="Times New Roman"/>
              </a:rPr>
              <a:t>Una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función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temporizada.</a:t>
            </a:r>
            <a:endParaRPr sz="1000">
              <a:latin typeface="Times New Roman"/>
              <a:cs typeface="Times New Roman"/>
            </a:endParaRPr>
          </a:p>
          <a:p>
            <a:pPr marL="379072" indent="-185176">
              <a:spcBef>
                <a:spcPts val="113"/>
              </a:spcBef>
              <a:buFont typeface="Symbol"/>
              <a:buChar char=""/>
              <a:tabLst>
                <a:tab pos="379072" algn="l"/>
                <a:tab pos="379585" algn="l"/>
              </a:tabLst>
            </a:pPr>
            <a:r>
              <a:rPr sz="1000" spc="-4" dirty="0">
                <a:latin typeface="Times New Roman"/>
                <a:cs typeface="Times New Roman"/>
              </a:rPr>
              <a:t>Una función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4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sobrecorriente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tiempo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definido.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51936" y="2776838"/>
            <a:ext cx="5553364" cy="3626477"/>
          </a:xfrm>
          <a:prstGeom prst="rect">
            <a:avLst/>
          </a:prstGeom>
        </p:spPr>
        <p:txBody>
          <a:bodyPr vert="horz" wrap="square" lIns="0" tIns="10259" rIns="0" bIns="0" rtlCol="0">
            <a:spAutoFit/>
          </a:bodyPr>
          <a:lstStyle/>
          <a:p>
            <a:pPr algn="ctr">
              <a:spcBef>
                <a:spcPts val="81"/>
              </a:spcBef>
            </a:pPr>
            <a:r>
              <a:rPr sz="700" b="1" i="1" dirty="0">
                <a:latin typeface="Times New Roman"/>
                <a:cs typeface="Times New Roman"/>
              </a:rPr>
              <a:t>Figura 4.20:</a:t>
            </a:r>
            <a:r>
              <a:rPr sz="700" b="1" i="1" spc="4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Esquema</a:t>
            </a:r>
            <a:r>
              <a:rPr sz="700" b="1" i="1" dirty="0">
                <a:latin typeface="Times New Roman"/>
                <a:cs typeface="Times New Roman"/>
              </a:rPr>
              <a:t> de </a:t>
            </a:r>
            <a:r>
              <a:rPr sz="700" b="1" i="1" spc="-4" dirty="0">
                <a:latin typeface="Times New Roman"/>
                <a:cs typeface="Times New Roman"/>
              </a:rPr>
              <a:t>conexión</a:t>
            </a:r>
            <a:r>
              <a:rPr sz="700" b="1" i="1" spc="-8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de la </a:t>
            </a:r>
            <a:r>
              <a:rPr sz="700" b="1" i="1" spc="-4" dirty="0">
                <a:latin typeface="Times New Roman"/>
                <a:cs typeface="Times New Roman"/>
              </a:rPr>
              <a:t>Protección 27/50G.</a:t>
            </a:r>
            <a:endParaRPr sz="700">
              <a:latin typeface="Times New Roman"/>
              <a:cs typeface="Times New Roman"/>
            </a:endParaRPr>
          </a:p>
          <a:p>
            <a:pPr>
              <a:spcBef>
                <a:spcPts val="36"/>
              </a:spcBef>
            </a:pPr>
            <a:endParaRPr sz="600">
              <a:latin typeface="Times New Roman"/>
              <a:cs typeface="Times New Roman"/>
            </a:endParaRPr>
          </a:p>
          <a:p>
            <a:pPr marL="10259">
              <a:spcBef>
                <a:spcPts val="4"/>
              </a:spcBef>
            </a:pPr>
            <a:r>
              <a:rPr sz="1000" dirty="0">
                <a:latin typeface="Times New Roman"/>
                <a:cs typeface="Times New Roman"/>
              </a:rPr>
              <a:t>AJUSTES:</a:t>
            </a:r>
            <a:endParaRPr sz="1000">
              <a:latin typeface="Times New Roman"/>
              <a:cs typeface="Times New Roman"/>
            </a:endParaRPr>
          </a:p>
          <a:p>
            <a:pPr marL="10259" marR="3160816">
              <a:lnSpc>
                <a:spcPct val="103299"/>
              </a:lnSpc>
            </a:pPr>
            <a:r>
              <a:rPr sz="1000" spc="-4" dirty="0">
                <a:latin typeface="Times New Roman"/>
                <a:cs typeface="Times New Roman"/>
              </a:rPr>
              <a:t>Unidad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voltaje: 50% </a:t>
            </a:r>
            <a:r>
              <a:rPr sz="1000" dirty="0">
                <a:latin typeface="Times New Roman"/>
                <a:cs typeface="Times New Roman"/>
              </a:rPr>
              <a:t>Vn.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Unidad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temporizada: </a:t>
            </a:r>
            <a:r>
              <a:rPr sz="1000" dirty="0">
                <a:latin typeface="Times New Roman"/>
                <a:cs typeface="Times New Roman"/>
              </a:rPr>
              <a:t>5.0s.</a:t>
            </a:r>
            <a:endParaRPr sz="1000">
              <a:latin typeface="Times New Roman"/>
              <a:cs typeface="Times New Roman"/>
            </a:endParaRPr>
          </a:p>
          <a:p>
            <a:pPr marL="10259">
              <a:spcBef>
                <a:spcPts val="40"/>
              </a:spcBef>
            </a:pPr>
            <a:r>
              <a:rPr sz="1000" spc="-4" dirty="0">
                <a:latin typeface="Times New Roman"/>
                <a:cs typeface="Times New Roman"/>
              </a:rPr>
              <a:t>Unidad</a:t>
            </a:r>
            <a:r>
              <a:rPr sz="1000" dirty="0">
                <a:latin typeface="Times New Roman"/>
                <a:cs typeface="Times New Roman"/>
              </a:rPr>
              <a:t> de</a:t>
            </a:r>
            <a:r>
              <a:rPr sz="1000" spc="-4" dirty="0">
                <a:latin typeface="Times New Roman"/>
                <a:cs typeface="Times New Roman"/>
              </a:rPr>
              <a:t> sobrecorriente: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2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8" dirty="0">
                <a:latin typeface="Times New Roman"/>
                <a:cs typeface="Times New Roman"/>
              </a:rPr>
              <a:t>In,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con un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tiempo</a:t>
            </a:r>
            <a:r>
              <a:rPr sz="1000" dirty="0">
                <a:latin typeface="Times New Roman"/>
                <a:cs typeface="Times New Roman"/>
              </a:rPr>
              <a:t> de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0.1s.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40"/>
              </a:spcBef>
            </a:pPr>
            <a:endParaRPr sz="1000">
              <a:latin typeface="Times New Roman"/>
              <a:cs typeface="Times New Roman"/>
            </a:endParaRPr>
          </a:p>
          <a:p>
            <a:pPr marL="10259" marR="5130" algn="just">
              <a:lnSpc>
                <a:spcPct val="103299"/>
              </a:lnSpc>
            </a:pPr>
            <a:r>
              <a:rPr sz="1000" spc="-8" dirty="0">
                <a:latin typeface="Times New Roman"/>
                <a:cs typeface="Times New Roman"/>
              </a:rPr>
              <a:t>La</a:t>
            </a:r>
            <a:r>
              <a:rPr sz="1000" spc="-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función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trifásica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4" dirty="0">
                <a:latin typeface="Times New Roman"/>
                <a:cs typeface="Times New Roman"/>
              </a:rPr>
              <a:t>de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sobrecorriente</a:t>
            </a:r>
            <a:r>
              <a:rPr sz="1000" dirty="0">
                <a:latin typeface="Times New Roman"/>
                <a:cs typeface="Times New Roman"/>
              </a:rPr>
              <a:t> estará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activa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durante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energización,</a:t>
            </a:r>
            <a:r>
              <a:rPr sz="1000" dirty="0">
                <a:latin typeface="Times New Roman"/>
                <a:cs typeface="Times New Roman"/>
              </a:rPr>
              <a:t> quedando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bloqueada</a:t>
            </a:r>
            <a:r>
              <a:rPr sz="1000" spc="-53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</a:t>
            </a:r>
            <a:r>
              <a:rPr sz="1000" spc="-4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los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5.0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segundos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4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-4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detección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4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tensión,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por</a:t>
            </a:r>
            <a:r>
              <a:rPr sz="1000" spc="-4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lo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que</a:t>
            </a:r>
            <a:r>
              <a:rPr sz="1000" spc="-4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funcionamiento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normal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siempre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estará</a:t>
            </a:r>
            <a:r>
              <a:rPr sz="1000" spc="-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bloqueada.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4"/>
              </a:spcBef>
            </a:pPr>
            <a:endParaRPr sz="1100">
              <a:latin typeface="Times New Roman"/>
              <a:cs typeface="Times New Roman"/>
            </a:endParaRPr>
          </a:p>
          <a:p>
            <a:pPr marL="10259" marR="9746" algn="just">
              <a:lnSpc>
                <a:spcPct val="103299"/>
              </a:lnSpc>
            </a:pPr>
            <a:r>
              <a:rPr sz="1000" spc="-8" dirty="0">
                <a:latin typeface="Times New Roman"/>
                <a:cs typeface="Times New Roman"/>
              </a:rPr>
              <a:t>La </a:t>
            </a:r>
            <a:r>
              <a:rPr sz="1000" spc="-4" dirty="0">
                <a:latin typeface="Times New Roman"/>
                <a:cs typeface="Times New Roman"/>
              </a:rPr>
              <a:t>temporización </a:t>
            </a:r>
            <a:r>
              <a:rPr sz="1000" spc="4" dirty="0">
                <a:latin typeface="Times New Roman"/>
                <a:cs typeface="Times New Roman"/>
              </a:rPr>
              <a:t>de </a:t>
            </a:r>
            <a:r>
              <a:rPr sz="1000" dirty="0">
                <a:latin typeface="Times New Roman"/>
                <a:cs typeface="Times New Roman"/>
              </a:rPr>
              <a:t>0.1s. </a:t>
            </a:r>
            <a:r>
              <a:rPr sz="1000" spc="-4" dirty="0">
                <a:latin typeface="Times New Roman"/>
                <a:cs typeface="Times New Roman"/>
              </a:rPr>
              <a:t>Es </a:t>
            </a:r>
            <a:r>
              <a:rPr sz="1000" dirty="0">
                <a:latin typeface="Times New Roman"/>
                <a:cs typeface="Times New Roman"/>
              </a:rPr>
              <a:t>para </a:t>
            </a:r>
            <a:r>
              <a:rPr sz="1000" spc="-4" dirty="0">
                <a:latin typeface="Times New Roman"/>
                <a:cs typeface="Times New Roman"/>
              </a:rPr>
              <a:t>en caso </a:t>
            </a:r>
            <a:r>
              <a:rPr sz="1000" dirty="0">
                <a:latin typeface="Times New Roman"/>
                <a:cs typeface="Times New Roman"/>
              </a:rPr>
              <a:t>cuando </a:t>
            </a:r>
            <a:r>
              <a:rPr sz="1000" spc="-4" dirty="0">
                <a:latin typeface="Times New Roman"/>
                <a:cs typeface="Times New Roman"/>
              </a:rPr>
              <a:t>caiga </a:t>
            </a:r>
            <a:r>
              <a:rPr sz="1000" dirty="0">
                <a:latin typeface="Times New Roman"/>
                <a:cs typeface="Times New Roman"/>
              </a:rPr>
              <a:t>la tensión debajo </a:t>
            </a:r>
            <a:r>
              <a:rPr sz="1000" spc="-4" dirty="0">
                <a:latin typeface="Times New Roman"/>
                <a:cs typeface="Times New Roman"/>
              </a:rPr>
              <a:t>del 50%, </a:t>
            </a:r>
            <a:r>
              <a:rPr sz="1000" dirty="0">
                <a:latin typeface="Times New Roman"/>
                <a:cs typeface="Times New Roman"/>
              </a:rPr>
              <a:t>y deje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actuar</a:t>
            </a:r>
            <a:r>
              <a:rPr sz="1000" dirty="0">
                <a:latin typeface="Times New Roman"/>
                <a:cs typeface="Times New Roman"/>
              </a:rPr>
              <a:t> a</a:t>
            </a:r>
            <a:r>
              <a:rPr sz="1000" spc="-4" dirty="0">
                <a:latin typeface="Times New Roman"/>
                <a:cs typeface="Times New Roman"/>
              </a:rPr>
              <a:t> las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funciones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diferenciales</a:t>
            </a:r>
            <a:r>
              <a:rPr sz="1000" spc="1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y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mínima </a:t>
            </a:r>
            <a:r>
              <a:rPr sz="1000" spc="-4" dirty="0">
                <a:latin typeface="Times New Roman"/>
                <a:cs typeface="Times New Roman"/>
              </a:rPr>
              <a:t>impedancia.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4"/>
              </a:spcBef>
            </a:pPr>
            <a:endParaRPr sz="1100">
              <a:latin typeface="Times New Roman"/>
              <a:cs typeface="Times New Roman"/>
            </a:endParaRPr>
          </a:p>
          <a:p>
            <a:pPr marL="10259">
              <a:spcBef>
                <a:spcPts val="4"/>
              </a:spcBef>
            </a:pPr>
            <a:r>
              <a:rPr sz="1000" b="1" spc="-4" dirty="0">
                <a:latin typeface="Times New Roman"/>
                <a:cs typeface="Times New Roman"/>
              </a:rPr>
              <a:t>ANSI</a:t>
            </a:r>
            <a:r>
              <a:rPr sz="1000" b="1" spc="-16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(51V):</a:t>
            </a:r>
            <a:r>
              <a:rPr sz="1000" b="1" spc="-20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SOBRECORRIENTE</a:t>
            </a:r>
            <a:r>
              <a:rPr sz="1000" b="1" spc="-16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CON</a:t>
            </a:r>
            <a:r>
              <a:rPr sz="1000" b="1" spc="-20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CONTROL/RESTRICCIÓN</a:t>
            </a:r>
            <a:r>
              <a:rPr sz="1000" b="1" spc="-20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DE</a:t>
            </a:r>
            <a:r>
              <a:rPr sz="1000" b="1" spc="-16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VOLTAJE.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20"/>
              </a:spcBef>
            </a:pPr>
            <a:endParaRPr sz="1000">
              <a:latin typeface="Times New Roman"/>
              <a:cs typeface="Times New Roman"/>
            </a:endParaRPr>
          </a:p>
          <a:p>
            <a:pPr marL="10259" marR="4104" algn="just">
              <a:lnSpc>
                <a:spcPct val="103400"/>
              </a:lnSpc>
            </a:pPr>
            <a:r>
              <a:rPr sz="1000" spc="-8" dirty="0">
                <a:latin typeface="Times New Roman"/>
                <a:cs typeface="Times New Roman"/>
              </a:rPr>
              <a:t>La </a:t>
            </a:r>
            <a:r>
              <a:rPr sz="1000" dirty="0">
                <a:latin typeface="Times New Roman"/>
                <a:cs typeface="Times New Roman"/>
              </a:rPr>
              <a:t>función 51V </a:t>
            </a:r>
            <a:r>
              <a:rPr sz="1000" spc="-8" dirty="0">
                <a:latin typeface="Times New Roman"/>
                <a:cs typeface="Times New Roman"/>
              </a:rPr>
              <a:t>es </a:t>
            </a:r>
            <a:r>
              <a:rPr sz="1000" dirty="0">
                <a:latin typeface="Times New Roman"/>
                <a:cs typeface="Times New Roman"/>
              </a:rPr>
              <a:t>trifásica y </a:t>
            </a:r>
            <a:r>
              <a:rPr sz="1000" spc="-4" dirty="0">
                <a:latin typeface="Times New Roman"/>
                <a:cs typeface="Times New Roman"/>
              </a:rPr>
              <a:t>el relevador </a:t>
            </a:r>
            <a:r>
              <a:rPr sz="1000" dirty="0">
                <a:latin typeface="Times New Roman"/>
                <a:cs typeface="Times New Roman"/>
              </a:rPr>
              <a:t>incorpora </a:t>
            </a:r>
            <a:r>
              <a:rPr sz="1000" spc="-4" dirty="0">
                <a:latin typeface="Times New Roman"/>
                <a:cs typeface="Times New Roman"/>
              </a:rPr>
              <a:t>timers integradores </a:t>
            </a:r>
            <a:r>
              <a:rPr sz="1000" dirty="0">
                <a:latin typeface="Times New Roman"/>
                <a:cs typeface="Times New Roman"/>
              </a:rPr>
              <a:t>separados para cada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fase. </a:t>
            </a:r>
            <a:r>
              <a:rPr sz="1000" spc="-8" dirty="0">
                <a:latin typeface="Times New Roman"/>
                <a:cs typeface="Times New Roman"/>
              </a:rPr>
              <a:t>La </a:t>
            </a:r>
            <a:r>
              <a:rPr sz="1000" dirty="0">
                <a:latin typeface="Times New Roman"/>
                <a:cs typeface="Times New Roman"/>
              </a:rPr>
              <a:t>función </a:t>
            </a:r>
            <a:r>
              <a:rPr sz="1000" spc="-4" dirty="0">
                <a:latin typeface="Times New Roman"/>
                <a:cs typeface="Times New Roman"/>
              </a:rPr>
              <a:t>puede </a:t>
            </a:r>
            <a:r>
              <a:rPr sz="1000" dirty="0">
                <a:latin typeface="Times New Roman"/>
                <a:cs typeface="Times New Roman"/>
              </a:rPr>
              <a:t>ser de </a:t>
            </a:r>
            <a:r>
              <a:rPr sz="1000" spc="-4" dirty="0">
                <a:latin typeface="Times New Roman"/>
                <a:cs typeface="Times New Roman"/>
              </a:rPr>
              <a:t>voltaje </a:t>
            </a:r>
            <a:r>
              <a:rPr sz="1000" dirty="0">
                <a:latin typeface="Times New Roman"/>
                <a:cs typeface="Times New Roman"/>
              </a:rPr>
              <a:t>controlado (VC), </a:t>
            </a:r>
            <a:r>
              <a:rPr sz="1000" spc="-4" dirty="0">
                <a:latin typeface="Times New Roman"/>
                <a:cs typeface="Times New Roman"/>
              </a:rPr>
              <a:t>voltaje restringido </a:t>
            </a:r>
            <a:r>
              <a:rPr sz="1000" dirty="0">
                <a:latin typeface="Times New Roman"/>
                <a:cs typeface="Times New Roman"/>
              </a:rPr>
              <a:t>(VR), o </a:t>
            </a:r>
            <a:r>
              <a:rPr sz="1000" spc="-4" dirty="0">
                <a:latin typeface="Times New Roman"/>
                <a:cs typeface="Times New Roman"/>
              </a:rPr>
              <a:t>ninguno.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Para operación con </a:t>
            </a:r>
            <a:r>
              <a:rPr sz="1000" dirty="0">
                <a:latin typeface="Times New Roman"/>
                <a:cs typeface="Times New Roman"/>
              </a:rPr>
              <a:t>voltaje </a:t>
            </a:r>
            <a:r>
              <a:rPr sz="1000" spc="-4" dirty="0">
                <a:latin typeface="Times New Roman"/>
                <a:cs typeface="Times New Roman"/>
              </a:rPr>
              <a:t>controlado, </a:t>
            </a:r>
            <a:r>
              <a:rPr sz="1000" dirty="0">
                <a:latin typeface="Times New Roman"/>
                <a:cs typeface="Times New Roman"/>
              </a:rPr>
              <a:t>la </a:t>
            </a:r>
            <a:r>
              <a:rPr sz="1000" spc="-4" dirty="0">
                <a:latin typeface="Times New Roman"/>
                <a:cs typeface="Times New Roman"/>
              </a:rPr>
              <a:t>función </a:t>
            </a:r>
            <a:r>
              <a:rPr sz="1000" dirty="0">
                <a:latin typeface="Times New Roman"/>
                <a:cs typeface="Times New Roman"/>
              </a:rPr>
              <a:t>no </a:t>
            </a:r>
            <a:r>
              <a:rPr sz="1000" spc="-4" dirty="0">
                <a:latin typeface="Times New Roman"/>
                <a:cs typeface="Times New Roman"/>
              </a:rPr>
              <a:t>está activa </a:t>
            </a:r>
            <a:r>
              <a:rPr sz="1000" dirty="0">
                <a:latin typeface="Times New Roman"/>
                <a:cs typeface="Times New Roman"/>
              </a:rPr>
              <a:t>a menos de que </a:t>
            </a:r>
            <a:r>
              <a:rPr sz="1000" spc="-4" dirty="0">
                <a:latin typeface="Times New Roman"/>
                <a:cs typeface="Times New Roman"/>
              </a:rPr>
              <a:t>el voltaje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este abajo del setpoint del voltaje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control. </a:t>
            </a:r>
            <a:r>
              <a:rPr sz="1000" dirty="0">
                <a:latin typeface="Times New Roman"/>
                <a:cs typeface="Times New Roman"/>
              </a:rPr>
              <a:t>Esta filosofía </a:t>
            </a:r>
            <a:r>
              <a:rPr sz="1000" spc="-4" dirty="0">
                <a:latin typeface="Times New Roman"/>
                <a:cs typeface="Times New Roman"/>
              </a:rPr>
              <a:t>es usada </a:t>
            </a:r>
            <a:r>
              <a:rPr sz="1000" dirty="0">
                <a:latin typeface="Times New Roman"/>
                <a:cs typeface="Times New Roman"/>
              </a:rPr>
              <a:t>para </a:t>
            </a:r>
            <a:r>
              <a:rPr sz="1000" spc="-4" dirty="0">
                <a:latin typeface="Times New Roman"/>
                <a:cs typeface="Times New Roman"/>
              </a:rPr>
              <a:t>confirmar </a:t>
            </a:r>
            <a:r>
              <a:rPr sz="1000" dirty="0">
                <a:latin typeface="Times New Roman"/>
                <a:cs typeface="Times New Roman"/>
              </a:rPr>
              <a:t>que la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sobrecorriente </a:t>
            </a:r>
            <a:r>
              <a:rPr sz="1000" dirty="0">
                <a:latin typeface="Times New Roman"/>
                <a:cs typeface="Times New Roman"/>
              </a:rPr>
              <a:t>sea por falla </a:t>
            </a:r>
            <a:r>
              <a:rPr sz="1000" spc="-4" dirty="0">
                <a:latin typeface="Times New Roman"/>
                <a:cs typeface="Times New Roman"/>
              </a:rPr>
              <a:t>en el sistema. </a:t>
            </a:r>
            <a:r>
              <a:rPr sz="1000" dirty="0">
                <a:latin typeface="Times New Roman"/>
                <a:cs typeface="Times New Roman"/>
              </a:rPr>
              <a:t>Cuando </a:t>
            </a:r>
            <a:r>
              <a:rPr sz="1000" spc="-4" dirty="0">
                <a:latin typeface="Times New Roman"/>
                <a:cs typeface="Times New Roman"/>
              </a:rPr>
              <a:t>se aplica, </a:t>
            </a:r>
            <a:r>
              <a:rPr sz="1000" dirty="0">
                <a:latin typeface="Times New Roman"/>
                <a:cs typeface="Times New Roman"/>
              </a:rPr>
              <a:t>muchos usuarios </a:t>
            </a:r>
            <a:r>
              <a:rPr sz="1000" spc="-4" dirty="0">
                <a:latin typeface="Times New Roman"/>
                <a:cs typeface="Times New Roman"/>
              </a:rPr>
              <a:t>ajustan el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voltaje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control en el rango </a:t>
            </a:r>
            <a:r>
              <a:rPr sz="1000" dirty="0">
                <a:latin typeface="Times New Roman"/>
                <a:cs typeface="Times New Roman"/>
              </a:rPr>
              <a:t>de 0.7 a 0.01 pu del </a:t>
            </a:r>
            <a:r>
              <a:rPr sz="1000" spc="-4" dirty="0">
                <a:latin typeface="Times New Roman"/>
                <a:cs typeface="Times New Roman"/>
              </a:rPr>
              <a:t>voltaje RMS. Cuando se </a:t>
            </a:r>
            <a:r>
              <a:rPr sz="1000" dirty="0">
                <a:latin typeface="Times New Roman"/>
                <a:cs typeface="Times New Roman"/>
              </a:rPr>
              <a:t>selecciona la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restricción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spc="4" dirty="0">
                <a:latin typeface="Times New Roman"/>
                <a:cs typeface="Times New Roman"/>
              </a:rPr>
              <a:t>de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voltaje,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ajuste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pickup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modifica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continuamente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proporción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 </a:t>
            </a:r>
            <a:r>
              <a:rPr sz="1000" spc="-4" dirty="0">
                <a:latin typeface="Times New Roman"/>
                <a:cs typeface="Times New Roman"/>
              </a:rPr>
              <a:t>caída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voltaje en las </a:t>
            </a:r>
            <a:r>
              <a:rPr sz="1000" dirty="0">
                <a:latin typeface="Times New Roman"/>
                <a:cs typeface="Times New Roman"/>
              </a:rPr>
              <a:t>terminales </a:t>
            </a:r>
            <a:r>
              <a:rPr sz="1000" spc="-4" dirty="0">
                <a:latin typeface="Times New Roman"/>
                <a:cs typeface="Times New Roman"/>
              </a:rPr>
              <a:t>del generador. </a:t>
            </a:r>
            <a:r>
              <a:rPr sz="1000" spc="-8" dirty="0">
                <a:latin typeface="Times New Roman"/>
                <a:cs typeface="Times New Roman"/>
              </a:rPr>
              <a:t>La </a:t>
            </a:r>
            <a:r>
              <a:rPr sz="1000" dirty="0">
                <a:latin typeface="Times New Roman"/>
                <a:cs typeface="Times New Roman"/>
              </a:rPr>
              <a:t>función de </a:t>
            </a:r>
            <a:r>
              <a:rPr sz="1000" spc="-4" dirty="0">
                <a:latin typeface="Times New Roman"/>
                <a:cs typeface="Times New Roman"/>
              </a:rPr>
              <a:t>restricción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voltaje es </a:t>
            </a:r>
            <a:r>
              <a:rPr sz="1000" spc="4" dirty="0">
                <a:latin typeface="Times New Roman"/>
                <a:cs typeface="Times New Roman"/>
              </a:rPr>
              <a:t>muy 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recomendable </a:t>
            </a:r>
            <a:r>
              <a:rPr sz="1000" dirty="0">
                <a:latin typeface="Times New Roman"/>
                <a:cs typeface="Times New Roman"/>
              </a:rPr>
              <a:t>para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generadores</a:t>
            </a:r>
            <a:r>
              <a:rPr sz="1000" dirty="0">
                <a:latin typeface="Times New Roman"/>
                <a:cs typeface="Times New Roman"/>
              </a:rPr>
              <a:t> pequeños </a:t>
            </a:r>
            <a:r>
              <a:rPr sz="1000" spc="-4" dirty="0">
                <a:latin typeface="Times New Roman"/>
                <a:cs typeface="Times New Roman"/>
              </a:rPr>
              <a:t>con</a:t>
            </a:r>
            <a:r>
              <a:rPr sz="1000" dirty="0">
                <a:latin typeface="Times New Roman"/>
                <a:cs typeface="Times New Roman"/>
              </a:rPr>
              <a:t> constantes de cortocircuito </a:t>
            </a:r>
            <a:r>
              <a:rPr sz="1000" spc="-4" dirty="0">
                <a:latin typeface="Times New Roman"/>
                <a:cs typeface="Times New Roman"/>
              </a:rPr>
              <a:t>relativamente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cortas.</a:t>
            </a:r>
            <a:endParaRPr sz="1000">
              <a:latin typeface="Times New Roman"/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59446" y="1818334"/>
            <a:ext cx="3589936" cy="947861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xfrm>
            <a:off x="6329082" y="5931133"/>
            <a:ext cx="300182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r>
              <a:rPr dirty="0"/>
              <a:t>57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51937" y="559879"/>
            <a:ext cx="5552738" cy="2074972"/>
          </a:xfrm>
          <a:prstGeom prst="rect">
            <a:avLst/>
          </a:prstGeom>
        </p:spPr>
        <p:txBody>
          <a:bodyPr vert="horz" wrap="square" lIns="0" tIns="4617" rIns="0" bIns="0" rtlCol="0">
            <a:spAutoFit/>
          </a:bodyPr>
          <a:lstStyle/>
          <a:p>
            <a:pPr marL="10259" marR="4104" algn="just">
              <a:lnSpc>
                <a:spcPct val="103600"/>
              </a:lnSpc>
              <a:spcBef>
                <a:spcPts val="36"/>
              </a:spcBef>
            </a:pPr>
            <a:r>
              <a:rPr sz="1000" spc="-8" dirty="0">
                <a:latin typeface="Times New Roman"/>
                <a:cs typeface="Times New Roman"/>
              </a:rPr>
              <a:t>La </a:t>
            </a:r>
            <a:r>
              <a:rPr sz="1000" spc="-4" dirty="0">
                <a:latin typeface="Times New Roman"/>
                <a:cs typeface="Times New Roman"/>
              </a:rPr>
              <a:t>función </a:t>
            </a:r>
            <a:r>
              <a:rPr sz="1000" dirty="0">
                <a:latin typeface="Times New Roman"/>
                <a:cs typeface="Times New Roman"/>
              </a:rPr>
              <a:t>51V debe ser </a:t>
            </a:r>
            <a:r>
              <a:rPr sz="1000" spc="-4" dirty="0">
                <a:latin typeface="Times New Roman"/>
                <a:cs typeface="Times New Roman"/>
              </a:rPr>
              <a:t>bloqueada </a:t>
            </a:r>
            <a:r>
              <a:rPr sz="1000" dirty="0">
                <a:latin typeface="Times New Roman"/>
                <a:cs typeface="Times New Roman"/>
              </a:rPr>
              <a:t>por pérdida de </a:t>
            </a:r>
            <a:r>
              <a:rPr sz="1000" spc="-4" dirty="0">
                <a:latin typeface="Times New Roman"/>
                <a:cs typeface="Times New Roman"/>
              </a:rPr>
              <a:t>fusibles si está en el </a:t>
            </a:r>
            <a:r>
              <a:rPr sz="1000" dirty="0">
                <a:latin typeface="Times New Roman"/>
                <a:cs typeface="Times New Roman"/>
              </a:rPr>
              <a:t>modo de </a:t>
            </a:r>
            <a:r>
              <a:rPr sz="1000" spc="-4" dirty="0">
                <a:latin typeface="Times New Roman"/>
                <a:cs typeface="Times New Roman"/>
              </a:rPr>
              <a:t>voltaje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controlado. </a:t>
            </a:r>
            <a:r>
              <a:rPr sz="1000" dirty="0">
                <a:latin typeface="Times New Roman"/>
                <a:cs typeface="Times New Roman"/>
              </a:rPr>
              <a:t>El bloqueo por </a:t>
            </a:r>
            <a:r>
              <a:rPr sz="1000" spc="-4" dirty="0">
                <a:latin typeface="Times New Roman"/>
                <a:cs typeface="Times New Roman"/>
              </a:rPr>
              <a:t>pérdida </a:t>
            </a:r>
            <a:r>
              <a:rPr sz="1000" dirty="0">
                <a:latin typeface="Times New Roman"/>
                <a:cs typeface="Times New Roman"/>
              </a:rPr>
              <a:t>de fusible no </a:t>
            </a:r>
            <a:r>
              <a:rPr sz="1000" spc="-4" dirty="0">
                <a:latin typeface="Times New Roman"/>
                <a:cs typeface="Times New Roman"/>
              </a:rPr>
              <a:t>es </a:t>
            </a:r>
            <a:r>
              <a:rPr sz="1000" dirty="0">
                <a:latin typeface="Times New Roman"/>
                <a:cs typeface="Times New Roman"/>
              </a:rPr>
              <a:t>deseable para </a:t>
            </a:r>
            <a:r>
              <a:rPr sz="1000" spc="-4" dirty="0">
                <a:latin typeface="Times New Roman"/>
                <a:cs typeface="Times New Roman"/>
              </a:rPr>
              <a:t>el </a:t>
            </a:r>
            <a:r>
              <a:rPr sz="1000" dirty="0">
                <a:latin typeface="Times New Roman"/>
                <a:cs typeface="Times New Roman"/>
              </a:rPr>
              <a:t>modo de </a:t>
            </a:r>
            <a:r>
              <a:rPr sz="1000" spc="-4" dirty="0">
                <a:latin typeface="Times New Roman"/>
                <a:cs typeface="Times New Roman"/>
              </a:rPr>
              <a:t>restricción </a:t>
            </a:r>
            <a:r>
              <a:rPr sz="1000" spc="4" dirty="0">
                <a:latin typeface="Times New Roman"/>
                <a:cs typeface="Times New Roman"/>
              </a:rPr>
              <a:t>de 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voltaje</a:t>
            </a:r>
            <a:r>
              <a:rPr sz="1000" spc="-4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debido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</a:t>
            </a:r>
            <a:r>
              <a:rPr sz="1000" spc="-4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que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pickup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</a:t>
            </a:r>
            <a:r>
              <a:rPr sz="1000" spc="-4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mantiene</a:t>
            </a:r>
            <a:r>
              <a:rPr sz="1000" spc="-53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automáticamente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100%</a:t>
            </a:r>
            <a:r>
              <a:rPr sz="1000" spc="-4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durante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las</a:t>
            </a:r>
            <a:r>
              <a:rPr sz="1000" spc="-4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condiciones </a:t>
            </a:r>
            <a:r>
              <a:rPr sz="1000" spc="-23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pérdida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spc="4" dirty="0">
                <a:latin typeface="Times New Roman"/>
                <a:cs typeface="Times New Roman"/>
              </a:rPr>
              <a:t>de</a:t>
            </a:r>
            <a:r>
              <a:rPr sz="1000" spc="-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fusible,</a:t>
            </a:r>
            <a:r>
              <a:rPr sz="1000" spc="1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y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4" dirty="0">
                <a:latin typeface="Times New Roman"/>
                <a:cs typeface="Times New Roman"/>
              </a:rPr>
              <a:t>la</a:t>
            </a:r>
            <a:r>
              <a:rPr sz="1000" spc="-4" dirty="0">
                <a:latin typeface="Times New Roman"/>
                <a:cs typeface="Times New Roman"/>
              </a:rPr>
              <a:t> operación</a:t>
            </a:r>
            <a:r>
              <a:rPr sz="1000" dirty="0">
                <a:latin typeface="Times New Roman"/>
                <a:cs typeface="Times New Roman"/>
              </a:rPr>
              <a:t> continua como </a:t>
            </a:r>
            <a:r>
              <a:rPr sz="1000" spc="-4" dirty="0">
                <a:latin typeface="Times New Roman"/>
                <a:cs typeface="Times New Roman"/>
              </a:rPr>
              <a:t>normal.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40"/>
              </a:spcBef>
            </a:pPr>
            <a:endParaRPr sz="1000">
              <a:latin typeface="Times New Roman"/>
              <a:cs typeface="Times New Roman"/>
            </a:endParaRPr>
          </a:p>
          <a:p>
            <a:pPr marL="10259" marR="4104" algn="just">
              <a:lnSpc>
                <a:spcPct val="103299"/>
              </a:lnSpc>
              <a:spcBef>
                <a:spcPts val="4"/>
              </a:spcBef>
            </a:pPr>
            <a:r>
              <a:rPr sz="1000" dirty="0">
                <a:latin typeface="Times New Roman"/>
                <a:cs typeface="Times New Roman"/>
              </a:rPr>
              <a:t>El </a:t>
            </a:r>
            <a:r>
              <a:rPr sz="1000" spc="-4" dirty="0">
                <a:latin typeface="Times New Roman"/>
                <a:cs typeface="Times New Roman"/>
              </a:rPr>
              <a:t>voltaje derivado internamente usado </a:t>
            </a:r>
            <a:r>
              <a:rPr sz="1000" dirty="0">
                <a:latin typeface="Times New Roman"/>
                <a:cs typeface="Times New Roman"/>
              </a:rPr>
              <a:t>para para </a:t>
            </a:r>
            <a:r>
              <a:rPr sz="1000" spc="-4" dirty="0">
                <a:latin typeface="Times New Roman"/>
                <a:cs typeface="Times New Roman"/>
              </a:rPr>
              <a:t>realizar las </a:t>
            </a:r>
            <a:r>
              <a:rPr sz="1000" dirty="0">
                <a:latin typeface="Times New Roman"/>
                <a:cs typeface="Times New Roman"/>
              </a:rPr>
              <a:t>características de control o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restricción </a:t>
            </a:r>
            <a:r>
              <a:rPr sz="1000" dirty="0">
                <a:latin typeface="Times New Roman"/>
                <a:cs typeface="Times New Roman"/>
              </a:rPr>
              <a:t>por </a:t>
            </a:r>
            <a:r>
              <a:rPr sz="1000" spc="-4" dirty="0">
                <a:latin typeface="Times New Roman"/>
                <a:cs typeface="Times New Roman"/>
              </a:rPr>
              <a:t>voltaje dependen </a:t>
            </a:r>
            <a:r>
              <a:rPr sz="1000" dirty="0">
                <a:latin typeface="Times New Roman"/>
                <a:cs typeface="Times New Roman"/>
              </a:rPr>
              <a:t>de la </a:t>
            </a:r>
            <a:r>
              <a:rPr sz="1000" spc="-4" dirty="0">
                <a:latin typeface="Times New Roman"/>
                <a:cs typeface="Times New Roman"/>
              </a:rPr>
              <a:t>configuración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los VT </a:t>
            </a:r>
            <a:r>
              <a:rPr sz="1000" dirty="0">
                <a:latin typeface="Times New Roman"/>
                <a:cs typeface="Times New Roman"/>
              </a:rPr>
              <a:t>y del </a:t>
            </a:r>
            <a:r>
              <a:rPr sz="1000" spc="-4" dirty="0">
                <a:latin typeface="Times New Roman"/>
                <a:cs typeface="Times New Roman"/>
              </a:rPr>
              <a:t>ajuste </a:t>
            </a:r>
            <a:r>
              <a:rPr sz="1000" dirty="0">
                <a:latin typeface="Times New Roman"/>
                <a:cs typeface="Times New Roman"/>
              </a:rPr>
              <a:t>Delta-Y </a:t>
            </a:r>
            <a:r>
              <a:rPr sz="1000" spc="-4" dirty="0">
                <a:latin typeface="Times New Roman"/>
                <a:cs typeface="Times New Roman"/>
              </a:rPr>
              <a:t>del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transformador.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36"/>
              </a:spcBef>
            </a:pPr>
            <a:endParaRPr sz="1000">
              <a:latin typeface="Times New Roman"/>
              <a:cs typeface="Times New Roman"/>
            </a:endParaRPr>
          </a:p>
          <a:p>
            <a:pPr marL="10259" marR="5130" algn="just">
              <a:lnSpc>
                <a:spcPct val="103499"/>
              </a:lnSpc>
            </a:pPr>
            <a:r>
              <a:rPr sz="1000" spc="-8" dirty="0">
                <a:latin typeface="Times New Roman"/>
                <a:cs typeface="Times New Roman"/>
              </a:rPr>
              <a:t>Los</a:t>
            </a:r>
            <a:r>
              <a:rPr sz="1000" spc="-4" dirty="0">
                <a:latin typeface="Times New Roman"/>
                <a:cs typeface="Times New Roman"/>
              </a:rPr>
              <a:t> esquemas</a:t>
            </a:r>
            <a:r>
              <a:rPr sz="1000" dirty="0">
                <a:latin typeface="Times New Roman"/>
                <a:cs typeface="Times New Roman"/>
              </a:rPr>
              <a:t> de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protección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del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generador</a:t>
            </a:r>
            <a:r>
              <a:rPr sz="1000" dirty="0">
                <a:latin typeface="Times New Roman"/>
                <a:cs typeface="Times New Roman"/>
              </a:rPr>
              <a:t> de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respaldo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protegen</a:t>
            </a:r>
            <a:r>
              <a:rPr sz="1000" dirty="0">
                <a:latin typeface="Times New Roman"/>
                <a:cs typeface="Times New Roman"/>
              </a:rPr>
              <a:t> contra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fallas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dirty="0">
                <a:latin typeface="Times New Roman"/>
                <a:cs typeface="Times New Roman"/>
              </a:rPr>
              <a:t> la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transmisión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protección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del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sistema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y</a:t>
            </a:r>
            <a:r>
              <a:rPr sz="1000" spc="-69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fallas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posteriores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del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sistema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limpieza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prolongada. </a:t>
            </a:r>
            <a:r>
              <a:rPr sz="1000" spc="-234" dirty="0">
                <a:latin typeface="Times New Roman"/>
                <a:cs typeface="Times New Roman"/>
              </a:rPr>
              <a:t> </a:t>
            </a:r>
            <a:r>
              <a:rPr sz="1000" spc="-8" dirty="0">
                <a:latin typeface="Times New Roman"/>
                <a:cs typeface="Times New Roman"/>
              </a:rPr>
              <a:t>La </a:t>
            </a:r>
            <a:r>
              <a:rPr sz="1000" spc="-4" dirty="0">
                <a:latin typeface="Times New Roman"/>
                <a:cs typeface="Times New Roman"/>
              </a:rPr>
              <a:t>configuración del relé para </a:t>
            </a:r>
            <a:r>
              <a:rPr sz="1000" dirty="0">
                <a:latin typeface="Times New Roman"/>
                <a:cs typeface="Times New Roman"/>
              </a:rPr>
              <a:t>la </a:t>
            </a:r>
            <a:r>
              <a:rPr sz="1000" spc="-4" dirty="0">
                <a:latin typeface="Times New Roman"/>
                <a:cs typeface="Times New Roman"/>
              </a:rPr>
              <a:t>retransmisión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respaldo debe </a:t>
            </a:r>
            <a:r>
              <a:rPr sz="1000" dirty="0">
                <a:latin typeface="Times New Roman"/>
                <a:cs typeface="Times New Roman"/>
              </a:rPr>
              <a:t>ser lo </a:t>
            </a:r>
            <a:r>
              <a:rPr sz="1000" spc="-4" dirty="0">
                <a:latin typeface="Times New Roman"/>
                <a:cs typeface="Times New Roman"/>
              </a:rPr>
              <a:t>suficientemente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sensible para detectar condiciones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corriente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falla </a:t>
            </a:r>
            <a:r>
              <a:rPr sz="1000" dirty="0">
                <a:latin typeface="Times New Roman"/>
                <a:cs typeface="Times New Roman"/>
              </a:rPr>
              <a:t>baja. </a:t>
            </a:r>
            <a:r>
              <a:rPr sz="1000" spc="-8" dirty="0">
                <a:latin typeface="Times New Roman"/>
                <a:cs typeface="Times New Roman"/>
              </a:rPr>
              <a:t>Los </a:t>
            </a:r>
            <a:r>
              <a:rPr sz="1000" spc="-4" dirty="0">
                <a:latin typeface="Times New Roman"/>
                <a:cs typeface="Times New Roman"/>
              </a:rPr>
              <a:t>ajustes </a:t>
            </a:r>
            <a:r>
              <a:rPr sz="1000" dirty="0">
                <a:latin typeface="Times New Roman"/>
                <a:cs typeface="Times New Roman"/>
              </a:rPr>
              <a:t>deben </a:t>
            </a:r>
            <a:r>
              <a:rPr sz="1000" spc="-4" dirty="0">
                <a:latin typeface="Times New Roman"/>
                <a:cs typeface="Times New Roman"/>
              </a:rPr>
              <a:t>equilibrar los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requisitos opuestos </a:t>
            </a:r>
            <a:r>
              <a:rPr sz="1000" dirty="0">
                <a:latin typeface="Times New Roman"/>
                <a:cs typeface="Times New Roman"/>
              </a:rPr>
              <a:t>de sensibilidad </a:t>
            </a:r>
            <a:r>
              <a:rPr sz="1000" spc="-4" dirty="0">
                <a:latin typeface="Times New Roman"/>
                <a:cs typeface="Times New Roman"/>
              </a:rPr>
              <a:t>para detectar fallas distantes </a:t>
            </a:r>
            <a:r>
              <a:rPr sz="1000" dirty="0">
                <a:latin typeface="Times New Roman"/>
                <a:cs typeface="Times New Roman"/>
              </a:rPr>
              <a:t>y la </a:t>
            </a:r>
            <a:r>
              <a:rPr sz="1000" spc="-4" dirty="0">
                <a:latin typeface="Times New Roman"/>
                <a:cs typeface="Times New Roman"/>
              </a:rPr>
              <a:t>seguridad para </a:t>
            </a:r>
            <a:r>
              <a:rPr sz="1000" dirty="0">
                <a:latin typeface="Times New Roman"/>
                <a:cs typeface="Times New Roman"/>
              </a:rPr>
              <a:t>evitar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disparos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innecesarios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del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generador</a:t>
            </a:r>
            <a:r>
              <a:rPr sz="600" spc="-4" dirty="0">
                <a:latin typeface="Times New Roman"/>
                <a:cs typeface="Times New Roman"/>
              </a:rPr>
              <a:t>.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51937" y="3338999"/>
            <a:ext cx="5551488" cy="2775090"/>
          </a:xfrm>
          <a:prstGeom prst="rect">
            <a:avLst/>
          </a:prstGeom>
        </p:spPr>
        <p:txBody>
          <a:bodyPr vert="horz" wrap="square" lIns="0" tIns="10259" rIns="0" bIns="0" rtlCol="0">
            <a:spAutoFit/>
          </a:bodyPr>
          <a:lstStyle/>
          <a:p>
            <a:pPr algn="ctr">
              <a:spcBef>
                <a:spcPts val="81"/>
              </a:spcBef>
            </a:pPr>
            <a:r>
              <a:rPr sz="700" b="1" i="1" dirty="0">
                <a:latin typeface="Times New Roman"/>
                <a:cs typeface="Times New Roman"/>
              </a:rPr>
              <a:t>Figura</a:t>
            </a:r>
            <a:r>
              <a:rPr sz="700" b="1" i="1" spc="-4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4.21:</a:t>
            </a:r>
            <a:r>
              <a:rPr sz="700" b="1" i="1" spc="4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Esquema </a:t>
            </a:r>
            <a:r>
              <a:rPr sz="700" b="1" i="1" dirty="0">
                <a:latin typeface="Times New Roman"/>
                <a:cs typeface="Times New Roman"/>
              </a:rPr>
              <a:t>de </a:t>
            </a:r>
            <a:r>
              <a:rPr sz="700" b="1" i="1" spc="-4" dirty="0">
                <a:latin typeface="Times New Roman"/>
                <a:cs typeface="Times New Roman"/>
              </a:rPr>
              <a:t>conexión </a:t>
            </a:r>
            <a:r>
              <a:rPr sz="700" b="1" i="1" dirty="0">
                <a:latin typeface="Times New Roman"/>
                <a:cs typeface="Times New Roman"/>
              </a:rPr>
              <a:t>de</a:t>
            </a:r>
            <a:r>
              <a:rPr sz="700" b="1" i="1" spc="-4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la </a:t>
            </a:r>
            <a:r>
              <a:rPr sz="700" b="1" i="1" spc="-4" dirty="0">
                <a:latin typeface="Times New Roman"/>
                <a:cs typeface="Times New Roman"/>
              </a:rPr>
              <a:t>Protección</a:t>
            </a:r>
            <a:r>
              <a:rPr sz="700" b="1" i="1" spc="-8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51V.</a:t>
            </a: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 marL="10259" marR="4104" algn="just">
              <a:lnSpc>
                <a:spcPct val="103400"/>
              </a:lnSpc>
            </a:pPr>
            <a:r>
              <a:rPr sz="1000" spc="-4" dirty="0">
                <a:latin typeface="Times New Roman"/>
                <a:cs typeface="Times New Roman"/>
              </a:rPr>
              <a:t>Se utilizan comúnmente dos </a:t>
            </a:r>
            <a:r>
              <a:rPr sz="1000" dirty="0">
                <a:latin typeface="Times New Roman"/>
                <a:cs typeface="Times New Roman"/>
              </a:rPr>
              <a:t>tipos de </a:t>
            </a:r>
            <a:r>
              <a:rPr sz="1000" spc="-4" dirty="0">
                <a:latin typeface="Times New Roman"/>
                <a:cs typeface="Times New Roman"/>
              </a:rPr>
              <a:t>relés para </a:t>
            </a:r>
            <a:r>
              <a:rPr sz="1000" dirty="0">
                <a:latin typeface="Times New Roman"/>
                <a:cs typeface="Times New Roman"/>
              </a:rPr>
              <a:t>la </a:t>
            </a:r>
            <a:r>
              <a:rPr sz="1000" spc="-4" dirty="0">
                <a:latin typeface="Times New Roman"/>
                <a:cs typeface="Times New Roman"/>
              </a:rPr>
              <a:t>fase del sistema. protección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respaldo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contra fallas, </a:t>
            </a:r>
            <a:r>
              <a:rPr sz="1000" dirty="0">
                <a:latin typeface="Times New Roman"/>
                <a:cs typeface="Times New Roman"/>
              </a:rPr>
              <a:t>relés de tipo </a:t>
            </a:r>
            <a:r>
              <a:rPr sz="1000" spc="-4" dirty="0">
                <a:latin typeface="Times New Roman"/>
                <a:cs typeface="Times New Roman"/>
              </a:rPr>
              <a:t>distancia </a:t>
            </a:r>
            <a:r>
              <a:rPr sz="1000" dirty="0">
                <a:latin typeface="Times New Roman"/>
                <a:cs typeface="Times New Roman"/>
              </a:rPr>
              <a:t>o </a:t>
            </a:r>
            <a:r>
              <a:rPr sz="1000" spc="-4" dirty="0">
                <a:latin typeface="Times New Roman"/>
                <a:cs typeface="Times New Roman"/>
              </a:rPr>
              <a:t>relés </a:t>
            </a:r>
            <a:r>
              <a:rPr sz="1000" spc="4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sobrecorriente </a:t>
            </a:r>
            <a:r>
              <a:rPr sz="1000" dirty="0">
                <a:latin typeface="Times New Roman"/>
                <a:cs typeface="Times New Roman"/>
              </a:rPr>
              <a:t>controlados por </a:t>
            </a:r>
            <a:r>
              <a:rPr sz="1000" spc="-4" dirty="0">
                <a:latin typeface="Times New Roman"/>
                <a:cs typeface="Times New Roman"/>
              </a:rPr>
              <a:t>voltaje </a:t>
            </a:r>
            <a:r>
              <a:rPr sz="1000" dirty="0">
                <a:latin typeface="Times New Roman"/>
                <a:cs typeface="Times New Roman"/>
              </a:rPr>
              <a:t>(o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restringidos</a:t>
            </a:r>
            <a:r>
              <a:rPr sz="1000" dirty="0">
                <a:latin typeface="Times New Roman"/>
                <a:cs typeface="Times New Roman"/>
              </a:rPr>
              <a:t> por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voltaje).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12" dirty="0">
                <a:latin typeface="Times New Roman"/>
                <a:cs typeface="Times New Roman"/>
              </a:rPr>
              <a:t>La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protección</a:t>
            </a:r>
            <a:r>
              <a:rPr sz="1000" dirty="0">
                <a:latin typeface="Times New Roman"/>
                <a:cs typeface="Times New Roman"/>
              </a:rPr>
              <a:t> de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respaldo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tiene</a:t>
            </a:r>
            <a:r>
              <a:rPr sz="1000" dirty="0">
                <a:latin typeface="Times New Roman"/>
                <a:cs typeface="Times New Roman"/>
              </a:rPr>
              <a:t> un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retardo</a:t>
            </a:r>
            <a:r>
              <a:rPr sz="1000" dirty="0">
                <a:latin typeface="Times New Roman"/>
                <a:cs typeface="Times New Roman"/>
              </a:rPr>
              <a:t> de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tiempo</a:t>
            </a:r>
            <a:r>
              <a:rPr sz="1000" dirty="0">
                <a:latin typeface="Times New Roman"/>
                <a:cs typeface="Times New Roman"/>
              </a:rPr>
              <a:t> y </a:t>
            </a:r>
            <a:r>
              <a:rPr sz="1000" spc="-4" dirty="0">
                <a:latin typeface="Times New Roman"/>
                <a:cs typeface="Times New Roman"/>
              </a:rPr>
              <a:t>está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coordinada con </a:t>
            </a:r>
            <a:r>
              <a:rPr sz="1000" dirty="0">
                <a:latin typeface="Times New Roman"/>
                <a:cs typeface="Times New Roman"/>
              </a:rPr>
              <a:t>la protección de la </a:t>
            </a:r>
            <a:r>
              <a:rPr sz="1000" spc="-4" dirty="0">
                <a:latin typeface="Times New Roman"/>
                <a:cs typeface="Times New Roman"/>
              </a:rPr>
              <a:t>línea </a:t>
            </a:r>
            <a:r>
              <a:rPr sz="1000" dirty="0">
                <a:latin typeface="Times New Roman"/>
                <a:cs typeface="Times New Roman"/>
              </a:rPr>
              <a:t>de transmisión. El tipo de </a:t>
            </a:r>
            <a:r>
              <a:rPr sz="1000" spc="-4" dirty="0">
                <a:latin typeface="Times New Roman"/>
                <a:cs typeface="Times New Roman"/>
              </a:rPr>
              <a:t>relé seleccionado </a:t>
            </a:r>
            <a:r>
              <a:rPr sz="1000" dirty="0">
                <a:latin typeface="Times New Roman"/>
                <a:cs typeface="Times New Roman"/>
              </a:rPr>
              <a:t>para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cualquier aplicación </a:t>
            </a:r>
            <a:r>
              <a:rPr sz="1000" dirty="0">
                <a:latin typeface="Times New Roman"/>
                <a:cs typeface="Times New Roman"/>
              </a:rPr>
              <a:t>suele </a:t>
            </a:r>
            <a:r>
              <a:rPr sz="1000" spc="-4" dirty="0">
                <a:latin typeface="Times New Roman"/>
                <a:cs typeface="Times New Roman"/>
              </a:rPr>
              <a:t>ser </a:t>
            </a:r>
            <a:r>
              <a:rPr sz="1000" dirty="0">
                <a:latin typeface="Times New Roman"/>
                <a:cs typeface="Times New Roman"/>
              </a:rPr>
              <a:t>una función </a:t>
            </a:r>
            <a:r>
              <a:rPr sz="1000" spc="-4" dirty="0">
                <a:latin typeface="Times New Roman"/>
                <a:cs typeface="Times New Roman"/>
              </a:rPr>
              <a:t>del </a:t>
            </a:r>
            <a:r>
              <a:rPr sz="1000" dirty="0">
                <a:latin typeface="Times New Roman"/>
                <a:cs typeface="Times New Roman"/>
              </a:rPr>
              <a:t>tipo de relé utilizado </a:t>
            </a:r>
            <a:r>
              <a:rPr sz="1000" spc="-4" dirty="0">
                <a:latin typeface="Times New Roman"/>
                <a:cs typeface="Times New Roman"/>
              </a:rPr>
              <a:t>en las líneas </a:t>
            </a:r>
            <a:r>
              <a:rPr sz="1000" dirty="0">
                <a:latin typeface="Times New Roman"/>
                <a:cs typeface="Times New Roman"/>
              </a:rPr>
              <a:t>que </a:t>
            </a:r>
            <a:r>
              <a:rPr sz="1000" spc="-4" dirty="0">
                <a:latin typeface="Times New Roman"/>
                <a:cs typeface="Times New Roman"/>
              </a:rPr>
              <a:t>están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conectadas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al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generador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(es</a:t>
            </a:r>
            <a:r>
              <a:rPr sz="1000" dirty="0">
                <a:latin typeface="Times New Roman"/>
                <a:cs typeface="Times New Roman"/>
              </a:rPr>
              <a:t> decir,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protección</a:t>
            </a:r>
            <a:r>
              <a:rPr sz="1000" dirty="0">
                <a:latin typeface="Times New Roman"/>
                <a:cs typeface="Times New Roman"/>
              </a:rPr>
              <a:t> de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sobrecorriente</a:t>
            </a:r>
            <a:r>
              <a:rPr sz="1000" dirty="0">
                <a:latin typeface="Times New Roman"/>
                <a:cs typeface="Times New Roman"/>
              </a:rPr>
              <a:t> para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líneas</a:t>
            </a:r>
            <a:r>
              <a:rPr sz="1000" dirty="0">
                <a:latin typeface="Times New Roman"/>
                <a:cs typeface="Times New Roman"/>
              </a:rPr>
              <a:t> que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están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protegidas</a:t>
            </a:r>
            <a:r>
              <a:rPr sz="1000" dirty="0">
                <a:latin typeface="Times New Roman"/>
                <a:cs typeface="Times New Roman"/>
              </a:rPr>
              <a:t> por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relés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sobrecorriente</a:t>
            </a:r>
            <a:r>
              <a:rPr sz="1000" dirty="0">
                <a:latin typeface="Times New Roman"/>
                <a:cs typeface="Times New Roman"/>
              </a:rPr>
              <a:t> y protección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distancia</a:t>
            </a:r>
            <a:r>
              <a:rPr sz="1000" dirty="0">
                <a:latin typeface="Times New Roman"/>
                <a:cs typeface="Times New Roman"/>
              </a:rPr>
              <a:t> para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líneas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que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están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protegidas </a:t>
            </a:r>
            <a:r>
              <a:rPr sz="1000" dirty="0">
                <a:latin typeface="Times New Roman"/>
                <a:cs typeface="Times New Roman"/>
              </a:rPr>
              <a:t>por </a:t>
            </a:r>
            <a:r>
              <a:rPr sz="1000" spc="-4" dirty="0">
                <a:latin typeface="Times New Roman"/>
                <a:cs typeface="Times New Roman"/>
              </a:rPr>
              <a:t>distancia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fase relés). </a:t>
            </a:r>
            <a:r>
              <a:rPr sz="1000" spc="-8" dirty="0">
                <a:latin typeface="Times New Roman"/>
                <a:cs typeface="Times New Roman"/>
              </a:rPr>
              <a:t>Los </a:t>
            </a:r>
            <a:r>
              <a:rPr sz="1000" dirty="0">
                <a:latin typeface="Times New Roman"/>
                <a:cs typeface="Times New Roman"/>
              </a:rPr>
              <a:t>relés de </a:t>
            </a:r>
            <a:r>
              <a:rPr sz="1000" spc="-4" dirty="0">
                <a:latin typeface="Times New Roman"/>
                <a:cs typeface="Times New Roman"/>
              </a:rPr>
              <a:t>respaldo </a:t>
            </a:r>
            <a:r>
              <a:rPr sz="1000" dirty="0">
                <a:latin typeface="Times New Roman"/>
                <a:cs typeface="Times New Roman"/>
              </a:rPr>
              <a:t>de sobrecorriente </a:t>
            </a:r>
            <a:r>
              <a:rPr sz="1000" spc="-4" dirty="0">
                <a:latin typeface="Times New Roman"/>
                <a:cs typeface="Times New Roman"/>
              </a:rPr>
              <a:t>son difíciles </a:t>
            </a:r>
            <a:r>
              <a:rPr sz="1000" dirty="0">
                <a:latin typeface="Times New Roman"/>
                <a:cs typeface="Times New Roman"/>
              </a:rPr>
              <a:t> de </a:t>
            </a:r>
            <a:r>
              <a:rPr sz="1000" spc="-4" dirty="0">
                <a:latin typeface="Times New Roman"/>
                <a:cs typeface="Times New Roman"/>
              </a:rPr>
              <a:t>coordinar con los relés </a:t>
            </a:r>
            <a:r>
              <a:rPr sz="1000" dirty="0">
                <a:latin typeface="Times New Roman"/>
                <a:cs typeface="Times New Roman"/>
              </a:rPr>
              <a:t>de distancia de línea </a:t>
            </a:r>
            <a:r>
              <a:rPr sz="1000" spc="-4" dirty="0">
                <a:latin typeface="Times New Roman"/>
                <a:cs typeface="Times New Roman"/>
              </a:rPr>
              <a:t>debido </a:t>
            </a:r>
            <a:r>
              <a:rPr sz="1000" dirty="0">
                <a:latin typeface="Times New Roman"/>
                <a:cs typeface="Times New Roman"/>
              </a:rPr>
              <a:t>a la </a:t>
            </a:r>
            <a:r>
              <a:rPr sz="1000" spc="-4" dirty="0">
                <a:latin typeface="Times New Roman"/>
                <a:cs typeface="Times New Roman"/>
              </a:rPr>
              <a:t>variabilidad en el tiempo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disparo</a:t>
            </a:r>
            <a:r>
              <a:rPr sz="1000" dirty="0">
                <a:latin typeface="Times New Roman"/>
                <a:cs typeface="Times New Roman"/>
              </a:rPr>
              <a:t> de </a:t>
            </a:r>
            <a:r>
              <a:rPr sz="1000" spc="-4" dirty="0">
                <a:latin typeface="Times New Roman"/>
                <a:cs typeface="Times New Roman"/>
              </a:rPr>
              <a:t>los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relés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4" dirty="0">
                <a:latin typeface="Times New Roman"/>
                <a:cs typeface="Times New Roman"/>
              </a:rPr>
              <a:t> sobrecorriente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para</a:t>
            </a:r>
            <a:r>
              <a:rPr sz="1000" spc="-4" dirty="0">
                <a:latin typeface="Times New Roman"/>
                <a:cs typeface="Times New Roman"/>
              </a:rPr>
              <a:t> diferentes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condiciones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del</a:t>
            </a:r>
            <a:r>
              <a:rPr sz="1000" dirty="0">
                <a:latin typeface="Times New Roman"/>
                <a:cs typeface="Times New Roman"/>
              </a:rPr>
              <a:t> sistema.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4"/>
              </a:spcBef>
            </a:pPr>
            <a:endParaRPr sz="1100">
              <a:latin typeface="Times New Roman"/>
              <a:cs typeface="Times New Roman"/>
            </a:endParaRPr>
          </a:p>
          <a:p>
            <a:pPr marL="10259" algn="just"/>
            <a:r>
              <a:rPr sz="1000" b="1" spc="-4" dirty="0">
                <a:latin typeface="Times New Roman"/>
                <a:cs typeface="Times New Roman"/>
              </a:rPr>
              <a:t>ANSI</a:t>
            </a:r>
            <a:r>
              <a:rPr sz="1000" b="1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(59G):</a:t>
            </a:r>
            <a:r>
              <a:rPr sz="1000" b="1" spc="4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PROTECCIÓN</a:t>
            </a:r>
            <a:r>
              <a:rPr sz="1000" b="1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CONTRA</a:t>
            </a:r>
            <a:r>
              <a:rPr sz="1000" b="1" spc="4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SOBREVOLTAJE </a:t>
            </a:r>
            <a:r>
              <a:rPr sz="1000" b="1" spc="-4" dirty="0">
                <a:latin typeface="Times New Roman"/>
                <a:cs typeface="Times New Roman"/>
              </a:rPr>
              <a:t>EN</a:t>
            </a:r>
            <a:r>
              <a:rPr sz="1000" b="1" dirty="0">
                <a:latin typeface="Times New Roman"/>
                <a:cs typeface="Times New Roman"/>
              </a:rPr>
              <a:t> </a:t>
            </a:r>
            <a:r>
              <a:rPr sz="1000" b="1" spc="-8" dirty="0">
                <a:latin typeface="Times New Roman"/>
                <a:cs typeface="Times New Roman"/>
              </a:rPr>
              <a:t>EL</a:t>
            </a:r>
            <a:r>
              <a:rPr sz="1000" b="1" dirty="0">
                <a:latin typeface="Times New Roman"/>
                <a:cs typeface="Times New Roman"/>
              </a:rPr>
              <a:t> GENERADOR.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24"/>
              </a:spcBef>
            </a:pPr>
            <a:endParaRPr sz="1000">
              <a:latin typeface="Times New Roman"/>
              <a:cs typeface="Times New Roman"/>
            </a:endParaRPr>
          </a:p>
          <a:p>
            <a:pPr marL="10259" marR="5642" algn="just">
              <a:lnSpc>
                <a:spcPct val="103299"/>
              </a:lnSpc>
            </a:pPr>
            <a:r>
              <a:rPr sz="1000" spc="-4" dirty="0">
                <a:latin typeface="Times New Roman"/>
                <a:cs typeface="Times New Roman"/>
              </a:rPr>
              <a:t>Una sobretensión </a:t>
            </a:r>
            <a:r>
              <a:rPr sz="1000" dirty="0">
                <a:latin typeface="Times New Roman"/>
                <a:cs typeface="Times New Roman"/>
              </a:rPr>
              <a:t>excesiva </a:t>
            </a:r>
            <a:r>
              <a:rPr sz="1000" spc="-4" dirty="0">
                <a:latin typeface="Times New Roman"/>
                <a:cs typeface="Times New Roman"/>
              </a:rPr>
              <a:t>en </a:t>
            </a:r>
            <a:r>
              <a:rPr sz="1000" dirty="0">
                <a:latin typeface="Times New Roman"/>
                <a:cs typeface="Times New Roman"/>
              </a:rPr>
              <a:t>un </a:t>
            </a:r>
            <a:r>
              <a:rPr sz="1000" spc="-4" dirty="0">
                <a:latin typeface="Times New Roman"/>
                <a:cs typeface="Times New Roman"/>
              </a:rPr>
              <a:t>generador, ocurrirá cuando el </a:t>
            </a:r>
            <a:r>
              <a:rPr sz="1000" dirty="0">
                <a:latin typeface="Times New Roman"/>
                <a:cs typeface="Times New Roman"/>
              </a:rPr>
              <a:t>nivel de </a:t>
            </a:r>
            <a:r>
              <a:rPr sz="1000" spc="-4" dirty="0">
                <a:latin typeface="Times New Roman"/>
                <a:cs typeface="Times New Roman"/>
              </a:rPr>
              <a:t>esfuerzo del campo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eléctrico excede </a:t>
            </a:r>
            <a:r>
              <a:rPr sz="1000" spc="4" dirty="0">
                <a:latin typeface="Times New Roman"/>
                <a:cs typeface="Times New Roman"/>
              </a:rPr>
              <a:t>la </a:t>
            </a:r>
            <a:r>
              <a:rPr sz="1000" dirty="0">
                <a:latin typeface="Times New Roman"/>
                <a:cs typeface="Times New Roman"/>
              </a:rPr>
              <a:t>capacidad </a:t>
            </a:r>
            <a:r>
              <a:rPr sz="1000" spc="-4" dirty="0">
                <a:latin typeface="Times New Roman"/>
                <a:cs typeface="Times New Roman"/>
              </a:rPr>
              <a:t>del aislamiento </a:t>
            </a:r>
            <a:r>
              <a:rPr sz="1000" dirty="0">
                <a:latin typeface="Times New Roman"/>
                <a:cs typeface="Times New Roman"/>
              </a:rPr>
              <a:t>del </a:t>
            </a:r>
            <a:r>
              <a:rPr sz="1000" spc="-4" dirty="0">
                <a:latin typeface="Times New Roman"/>
                <a:cs typeface="Times New Roman"/>
              </a:rPr>
              <a:t>devanado del </a:t>
            </a:r>
            <a:r>
              <a:rPr sz="1000" dirty="0">
                <a:latin typeface="Times New Roman"/>
                <a:cs typeface="Times New Roman"/>
              </a:rPr>
              <a:t>estator del </a:t>
            </a:r>
            <a:r>
              <a:rPr sz="1000" spc="-4" dirty="0">
                <a:latin typeface="Times New Roman"/>
                <a:cs typeface="Times New Roman"/>
              </a:rPr>
              <a:t>generador. </a:t>
            </a:r>
            <a:r>
              <a:rPr sz="1000" spc="-8" dirty="0">
                <a:latin typeface="Times New Roman"/>
                <a:cs typeface="Times New Roman"/>
              </a:rPr>
              <a:t>La </a:t>
            </a:r>
            <a:r>
              <a:rPr sz="1000" spc="-4" dirty="0">
                <a:latin typeface="Times New Roman"/>
                <a:cs typeface="Times New Roman"/>
              </a:rPr>
              <a:t> protección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contra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sobrevoltajes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generador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empleada </a:t>
            </a:r>
            <a:r>
              <a:rPr sz="1000" dirty="0">
                <a:latin typeface="Times New Roman"/>
                <a:cs typeface="Times New Roman"/>
              </a:rPr>
              <a:t>principalmente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dirty="0">
                <a:latin typeface="Times New Roman"/>
                <a:cs typeface="Times New Roman"/>
              </a:rPr>
              <a:t> plantas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hidroeléctricas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contra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las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eventualidades</a:t>
            </a:r>
            <a:r>
              <a:rPr sz="1000" dirty="0">
                <a:latin typeface="Times New Roman"/>
                <a:cs typeface="Times New Roman"/>
              </a:rPr>
              <a:t> siguientes:</a:t>
            </a:r>
            <a:endParaRPr sz="1000">
              <a:latin typeface="Times New Roman"/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29340" y="2396552"/>
            <a:ext cx="3228071" cy="905946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xfrm>
            <a:off x="6329082" y="5931133"/>
            <a:ext cx="300182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r>
              <a:rPr dirty="0"/>
              <a:t>58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51937" y="559879"/>
            <a:ext cx="5549611" cy="1594383"/>
          </a:xfrm>
          <a:prstGeom prst="rect">
            <a:avLst/>
          </a:prstGeom>
        </p:spPr>
        <p:txBody>
          <a:bodyPr vert="horz" wrap="square" lIns="0" tIns="10259" rIns="0" bIns="0" rtlCol="0">
            <a:spAutoFit/>
          </a:bodyPr>
          <a:lstStyle/>
          <a:p>
            <a:pPr marL="379072" indent="-185176">
              <a:spcBef>
                <a:spcPts val="81"/>
              </a:spcBef>
              <a:buAutoNum type="alphaLcParenR"/>
              <a:tabLst>
                <a:tab pos="379585" algn="l"/>
              </a:tabLst>
            </a:pPr>
            <a:r>
              <a:rPr sz="1000" spc="-4" dirty="0">
                <a:latin typeface="Times New Roman"/>
                <a:cs typeface="Times New Roman"/>
              </a:rPr>
              <a:t>Fallas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del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regulador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automático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voltaje.</a:t>
            </a:r>
            <a:endParaRPr sz="1000">
              <a:latin typeface="Times New Roman"/>
              <a:cs typeface="Times New Roman"/>
            </a:endParaRPr>
          </a:p>
          <a:p>
            <a:pPr marL="379072" marR="5130" indent="-184663">
              <a:lnSpc>
                <a:spcPct val="103299"/>
              </a:lnSpc>
              <a:spcBef>
                <a:spcPts val="8"/>
              </a:spcBef>
              <a:buAutoNum type="alphaLcParenR"/>
              <a:tabLst>
                <a:tab pos="379585" algn="l"/>
              </a:tabLst>
            </a:pPr>
            <a:r>
              <a:rPr sz="1000" spc="-4" dirty="0">
                <a:latin typeface="Times New Roman"/>
                <a:cs typeface="Times New Roman"/>
              </a:rPr>
              <a:t>Exceso</a:t>
            </a:r>
            <a:r>
              <a:rPr sz="1000" spc="73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6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potencia</a:t>
            </a:r>
            <a:r>
              <a:rPr sz="1000" spc="6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reactiva</a:t>
            </a:r>
            <a:r>
              <a:rPr sz="1000" spc="69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recibida</a:t>
            </a:r>
            <a:r>
              <a:rPr sz="1000" spc="65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del</a:t>
            </a:r>
            <a:r>
              <a:rPr sz="1000" spc="77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sistema,</a:t>
            </a:r>
            <a:r>
              <a:rPr sz="1000" spc="89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o</a:t>
            </a:r>
            <a:r>
              <a:rPr sz="1000" spc="69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sea</a:t>
            </a:r>
            <a:r>
              <a:rPr sz="1000" spc="77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excitación</a:t>
            </a:r>
            <a:r>
              <a:rPr sz="1000" spc="73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69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líneas</a:t>
            </a:r>
            <a:r>
              <a:rPr sz="1000" spc="69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65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alta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tensión </a:t>
            </a:r>
            <a:r>
              <a:rPr sz="1000" spc="-4" dirty="0">
                <a:latin typeface="Times New Roman"/>
                <a:cs typeface="Times New Roman"/>
              </a:rPr>
              <a:t>fuera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spc="4" dirty="0">
                <a:latin typeface="Times New Roman"/>
                <a:cs typeface="Times New Roman"/>
              </a:rPr>
              <a:t>de</a:t>
            </a:r>
            <a:r>
              <a:rPr sz="1000" spc="-4" dirty="0">
                <a:latin typeface="Times New Roman"/>
                <a:cs typeface="Times New Roman"/>
              </a:rPr>
              <a:t> rango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4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control</a:t>
            </a:r>
            <a:r>
              <a:rPr sz="1000" dirty="0">
                <a:latin typeface="Times New Roman"/>
                <a:cs typeface="Times New Roman"/>
              </a:rPr>
              <a:t> del </a:t>
            </a:r>
            <a:r>
              <a:rPr sz="1000" spc="-4" dirty="0">
                <a:latin typeface="Times New Roman"/>
                <a:cs typeface="Times New Roman"/>
              </a:rPr>
              <a:t>regulador</a:t>
            </a:r>
            <a:r>
              <a:rPr sz="1000" dirty="0">
                <a:latin typeface="Times New Roman"/>
                <a:cs typeface="Times New Roman"/>
              </a:rPr>
              <a:t> de </a:t>
            </a:r>
            <a:r>
              <a:rPr sz="1000" spc="-4" dirty="0">
                <a:latin typeface="Times New Roman"/>
                <a:cs typeface="Times New Roman"/>
              </a:rPr>
              <a:t>voltaje.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40"/>
              </a:spcBef>
            </a:pPr>
            <a:endParaRPr sz="1000">
              <a:latin typeface="Times New Roman"/>
              <a:cs typeface="Times New Roman"/>
            </a:endParaRPr>
          </a:p>
          <a:p>
            <a:pPr marL="10259" marR="4104" algn="just">
              <a:lnSpc>
                <a:spcPct val="103299"/>
              </a:lnSpc>
            </a:pPr>
            <a:r>
              <a:rPr sz="1000" spc="-4" dirty="0">
                <a:latin typeface="Times New Roman"/>
                <a:cs typeface="Times New Roman"/>
              </a:rPr>
              <a:t>Una variante del </a:t>
            </a:r>
            <a:r>
              <a:rPr sz="1000" dirty="0">
                <a:latin typeface="Times New Roman"/>
                <a:cs typeface="Times New Roman"/>
              </a:rPr>
              <a:t>segundo </a:t>
            </a:r>
            <a:r>
              <a:rPr sz="1000" spc="-4" dirty="0">
                <a:latin typeface="Times New Roman"/>
                <a:cs typeface="Times New Roman"/>
              </a:rPr>
              <a:t>caso es el rechazo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carga con líneas </a:t>
            </a:r>
            <a:r>
              <a:rPr sz="1000" spc="4" dirty="0">
                <a:latin typeface="Times New Roman"/>
                <a:cs typeface="Times New Roman"/>
              </a:rPr>
              <a:t>de </a:t>
            </a:r>
            <a:r>
              <a:rPr sz="1000" dirty="0">
                <a:latin typeface="Times New Roman"/>
                <a:cs typeface="Times New Roman"/>
              </a:rPr>
              <a:t>transmisión </a:t>
            </a:r>
            <a:r>
              <a:rPr sz="1000" spc="-4" dirty="0">
                <a:latin typeface="Times New Roman"/>
                <a:cs typeface="Times New Roman"/>
              </a:rPr>
              <a:t>conectadas </a:t>
            </a:r>
            <a:r>
              <a:rPr sz="1000" dirty="0">
                <a:latin typeface="Times New Roman"/>
                <a:cs typeface="Times New Roman"/>
              </a:rPr>
              <a:t>a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 unidad, </a:t>
            </a:r>
            <a:r>
              <a:rPr sz="1000" spc="-4" dirty="0">
                <a:latin typeface="Times New Roman"/>
                <a:cs typeface="Times New Roman"/>
              </a:rPr>
              <a:t>en </a:t>
            </a:r>
            <a:r>
              <a:rPr sz="1000" dirty="0">
                <a:latin typeface="Times New Roman"/>
                <a:cs typeface="Times New Roman"/>
              </a:rPr>
              <a:t>la </a:t>
            </a:r>
            <a:r>
              <a:rPr sz="1000" spc="-4" dirty="0">
                <a:latin typeface="Times New Roman"/>
                <a:cs typeface="Times New Roman"/>
              </a:rPr>
              <a:t>cual </a:t>
            </a:r>
            <a:r>
              <a:rPr sz="1000" dirty="0">
                <a:latin typeface="Times New Roman"/>
                <a:cs typeface="Times New Roman"/>
              </a:rPr>
              <a:t>el </a:t>
            </a:r>
            <a:r>
              <a:rPr sz="1000" spc="-4" dirty="0">
                <a:latin typeface="Times New Roman"/>
                <a:cs typeface="Times New Roman"/>
              </a:rPr>
              <a:t>exceso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potencia reactiva se combina con </a:t>
            </a:r>
            <a:r>
              <a:rPr sz="1000" dirty="0">
                <a:latin typeface="Times New Roman"/>
                <a:cs typeface="Times New Roman"/>
              </a:rPr>
              <a:t>una </a:t>
            </a:r>
            <a:r>
              <a:rPr sz="1000" spc="-4" dirty="0">
                <a:latin typeface="Times New Roman"/>
                <a:cs typeface="Times New Roman"/>
              </a:rPr>
              <a:t>sobrevelocidad </a:t>
            </a:r>
            <a:r>
              <a:rPr sz="1000" dirty="0">
                <a:latin typeface="Times New Roman"/>
                <a:cs typeface="Times New Roman"/>
              </a:rPr>
              <a:t>y </a:t>
            </a:r>
            <a:r>
              <a:rPr sz="1000" spc="-4" dirty="0">
                <a:latin typeface="Times New Roman"/>
                <a:cs typeface="Times New Roman"/>
              </a:rPr>
              <a:t>el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sistema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4" dirty="0">
                <a:latin typeface="Times New Roman"/>
                <a:cs typeface="Times New Roman"/>
              </a:rPr>
              <a:t> excitación</a:t>
            </a:r>
            <a:r>
              <a:rPr sz="1000" dirty="0">
                <a:latin typeface="Times New Roman"/>
                <a:cs typeface="Times New Roman"/>
              </a:rPr>
              <a:t> puede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perder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control</a:t>
            </a:r>
            <a:r>
              <a:rPr sz="1000" dirty="0">
                <a:latin typeface="Times New Roman"/>
                <a:cs typeface="Times New Roman"/>
              </a:rPr>
              <a:t> de voltaje.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40"/>
              </a:spcBef>
            </a:pPr>
            <a:endParaRPr sz="1000">
              <a:latin typeface="Times New Roman"/>
              <a:cs typeface="Times New Roman"/>
            </a:endParaRPr>
          </a:p>
          <a:p>
            <a:pPr marL="10259" marR="5642" algn="just">
              <a:lnSpc>
                <a:spcPct val="103299"/>
              </a:lnSpc>
              <a:spcBef>
                <a:spcPts val="4"/>
              </a:spcBef>
            </a:pPr>
            <a:r>
              <a:rPr sz="1000" spc="-4" dirty="0">
                <a:latin typeface="Times New Roman"/>
                <a:cs typeface="Times New Roman"/>
              </a:rPr>
              <a:t>Se emplean los </a:t>
            </a:r>
            <a:r>
              <a:rPr sz="1000" spc="-8" dirty="0">
                <a:latin typeface="Times New Roman"/>
                <a:cs typeface="Times New Roman"/>
              </a:rPr>
              <a:t>TP´S </a:t>
            </a:r>
            <a:r>
              <a:rPr sz="1000" spc="-4" dirty="0">
                <a:latin typeface="Times New Roman"/>
                <a:cs typeface="Times New Roman"/>
              </a:rPr>
              <a:t>en las terminales del generador para energizar </a:t>
            </a:r>
            <a:r>
              <a:rPr sz="1000" dirty="0">
                <a:latin typeface="Times New Roman"/>
                <a:cs typeface="Times New Roman"/>
              </a:rPr>
              <a:t>un relevador de </a:t>
            </a:r>
            <a:r>
              <a:rPr sz="1000" spc="-4" dirty="0">
                <a:latin typeface="Times New Roman"/>
                <a:cs typeface="Times New Roman"/>
              </a:rPr>
              <a:t>voltaje </a:t>
            </a:r>
            <a:r>
              <a:rPr sz="1000" dirty="0">
                <a:latin typeface="Times New Roman"/>
                <a:cs typeface="Times New Roman"/>
              </a:rPr>
              <a:t> que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detecte si</a:t>
            </a:r>
            <a:r>
              <a:rPr sz="1000" dirty="0">
                <a:latin typeface="Times New Roman"/>
                <a:cs typeface="Times New Roman"/>
              </a:rPr>
              <a:t> existe</a:t>
            </a:r>
            <a:r>
              <a:rPr sz="1000" spc="-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un </a:t>
            </a:r>
            <a:r>
              <a:rPr sz="1000" spc="-4" dirty="0">
                <a:latin typeface="Times New Roman"/>
                <a:cs typeface="Times New Roman"/>
              </a:rPr>
              <a:t>sobrevoltaje.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51937" y="3251849"/>
            <a:ext cx="5552738" cy="3094280"/>
          </a:xfrm>
          <a:prstGeom prst="rect">
            <a:avLst/>
          </a:prstGeom>
        </p:spPr>
        <p:txBody>
          <a:bodyPr vert="horz" wrap="square" lIns="0" tIns="10259" rIns="0" bIns="0" rtlCol="0">
            <a:spAutoFit/>
          </a:bodyPr>
          <a:lstStyle/>
          <a:p>
            <a:pPr algn="ctr">
              <a:spcBef>
                <a:spcPts val="81"/>
              </a:spcBef>
            </a:pPr>
            <a:r>
              <a:rPr sz="700" b="1" i="1" dirty="0">
                <a:latin typeface="Times New Roman"/>
                <a:cs typeface="Times New Roman"/>
              </a:rPr>
              <a:t>Figura</a:t>
            </a:r>
            <a:r>
              <a:rPr sz="700" b="1" i="1" spc="-4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4.22: </a:t>
            </a:r>
            <a:r>
              <a:rPr sz="700" b="1" i="1" spc="-4" dirty="0">
                <a:latin typeface="Times New Roman"/>
                <a:cs typeface="Times New Roman"/>
              </a:rPr>
              <a:t>Esquema </a:t>
            </a:r>
            <a:r>
              <a:rPr sz="700" b="1" i="1" dirty="0">
                <a:latin typeface="Times New Roman"/>
                <a:cs typeface="Times New Roman"/>
              </a:rPr>
              <a:t>de</a:t>
            </a:r>
            <a:r>
              <a:rPr sz="700" b="1" i="1" spc="-4" dirty="0">
                <a:latin typeface="Times New Roman"/>
                <a:cs typeface="Times New Roman"/>
              </a:rPr>
              <a:t> Conexión</a:t>
            </a:r>
            <a:r>
              <a:rPr sz="700" b="1" i="1" spc="-8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de</a:t>
            </a:r>
            <a:r>
              <a:rPr sz="700" b="1" i="1" spc="-4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la</a:t>
            </a:r>
            <a:r>
              <a:rPr sz="700" b="1" i="1" spc="-4" dirty="0">
                <a:latin typeface="Times New Roman"/>
                <a:cs typeface="Times New Roman"/>
              </a:rPr>
              <a:t> Protección</a:t>
            </a:r>
            <a:r>
              <a:rPr sz="700" b="1" i="1" spc="-8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59G.</a:t>
            </a:r>
            <a:endParaRPr sz="700">
              <a:latin typeface="Times New Roman"/>
              <a:cs typeface="Times New Roman"/>
            </a:endParaRPr>
          </a:p>
          <a:p>
            <a:pPr marL="10259" marR="4104" algn="just">
              <a:lnSpc>
                <a:spcPct val="103299"/>
              </a:lnSpc>
              <a:spcBef>
                <a:spcPts val="691"/>
              </a:spcBef>
            </a:pPr>
            <a:r>
              <a:rPr sz="1000" spc="-4" dirty="0">
                <a:latin typeface="Times New Roman"/>
                <a:cs typeface="Times New Roman"/>
              </a:rPr>
              <a:t>Para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un</a:t>
            </a:r>
            <a:r>
              <a:rPr sz="1000" spc="-4" dirty="0">
                <a:latin typeface="Times New Roman"/>
                <a:cs typeface="Times New Roman"/>
              </a:rPr>
              <a:t> fenómeno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sobrevoltaje en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terminales, </a:t>
            </a:r>
            <a:r>
              <a:rPr sz="1000" dirty="0">
                <a:latin typeface="Times New Roman"/>
                <a:cs typeface="Times New Roman"/>
              </a:rPr>
              <a:t>para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-4" dirty="0">
                <a:latin typeface="Times New Roman"/>
                <a:cs typeface="Times New Roman"/>
              </a:rPr>
              <a:t> condición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un</a:t>
            </a:r>
            <a:r>
              <a:rPr sz="1000" spc="-4" dirty="0">
                <a:latin typeface="Times New Roman"/>
                <a:cs typeface="Times New Roman"/>
              </a:rPr>
              <a:t> generador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vapor </a:t>
            </a:r>
            <a:r>
              <a:rPr sz="1000" spc="-23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forzoso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sobre</a:t>
            </a:r>
            <a:r>
              <a:rPr sz="1000" spc="-4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paso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spc="4" dirty="0">
                <a:latin typeface="Times New Roman"/>
                <a:cs typeface="Times New Roman"/>
              </a:rPr>
              <a:t>de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los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límites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V/Hz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máquina,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spc="-12" dirty="0">
                <a:latin typeface="Times New Roman"/>
                <a:cs typeface="Times New Roman"/>
              </a:rPr>
              <a:t>ya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que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gobernador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turbina </a:t>
            </a:r>
            <a:r>
              <a:rPr sz="1000" spc="-23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regula </a:t>
            </a:r>
            <a:r>
              <a:rPr sz="1000" dirty="0">
                <a:latin typeface="Times New Roman"/>
                <a:cs typeface="Times New Roman"/>
              </a:rPr>
              <a:t>la velocidad de </a:t>
            </a:r>
            <a:r>
              <a:rPr sz="1000" spc="-4" dirty="0">
                <a:latin typeface="Times New Roman"/>
                <a:cs typeface="Times New Roman"/>
              </a:rPr>
              <a:t>esta, </a:t>
            </a:r>
            <a:r>
              <a:rPr sz="1000" dirty="0">
                <a:latin typeface="Times New Roman"/>
                <a:cs typeface="Times New Roman"/>
              </a:rPr>
              <a:t>solo la </a:t>
            </a:r>
            <a:r>
              <a:rPr sz="1000" spc="-4" dirty="0">
                <a:latin typeface="Times New Roman"/>
                <a:cs typeface="Times New Roman"/>
              </a:rPr>
              <a:t>condición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sobrexcitación se concluye como condición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falla.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40"/>
              </a:spcBef>
            </a:pPr>
            <a:endParaRPr sz="1100">
              <a:latin typeface="Times New Roman"/>
              <a:cs typeface="Times New Roman"/>
            </a:endParaRPr>
          </a:p>
          <a:p>
            <a:pPr marL="10259"/>
            <a:r>
              <a:rPr sz="1000" dirty="0">
                <a:latin typeface="Times New Roman"/>
                <a:cs typeface="Times New Roman"/>
              </a:rPr>
              <a:t>AJUSTE:</a:t>
            </a:r>
            <a:endParaRPr sz="1000">
              <a:latin typeface="Times New Roman"/>
              <a:cs typeface="Times New Roman"/>
            </a:endParaRPr>
          </a:p>
          <a:p>
            <a:pPr marL="379072" marR="7694" indent="-184663">
              <a:lnSpc>
                <a:spcPct val="103299"/>
              </a:lnSpc>
              <a:spcBef>
                <a:spcPts val="69"/>
              </a:spcBef>
              <a:buFont typeface="Symbol"/>
              <a:buChar char=""/>
              <a:tabLst>
                <a:tab pos="379072" algn="l"/>
                <a:tab pos="379585" algn="l"/>
              </a:tabLst>
            </a:pPr>
            <a:r>
              <a:rPr sz="1000" spc="-4" dirty="0">
                <a:latin typeface="Times New Roman"/>
                <a:cs typeface="Times New Roman"/>
              </a:rPr>
              <a:t>Se</a:t>
            </a:r>
            <a:r>
              <a:rPr sz="1000" spc="18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ajusta</a:t>
            </a:r>
            <a:r>
              <a:rPr sz="1000" spc="18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19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función</a:t>
            </a:r>
            <a:r>
              <a:rPr sz="1000" spc="19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instantánea</a:t>
            </a:r>
            <a:r>
              <a:rPr sz="1000" spc="18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para</a:t>
            </a:r>
            <a:r>
              <a:rPr sz="1000" spc="18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una</a:t>
            </a:r>
            <a:r>
              <a:rPr sz="1000" spc="19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sobre</a:t>
            </a:r>
            <a:r>
              <a:rPr sz="1000" spc="19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tensión</a:t>
            </a:r>
            <a:r>
              <a:rPr sz="1000" spc="19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del</a:t>
            </a:r>
            <a:r>
              <a:rPr sz="1000" spc="19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130%</a:t>
            </a:r>
            <a:r>
              <a:rPr sz="1000" spc="19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185" dirty="0">
                <a:latin typeface="Times New Roman"/>
                <a:cs typeface="Times New Roman"/>
              </a:rPr>
              <a:t> </a:t>
            </a:r>
            <a:r>
              <a:rPr sz="1000" spc="4" dirty="0">
                <a:latin typeface="Times New Roman"/>
                <a:cs typeface="Times New Roman"/>
              </a:rPr>
              <a:t>la</a:t>
            </a:r>
            <a:r>
              <a:rPr sz="1000" spc="18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tensión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nominal </a:t>
            </a:r>
            <a:r>
              <a:rPr sz="1000" dirty="0">
                <a:latin typeface="Times New Roman"/>
                <a:cs typeface="Times New Roman"/>
              </a:rPr>
              <a:t>del </a:t>
            </a:r>
            <a:r>
              <a:rPr sz="1000" spc="-4" dirty="0">
                <a:latin typeface="Times New Roman"/>
                <a:cs typeface="Times New Roman"/>
              </a:rPr>
              <a:t>grupo.</a:t>
            </a:r>
            <a:endParaRPr sz="1000">
              <a:latin typeface="Times New Roman"/>
              <a:cs typeface="Times New Roman"/>
            </a:endParaRPr>
          </a:p>
          <a:p>
            <a:pPr marL="379072" marR="6155" indent="-184663">
              <a:lnSpc>
                <a:spcPct val="103299"/>
              </a:lnSpc>
              <a:spcBef>
                <a:spcPts val="69"/>
              </a:spcBef>
              <a:buFont typeface="Symbol"/>
              <a:buChar char=""/>
              <a:tabLst>
                <a:tab pos="379072" algn="l"/>
                <a:tab pos="379585" algn="l"/>
              </a:tabLst>
            </a:pPr>
            <a:r>
              <a:rPr sz="1000" spc="-4" dirty="0">
                <a:latin typeface="Times New Roman"/>
                <a:cs typeface="Times New Roman"/>
              </a:rPr>
              <a:t>Se</a:t>
            </a:r>
            <a:r>
              <a:rPr sz="1000" spc="18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ajusta</a:t>
            </a:r>
            <a:r>
              <a:rPr sz="1000" spc="19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19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función</a:t>
            </a:r>
            <a:r>
              <a:rPr sz="1000" spc="19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temporizada</a:t>
            </a:r>
            <a:r>
              <a:rPr sz="1000" spc="18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para</a:t>
            </a:r>
            <a:r>
              <a:rPr sz="1000" spc="18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una</a:t>
            </a:r>
            <a:r>
              <a:rPr sz="1000" spc="19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sobretensión</a:t>
            </a:r>
            <a:r>
              <a:rPr sz="1000" spc="19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del</a:t>
            </a:r>
            <a:r>
              <a:rPr sz="1000" spc="20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120%</a:t>
            </a:r>
            <a:r>
              <a:rPr sz="1000" spc="190" dirty="0">
                <a:latin typeface="Times New Roman"/>
                <a:cs typeface="Times New Roman"/>
              </a:rPr>
              <a:t> </a:t>
            </a:r>
            <a:r>
              <a:rPr sz="1000" spc="4" dirty="0">
                <a:latin typeface="Times New Roman"/>
                <a:cs typeface="Times New Roman"/>
              </a:rPr>
              <a:t>de</a:t>
            </a:r>
            <a:r>
              <a:rPr sz="1000" spc="19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18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tensión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nominal</a:t>
            </a:r>
            <a:r>
              <a:rPr sz="1000" dirty="0">
                <a:latin typeface="Times New Roman"/>
                <a:cs typeface="Times New Roman"/>
              </a:rPr>
              <a:t> del </a:t>
            </a:r>
            <a:r>
              <a:rPr sz="1000" spc="-4" dirty="0">
                <a:latin typeface="Times New Roman"/>
                <a:cs typeface="Times New Roman"/>
              </a:rPr>
              <a:t>grupo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con</a:t>
            </a:r>
            <a:r>
              <a:rPr sz="1000" dirty="0">
                <a:latin typeface="Times New Roman"/>
                <a:cs typeface="Times New Roman"/>
              </a:rPr>
              <a:t> una</a:t>
            </a:r>
            <a:r>
              <a:rPr sz="1000" spc="-4" dirty="0">
                <a:latin typeface="Times New Roman"/>
                <a:cs typeface="Times New Roman"/>
              </a:rPr>
              <a:t> temporización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 3 </a:t>
            </a:r>
            <a:r>
              <a:rPr sz="1000" spc="-4" dirty="0">
                <a:latin typeface="Times New Roman"/>
                <a:cs typeface="Times New Roman"/>
              </a:rPr>
              <a:t>segundos.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16"/>
              </a:spcBef>
            </a:pPr>
            <a:endParaRPr sz="1100">
              <a:latin typeface="Times New Roman"/>
              <a:cs typeface="Times New Roman"/>
            </a:endParaRPr>
          </a:p>
          <a:p>
            <a:pPr marL="10259">
              <a:spcBef>
                <a:spcPts val="4"/>
              </a:spcBef>
            </a:pPr>
            <a:r>
              <a:rPr sz="1000" b="1" spc="-4" dirty="0">
                <a:latin typeface="Times New Roman"/>
                <a:cs typeface="Times New Roman"/>
              </a:rPr>
              <a:t>ANSI</a:t>
            </a:r>
            <a:r>
              <a:rPr sz="1000" b="1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(59N):</a:t>
            </a:r>
            <a:r>
              <a:rPr sz="1000" b="1" spc="12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PROTECCIÓN</a:t>
            </a:r>
            <a:r>
              <a:rPr sz="1000" b="1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DE</a:t>
            </a:r>
            <a:r>
              <a:rPr sz="1000" b="1" spc="4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VOLTAJE</a:t>
            </a:r>
            <a:r>
              <a:rPr sz="1000" b="1" spc="4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DE</a:t>
            </a:r>
            <a:r>
              <a:rPr sz="1000" b="1" spc="4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SECUENCIA</a:t>
            </a:r>
            <a:r>
              <a:rPr sz="1000" b="1" spc="4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CERO.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20"/>
              </a:spcBef>
            </a:pPr>
            <a:endParaRPr sz="1000">
              <a:latin typeface="Times New Roman"/>
              <a:cs typeface="Times New Roman"/>
            </a:endParaRPr>
          </a:p>
          <a:p>
            <a:pPr marL="10259" marR="4104" algn="just">
              <a:lnSpc>
                <a:spcPct val="103299"/>
              </a:lnSpc>
            </a:pPr>
            <a:r>
              <a:rPr sz="1000" spc="-8" dirty="0">
                <a:latin typeface="Times New Roman"/>
                <a:cs typeface="Times New Roman"/>
              </a:rPr>
              <a:t>La </a:t>
            </a:r>
            <a:r>
              <a:rPr sz="1000" spc="-4" dirty="0">
                <a:latin typeface="Times New Roman"/>
                <a:cs typeface="Times New Roman"/>
              </a:rPr>
              <a:t>utilización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esta protección </a:t>
            </a:r>
            <a:r>
              <a:rPr sz="1000" dirty="0">
                <a:latin typeface="Times New Roman"/>
                <a:cs typeface="Times New Roman"/>
              </a:rPr>
              <a:t>depende del cual </a:t>
            </a:r>
            <a:r>
              <a:rPr sz="1000" spc="-4" dirty="0">
                <a:latin typeface="Times New Roman"/>
                <a:cs typeface="Times New Roman"/>
              </a:rPr>
              <a:t>sea </a:t>
            </a:r>
            <a:r>
              <a:rPr sz="1000" dirty="0">
                <a:latin typeface="Times New Roman"/>
                <a:cs typeface="Times New Roman"/>
              </a:rPr>
              <a:t>más </a:t>
            </a:r>
            <a:r>
              <a:rPr sz="1000" spc="-4" dirty="0">
                <a:latin typeface="Times New Roman"/>
                <a:cs typeface="Times New Roman"/>
              </a:rPr>
              <a:t>fácil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usar </a:t>
            </a:r>
            <a:r>
              <a:rPr sz="1000" dirty="0">
                <a:latin typeface="Times New Roman"/>
                <a:cs typeface="Times New Roman"/>
              </a:rPr>
              <a:t>y del diseño </a:t>
            </a:r>
            <a:r>
              <a:rPr sz="1000" spc="-4" dirty="0">
                <a:latin typeface="Times New Roman"/>
                <a:cs typeface="Times New Roman"/>
              </a:rPr>
              <a:t>del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generador </a:t>
            </a:r>
            <a:r>
              <a:rPr sz="1000" dirty="0">
                <a:latin typeface="Times New Roman"/>
                <a:cs typeface="Times New Roman"/>
              </a:rPr>
              <a:t>a </a:t>
            </a:r>
            <a:r>
              <a:rPr sz="1000" spc="-4" dirty="0">
                <a:latin typeface="Times New Roman"/>
                <a:cs typeface="Times New Roman"/>
              </a:rPr>
              <a:t>proteger, </a:t>
            </a:r>
            <a:r>
              <a:rPr sz="1000" spc="-12" dirty="0">
                <a:latin typeface="Times New Roman"/>
                <a:cs typeface="Times New Roman"/>
              </a:rPr>
              <a:t>ya </a:t>
            </a:r>
            <a:r>
              <a:rPr sz="1000" dirty="0">
                <a:latin typeface="Times New Roman"/>
                <a:cs typeface="Times New Roman"/>
              </a:rPr>
              <a:t>que </a:t>
            </a:r>
            <a:r>
              <a:rPr sz="1000" spc="-4" dirty="0">
                <a:latin typeface="Times New Roman"/>
                <a:cs typeface="Times New Roman"/>
              </a:rPr>
              <a:t>esta protección </a:t>
            </a:r>
            <a:r>
              <a:rPr sz="1000" dirty="0">
                <a:latin typeface="Times New Roman"/>
                <a:cs typeface="Times New Roman"/>
              </a:rPr>
              <a:t>opera </a:t>
            </a:r>
            <a:r>
              <a:rPr sz="1000" spc="4" dirty="0">
                <a:latin typeface="Times New Roman"/>
                <a:cs typeface="Times New Roman"/>
              </a:rPr>
              <a:t>para </a:t>
            </a:r>
            <a:r>
              <a:rPr sz="1000" dirty="0">
                <a:latin typeface="Times New Roman"/>
                <a:cs typeface="Times New Roman"/>
              </a:rPr>
              <a:t>lo mismo que la 64G. El relé 59N,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sirve </a:t>
            </a:r>
            <a:r>
              <a:rPr sz="1000" spc="-4" dirty="0">
                <a:latin typeface="Times New Roman"/>
                <a:cs typeface="Times New Roman"/>
              </a:rPr>
              <a:t>para detectar fallas entre espiras del </a:t>
            </a:r>
            <a:r>
              <a:rPr sz="1000" dirty="0">
                <a:latin typeface="Times New Roman"/>
                <a:cs typeface="Times New Roman"/>
              </a:rPr>
              <a:t>estator </a:t>
            </a:r>
            <a:r>
              <a:rPr sz="1000" spc="-4" dirty="0">
                <a:latin typeface="Times New Roman"/>
                <a:cs typeface="Times New Roman"/>
              </a:rPr>
              <a:t>usando </a:t>
            </a:r>
            <a:r>
              <a:rPr sz="1000" dirty="0">
                <a:latin typeface="Times New Roman"/>
                <a:cs typeface="Times New Roman"/>
              </a:rPr>
              <a:t>un </a:t>
            </a:r>
            <a:r>
              <a:rPr sz="1000" spc="-4" dirty="0">
                <a:latin typeface="Times New Roman"/>
                <a:cs typeface="Times New Roman"/>
              </a:rPr>
              <a:t>sobrevoltaje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desbalance. Se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emplea </a:t>
            </a:r>
            <a:r>
              <a:rPr sz="1000" dirty="0">
                <a:latin typeface="Times New Roman"/>
                <a:cs typeface="Times New Roman"/>
              </a:rPr>
              <a:t>un </a:t>
            </a:r>
            <a:r>
              <a:rPr sz="1000" spc="-4" dirty="0">
                <a:latin typeface="Times New Roman"/>
                <a:cs typeface="Times New Roman"/>
              </a:rPr>
              <a:t>arreglo </a:t>
            </a:r>
            <a:r>
              <a:rPr sz="1000" dirty="0">
                <a:latin typeface="Times New Roman"/>
                <a:cs typeface="Times New Roman"/>
              </a:rPr>
              <a:t>estrella de </a:t>
            </a:r>
            <a:r>
              <a:rPr sz="1000" spc="-4" dirty="0">
                <a:latin typeface="Times New Roman"/>
                <a:cs typeface="Times New Roman"/>
              </a:rPr>
              <a:t>tres </a:t>
            </a:r>
            <a:r>
              <a:rPr sz="1000" dirty="0">
                <a:latin typeface="Times New Roman"/>
                <a:cs typeface="Times New Roman"/>
              </a:rPr>
              <a:t>transformadores de </a:t>
            </a:r>
            <a:r>
              <a:rPr sz="1000" spc="-4" dirty="0">
                <a:latin typeface="Times New Roman"/>
                <a:cs typeface="Times New Roman"/>
              </a:rPr>
              <a:t>potencial, </a:t>
            </a:r>
            <a:r>
              <a:rPr sz="1000" dirty="0">
                <a:latin typeface="Times New Roman"/>
                <a:cs typeface="Times New Roman"/>
              </a:rPr>
              <a:t>y </a:t>
            </a:r>
            <a:r>
              <a:rPr sz="1000" spc="-4" dirty="0">
                <a:latin typeface="Times New Roman"/>
                <a:cs typeface="Times New Roman"/>
              </a:rPr>
              <a:t>el </a:t>
            </a:r>
            <a:r>
              <a:rPr sz="1000" dirty="0">
                <a:latin typeface="Times New Roman"/>
                <a:cs typeface="Times New Roman"/>
              </a:rPr>
              <a:t>primario </a:t>
            </a:r>
            <a:r>
              <a:rPr sz="1000" spc="-4" dirty="0">
                <a:latin typeface="Times New Roman"/>
                <a:cs typeface="Times New Roman"/>
              </a:rPr>
              <a:t>se conecta al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neutro del generador. </a:t>
            </a:r>
            <a:r>
              <a:rPr sz="1000" dirty="0">
                <a:latin typeface="Times New Roman"/>
                <a:cs typeface="Times New Roman"/>
              </a:rPr>
              <a:t>El secundario </a:t>
            </a:r>
            <a:r>
              <a:rPr sz="1000" spc="-4" dirty="0">
                <a:latin typeface="Times New Roman"/>
                <a:cs typeface="Times New Roman"/>
              </a:rPr>
              <a:t>se conecta </a:t>
            </a:r>
            <a:r>
              <a:rPr sz="1000" dirty="0">
                <a:latin typeface="Times New Roman"/>
                <a:cs typeface="Times New Roman"/>
              </a:rPr>
              <a:t>en una delta </a:t>
            </a:r>
            <a:r>
              <a:rPr sz="1000" spc="-4" dirty="0">
                <a:latin typeface="Times New Roman"/>
                <a:cs typeface="Times New Roman"/>
              </a:rPr>
              <a:t>abierta, con </a:t>
            </a:r>
            <a:r>
              <a:rPr sz="1000" dirty="0">
                <a:latin typeface="Times New Roman"/>
                <a:cs typeface="Times New Roman"/>
              </a:rPr>
              <a:t>un </a:t>
            </a:r>
            <a:r>
              <a:rPr sz="1000" spc="-4" dirty="0">
                <a:latin typeface="Times New Roman"/>
                <a:cs typeface="Times New Roman"/>
              </a:rPr>
              <a:t>relevador </a:t>
            </a:r>
            <a:r>
              <a:rPr sz="1000" spc="4" dirty="0">
                <a:latin typeface="Times New Roman"/>
                <a:cs typeface="Times New Roman"/>
              </a:rPr>
              <a:t>de 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sobrevoltaje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 conecta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través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 la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delta</a:t>
            </a:r>
            <a:r>
              <a:rPr sz="1000" spc="-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abierta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para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medir</a:t>
            </a:r>
            <a:r>
              <a:rPr sz="1000" spc="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voltaje</a:t>
            </a:r>
            <a:r>
              <a:rPr sz="1000" spc="-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desbalance.</a:t>
            </a:r>
            <a:endParaRPr sz="1000">
              <a:latin typeface="Times New Roman"/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09420" y="1931203"/>
            <a:ext cx="3785654" cy="1302279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xfrm>
            <a:off x="6329082" y="5931133"/>
            <a:ext cx="300182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r>
              <a:rPr dirty="0"/>
              <a:t>59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51937" y="559879"/>
            <a:ext cx="5551488" cy="1317201"/>
          </a:xfrm>
          <a:prstGeom prst="rect">
            <a:avLst/>
          </a:prstGeom>
        </p:spPr>
        <p:txBody>
          <a:bodyPr vert="horz" wrap="square" lIns="0" tIns="4617" rIns="0" bIns="0" rtlCol="0">
            <a:spAutoFit/>
          </a:bodyPr>
          <a:lstStyle/>
          <a:p>
            <a:pPr marL="10259" marR="4617" algn="just">
              <a:lnSpc>
                <a:spcPct val="103800"/>
              </a:lnSpc>
              <a:spcBef>
                <a:spcPts val="36"/>
              </a:spcBef>
            </a:pPr>
            <a:r>
              <a:rPr sz="1000" spc="-4" dirty="0">
                <a:latin typeface="Times New Roman"/>
                <a:cs typeface="Times New Roman"/>
              </a:rPr>
              <a:t>Por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conexión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del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primario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al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neutro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del</a:t>
            </a:r>
            <a:r>
              <a:rPr sz="1000" spc="-4" dirty="0">
                <a:latin typeface="Times New Roman"/>
                <a:cs typeface="Times New Roman"/>
              </a:rPr>
              <a:t> generador,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protección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hace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insensible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fallas </a:t>
            </a:r>
            <a:r>
              <a:rPr sz="1000" spc="-23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</a:t>
            </a:r>
            <a:r>
              <a:rPr sz="1000" spc="-65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tierra</a:t>
            </a:r>
            <a:r>
              <a:rPr sz="1000" spc="-61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del</a:t>
            </a:r>
            <a:r>
              <a:rPr sz="1000" spc="-53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estator.</a:t>
            </a:r>
            <a:r>
              <a:rPr sz="1000" spc="-61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Y</a:t>
            </a:r>
            <a:r>
              <a:rPr sz="1000" spc="-57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-57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protección</a:t>
            </a:r>
            <a:r>
              <a:rPr sz="1000" spc="-53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opera</a:t>
            </a:r>
            <a:r>
              <a:rPr sz="1000" spc="-6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para</a:t>
            </a:r>
            <a:r>
              <a:rPr sz="1000" spc="-53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fallas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entre</a:t>
            </a:r>
            <a:r>
              <a:rPr sz="1000" spc="-57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espiras,</a:t>
            </a:r>
            <a:r>
              <a:rPr sz="1000" spc="-57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cual</a:t>
            </a:r>
            <a:r>
              <a:rPr sz="1000" spc="-53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incrementa</a:t>
            </a:r>
            <a:r>
              <a:rPr sz="1000" spc="-61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spc="-53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voltaje </a:t>
            </a:r>
            <a:r>
              <a:rPr sz="1000" spc="-23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4" dirty="0">
                <a:latin typeface="Times New Roman"/>
                <a:cs typeface="Times New Roman"/>
              </a:rPr>
              <a:t> desbalance </a:t>
            </a:r>
            <a:r>
              <a:rPr sz="1000" dirty="0">
                <a:latin typeface="Times New Roman"/>
                <a:cs typeface="Times New Roman"/>
              </a:rPr>
              <a:t>por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encima</a:t>
            </a:r>
            <a:r>
              <a:rPr sz="1000" spc="-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4" dirty="0">
                <a:latin typeface="Times New Roman"/>
                <a:cs typeface="Times New Roman"/>
              </a:rPr>
              <a:t> los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niveles</a:t>
            </a:r>
            <a:r>
              <a:rPr sz="1000" dirty="0">
                <a:latin typeface="Times New Roman"/>
                <a:cs typeface="Times New Roman"/>
              </a:rPr>
              <a:t> normalmente </a:t>
            </a:r>
            <a:r>
              <a:rPr sz="1000" spc="-4" dirty="0">
                <a:latin typeface="Times New Roman"/>
                <a:cs typeface="Times New Roman"/>
              </a:rPr>
              <a:t>bajos.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40"/>
              </a:spcBef>
            </a:pPr>
            <a:endParaRPr sz="1000">
              <a:latin typeface="Times New Roman"/>
              <a:cs typeface="Times New Roman"/>
            </a:endParaRPr>
          </a:p>
          <a:p>
            <a:pPr marL="10259" marR="4104" algn="just">
              <a:lnSpc>
                <a:spcPct val="103299"/>
              </a:lnSpc>
            </a:pPr>
            <a:r>
              <a:rPr sz="1000" spc="-4" dirty="0">
                <a:latin typeface="Times New Roman"/>
                <a:cs typeface="Times New Roman"/>
              </a:rPr>
              <a:t>Para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realizar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esta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conexión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necesita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tener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un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conductor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cual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une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neutro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del generador </a:t>
            </a:r>
            <a:r>
              <a:rPr sz="1000" spc="-23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y </a:t>
            </a:r>
            <a:r>
              <a:rPr sz="1000" spc="-4" dirty="0">
                <a:latin typeface="Times New Roman"/>
                <a:cs typeface="Times New Roman"/>
              </a:rPr>
              <a:t>los transformadores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potencial, el conductor debe tener </a:t>
            </a:r>
            <a:r>
              <a:rPr sz="1000" dirty="0">
                <a:latin typeface="Times New Roman"/>
                <a:cs typeface="Times New Roman"/>
              </a:rPr>
              <a:t>un </a:t>
            </a:r>
            <a:r>
              <a:rPr sz="1000" spc="-4" dirty="0">
                <a:latin typeface="Times New Roman"/>
                <a:cs typeface="Times New Roman"/>
              </a:rPr>
              <a:t>aislamiento </a:t>
            </a:r>
            <a:r>
              <a:rPr sz="1000" dirty="0">
                <a:latin typeface="Times New Roman"/>
                <a:cs typeface="Times New Roman"/>
              </a:rPr>
              <a:t>por la </a:t>
            </a:r>
            <a:r>
              <a:rPr sz="1000" spc="-4" dirty="0">
                <a:latin typeface="Times New Roman"/>
                <a:cs typeface="Times New Roman"/>
              </a:rPr>
              <a:t>condición </a:t>
            </a:r>
            <a:r>
              <a:rPr sz="1000" dirty="0">
                <a:latin typeface="Times New Roman"/>
                <a:cs typeface="Times New Roman"/>
              </a:rPr>
              <a:t> de </a:t>
            </a:r>
            <a:r>
              <a:rPr sz="1000" spc="-4" dirty="0">
                <a:latin typeface="Times New Roman"/>
                <a:cs typeface="Times New Roman"/>
              </a:rPr>
              <a:t>voltaje fase </a:t>
            </a:r>
            <a:r>
              <a:rPr sz="1000" dirty="0">
                <a:latin typeface="Times New Roman"/>
                <a:cs typeface="Times New Roman"/>
              </a:rPr>
              <a:t>a </a:t>
            </a:r>
            <a:r>
              <a:rPr sz="1000" spc="-4" dirty="0">
                <a:latin typeface="Times New Roman"/>
                <a:cs typeface="Times New Roman"/>
              </a:rPr>
              <a:t>neutro. </a:t>
            </a:r>
            <a:r>
              <a:rPr sz="1000" spc="-12" dirty="0">
                <a:latin typeface="Times New Roman"/>
                <a:cs typeface="Times New Roman"/>
              </a:rPr>
              <a:t>La </a:t>
            </a:r>
            <a:r>
              <a:rPr sz="1000" spc="-4" dirty="0">
                <a:latin typeface="Times New Roman"/>
                <a:cs typeface="Times New Roman"/>
              </a:rPr>
              <a:t>protección </a:t>
            </a:r>
            <a:r>
              <a:rPr sz="1000" dirty="0">
                <a:latin typeface="Times New Roman"/>
                <a:cs typeface="Times New Roman"/>
              </a:rPr>
              <a:t>59N </a:t>
            </a:r>
            <a:r>
              <a:rPr sz="1000" spc="-4" dirty="0">
                <a:latin typeface="Times New Roman"/>
                <a:cs typeface="Times New Roman"/>
              </a:rPr>
              <a:t>tiene </a:t>
            </a:r>
            <a:r>
              <a:rPr sz="1000" dirty="0">
                <a:latin typeface="Times New Roman"/>
                <a:cs typeface="Times New Roman"/>
              </a:rPr>
              <a:t>que </a:t>
            </a:r>
            <a:r>
              <a:rPr sz="1000" spc="-4" dirty="0">
                <a:latin typeface="Times New Roman"/>
                <a:cs typeface="Times New Roman"/>
              </a:rPr>
              <a:t>estar </a:t>
            </a:r>
            <a:r>
              <a:rPr sz="1000" dirty="0">
                <a:latin typeface="Times New Roman"/>
                <a:cs typeface="Times New Roman"/>
              </a:rPr>
              <a:t>sintonizado a la </a:t>
            </a:r>
            <a:r>
              <a:rPr sz="1000" spc="-4" dirty="0">
                <a:latin typeface="Times New Roman"/>
                <a:cs typeface="Times New Roman"/>
              </a:rPr>
              <a:t>frecuencia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fundamental del </a:t>
            </a:r>
            <a:r>
              <a:rPr sz="1000" dirty="0">
                <a:latin typeface="Times New Roman"/>
                <a:cs typeface="Times New Roman"/>
              </a:rPr>
              <a:t>voltaje </a:t>
            </a:r>
            <a:r>
              <a:rPr sz="1000" spc="-4" dirty="0">
                <a:latin typeface="Times New Roman"/>
                <a:cs typeface="Times New Roman"/>
              </a:rPr>
              <a:t>debido </a:t>
            </a:r>
            <a:r>
              <a:rPr sz="1000" dirty="0">
                <a:latin typeface="Times New Roman"/>
                <a:cs typeface="Times New Roman"/>
              </a:rPr>
              <a:t>a la </a:t>
            </a:r>
            <a:r>
              <a:rPr sz="1000" spc="-4" dirty="0">
                <a:latin typeface="Times New Roman"/>
                <a:cs typeface="Times New Roman"/>
              </a:rPr>
              <a:t>presencia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voltaje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tercera </a:t>
            </a:r>
            <a:r>
              <a:rPr sz="1000" dirty="0">
                <a:latin typeface="Times New Roman"/>
                <a:cs typeface="Times New Roman"/>
              </a:rPr>
              <a:t>armónica </a:t>
            </a:r>
            <a:r>
              <a:rPr sz="1000" spc="-4" dirty="0">
                <a:latin typeface="Times New Roman"/>
                <a:cs typeface="Times New Roman"/>
              </a:rPr>
              <a:t>en </a:t>
            </a:r>
            <a:r>
              <a:rPr sz="1000" dirty="0">
                <a:latin typeface="Times New Roman"/>
                <a:cs typeface="Times New Roman"/>
              </a:rPr>
              <a:t>la </a:t>
            </a:r>
            <a:r>
              <a:rPr sz="1000" spc="-4" dirty="0">
                <a:latin typeface="Times New Roman"/>
                <a:cs typeface="Times New Roman"/>
              </a:rPr>
              <a:t>delta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abierta.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51936" y="3281170"/>
            <a:ext cx="5548361" cy="838278"/>
          </a:xfrm>
          <a:prstGeom prst="rect">
            <a:avLst/>
          </a:prstGeom>
        </p:spPr>
        <p:txBody>
          <a:bodyPr vert="horz" wrap="square" lIns="0" tIns="10259" rIns="0" bIns="0" rtlCol="0">
            <a:spAutoFit/>
          </a:bodyPr>
          <a:lstStyle/>
          <a:p>
            <a:pPr marL="1026" algn="ctr">
              <a:spcBef>
                <a:spcPts val="81"/>
              </a:spcBef>
            </a:pPr>
            <a:r>
              <a:rPr sz="700" b="1" i="1" dirty="0">
                <a:latin typeface="Times New Roman"/>
                <a:cs typeface="Times New Roman"/>
              </a:rPr>
              <a:t>Figura</a:t>
            </a:r>
            <a:r>
              <a:rPr sz="700" b="1" i="1" spc="-4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4.23: </a:t>
            </a:r>
            <a:r>
              <a:rPr sz="700" b="1" i="1" spc="-4" dirty="0">
                <a:latin typeface="Times New Roman"/>
                <a:cs typeface="Times New Roman"/>
              </a:rPr>
              <a:t>Esquema </a:t>
            </a:r>
            <a:r>
              <a:rPr sz="700" b="1" i="1" dirty="0">
                <a:latin typeface="Times New Roman"/>
                <a:cs typeface="Times New Roman"/>
              </a:rPr>
              <a:t>de</a:t>
            </a:r>
            <a:r>
              <a:rPr sz="700" b="1" i="1" spc="-4" dirty="0">
                <a:latin typeface="Times New Roman"/>
                <a:cs typeface="Times New Roman"/>
              </a:rPr>
              <a:t> Conexión</a:t>
            </a:r>
            <a:r>
              <a:rPr sz="700" b="1" i="1" spc="-8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de</a:t>
            </a:r>
            <a:r>
              <a:rPr sz="700" b="1" i="1" spc="-4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la</a:t>
            </a:r>
            <a:r>
              <a:rPr sz="700" b="1" i="1" spc="-4" dirty="0">
                <a:latin typeface="Times New Roman"/>
                <a:cs typeface="Times New Roman"/>
              </a:rPr>
              <a:t> Protección</a:t>
            </a:r>
            <a:r>
              <a:rPr sz="700" b="1" i="1" spc="-8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59G.</a:t>
            </a:r>
            <a:endParaRPr sz="700">
              <a:latin typeface="Times New Roman"/>
              <a:cs typeface="Times New Roman"/>
            </a:endParaRPr>
          </a:p>
          <a:p>
            <a:pPr>
              <a:spcBef>
                <a:spcPts val="4"/>
              </a:spcBef>
            </a:pPr>
            <a:endParaRPr sz="600">
              <a:latin typeface="Times New Roman"/>
              <a:cs typeface="Times New Roman"/>
            </a:endParaRPr>
          </a:p>
          <a:p>
            <a:pPr marL="10259"/>
            <a:r>
              <a:rPr sz="1000" b="1" spc="-4" dirty="0">
                <a:latin typeface="Times New Roman"/>
                <a:cs typeface="Times New Roman"/>
              </a:rPr>
              <a:t>ANSI</a:t>
            </a:r>
            <a:r>
              <a:rPr sz="1000" b="1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(60G):</a:t>
            </a:r>
            <a:r>
              <a:rPr sz="1000" b="1" spc="8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PROTECCIÓN</a:t>
            </a:r>
            <a:r>
              <a:rPr sz="1000" b="1" spc="4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BALANCE</a:t>
            </a:r>
            <a:r>
              <a:rPr sz="1000" b="1" spc="4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DE</a:t>
            </a:r>
            <a:r>
              <a:rPr sz="1000" b="1" spc="4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VOLTAJE</a:t>
            </a:r>
            <a:r>
              <a:rPr sz="1000" b="1" spc="4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DEL</a:t>
            </a:r>
            <a:r>
              <a:rPr sz="1000" b="1" spc="4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GENERADOR.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12"/>
              </a:spcBef>
            </a:pPr>
            <a:endParaRPr sz="1000">
              <a:latin typeface="Times New Roman"/>
              <a:cs typeface="Times New Roman"/>
            </a:endParaRPr>
          </a:p>
          <a:p>
            <a:pPr marL="10259" marR="4104">
              <a:lnSpc>
                <a:spcPct val="104200"/>
              </a:lnSpc>
            </a:pPr>
            <a:r>
              <a:rPr sz="1000" dirty="0">
                <a:latin typeface="Times New Roman"/>
                <a:cs typeface="Times New Roman"/>
              </a:rPr>
              <a:t>Esta</a:t>
            </a:r>
            <a:r>
              <a:rPr sz="1000" spc="65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protección</a:t>
            </a:r>
            <a:r>
              <a:rPr sz="1000" spc="73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evita</a:t>
            </a:r>
            <a:r>
              <a:rPr sz="1000" spc="6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que</a:t>
            </a:r>
            <a:r>
              <a:rPr sz="1000" spc="65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algunas</a:t>
            </a:r>
            <a:r>
              <a:rPr sz="1000" spc="69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protecciones</a:t>
            </a:r>
            <a:r>
              <a:rPr sz="1000" spc="73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puedan</a:t>
            </a:r>
            <a:r>
              <a:rPr sz="1000" spc="69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operar</a:t>
            </a:r>
            <a:r>
              <a:rPr sz="1000" spc="73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inadvertidamente</a:t>
            </a:r>
            <a:r>
              <a:rPr sz="1000" spc="65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cuando</a:t>
            </a:r>
            <a:r>
              <a:rPr sz="1000" spc="81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un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fusible</a:t>
            </a:r>
            <a:r>
              <a:rPr sz="1000" spc="-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un </a:t>
            </a:r>
            <a:r>
              <a:rPr sz="1000" spc="-4" dirty="0">
                <a:latin typeface="Times New Roman"/>
                <a:cs typeface="Times New Roman"/>
              </a:rPr>
              <a:t>TP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 </a:t>
            </a:r>
            <a:r>
              <a:rPr sz="1000" dirty="0">
                <a:latin typeface="Times New Roman"/>
                <a:cs typeface="Times New Roman"/>
              </a:rPr>
              <a:t>funda.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51937" y="4980277"/>
            <a:ext cx="5550237" cy="1036794"/>
          </a:xfrm>
          <a:prstGeom prst="rect">
            <a:avLst/>
          </a:prstGeom>
        </p:spPr>
        <p:txBody>
          <a:bodyPr vert="horz" wrap="square" lIns="0" tIns="10259" rIns="0" bIns="0" rtlCol="0">
            <a:spAutoFit/>
          </a:bodyPr>
          <a:lstStyle/>
          <a:p>
            <a:pPr marL="1026" algn="ctr">
              <a:spcBef>
                <a:spcPts val="81"/>
              </a:spcBef>
            </a:pPr>
            <a:r>
              <a:rPr sz="700" b="1" i="1" dirty="0">
                <a:latin typeface="Times New Roman"/>
                <a:cs typeface="Times New Roman"/>
              </a:rPr>
              <a:t>Figura</a:t>
            </a:r>
            <a:r>
              <a:rPr sz="700" b="1" i="1" spc="-4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4.24:</a:t>
            </a:r>
            <a:r>
              <a:rPr sz="700" b="1" i="1" spc="4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Esquema </a:t>
            </a:r>
            <a:r>
              <a:rPr sz="700" b="1" i="1" dirty="0">
                <a:latin typeface="Times New Roman"/>
                <a:cs typeface="Times New Roman"/>
              </a:rPr>
              <a:t>de</a:t>
            </a:r>
            <a:r>
              <a:rPr sz="700" b="1" i="1" spc="-4" dirty="0">
                <a:latin typeface="Times New Roman"/>
                <a:cs typeface="Times New Roman"/>
              </a:rPr>
              <a:t> conexión </a:t>
            </a:r>
            <a:r>
              <a:rPr sz="700" b="1" i="1" dirty="0">
                <a:latin typeface="Times New Roman"/>
                <a:cs typeface="Times New Roman"/>
              </a:rPr>
              <a:t>de</a:t>
            </a:r>
            <a:r>
              <a:rPr sz="700" b="1" i="1" spc="-4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la </a:t>
            </a:r>
            <a:r>
              <a:rPr sz="700" b="1" i="1" spc="-4" dirty="0">
                <a:latin typeface="Times New Roman"/>
                <a:cs typeface="Times New Roman"/>
              </a:rPr>
              <a:t>Protección</a:t>
            </a:r>
            <a:r>
              <a:rPr sz="700" b="1" i="1" spc="-8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60G.</a:t>
            </a:r>
            <a:endParaRPr sz="700">
              <a:latin typeface="Times New Roman"/>
              <a:cs typeface="Times New Roman"/>
            </a:endParaRPr>
          </a:p>
          <a:p>
            <a:pPr marL="10259" marR="4104">
              <a:lnSpc>
                <a:spcPct val="103299"/>
              </a:lnSpc>
              <a:spcBef>
                <a:spcPts val="687"/>
              </a:spcBef>
            </a:pPr>
            <a:r>
              <a:rPr sz="1000" spc="-4" dirty="0">
                <a:latin typeface="Times New Roman"/>
                <a:cs typeface="Times New Roman"/>
              </a:rPr>
              <a:t>Para </a:t>
            </a:r>
            <a:r>
              <a:rPr sz="1000" dirty="0">
                <a:latin typeface="Times New Roman"/>
                <a:cs typeface="Times New Roman"/>
              </a:rPr>
              <a:t>la </a:t>
            </a:r>
            <a:r>
              <a:rPr sz="1000" spc="-4" dirty="0">
                <a:latin typeface="Times New Roman"/>
                <a:cs typeface="Times New Roman"/>
              </a:rPr>
              <a:t>detección </a:t>
            </a:r>
            <a:r>
              <a:rPr sz="1000" dirty="0">
                <a:latin typeface="Times New Roman"/>
                <a:cs typeface="Times New Roman"/>
              </a:rPr>
              <a:t>interna de una </a:t>
            </a:r>
            <a:r>
              <a:rPr sz="1000" spc="-4" dirty="0">
                <a:latin typeface="Times New Roman"/>
                <a:cs typeface="Times New Roman"/>
              </a:rPr>
              <a:t>condición </a:t>
            </a:r>
            <a:r>
              <a:rPr sz="1000" dirty="0">
                <a:latin typeface="Times New Roman"/>
                <a:cs typeface="Times New Roman"/>
              </a:rPr>
              <a:t>de pérdida de fusible, </a:t>
            </a:r>
            <a:r>
              <a:rPr sz="1000" spc="-4" dirty="0">
                <a:latin typeface="Times New Roman"/>
                <a:cs typeface="Times New Roman"/>
              </a:rPr>
              <a:t>se </a:t>
            </a:r>
            <a:r>
              <a:rPr sz="1000" dirty="0">
                <a:latin typeface="Times New Roman"/>
                <a:cs typeface="Times New Roman"/>
              </a:rPr>
              <a:t>comparan </a:t>
            </a:r>
            <a:r>
              <a:rPr sz="1000" spc="-4" dirty="0">
                <a:latin typeface="Times New Roman"/>
                <a:cs typeface="Times New Roman"/>
              </a:rPr>
              <a:t>las cantidades </a:t>
            </a:r>
            <a:r>
              <a:rPr sz="1000" spc="-23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secuencia</a:t>
            </a:r>
            <a:r>
              <a:rPr sz="1000" dirty="0">
                <a:latin typeface="Times New Roman"/>
                <a:cs typeface="Times New Roman"/>
              </a:rPr>
              <a:t> positiva</a:t>
            </a:r>
            <a:r>
              <a:rPr sz="1000" spc="1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y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negativa.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4"/>
              </a:spcBef>
            </a:pPr>
            <a:endParaRPr sz="1100">
              <a:latin typeface="Times New Roman"/>
              <a:cs typeface="Times New Roman"/>
            </a:endParaRPr>
          </a:p>
          <a:p>
            <a:pPr marL="10259" marR="6155">
              <a:lnSpc>
                <a:spcPct val="103299"/>
              </a:lnSpc>
            </a:pPr>
            <a:r>
              <a:rPr sz="1000" spc="-8" dirty="0">
                <a:latin typeface="Times New Roman"/>
                <a:cs typeface="Times New Roman"/>
              </a:rPr>
              <a:t>La </a:t>
            </a:r>
            <a:r>
              <a:rPr sz="1000" spc="-4" dirty="0">
                <a:latin typeface="Times New Roman"/>
                <a:cs typeface="Times New Roman"/>
              </a:rPr>
              <a:t>presencia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spc="4" dirty="0">
                <a:latin typeface="Times New Roman"/>
                <a:cs typeface="Times New Roman"/>
              </a:rPr>
              <a:t>de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voltaje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spc="4" dirty="0">
                <a:latin typeface="Times New Roman"/>
                <a:cs typeface="Times New Roman"/>
              </a:rPr>
              <a:t>de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secuencia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negativa en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ausencia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4" dirty="0">
                <a:latin typeface="Times New Roman"/>
                <a:cs typeface="Times New Roman"/>
              </a:rPr>
              <a:t> corriente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4" dirty="0">
                <a:latin typeface="Times New Roman"/>
                <a:cs typeface="Times New Roman"/>
              </a:rPr>
              <a:t>de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secuencia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negativa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considerada como</a:t>
            </a:r>
            <a:r>
              <a:rPr sz="1000" dirty="0">
                <a:latin typeface="Times New Roman"/>
                <a:cs typeface="Times New Roman"/>
              </a:rPr>
              <a:t> una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condición</a:t>
            </a:r>
            <a:r>
              <a:rPr sz="1000" dirty="0">
                <a:latin typeface="Times New Roman"/>
                <a:cs typeface="Times New Roman"/>
              </a:rPr>
              <a:t> de</a:t>
            </a:r>
            <a:r>
              <a:rPr sz="1000" spc="-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pérdida</a:t>
            </a:r>
            <a:r>
              <a:rPr sz="1000" spc="-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fusible.</a:t>
            </a:r>
            <a:endParaRPr sz="1000">
              <a:latin typeface="Times New Roman"/>
              <a:cs typeface="Times New Roman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12828" y="1704933"/>
            <a:ext cx="3413459" cy="1570931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013822" y="3971973"/>
            <a:ext cx="3668817" cy="976702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xfrm>
            <a:off x="6329082" y="5931133"/>
            <a:ext cx="300182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r>
              <a:rPr dirty="0"/>
              <a:t>60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51937" y="559879"/>
            <a:ext cx="5551488" cy="1441979"/>
          </a:xfrm>
          <a:prstGeom prst="rect">
            <a:avLst/>
          </a:prstGeom>
        </p:spPr>
        <p:txBody>
          <a:bodyPr vert="horz" wrap="square" lIns="0" tIns="4617" rIns="0" bIns="0" rtlCol="0">
            <a:spAutoFit/>
          </a:bodyPr>
          <a:lstStyle/>
          <a:p>
            <a:pPr marL="10259" marR="6155" algn="just">
              <a:lnSpc>
                <a:spcPct val="103800"/>
              </a:lnSpc>
              <a:spcBef>
                <a:spcPts val="36"/>
              </a:spcBef>
            </a:pPr>
            <a:r>
              <a:rPr sz="1000" spc="-4" dirty="0">
                <a:latin typeface="Times New Roman"/>
                <a:cs typeface="Times New Roman"/>
              </a:rPr>
              <a:t>Se debe verificar </a:t>
            </a:r>
            <a:r>
              <a:rPr sz="1000" dirty="0">
                <a:latin typeface="Times New Roman"/>
                <a:cs typeface="Times New Roman"/>
              </a:rPr>
              <a:t>que </a:t>
            </a:r>
            <a:r>
              <a:rPr sz="1000" spc="4" dirty="0">
                <a:latin typeface="Times New Roman"/>
                <a:cs typeface="Times New Roman"/>
              </a:rPr>
              <a:t>la </a:t>
            </a:r>
            <a:r>
              <a:rPr sz="1000" spc="-4" dirty="0">
                <a:latin typeface="Times New Roman"/>
                <a:cs typeface="Times New Roman"/>
              </a:rPr>
              <a:t>operación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esta protección </a:t>
            </a:r>
            <a:r>
              <a:rPr sz="1000" dirty="0">
                <a:latin typeface="Times New Roman"/>
                <a:cs typeface="Times New Roman"/>
              </a:rPr>
              <a:t>por </a:t>
            </a:r>
            <a:r>
              <a:rPr sz="1000" spc="-4" dirty="0">
                <a:latin typeface="Times New Roman"/>
                <a:cs typeface="Times New Roman"/>
              </a:rPr>
              <a:t>falla </a:t>
            </a:r>
            <a:r>
              <a:rPr sz="1000" dirty="0">
                <a:latin typeface="Times New Roman"/>
                <a:cs typeface="Times New Roman"/>
              </a:rPr>
              <a:t>de fusible </a:t>
            </a:r>
            <a:r>
              <a:rPr sz="1000" spc="-4" dirty="0">
                <a:latin typeface="Times New Roman"/>
                <a:cs typeface="Times New Roman"/>
              </a:rPr>
              <a:t>en el </a:t>
            </a:r>
            <a:r>
              <a:rPr sz="1000" dirty="0">
                <a:latin typeface="Times New Roman"/>
                <a:cs typeface="Times New Roman"/>
              </a:rPr>
              <a:t>lado de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excitación </a:t>
            </a:r>
            <a:r>
              <a:rPr sz="1000" dirty="0">
                <a:latin typeface="Times New Roman"/>
                <a:cs typeface="Times New Roman"/>
              </a:rPr>
              <a:t>o de protección, </a:t>
            </a:r>
            <a:r>
              <a:rPr sz="1000" spc="-4" dirty="0">
                <a:latin typeface="Times New Roman"/>
                <a:cs typeface="Times New Roman"/>
              </a:rPr>
              <a:t>opere correctamente cambiando el AVR </a:t>
            </a:r>
            <a:r>
              <a:rPr sz="1000" dirty="0">
                <a:latin typeface="Times New Roman"/>
                <a:cs typeface="Times New Roman"/>
              </a:rPr>
              <a:t>de automático a manual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o bloque </a:t>
            </a:r>
            <a:r>
              <a:rPr sz="1000" spc="-4" dirty="0">
                <a:latin typeface="Times New Roman"/>
                <a:cs typeface="Times New Roman"/>
              </a:rPr>
              <a:t>las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protecciones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4" dirty="0">
                <a:latin typeface="Times New Roman"/>
                <a:cs typeface="Times New Roman"/>
              </a:rPr>
              <a:t> impedancia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según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sea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caso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12"/>
              </a:spcBef>
            </a:pPr>
            <a:endParaRPr sz="1100">
              <a:latin typeface="Times New Roman"/>
              <a:cs typeface="Times New Roman"/>
            </a:endParaRPr>
          </a:p>
          <a:p>
            <a:pPr marL="10259" marR="4104" algn="just">
              <a:lnSpc>
                <a:spcPct val="103299"/>
              </a:lnSpc>
            </a:pPr>
            <a:r>
              <a:rPr sz="1000" b="1" spc="-4" dirty="0">
                <a:latin typeface="Times New Roman"/>
                <a:cs typeface="Times New Roman"/>
              </a:rPr>
              <a:t>ANSI (64F): PROTECCIÓN CONTRA FALLA A </a:t>
            </a:r>
            <a:r>
              <a:rPr sz="1000" b="1" dirty="0">
                <a:latin typeface="Times New Roman"/>
                <a:cs typeface="Times New Roman"/>
              </a:rPr>
              <a:t>TIERRA DEL </a:t>
            </a:r>
            <a:r>
              <a:rPr sz="1000" b="1" spc="-4" dirty="0">
                <a:latin typeface="Times New Roman"/>
                <a:cs typeface="Times New Roman"/>
              </a:rPr>
              <a:t>DEVANADO DE </a:t>
            </a:r>
            <a:r>
              <a:rPr sz="1000" b="1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CAMPO DEL</a:t>
            </a:r>
            <a:r>
              <a:rPr sz="1000" b="1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GENERADOR.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24"/>
              </a:spcBef>
            </a:pPr>
            <a:endParaRPr sz="1000">
              <a:latin typeface="Times New Roman"/>
              <a:cs typeface="Times New Roman"/>
            </a:endParaRPr>
          </a:p>
          <a:p>
            <a:pPr marL="10259" marR="5130" algn="just">
              <a:lnSpc>
                <a:spcPct val="103299"/>
              </a:lnSpc>
            </a:pPr>
            <a:r>
              <a:rPr sz="1000" spc="-4" dirty="0">
                <a:latin typeface="Times New Roman"/>
                <a:cs typeface="Times New Roman"/>
              </a:rPr>
              <a:t>Es </a:t>
            </a:r>
            <a:r>
              <a:rPr sz="1000" dirty="0">
                <a:latin typeface="Times New Roman"/>
                <a:cs typeface="Times New Roman"/>
              </a:rPr>
              <a:t>una </a:t>
            </a:r>
            <a:r>
              <a:rPr sz="1000" spc="-4" dirty="0">
                <a:latin typeface="Times New Roman"/>
                <a:cs typeface="Times New Roman"/>
              </a:rPr>
              <a:t>práctica establecida, operar el campo </a:t>
            </a:r>
            <a:r>
              <a:rPr sz="1000" dirty="0">
                <a:latin typeface="Times New Roman"/>
                <a:cs typeface="Times New Roman"/>
              </a:rPr>
              <a:t>del </a:t>
            </a:r>
            <a:r>
              <a:rPr sz="1000" spc="-4" dirty="0">
                <a:latin typeface="Times New Roman"/>
                <a:cs typeface="Times New Roman"/>
              </a:rPr>
              <a:t>generador aislado </a:t>
            </a:r>
            <a:r>
              <a:rPr sz="1000" dirty="0">
                <a:latin typeface="Times New Roman"/>
                <a:cs typeface="Times New Roman"/>
              </a:rPr>
              <a:t>a tierra. </a:t>
            </a:r>
            <a:r>
              <a:rPr sz="1000" spc="-4" dirty="0">
                <a:latin typeface="Times New Roman"/>
                <a:cs typeface="Times New Roman"/>
              </a:rPr>
              <a:t>Se </a:t>
            </a:r>
            <a:r>
              <a:rPr sz="1000" dirty="0">
                <a:latin typeface="Times New Roman"/>
                <a:cs typeface="Times New Roman"/>
              </a:rPr>
              <a:t>prevé una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protección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que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detecte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cuando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presenta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una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falla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tierra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cualquier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punto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del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circuito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23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campo.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51937" y="3361478"/>
            <a:ext cx="5552738" cy="2833376"/>
          </a:xfrm>
          <a:prstGeom prst="rect">
            <a:avLst/>
          </a:prstGeom>
        </p:spPr>
        <p:txBody>
          <a:bodyPr vert="horz" wrap="square" lIns="0" tIns="10259" rIns="0" bIns="0" rtlCol="0">
            <a:spAutoFit/>
          </a:bodyPr>
          <a:lstStyle/>
          <a:p>
            <a:pPr algn="ctr">
              <a:spcBef>
                <a:spcPts val="81"/>
              </a:spcBef>
            </a:pPr>
            <a:r>
              <a:rPr sz="700" b="1" i="1" dirty="0">
                <a:latin typeface="Times New Roman"/>
                <a:cs typeface="Times New Roman"/>
              </a:rPr>
              <a:t>Figura </a:t>
            </a:r>
            <a:r>
              <a:rPr sz="700" b="1" i="1" spc="-4" dirty="0">
                <a:latin typeface="Times New Roman"/>
                <a:cs typeface="Times New Roman"/>
              </a:rPr>
              <a:t>4.25:Esquema</a:t>
            </a:r>
            <a:r>
              <a:rPr sz="700" b="1" i="1" spc="8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de </a:t>
            </a:r>
            <a:r>
              <a:rPr sz="700" b="1" i="1" spc="-4" dirty="0">
                <a:latin typeface="Times New Roman"/>
                <a:cs typeface="Times New Roman"/>
              </a:rPr>
              <a:t>Conexión </a:t>
            </a:r>
            <a:r>
              <a:rPr sz="700" b="1" i="1" dirty="0">
                <a:latin typeface="Times New Roman"/>
                <a:cs typeface="Times New Roman"/>
              </a:rPr>
              <a:t>de la </a:t>
            </a:r>
            <a:r>
              <a:rPr sz="700" b="1" i="1" spc="-4" dirty="0">
                <a:latin typeface="Times New Roman"/>
                <a:cs typeface="Times New Roman"/>
              </a:rPr>
              <a:t>Protección 64F.</a:t>
            </a:r>
            <a:endParaRPr sz="700">
              <a:latin typeface="Times New Roman"/>
              <a:cs typeface="Times New Roman"/>
            </a:endParaRPr>
          </a:p>
          <a:p>
            <a:pPr marL="10259" marR="4104" algn="just">
              <a:lnSpc>
                <a:spcPct val="103299"/>
              </a:lnSpc>
              <a:spcBef>
                <a:spcPts val="699"/>
              </a:spcBef>
            </a:pPr>
            <a:r>
              <a:rPr sz="1000" spc="-8" dirty="0">
                <a:latin typeface="Times New Roman"/>
                <a:cs typeface="Times New Roman"/>
              </a:rPr>
              <a:t>La</a:t>
            </a:r>
            <a:r>
              <a:rPr sz="1000" spc="4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primera</a:t>
            </a:r>
            <a:r>
              <a:rPr sz="1000" spc="4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falla</a:t>
            </a:r>
            <a:r>
              <a:rPr sz="1000" spc="4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</a:t>
            </a:r>
            <a:r>
              <a:rPr sz="1000" spc="4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tierra</a:t>
            </a:r>
            <a:r>
              <a:rPr sz="1000" spc="57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spc="4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spc="57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campo</a:t>
            </a:r>
            <a:r>
              <a:rPr sz="1000" spc="53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no</a:t>
            </a:r>
            <a:r>
              <a:rPr sz="1000" spc="4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impide</a:t>
            </a:r>
            <a:r>
              <a:rPr sz="1000" spc="36" dirty="0">
                <a:latin typeface="Times New Roman"/>
                <a:cs typeface="Times New Roman"/>
              </a:rPr>
              <a:t> </a:t>
            </a:r>
            <a:r>
              <a:rPr sz="1000" spc="-8" dirty="0">
                <a:latin typeface="Times New Roman"/>
                <a:cs typeface="Times New Roman"/>
              </a:rPr>
              <a:t>seguir</a:t>
            </a:r>
            <a:r>
              <a:rPr sz="1000" spc="53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operando,</a:t>
            </a:r>
            <a:r>
              <a:rPr sz="1000" spc="4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pero</a:t>
            </a:r>
            <a:r>
              <a:rPr sz="1000" spc="4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debe</a:t>
            </a:r>
            <a:r>
              <a:rPr sz="1000" spc="4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repararse</a:t>
            </a:r>
            <a:r>
              <a:rPr sz="1000" spc="4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antes </a:t>
            </a:r>
            <a:r>
              <a:rPr sz="1000" spc="-23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 que </a:t>
            </a:r>
            <a:r>
              <a:rPr sz="1000" spc="-4" dirty="0">
                <a:latin typeface="Times New Roman"/>
                <a:cs typeface="Times New Roman"/>
              </a:rPr>
              <a:t>se presente </a:t>
            </a:r>
            <a:r>
              <a:rPr sz="1000" dirty="0">
                <a:latin typeface="Times New Roman"/>
                <a:cs typeface="Times New Roman"/>
              </a:rPr>
              <a:t>una </a:t>
            </a:r>
            <a:r>
              <a:rPr sz="1000" spc="-4" dirty="0">
                <a:latin typeface="Times New Roman"/>
                <a:cs typeface="Times New Roman"/>
              </a:rPr>
              <a:t>segunda, </a:t>
            </a:r>
            <a:r>
              <a:rPr sz="1000" dirty="0">
                <a:latin typeface="Times New Roman"/>
                <a:cs typeface="Times New Roman"/>
              </a:rPr>
              <a:t>pues </a:t>
            </a:r>
            <a:r>
              <a:rPr sz="1000" spc="-4" dirty="0">
                <a:latin typeface="Times New Roman"/>
                <a:cs typeface="Times New Roman"/>
              </a:rPr>
              <a:t>esa </a:t>
            </a:r>
            <a:r>
              <a:rPr sz="1000" spc="-12" dirty="0">
                <a:latin typeface="Times New Roman"/>
                <a:cs typeface="Times New Roman"/>
              </a:rPr>
              <a:t>ya </a:t>
            </a:r>
            <a:r>
              <a:rPr sz="1000" dirty="0">
                <a:latin typeface="Times New Roman"/>
                <a:cs typeface="Times New Roman"/>
              </a:rPr>
              <a:t>significará un cortocircuito, </a:t>
            </a:r>
            <a:r>
              <a:rPr sz="1000" spc="-4" dirty="0">
                <a:latin typeface="Times New Roman"/>
                <a:cs typeface="Times New Roman"/>
              </a:rPr>
              <a:t>el cual </a:t>
            </a:r>
            <a:r>
              <a:rPr sz="1000" dirty="0">
                <a:latin typeface="Times New Roman"/>
                <a:cs typeface="Times New Roman"/>
              </a:rPr>
              <a:t>causaría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vibraciones</a:t>
            </a:r>
            <a:r>
              <a:rPr sz="1000" spc="1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y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calentamiento </a:t>
            </a:r>
            <a:r>
              <a:rPr sz="1000" spc="-4" dirty="0">
                <a:latin typeface="Times New Roman"/>
                <a:cs typeface="Times New Roman"/>
              </a:rPr>
              <a:t>irregular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dirty="0">
                <a:latin typeface="Times New Roman"/>
                <a:cs typeface="Times New Roman"/>
              </a:rPr>
              <a:t> rotor.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32"/>
              </a:spcBef>
            </a:pPr>
            <a:endParaRPr sz="1100">
              <a:latin typeface="Times New Roman"/>
              <a:cs typeface="Times New Roman"/>
            </a:endParaRPr>
          </a:p>
          <a:p>
            <a:pPr marL="10259" algn="just"/>
            <a:r>
              <a:rPr sz="1000" dirty="0">
                <a:latin typeface="Times New Roman"/>
                <a:cs typeface="Times New Roman"/>
              </a:rPr>
              <a:t>Existen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dos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esquemas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diferentes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para</a:t>
            </a:r>
            <a:r>
              <a:rPr sz="1000" spc="-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detectar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fallas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 </a:t>
            </a:r>
            <a:r>
              <a:rPr sz="1000" spc="-4" dirty="0">
                <a:latin typeface="Times New Roman"/>
                <a:cs typeface="Times New Roman"/>
              </a:rPr>
              <a:t>tierra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spc="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campo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del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generador: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40"/>
              </a:spcBef>
            </a:pPr>
            <a:endParaRPr sz="1100">
              <a:latin typeface="Times New Roman"/>
              <a:cs typeface="Times New Roman"/>
            </a:endParaRPr>
          </a:p>
          <a:p>
            <a:pPr marL="194409"/>
            <a:r>
              <a:rPr sz="1000" dirty="0">
                <a:latin typeface="Times New Roman"/>
                <a:cs typeface="Times New Roman"/>
              </a:rPr>
              <a:t>1.  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Aplicación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VCD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entre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campo</a:t>
            </a:r>
            <a:r>
              <a:rPr sz="1000" spc="2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y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tierra</a:t>
            </a:r>
            <a:r>
              <a:rPr sz="1000" dirty="0">
                <a:latin typeface="Times New Roman"/>
                <a:cs typeface="Times New Roman"/>
              </a:rPr>
              <a:t> para medir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 </a:t>
            </a:r>
            <a:r>
              <a:rPr sz="1000" spc="-4" dirty="0">
                <a:latin typeface="Times New Roman"/>
                <a:cs typeface="Times New Roman"/>
              </a:rPr>
              <a:t>corriente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que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circula.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40"/>
              </a:spcBef>
            </a:pPr>
            <a:endParaRPr sz="1000">
              <a:latin typeface="Times New Roman"/>
              <a:cs typeface="Times New Roman"/>
            </a:endParaRPr>
          </a:p>
          <a:p>
            <a:pPr marL="379072" marR="5130" algn="just">
              <a:lnSpc>
                <a:spcPct val="103400"/>
              </a:lnSpc>
            </a:pPr>
            <a:r>
              <a:rPr sz="1000" spc="-4" dirty="0">
                <a:latin typeface="Times New Roman"/>
                <a:cs typeface="Times New Roman"/>
              </a:rPr>
              <a:t>Una </a:t>
            </a:r>
            <a:r>
              <a:rPr sz="1000" dirty="0">
                <a:latin typeface="Times New Roman"/>
                <a:cs typeface="Times New Roman"/>
              </a:rPr>
              <a:t>fuente de </a:t>
            </a:r>
            <a:r>
              <a:rPr sz="1000" spc="-4" dirty="0">
                <a:latin typeface="Times New Roman"/>
                <a:cs typeface="Times New Roman"/>
              </a:rPr>
              <a:t>DC en </a:t>
            </a:r>
            <a:r>
              <a:rPr sz="1000" dirty="0">
                <a:latin typeface="Times New Roman"/>
                <a:cs typeface="Times New Roman"/>
              </a:rPr>
              <a:t>serie </a:t>
            </a:r>
            <a:r>
              <a:rPr sz="1000" spc="-4" dirty="0">
                <a:latin typeface="Times New Roman"/>
                <a:cs typeface="Times New Roman"/>
              </a:rPr>
              <a:t>con </a:t>
            </a:r>
            <a:r>
              <a:rPr sz="1000" dirty="0">
                <a:latin typeface="Times New Roman"/>
                <a:cs typeface="Times New Roman"/>
              </a:rPr>
              <a:t>un </a:t>
            </a:r>
            <a:r>
              <a:rPr sz="1000" spc="-4" dirty="0">
                <a:latin typeface="Times New Roman"/>
                <a:cs typeface="Times New Roman"/>
              </a:rPr>
              <a:t>relevador </a:t>
            </a:r>
            <a:r>
              <a:rPr sz="1000" spc="4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sobrevoltaje, </a:t>
            </a:r>
            <a:r>
              <a:rPr sz="1000" dirty="0">
                <a:latin typeface="Times New Roman"/>
                <a:cs typeface="Times New Roman"/>
              </a:rPr>
              <a:t>la bobina </a:t>
            </a:r>
            <a:r>
              <a:rPr sz="1000" spc="-4" dirty="0">
                <a:latin typeface="Times New Roman"/>
                <a:cs typeface="Times New Roman"/>
              </a:rPr>
              <a:t>es conectada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entre el </a:t>
            </a:r>
            <a:r>
              <a:rPr sz="1000" dirty="0">
                <a:latin typeface="Times New Roman"/>
                <a:cs typeface="Times New Roman"/>
              </a:rPr>
              <a:t>lado </a:t>
            </a:r>
            <a:r>
              <a:rPr sz="1000" spc="-4" dirty="0">
                <a:latin typeface="Times New Roman"/>
                <a:cs typeface="Times New Roman"/>
              </a:rPr>
              <a:t>negativo </a:t>
            </a:r>
            <a:r>
              <a:rPr sz="1000" dirty="0">
                <a:latin typeface="Times New Roman"/>
                <a:cs typeface="Times New Roman"/>
              </a:rPr>
              <a:t>del </a:t>
            </a:r>
            <a:r>
              <a:rPr sz="1000" spc="-4" dirty="0">
                <a:latin typeface="Times New Roman"/>
                <a:cs typeface="Times New Roman"/>
              </a:rPr>
              <a:t>campo del generador </a:t>
            </a:r>
            <a:r>
              <a:rPr sz="1000" dirty="0">
                <a:latin typeface="Times New Roman"/>
                <a:cs typeface="Times New Roman"/>
              </a:rPr>
              <a:t>y la </a:t>
            </a:r>
            <a:r>
              <a:rPr sz="1000" spc="-4" dirty="0">
                <a:latin typeface="Times New Roman"/>
                <a:cs typeface="Times New Roman"/>
              </a:rPr>
              <a:t>tierra. Una </a:t>
            </a:r>
            <a:r>
              <a:rPr sz="1000" dirty="0">
                <a:latin typeface="Times New Roman"/>
                <a:cs typeface="Times New Roman"/>
              </a:rPr>
              <a:t>falla a </a:t>
            </a:r>
            <a:r>
              <a:rPr sz="1000" spc="-4" dirty="0">
                <a:latin typeface="Times New Roman"/>
                <a:cs typeface="Times New Roman"/>
              </a:rPr>
              <a:t>tierra en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cualquier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parte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del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campo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causara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que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relevador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opere.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Un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conductor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usado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para </a:t>
            </a:r>
            <a:r>
              <a:rPr sz="1000" spc="-23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aterrizar el eje del </a:t>
            </a:r>
            <a:r>
              <a:rPr sz="1000" dirty="0">
                <a:latin typeface="Times New Roman"/>
                <a:cs typeface="Times New Roman"/>
              </a:rPr>
              <a:t>rotor </a:t>
            </a:r>
            <a:r>
              <a:rPr sz="1000" spc="-4" dirty="0">
                <a:latin typeface="Times New Roman"/>
                <a:cs typeface="Times New Roman"/>
              </a:rPr>
              <a:t>desde los rodamientos se puede insertar </a:t>
            </a:r>
            <a:r>
              <a:rPr sz="1000" dirty="0">
                <a:latin typeface="Times New Roman"/>
                <a:cs typeface="Times New Roman"/>
              </a:rPr>
              <a:t>una </a:t>
            </a:r>
            <a:r>
              <a:rPr sz="1000" spc="-4" dirty="0">
                <a:latin typeface="Times New Roman"/>
                <a:cs typeface="Times New Roman"/>
              </a:rPr>
              <a:t>resistencia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suficiente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circuito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para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esto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relevador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tiende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no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operar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por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una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falla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tierra.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36"/>
              </a:spcBef>
            </a:pPr>
            <a:endParaRPr sz="1000">
              <a:latin typeface="Times New Roman"/>
              <a:cs typeface="Times New Roman"/>
            </a:endParaRPr>
          </a:p>
          <a:p>
            <a:pPr marL="379072" marR="6668" algn="just">
              <a:lnSpc>
                <a:spcPct val="103699"/>
              </a:lnSpc>
            </a:pPr>
            <a:r>
              <a:rPr sz="1000" spc="-4" dirty="0">
                <a:latin typeface="Times New Roman"/>
                <a:cs typeface="Times New Roman"/>
              </a:rPr>
              <a:t>Uno</a:t>
            </a:r>
            <a:r>
              <a:rPr sz="1000" spc="-57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</a:t>
            </a:r>
            <a:r>
              <a:rPr sz="1000" spc="-57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tres</a:t>
            </a:r>
            <a:r>
              <a:rPr sz="1000" spc="-53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segundos</a:t>
            </a:r>
            <a:r>
              <a:rPr sz="1000" spc="-53" dirty="0">
                <a:latin typeface="Times New Roman"/>
                <a:cs typeface="Times New Roman"/>
              </a:rPr>
              <a:t> </a:t>
            </a:r>
            <a:r>
              <a:rPr sz="1000" spc="4" dirty="0">
                <a:latin typeface="Times New Roman"/>
                <a:cs typeface="Times New Roman"/>
              </a:rPr>
              <a:t>de</a:t>
            </a:r>
            <a:r>
              <a:rPr sz="1000" spc="-61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retardo</a:t>
            </a:r>
            <a:r>
              <a:rPr sz="1000" spc="-53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</a:t>
            </a:r>
            <a:r>
              <a:rPr sz="1000" spc="-53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normalmente</a:t>
            </a:r>
            <a:r>
              <a:rPr sz="1000" spc="-53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usado</a:t>
            </a:r>
            <a:r>
              <a:rPr sz="1000" spc="-57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spc="-53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orden</a:t>
            </a:r>
            <a:r>
              <a:rPr sz="1000" spc="-53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previendo</a:t>
            </a:r>
            <a:r>
              <a:rPr sz="1000" spc="-53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operaciones </a:t>
            </a:r>
            <a:r>
              <a:rPr sz="1000" spc="-23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innecesarias </a:t>
            </a:r>
            <a:r>
              <a:rPr sz="1000" dirty="0">
                <a:latin typeface="Times New Roman"/>
                <a:cs typeface="Times New Roman"/>
              </a:rPr>
              <a:t>por </a:t>
            </a:r>
            <a:r>
              <a:rPr sz="1000" spc="-4" dirty="0">
                <a:latin typeface="Times New Roman"/>
                <a:cs typeface="Times New Roman"/>
              </a:rPr>
              <a:t>desbalances transitorios momentáneos </a:t>
            </a:r>
            <a:r>
              <a:rPr sz="1000" dirty="0">
                <a:latin typeface="Times New Roman"/>
                <a:cs typeface="Times New Roman"/>
              </a:rPr>
              <a:t>de un </a:t>
            </a:r>
            <a:r>
              <a:rPr sz="1000" spc="-4" dirty="0">
                <a:latin typeface="Times New Roman"/>
                <a:cs typeface="Times New Roman"/>
              </a:rPr>
              <a:t>circuito </a:t>
            </a:r>
            <a:r>
              <a:rPr sz="1000" dirty="0">
                <a:latin typeface="Times New Roman"/>
                <a:cs typeface="Times New Roman"/>
              </a:rPr>
              <a:t>de campo </a:t>
            </a:r>
            <a:r>
              <a:rPr sz="1000" spc="-4" dirty="0">
                <a:latin typeface="Times New Roman"/>
                <a:cs typeface="Times New Roman"/>
              </a:rPr>
              <a:t>con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respecto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</a:t>
            </a:r>
            <a:r>
              <a:rPr sz="1000" spc="-4" dirty="0">
                <a:latin typeface="Times New Roman"/>
                <a:cs typeface="Times New Roman"/>
              </a:rPr>
              <a:t> tierra.</a:t>
            </a:r>
            <a:endParaRPr sz="1000">
              <a:latin typeface="Times New Roman"/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78130" y="1944483"/>
            <a:ext cx="4578599" cy="1403815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xfrm>
            <a:off x="6329082" y="5931133"/>
            <a:ext cx="300182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r>
              <a:rPr dirty="0"/>
              <a:t>61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77023" y="1917470"/>
            <a:ext cx="5327602" cy="1496920"/>
          </a:xfrm>
          <a:prstGeom prst="rect">
            <a:avLst/>
          </a:prstGeom>
        </p:spPr>
        <p:txBody>
          <a:bodyPr vert="horz" wrap="square" lIns="0" tIns="10259" rIns="0" bIns="0" rtlCol="0">
            <a:spAutoFit/>
          </a:bodyPr>
          <a:lstStyle/>
          <a:p>
            <a:pPr marL="285715">
              <a:spcBef>
                <a:spcPts val="81"/>
              </a:spcBef>
            </a:pPr>
            <a:r>
              <a:rPr sz="700" b="1" i="1" dirty="0">
                <a:latin typeface="Times New Roman"/>
                <a:cs typeface="Times New Roman"/>
              </a:rPr>
              <a:t>Figura 4.26:</a:t>
            </a:r>
            <a:r>
              <a:rPr sz="700" b="1" i="1" spc="4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Esquema</a:t>
            </a:r>
            <a:r>
              <a:rPr sz="700" b="1" i="1" dirty="0">
                <a:latin typeface="Times New Roman"/>
                <a:cs typeface="Times New Roman"/>
              </a:rPr>
              <a:t> de </a:t>
            </a:r>
            <a:r>
              <a:rPr sz="700" b="1" i="1" spc="-4" dirty="0">
                <a:latin typeface="Times New Roman"/>
                <a:cs typeface="Times New Roman"/>
              </a:rPr>
              <a:t>protección</a:t>
            </a:r>
            <a:r>
              <a:rPr sz="700" b="1" i="1" spc="4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empleado</a:t>
            </a:r>
            <a:r>
              <a:rPr sz="700" b="1" i="1" spc="4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para</a:t>
            </a:r>
            <a:r>
              <a:rPr sz="700" b="1" i="1" spc="8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la</a:t>
            </a:r>
            <a:r>
              <a:rPr sz="700" b="1" i="1" spc="8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Protección</a:t>
            </a:r>
            <a:r>
              <a:rPr sz="700" b="1" i="1" spc="4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de</a:t>
            </a:r>
            <a:r>
              <a:rPr sz="700" b="1" i="1" spc="4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Falla</a:t>
            </a:r>
            <a:r>
              <a:rPr sz="700" b="1" i="1" dirty="0">
                <a:latin typeface="Times New Roman"/>
                <a:cs typeface="Times New Roman"/>
              </a:rPr>
              <a:t> a</a:t>
            </a:r>
            <a:r>
              <a:rPr sz="700" b="1" i="1" spc="8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Tierra</a:t>
            </a:r>
            <a:r>
              <a:rPr sz="700" b="1" i="1" spc="4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del</a:t>
            </a:r>
            <a:r>
              <a:rPr sz="700" b="1" i="1" spc="4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campo.</a:t>
            </a:r>
            <a:endParaRPr sz="700">
              <a:latin typeface="Times New Roman"/>
              <a:cs typeface="Times New Roman"/>
            </a:endParaRPr>
          </a:p>
          <a:p>
            <a:pPr marL="194922" marR="7181" indent="-184663">
              <a:lnSpc>
                <a:spcPct val="103299"/>
              </a:lnSpc>
              <a:spcBef>
                <a:spcPts val="691"/>
              </a:spcBef>
            </a:pPr>
            <a:r>
              <a:rPr sz="1000" dirty="0">
                <a:latin typeface="Times New Roman"/>
                <a:cs typeface="Times New Roman"/>
              </a:rPr>
              <a:t>2.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Medición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voltaje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entre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tierra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y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un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neutro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artificial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formado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circuito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campo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por </a:t>
            </a:r>
            <a:r>
              <a:rPr sz="1000" spc="-4" dirty="0">
                <a:latin typeface="Times New Roman"/>
                <a:cs typeface="Times New Roman"/>
              </a:rPr>
              <a:t>medio</a:t>
            </a:r>
            <a:r>
              <a:rPr sz="1000" dirty="0">
                <a:latin typeface="Times New Roman"/>
                <a:cs typeface="Times New Roman"/>
              </a:rPr>
              <a:t> de un </a:t>
            </a:r>
            <a:r>
              <a:rPr sz="1000" spc="-4" dirty="0">
                <a:latin typeface="Times New Roman"/>
                <a:cs typeface="Times New Roman"/>
              </a:rPr>
              <a:t>potenciómetro</a:t>
            </a:r>
            <a:r>
              <a:rPr sz="1000" dirty="0">
                <a:latin typeface="Times New Roman"/>
                <a:cs typeface="Times New Roman"/>
              </a:rPr>
              <a:t> de</a:t>
            </a:r>
            <a:r>
              <a:rPr sz="1000" spc="-4" dirty="0">
                <a:latin typeface="Times New Roman"/>
                <a:cs typeface="Times New Roman"/>
              </a:rPr>
              <a:t> resistencias.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36"/>
              </a:spcBef>
            </a:pPr>
            <a:endParaRPr sz="1000">
              <a:latin typeface="Times New Roman"/>
              <a:cs typeface="Times New Roman"/>
            </a:endParaRPr>
          </a:p>
          <a:p>
            <a:pPr marL="194922" marR="4104" algn="just">
              <a:lnSpc>
                <a:spcPct val="103499"/>
              </a:lnSpc>
            </a:pPr>
            <a:r>
              <a:rPr sz="1000" spc="-8" dirty="0">
                <a:latin typeface="Times New Roman"/>
                <a:cs typeface="Times New Roman"/>
              </a:rPr>
              <a:t>La </a:t>
            </a:r>
            <a:r>
              <a:rPr sz="1000" dirty="0">
                <a:latin typeface="Times New Roman"/>
                <a:cs typeface="Times New Roman"/>
              </a:rPr>
              <a:t>detección de una falla a </a:t>
            </a:r>
            <a:r>
              <a:rPr sz="1000" spc="-4" dirty="0">
                <a:latin typeface="Times New Roman"/>
                <a:cs typeface="Times New Roman"/>
              </a:rPr>
              <a:t>tierra en el campo empleando </a:t>
            </a:r>
            <a:r>
              <a:rPr sz="1000" dirty="0">
                <a:latin typeface="Times New Roman"/>
                <a:cs typeface="Times New Roman"/>
              </a:rPr>
              <a:t>un </a:t>
            </a:r>
            <a:r>
              <a:rPr sz="1000" spc="-4" dirty="0">
                <a:latin typeface="Times New Roman"/>
                <a:cs typeface="Times New Roman"/>
              </a:rPr>
              <a:t>esquema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baja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frecuencia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inyección </a:t>
            </a:r>
            <a:r>
              <a:rPr sz="1000" dirty="0">
                <a:latin typeface="Times New Roman"/>
                <a:cs typeface="Times New Roman"/>
              </a:rPr>
              <a:t>de onda </a:t>
            </a:r>
            <a:r>
              <a:rPr sz="1000" spc="-4" dirty="0">
                <a:latin typeface="Times New Roman"/>
                <a:cs typeface="Times New Roman"/>
              </a:rPr>
              <a:t>cuadrada. Una </a:t>
            </a:r>
            <a:r>
              <a:rPr sz="1000" dirty="0">
                <a:latin typeface="Times New Roman"/>
                <a:cs typeface="Times New Roman"/>
              </a:rPr>
              <a:t>onda </a:t>
            </a:r>
            <a:r>
              <a:rPr sz="1000" spc="-4" dirty="0">
                <a:latin typeface="Times New Roman"/>
                <a:cs typeface="Times New Roman"/>
              </a:rPr>
              <a:t>cuadrada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+15V </a:t>
            </a:r>
            <a:r>
              <a:rPr sz="1000" dirty="0">
                <a:latin typeface="Times New Roman"/>
                <a:cs typeface="Times New Roman"/>
              </a:rPr>
              <a:t>se </a:t>
            </a:r>
            <a:r>
              <a:rPr sz="1000" spc="-4" dirty="0">
                <a:latin typeface="Times New Roman"/>
                <a:cs typeface="Times New Roman"/>
              </a:rPr>
              <a:t>introduce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spc="3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campo.</a:t>
            </a:r>
            <a:r>
              <a:rPr sz="1000" spc="53" dirty="0">
                <a:latin typeface="Times New Roman"/>
                <a:cs typeface="Times New Roman"/>
              </a:rPr>
              <a:t> </a:t>
            </a:r>
            <a:r>
              <a:rPr sz="1000" spc="-8" dirty="0">
                <a:latin typeface="Times New Roman"/>
                <a:cs typeface="Times New Roman"/>
              </a:rPr>
              <a:t>La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forma</a:t>
            </a:r>
            <a:r>
              <a:rPr sz="1000" spc="36" dirty="0">
                <a:latin typeface="Times New Roman"/>
                <a:cs typeface="Times New Roman"/>
              </a:rPr>
              <a:t> </a:t>
            </a:r>
            <a:r>
              <a:rPr sz="1000" spc="4" dirty="0">
                <a:latin typeface="Times New Roman"/>
                <a:cs typeface="Times New Roman"/>
              </a:rPr>
              <a:t>de</a:t>
            </a:r>
            <a:r>
              <a:rPr sz="1000" spc="3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3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señal</a:t>
            </a:r>
            <a:r>
              <a:rPr sz="1000" spc="36" dirty="0">
                <a:latin typeface="Times New Roman"/>
                <a:cs typeface="Times New Roman"/>
              </a:rPr>
              <a:t> </a:t>
            </a:r>
            <a:r>
              <a:rPr sz="1000" spc="4" dirty="0">
                <a:latin typeface="Times New Roman"/>
                <a:cs typeface="Times New Roman"/>
              </a:rPr>
              <a:t>de</a:t>
            </a:r>
            <a:r>
              <a:rPr sz="1000" spc="3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retorno</a:t>
            </a:r>
            <a:r>
              <a:rPr sz="1000" spc="4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</a:t>
            </a:r>
            <a:r>
              <a:rPr sz="1000" spc="53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medida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y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4" dirty="0">
                <a:latin typeface="Times New Roman"/>
                <a:cs typeface="Times New Roman"/>
              </a:rPr>
              <a:t>la</a:t>
            </a:r>
            <a:r>
              <a:rPr sz="1000" spc="3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resistencia</a:t>
            </a:r>
            <a:r>
              <a:rPr sz="1000" spc="3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del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aislador </a:t>
            </a:r>
            <a:r>
              <a:rPr sz="1000" spc="-23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 estimada. </a:t>
            </a:r>
            <a:r>
              <a:rPr sz="1000" spc="-8" dirty="0">
                <a:latin typeface="Times New Roman"/>
                <a:cs typeface="Times New Roman"/>
              </a:rPr>
              <a:t>La </a:t>
            </a:r>
            <a:r>
              <a:rPr sz="1000" dirty="0">
                <a:latin typeface="Times New Roman"/>
                <a:cs typeface="Times New Roman"/>
              </a:rPr>
              <a:t>inyección de </a:t>
            </a:r>
            <a:r>
              <a:rPr sz="1000" spc="-4" dirty="0">
                <a:latin typeface="Times New Roman"/>
                <a:cs typeface="Times New Roman"/>
              </a:rPr>
              <a:t>frecuencia </a:t>
            </a:r>
            <a:r>
              <a:rPr sz="1000" dirty="0">
                <a:latin typeface="Times New Roman"/>
                <a:cs typeface="Times New Roman"/>
              </a:rPr>
              <a:t>se ajusta </a:t>
            </a:r>
            <a:r>
              <a:rPr sz="1000" spc="-4" dirty="0">
                <a:latin typeface="Times New Roman"/>
                <a:cs typeface="Times New Roman"/>
              </a:rPr>
              <a:t>basada en </a:t>
            </a:r>
            <a:r>
              <a:rPr sz="1000" dirty="0">
                <a:latin typeface="Times New Roman"/>
                <a:cs typeface="Times New Roman"/>
              </a:rPr>
              <a:t>la </a:t>
            </a:r>
            <a:r>
              <a:rPr sz="1000" spc="-4" dirty="0">
                <a:latin typeface="Times New Roman"/>
                <a:cs typeface="Times New Roman"/>
              </a:rPr>
              <a:t>capacitancia </a:t>
            </a:r>
            <a:r>
              <a:rPr sz="1000" dirty="0">
                <a:latin typeface="Times New Roman"/>
                <a:cs typeface="Times New Roman"/>
              </a:rPr>
              <a:t>del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devanado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campo. </a:t>
            </a:r>
            <a:r>
              <a:rPr sz="1000" spc="-8" dirty="0">
                <a:latin typeface="Times New Roman"/>
                <a:cs typeface="Times New Roman"/>
              </a:rPr>
              <a:t>La </a:t>
            </a:r>
            <a:r>
              <a:rPr sz="1000" spc="-4" dirty="0">
                <a:latin typeface="Times New Roman"/>
                <a:cs typeface="Times New Roman"/>
              </a:rPr>
              <a:t>señal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retorno es </a:t>
            </a:r>
            <a:r>
              <a:rPr sz="1000" dirty="0">
                <a:latin typeface="Times New Roman"/>
                <a:cs typeface="Times New Roman"/>
              </a:rPr>
              <a:t>medida, </a:t>
            </a:r>
            <a:r>
              <a:rPr sz="1000" spc="-4" dirty="0">
                <a:latin typeface="Times New Roman"/>
                <a:cs typeface="Times New Roman"/>
              </a:rPr>
              <a:t>después </a:t>
            </a:r>
            <a:r>
              <a:rPr sz="1000" dirty="0">
                <a:latin typeface="Times New Roman"/>
                <a:cs typeface="Times New Roman"/>
              </a:rPr>
              <a:t>de que la señal </a:t>
            </a:r>
            <a:r>
              <a:rPr sz="1000" spc="-4" dirty="0">
                <a:latin typeface="Times New Roman"/>
                <a:cs typeface="Times New Roman"/>
              </a:rPr>
              <a:t>haya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alcanzado </a:t>
            </a:r>
            <a:r>
              <a:rPr sz="1000" dirty="0">
                <a:latin typeface="Times New Roman"/>
                <a:cs typeface="Times New Roman"/>
              </a:rPr>
              <a:t>un </a:t>
            </a:r>
            <a:r>
              <a:rPr sz="1000" spc="-4" dirty="0">
                <a:latin typeface="Times New Roman"/>
                <a:cs typeface="Times New Roman"/>
              </a:rPr>
              <a:t>estado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estable.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51936" y="4832690"/>
            <a:ext cx="5552113" cy="1321487"/>
          </a:xfrm>
          <a:prstGeom prst="rect">
            <a:avLst/>
          </a:prstGeom>
        </p:spPr>
        <p:txBody>
          <a:bodyPr vert="horz" wrap="square" lIns="0" tIns="10259" rIns="0" bIns="0" rtlCol="0">
            <a:spAutoFit/>
          </a:bodyPr>
          <a:lstStyle/>
          <a:p>
            <a:pPr marL="358554">
              <a:spcBef>
                <a:spcPts val="81"/>
              </a:spcBef>
            </a:pPr>
            <a:r>
              <a:rPr sz="700" b="1" i="1" dirty="0">
                <a:latin typeface="Times New Roman"/>
                <a:cs typeface="Times New Roman"/>
              </a:rPr>
              <a:t>Figura 4.27:</a:t>
            </a:r>
            <a:r>
              <a:rPr sz="700" b="1" i="1" spc="4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Esquema</a:t>
            </a:r>
            <a:r>
              <a:rPr sz="700" b="1" i="1" spc="8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Alterna</a:t>
            </a:r>
            <a:r>
              <a:rPr sz="700" b="1" i="1" dirty="0">
                <a:latin typeface="Times New Roman"/>
                <a:cs typeface="Times New Roman"/>
              </a:rPr>
              <a:t> a </a:t>
            </a:r>
            <a:r>
              <a:rPr sz="700" b="1" i="1" spc="-4" dirty="0">
                <a:latin typeface="Times New Roman"/>
                <a:cs typeface="Times New Roman"/>
              </a:rPr>
              <a:t>esquema</a:t>
            </a:r>
            <a:r>
              <a:rPr sz="700" b="1" i="1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empleado</a:t>
            </a:r>
            <a:r>
              <a:rPr sz="700" b="1" i="1" dirty="0">
                <a:latin typeface="Times New Roman"/>
                <a:cs typeface="Times New Roman"/>
              </a:rPr>
              <a:t> para</a:t>
            </a:r>
            <a:r>
              <a:rPr sz="700" b="1" i="1" spc="-4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la</a:t>
            </a:r>
            <a:r>
              <a:rPr sz="700" b="1" i="1" spc="4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Protección</a:t>
            </a:r>
            <a:r>
              <a:rPr sz="700" b="1" i="1" spc="4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de </a:t>
            </a:r>
            <a:r>
              <a:rPr sz="700" b="1" i="1" spc="-4" dirty="0">
                <a:latin typeface="Times New Roman"/>
                <a:cs typeface="Times New Roman"/>
              </a:rPr>
              <a:t>Falla</a:t>
            </a:r>
            <a:r>
              <a:rPr sz="700" b="1" i="1" dirty="0">
                <a:latin typeface="Times New Roman"/>
                <a:cs typeface="Times New Roman"/>
              </a:rPr>
              <a:t> a</a:t>
            </a:r>
            <a:r>
              <a:rPr sz="700" b="1" i="1" spc="8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Tierra</a:t>
            </a:r>
            <a:r>
              <a:rPr sz="700" b="1" i="1" dirty="0">
                <a:latin typeface="Times New Roman"/>
                <a:cs typeface="Times New Roman"/>
              </a:rPr>
              <a:t> del</a:t>
            </a:r>
            <a:r>
              <a:rPr sz="700" b="1" i="1" spc="4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Campo.</a:t>
            </a:r>
            <a:endParaRPr sz="700">
              <a:latin typeface="Times New Roman"/>
              <a:cs typeface="Times New Roman"/>
            </a:endParaRPr>
          </a:p>
          <a:p>
            <a:pPr>
              <a:spcBef>
                <a:spcPts val="28"/>
              </a:spcBef>
            </a:pPr>
            <a:endParaRPr sz="600">
              <a:latin typeface="Times New Roman"/>
              <a:cs typeface="Times New Roman"/>
            </a:endParaRPr>
          </a:p>
          <a:p>
            <a:pPr marL="10259"/>
            <a:r>
              <a:rPr sz="1000" dirty="0">
                <a:latin typeface="Times New Roman"/>
                <a:cs typeface="Times New Roman"/>
              </a:rPr>
              <a:t>AJUSTES:</a:t>
            </a:r>
            <a:endParaRPr sz="1000">
              <a:latin typeface="Times New Roman"/>
              <a:cs typeface="Times New Roman"/>
            </a:endParaRPr>
          </a:p>
          <a:p>
            <a:pPr marL="10259" marR="4104">
              <a:lnSpc>
                <a:spcPct val="103299"/>
              </a:lnSpc>
            </a:pPr>
            <a:r>
              <a:rPr sz="1000" spc="-4" dirty="0">
                <a:latin typeface="Times New Roman"/>
                <a:cs typeface="Times New Roman"/>
              </a:rPr>
              <a:t>Para</a:t>
            </a:r>
            <a:r>
              <a:rPr sz="1000" spc="-53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este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esquema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4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protección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elemento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detector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un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relevador</a:t>
            </a:r>
            <a:r>
              <a:rPr sz="1000" spc="-4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instantáneo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corriente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directa,</a:t>
            </a:r>
            <a:r>
              <a:rPr sz="1000" spc="48" dirty="0">
                <a:latin typeface="Times New Roman"/>
                <a:cs typeface="Times New Roman"/>
              </a:rPr>
              <a:t> </a:t>
            </a:r>
            <a:r>
              <a:rPr sz="1000" spc="-12" dirty="0">
                <a:latin typeface="Times New Roman"/>
                <a:cs typeface="Times New Roman"/>
              </a:rPr>
              <a:t>ya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sea</a:t>
            </a:r>
            <a:r>
              <a:rPr sz="1000" spc="2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sobrecorriente</a:t>
            </a:r>
            <a:r>
              <a:rPr sz="1000" spc="3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o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3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sobretensión.</a:t>
            </a:r>
            <a:r>
              <a:rPr sz="1000" spc="2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Vienen</a:t>
            </a:r>
            <a:r>
              <a:rPr sz="1000" spc="3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diseñados</a:t>
            </a:r>
            <a:r>
              <a:rPr sz="1000" spc="3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con</a:t>
            </a:r>
            <a:r>
              <a:rPr sz="1000" spc="4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sensibilidad</a:t>
            </a:r>
            <a:r>
              <a:rPr sz="1000" spc="3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muy</a:t>
            </a:r>
            <a:endParaRPr sz="1000">
              <a:latin typeface="Times New Roman"/>
              <a:cs typeface="Times New Roman"/>
            </a:endParaRPr>
          </a:p>
          <a:p>
            <a:pPr marL="10259" marR="7181">
              <a:lnSpc>
                <a:spcPct val="103299"/>
              </a:lnSpc>
              <a:spcBef>
                <a:spcPts val="12"/>
              </a:spcBef>
            </a:pPr>
            <a:r>
              <a:rPr sz="1000" spc="-4" dirty="0">
                <a:latin typeface="Times New Roman"/>
                <a:cs typeface="Times New Roman"/>
              </a:rPr>
              <a:t>alta,</a:t>
            </a:r>
            <a:r>
              <a:rPr sz="1000" spc="141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para</a:t>
            </a:r>
            <a:r>
              <a:rPr sz="1000" spc="133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poder</a:t>
            </a:r>
            <a:r>
              <a:rPr sz="1000" spc="137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detectar</a:t>
            </a:r>
            <a:r>
              <a:rPr sz="1000" spc="145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fallas</a:t>
            </a:r>
            <a:r>
              <a:rPr sz="1000" spc="141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141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alta</a:t>
            </a:r>
            <a:r>
              <a:rPr sz="1000" spc="137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resistencia,</a:t>
            </a:r>
            <a:r>
              <a:rPr sz="1000" spc="137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pero</a:t>
            </a:r>
            <a:r>
              <a:rPr sz="1000" spc="137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</a:t>
            </a:r>
            <a:r>
              <a:rPr sz="1000" spc="137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137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vez</a:t>
            </a:r>
            <a:r>
              <a:rPr sz="1000" spc="145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resisten</a:t>
            </a:r>
            <a:r>
              <a:rPr sz="1000" spc="141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seguir</a:t>
            </a:r>
            <a:r>
              <a:rPr sz="1000" spc="141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operando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energizados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indefinidamente.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32"/>
              </a:spcBef>
            </a:pPr>
            <a:endParaRPr sz="1100">
              <a:latin typeface="Times New Roman"/>
              <a:cs typeface="Times New Roman"/>
            </a:endParaRPr>
          </a:p>
          <a:p>
            <a:pPr marL="10259"/>
            <a:r>
              <a:rPr sz="1000" dirty="0">
                <a:latin typeface="Times New Roman"/>
                <a:cs typeface="Times New Roman"/>
              </a:rPr>
              <a:t>Este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relevador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no </a:t>
            </a:r>
            <a:r>
              <a:rPr sz="1000" dirty="0">
                <a:latin typeface="Times New Roman"/>
                <a:cs typeface="Times New Roman"/>
              </a:rPr>
              <a:t>requiere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ajuste.</a:t>
            </a:r>
            <a:endParaRPr sz="1000">
              <a:latin typeface="Times New Roman"/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420714" y="576658"/>
            <a:ext cx="2839337" cy="131632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589069" y="3308456"/>
            <a:ext cx="2919267" cy="1523746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xfrm>
            <a:off x="6329082" y="5931133"/>
            <a:ext cx="300182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r>
              <a:rPr dirty="0"/>
              <a:t>62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xfrm>
            <a:off x="6329082" y="5931133"/>
            <a:ext cx="300182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r>
              <a:rPr dirty="0"/>
              <a:t>63</a:t>
            </a:r>
          </a:p>
        </p:txBody>
      </p:sp>
      <p:sp>
        <p:nvSpPr>
          <p:cNvPr id="2" name="object 2"/>
          <p:cNvSpPr txBox="1"/>
          <p:nvPr/>
        </p:nvSpPr>
        <p:spPr>
          <a:xfrm>
            <a:off x="1051936" y="561834"/>
            <a:ext cx="5553364" cy="6305288"/>
          </a:xfrm>
          <a:prstGeom prst="rect">
            <a:avLst/>
          </a:prstGeom>
        </p:spPr>
        <p:txBody>
          <a:bodyPr vert="horz" wrap="square" lIns="0" tIns="10259" rIns="0" bIns="0" rtlCol="0">
            <a:spAutoFit/>
          </a:bodyPr>
          <a:lstStyle/>
          <a:p>
            <a:pPr marL="10259" algn="just">
              <a:spcBef>
                <a:spcPts val="81"/>
              </a:spcBef>
            </a:pPr>
            <a:r>
              <a:rPr sz="1000" b="1" spc="-4" dirty="0">
                <a:latin typeface="Times New Roman"/>
                <a:cs typeface="Times New Roman"/>
              </a:rPr>
              <a:t>ANSI</a:t>
            </a:r>
            <a:r>
              <a:rPr sz="1000" b="1" spc="4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(64B):</a:t>
            </a:r>
            <a:r>
              <a:rPr sz="1000" b="1" spc="4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DETECCIÓN</a:t>
            </a:r>
            <a:r>
              <a:rPr sz="1000" b="1" spc="4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DE</a:t>
            </a:r>
            <a:r>
              <a:rPr sz="1000" b="1" spc="8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ESCOBILLA</a:t>
            </a:r>
            <a:r>
              <a:rPr sz="1000" b="1" spc="8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SUELTA.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28"/>
              </a:spcBef>
            </a:pPr>
            <a:endParaRPr sz="1000">
              <a:latin typeface="Times New Roman"/>
              <a:cs typeface="Times New Roman"/>
            </a:endParaRPr>
          </a:p>
          <a:p>
            <a:pPr marL="10259" marR="5642" algn="just">
              <a:lnSpc>
                <a:spcPct val="103299"/>
              </a:lnSpc>
              <a:spcBef>
                <a:spcPts val="4"/>
              </a:spcBef>
            </a:pPr>
            <a:r>
              <a:rPr sz="1000" spc="-4" dirty="0">
                <a:latin typeface="Times New Roman"/>
                <a:cs typeface="Times New Roman"/>
              </a:rPr>
              <a:t>Cuando </a:t>
            </a:r>
            <a:r>
              <a:rPr sz="1000" dirty="0">
                <a:latin typeface="Times New Roman"/>
                <a:cs typeface="Times New Roman"/>
              </a:rPr>
              <a:t>64B </a:t>
            </a:r>
            <a:r>
              <a:rPr sz="1000" spc="-4" dirty="0">
                <a:latin typeface="Times New Roman"/>
                <a:cs typeface="Times New Roman"/>
              </a:rPr>
              <a:t>opera, indicando condiciones </a:t>
            </a:r>
            <a:r>
              <a:rPr sz="1000" spc="4" dirty="0">
                <a:latin typeface="Times New Roman"/>
                <a:cs typeface="Times New Roman"/>
              </a:rPr>
              <a:t>de </a:t>
            </a:r>
            <a:r>
              <a:rPr sz="1000" dirty="0">
                <a:latin typeface="Times New Roman"/>
                <a:cs typeface="Times New Roman"/>
              </a:rPr>
              <a:t>escobilla </a:t>
            </a:r>
            <a:r>
              <a:rPr sz="1000" spc="-4" dirty="0">
                <a:latin typeface="Times New Roman"/>
                <a:cs typeface="Times New Roman"/>
              </a:rPr>
              <a:t>abierta, </a:t>
            </a:r>
            <a:r>
              <a:rPr sz="1000" dirty="0">
                <a:latin typeface="Times New Roman"/>
                <a:cs typeface="Times New Roman"/>
              </a:rPr>
              <a:t>la función 64F no </a:t>
            </a:r>
            <a:r>
              <a:rPr sz="1000" spc="-4" dirty="0">
                <a:latin typeface="Times New Roman"/>
                <a:cs typeface="Times New Roman"/>
              </a:rPr>
              <a:t>puede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detectar </a:t>
            </a:r>
            <a:r>
              <a:rPr sz="1000" dirty="0">
                <a:latin typeface="Times New Roman"/>
                <a:cs typeface="Times New Roman"/>
              </a:rPr>
              <a:t>tierra </a:t>
            </a:r>
            <a:r>
              <a:rPr sz="1000" spc="-4" dirty="0">
                <a:latin typeface="Times New Roman"/>
                <a:cs typeface="Times New Roman"/>
              </a:rPr>
              <a:t>en el </a:t>
            </a:r>
            <a:r>
              <a:rPr sz="1000" dirty="0">
                <a:latin typeface="Times New Roman"/>
                <a:cs typeface="Times New Roman"/>
              </a:rPr>
              <a:t>campo. </a:t>
            </a:r>
            <a:r>
              <a:rPr sz="1000" spc="-4" dirty="0">
                <a:latin typeface="Times New Roman"/>
                <a:cs typeface="Times New Roman"/>
              </a:rPr>
              <a:t>Para </a:t>
            </a:r>
            <a:r>
              <a:rPr sz="1000" dirty="0">
                <a:latin typeface="Times New Roman"/>
                <a:cs typeface="Times New Roman"/>
              </a:rPr>
              <a:t>muchos </a:t>
            </a:r>
            <a:r>
              <a:rPr sz="1000" spc="-4" dirty="0">
                <a:latin typeface="Times New Roman"/>
                <a:cs typeface="Times New Roman"/>
              </a:rPr>
              <a:t>generadores, cuando las escobillas </a:t>
            </a:r>
            <a:r>
              <a:rPr sz="1000" dirty="0">
                <a:latin typeface="Times New Roman"/>
                <a:cs typeface="Times New Roman"/>
              </a:rPr>
              <a:t>de la </a:t>
            </a:r>
            <a:r>
              <a:rPr sz="1000" spc="-4" dirty="0">
                <a:latin typeface="Times New Roman"/>
                <a:cs typeface="Times New Roman"/>
              </a:rPr>
              <a:t>flecha del </a:t>
            </a:r>
            <a:r>
              <a:rPr sz="1000" dirty="0">
                <a:latin typeface="Times New Roman"/>
                <a:cs typeface="Times New Roman"/>
              </a:rPr>
              <a:t> rotor </a:t>
            </a:r>
            <a:r>
              <a:rPr sz="1000" spc="-4" dirty="0">
                <a:latin typeface="Times New Roman"/>
                <a:cs typeface="Times New Roman"/>
              </a:rPr>
              <a:t>están sueltas, </a:t>
            </a:r>
            <a:r>
              <a:rPr sz="1000" spc="4" dirty="0">
                <a:latin typeface="Times New Roman"/>
                <a:cs typeface="Times New Roman"/>
              </a:rPr>
              <a:t>la </a:t>
            </a:r>
            <a:r>
              <a:rPr sz="1000" spc="-4" dirty="0">
                <a:latin typeface="Times New Roman"/>
                <a:cs typeface="Times New Roman"/>
              </a:rPr>
              <a:t>capacitancia </a:t>
            </a:r>
            <a:r>
              <a:rPr sz="1000" dirty="0">
                <a:latin typeface="Times New Roman"/>
                <a:cs typeface="Times New Roman"/>
              </a:rPr>
              <a:t>a </a:t>
            </a:r>
            <a:r>
              <a:rPr sz="1000" spc="-4" dirty="0">
                <a:latin typeface="Times New Roman"/>
                <a:cs typeface="Times New Roman"/>
              </a:rPr>
              <a:t>través </a:t>
            </a:r>
            <a:r>
              <a:rPr sz="1000" dirty="0">
                <a:latin typeface="Times New Roman"/>
                <a:cs typeface="Times New Roman"/>
              </a:rPr>
              <a:t>del </a:t>
            </a:r>
            <a:r>
              <a:rPr sz="1000" spc="-4" dirty="0">
                <a:latin typeface="Times New Roman"/>
                <a:cs typeface="Times New Roman"/>
              </a:rPr>
              <a:t>devanado </a:t>
            </a:r>
            <a:r>
              <a:rPr sz="1000" spc="4" dirty="0">
                <a:latin typeface="Times New Roman"/>
                <a:cs typeface="Times New Roman"/>
              </a:rPr>
              <a:t>de </a:t>
            </a:r>
            <a:r>
              <a:rPr sz="1000" dirty="0">
                <a:latin typeface="Times New Roman"/>
                <a:cs typeface="Times New Roman"/>
              </a:rPr>
              <a:t>campo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y </a:t>
            </a:r>
            <a:r>
              <a:rPr sz="1000" spc="-4" dirty="0">
                <a:latin typeface="Times New Roman"/>
                <a:cs typeface="Times New Roman"/>
              </a:rPr>
              <a:t>tierra se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reduce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significantemente </a:t>
            </a:r>
            <a:r>
              <a:rPr sz="1000" dirty="0">
                <a:latin typeface="Times New Roman"/>
                <a:cs typeface="Times New Roman"/>
              </a:rPr>
              <a:t>a menos de 0.15 </a:t>
            </a:r>
            <a:r>
              <a:rPr sz="1000" spc="-4" dirty="0">
                <a:latin typeface="Times New Roman"/>
                <a:cs typeface="Times New Roman"/>
              </a:rPr>
              <a:t>µF. </a:t>
            </a:r>
            <a:r>
              <a:rPr sz="1000" spc="-8" dirty="0">
                <a:latin typeface="Times New Roman"/>
                <a:cs typeface="Times New Roman"/>
              </a:rPr>
              <a:t>La </a:t>
            </a:r>
            <a:r>
              <a:rPr sz="1000" dirty="0">
                <a:latin typeface="Times New Roman"/>
                <a:cs typeface="Times New Roman"/>
              </a:rPr>
              <a:t>función 64B analiza </a:t>
            </a:r>
            <a:r>
              <a:rPr sz="1000" spc="-4" dirty="0">
                <a:latin typeface="Times New Roman"/>
                <a:cs typeface="Times New Roman"/>
              </a:rPr>
              <a:t>esta señal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capacitancia, </a:t>
            </a:r>
            <a:r>
              <a:rPr sz="1000" dirty="0">
                <a:latin typeface="Times New Roman"/>
                <a:cs typeface="Times New Roman"/>
              </a:rPr>
              <a:t>e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inicia </a:t>
            </a:r>
            <a:r>
              <a:rPr sz="1000" dirty="0">
                <a:latin typeface="Times New Roman"/>
                <a:cs typeface="Times New Roman"/>
              </a:rPr>
              <a:t>un </a:t>
            </a:r>
            <a:r>
              <a:rPr sz="1000" spc="-4" dirty="0">
                <a:latin typeface="Times New Roman"/>
                <a:cs typeface="Times New Roman"/>
              </a:rPr>
              <a:t>contacto </a:t>
            </a:r>
            <a:r>
              <a:rPr sz="1000" dirty="0">
                <a:latin typeface="Times New Roman"/>
                <a:cs typeface="Times New Roman"/>
              </a:rPr>
              <a:t>de salida </a:t>
            </a:r>
            <a:r>
              <a:rPr sz="1000" spc="-4" dirty="0">
                <a:latin typeface="Times New Roman"/>
                <a:cs typeface="Times New Roman"/>
              </a:rPr>
              <a:t>cuando detecta </a:t>
            </a:r>
            <a:r>
              <a:rPr sz="1000" dirty="0">
                <a:latin typeface="Times New Roman"/>
                <a:cs typeface="Times New Roman"/>
              </a:rPr>
              <a:t>una condición de </a:t>
            </a:r>
            <a:r>
              <a:rPr sz="1000" spc="-4" dirty="0">
                <a:latin typeface="Times New Roman"/>
                <a:cs typeface="Times New Roman"/>
              </a:rPr>
              <a:t>escobilla abierta. </a:t>
            </a:r>
            <a:r>
              <a:rPr sz="1000" dirty="0">
                <a:latin typeface="Times New Roman"/>
                <a:cs typeface="Times New Roman"/>
              </a:rPr>
              <a:t>Típicamente,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salida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 usada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para</a:t>
            </a:r>
            <a:r>
              <a:rPr sz="1000" spc="-4" dirty="0">
                <a:latin typeface="Times New Roman"/>
                <a:cs typeface="Times New Roman"/>
              </a:rPr>
              <a:t> alertar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al personal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operación</a:t>
            </a:r>
            <a:r>
              <a:rPr sz="1000" spc="-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una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condición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spc="4" dirty="0">
                <a:latin typeface="Times New Roman"/>
                <a:cs typeface="Times New Roman"/>
              </a:rPr>
              <a:t>de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escobilla abierta.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36"/>
              </a:spcBef>
            </a:pPr>
            <a:endParaRPr sz="1000">
              <a:latin typeface="Times New Roman"/>
              <a:cs typeface="Times New Roman"/>
            </a:endParaRPr>
          </a:p>
          <a:p>
            <a:pPr marL="10259" marR="4104" algn="just">
              <a:lnSpc>
                <a:spcPct val="103600"/>
              </a:lnSpc>
            </a:pPr>
            <a:r>
              <a:rPr sz="1000" spc="-4" dirty="0">
                <a:latin typeface="Times New Roman"/>
                <a:cs typeface="Times New Roman"/>
              </a:rPr>
              <a:t>Para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asegurar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ajuste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correcto,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</a:t>
            </a:r>
            <a:r>
              <a:rPr sz="1000" dirty="0">
                <a:latin typeface="Times New Roman"/>
                <a:cs typeface="Times New Roman"/>
              </a:rPr>
              <a:t> recomienda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que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valor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4" dirty="0">
                <a:latin typeface="Times New Roman"/>
                <a:cs typeface="Times New Roman"/>
              </a:rPr>
              <a:t>de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operación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real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sea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predeterminado</a:t>
            </a:r>
            <a:r>
              <a:rPr sz="1000" dirty="0">
                <a:latin typeface="Times New Roman"/>
                <a:cs typeface="Times New Roman"/>
              </a:rPr>
              <a:t> durante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 etapa final de la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instalación </a:t>
            </a:r>
            <a:r>
              <a:rPr sz="1000" spc="-4" dirty="0">
                <a:latin typeface="Times New Roman"/>
                <a:cs typeface="Times New Roman"/>
              </a:rPr>
              <a:t>del</a:t>
            </a:r>
            <a:r>
              <a:rPr sz="1000" dirty="0">
                <a:latin typeface="Times New Roman"/>
                <a:cs typeface="Times New Roman"/>
              </a:rPr>
              <a:t> relevador.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Introduciendo</a:t>
            </a:r>
            <a:r>
              <a:rPr sz="1000" dirty="0">
                <a:latin typeface="Times New Roman"/>
                <a:cs typeface="Times New Roman"/>
              </a:rPr>
              <a:t> la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condición</a:t>
            </a:r>
            <a:r>
              <a:rPr sz="1000" dirty="0">
                <a:latin typeface="Times New Roman"/>
                <a:cs typeface="Times New Roman"/>
              </a:rPr>
              <a:t> de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escobilla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abierta,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los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valores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reales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pueden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ser</a:t>
            </a:r>
            <a:r>
              <a:rPr sz="1000" dirty="0">
                <a:latin typeface="Times New Roman"/>
                <a:cs typeface="Times New Roman"/>
              </a:rPr>
              <a:t> obtenidos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fácilmente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del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relevador. Abajo </a:t>
            </a:r>
            <a:r>
              <a:rPr sz="1000" dirty="0">
                <a:latin typeface="Times New Roman"/>
                <a:cs typeface="Times New Roman"/>
              </a:rPr>
              <a:t>está un </a:t>
            </a:r>
            <a:r>
              <a:rPr sz="1000" spc="-4" dirty="0">
                <a:latin typeface="Times New Roman"/>
                <a:cs typeface="Times New Roman"/>
              </a:rPr>
              <a:t>procedimiento completo para </a:t>
            </a:r>
            <a:r>
              <a:rPr sz="1000" dirty="0">
                <a:latin typeface="Times New Roman"/>
                <a:cs typeface="Times New Roman"/>
              </a:rPr>
              <a:t>obtener </a:t>
            </a:r>
            <a:r>
              <a:rPr sz="1000" spc="-4" dirty="0">
                <a:latin typeface="Times New Roman"/>
                <a:cs typeface="Times New Roman"/>
              </a:rPr>
              <a:t>el </a:t>
            </a:r>
            <a:r>
              <a:rPr sz="1000" dirty="0">
                <a:latin typeface="Times New Roman"/>
                <a:cs typeface="Times New Roman"/>
              </a:rPr>
              <a:t>valor de </a:t>
            </a:r>
            <a:r>
              <a:rPr sz="1000" spc="-4" dirty="0">
                <a:latin typeface="Times New Roman"/>
                <a:cs typeface="Times New Roman"/>
              </a:rPr>
              <a:t>operación real </a:t>
            </a:r>
            <a:r>
              <a:rPr sz="1000" dirty="0">
                <a:latin typeface="Times New Roman"/>
                <a:cs typeface="Times New Roman"/>
              </a:rPr>
              <a:t>del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64B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durante</a:t>
            </a:r>
            <a:r>
              <a:rPr sz="1000" spc="-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 </a:t>
            </a:r>
            <a:r>
              <a:rPr sz="1000" spc="-4" dirty="0">
                <a:latin typeface="Times New Roman"/>
                <a:cs typeface="Times New Roman"/>
              </a:rPr>
              <a:t>condición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4" dirty="0">
                <a:latin typeface="Times New Roman"/>
                <a:cs typeface="Times New Roman"/>
              </a:rPr>
              <a:t> escobilla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abierta:</a:t>
            </a: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000">
              <a:latin typeface="Times New Roman"/>
              <a:cs typeface="Times New Roman"/>
            </a:endParaRPr>
          </a:p>
          <a:p>
            <a:pPr marL="379072" marR="7694" indent="-184663" algn="just">
              <a:lnSpc>
                <a:spcPct val="103299"/>
              </a:lnSpc>
              <a:buAutoNum type="arabicPeriod"/>
              <a:tabLst>
                <a:tab pos="379585" algn="l"/>
              </a:tabLst>
            </a:pPr>
            <a:r>
              <a:rPr sz="1000" spc="-4" dirty="0">
                <a:latin typeface="Times New Roman"/>
                <a:cs typeface="Times New Roman"/>
              </a:rPr>
              <a:t>Después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spc="4" dirty="0">
                <a:latin typeface="Times New Roman"/>
                <a:cs typeface="Times New Roman"/>
              </a:rPr>
              <a:t>de</a:t>
            </a:r>
            <a:r>
              <a:rPr sz="1000" spc="-4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que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-4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instalación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ha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sido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completada,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determine</a:t>
            </a:r>
            <a:r>
              <a:rPr sz="1000" spc="-4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capacitancia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del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rotor, </a:t>
            </a:r>
            <a:r>
              <a:rPr sz="1000" spc="-23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como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 describe </a:t>
            </a:r>
            <a:r>
              <a:rPr sz="1000" dirty="0">
                <a:latin typeface="Times New Roman"/>
                <a:cs typeface="Times New Roman"/>
              </a:rPr>
              <a:t>para</a:t>
            </a:r>
            <a:r>
              <a:rPr sz="1000" spc="-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función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64F.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40"/>
              </a:spcBef>
              <a:buFont typeface="Times New Roman"/>
              <a:buAutoNum type="arabicPeriod"/>
            </a:pPr>
            <a:endParaRPr sz="1000">
              <a:latin typeface="Times New Roman"/>
              <a:cs typeface="Times New Roman"/>
            </a:endParaRPr>
          </a:p>
          <a:p>
            <a:pPr marL="379072" marR="5130" indent="-184663" algn="just">
              <a:lnSpc>
                <a:spcPct val="103299"/>
              </a:lnSpc>
              <a:buAutoNum type="arabicPeriod"/>
              <a:tabLst>
                <a:tab pos="379585" algn="l"/>
              </a:tabLst>
            </a:pPr>
            <a:r>
              <a:rPr sz="1000" dirty="0">
                <a:latin typeface="Times New Roman"/>
                <a:cs typeface="Times New Roman"/>
              </a:rPr>
              <a:t>Con la máquina todavía </a:t>
            </a:r>
            <a:r>
              <a:rPr sz="1000" spc="-4" dirty="0">
                <a:latin typeface="Times New Roman"/>
                <a:cs typeface="Times New Roman"/>
              </a:rPr>
              <a:t>fuera </a:t>
            </a:r>
            <a:r>
              <a:rPr sz="1000" dirty="0">
                <a:latin typeface="Times New Roman"/>
                <a:cs typeface="Times New Roman"/>
              </a:rPr>
              <a:t>de línea, </a:t>
            </a:r>
            <a:r>
              <a:rPr sz="1000" spc="-4" dirty="0">
                <a:latin typeface="Times New Roman"/>
                <a:cs typeface="Times New Roman"/>
              </a:rPr>
              <a:t>aplique potencia al relevador </a:t>
            </a:r>
            <a:r>
              <a:rPr sz="1000" dirty="0">
                <a:latin typeface="Times New Roman"/>
                <a:cs typeface="Times New Roman"/>
              </a:rPr>
              <a:t>y </a:t>
            </a:r>
            <a:r>
              <a:rPr sz="1000" spc="-4" dirty="0">
                <a:latin typeface="Times New Roman"/>
                <a:cs typeface="Times New Roman"/>
              </a:rPr>
              <a:t>ajuste </a:t>
            </a:r>
            <a:r>
              <a:rPr sz="1000" dirty="0">
                <a:latin typeface="Times New Roman"/>
                <a:cs typeface="Times New Roman"/>
              </a:rPr>
              <a:t>la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frecuencia </a:t>
            </a:r>
            <a:r>
              <a:rPr sz="1000" spc="4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operación 64B/F </a:t>
            </a:r>
            <a:r>
              <a:rPr sz="1000" spc="4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acuerdo </a:t>
            </a:r>
            <a:r>
              <a:rPr sz="1000" dirty="0">
                <a:latin typeface="Times New Roman"/>
                <a:cs typeface="Times New Roman"/>
              </a:rPr>
              <a:t>con </a:t>
            </a:r>
            <a:r>
              <a:rPr sz="1000" spc="-4" dirty="0">
                <a:latin typeface="Times New Roman"/>
                <a:cs typeface="Times New Roman"/>
              </a:rPr>
              <a:t>el valor </a:t>
            </a:r>
            <a:r>
              <a:rPr sz="1000" dirty="0">
                <a:latin typeface="Times New Roman"/>
                <a:cs typeface="Times New Roman"/>
              </a:rPr>
              <a:t>listado, </a:t>
            </a:r>
            <a:r>
              <a:rPr sz="1000" spc="-4" dirty="0">
                <a:latin typeface="Times New Roman"/>
                <a:cs typeface="Times New Roman"/>
              </a:rPr>
              <a:t>Ajustes Típicos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Frecuencia.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36"/>
              </a:spcBef>
              <a:buFont typeface="Times New Roman"/>
              <a:buAutoNum type="arabicPeriod"/>
            </a:pPr>
            <a:endParaRPr sz="1000">
              <a:latin typeface="Times New Roman"/>
              <a:cs typeface="Times New Roman"/>
            </a:endParaRPr>
          </a:p>
          <a:p>
            <a:pPr marL="379072" marR="7694" indent="-184663" algn="just">
              <a:lnSpc>
                <a:spcPct val="103800"/>
              </a:lnSpc>
              <a:buAutoNum type="arabicPeriod"/>
              <a:tabLst>
                <a:tab pos="379585" algn="l"/>
              </a:tabLst>
            </a:pPr>
            <a:r>
              <a:rPr sz="1000" spc="-4" dirty="0">
                <a:latin typeface="Times New Roman"/>
                <a:cs typeface="Times New Roman"/>
              </a:rPr>
              <a:t>Introduzca </a:t>
            </a:r>
            <a:r>
              <a:rPr sz="1000" dirty="0">
                <a:latin typeface="Times New Roman"/>
                <a:cs typeface="Times New Roman"/>
              </a:rPr>
              <a:t>la </a:t>
            </a:r>
            <a:r>
              <a:rPr sz="1000" spc="-4" dirty="0">
                <a:latin typeface="Times New Roman"/>
                <a:cs typeface="Times New Roman"/>
              </a:rPr>
              <a:t>condición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escobilla abierta desconectando </a:t>
            </a:r>
            <a:r>
              <a:rPr sz="1000" dirty="0">
                <a:latin typeface="Times New Roman"/>
                <a:cs typeface="Times New Roman"/>
              </a:rPr>
              <a:t>la escobilla </a:t>
            </a:r>
            <a:r>
              <a:rPr sz="1000" spc="-4" dirty="0">
                <a:latin typeface="Times New Roman"/>
                <a:cs typeface="Times New Roman"/>
              </a:rPr>
              <a:t>del </a:t>
            </a:r>
            <a:r>
              <a:rPr sz="1000" dirty="0">
                <a:latin typeface="Times New Roman"/>
                <a:cs typeface="Times New Roman"/>
              </a:rPr>
              <a:t>rotor de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su tierra. Observe el </a:t>
            </a:r>
            <a:r>
              <a:rPr sz="1000" dirty="0">
                <a:latin typeface="Times New Roman"/>
                <a:cs typeface="Times New Roman"/>
              </a:rPr>
              <a:t>valor de </a:t>
            </a:r>
            <a:r>
              <a:rPr sz="1000" spc="-4" dirty="0">
                <a:latin typeface="Times New Roman"/>
                <a:cs typeface="Times New Roman"/>
              </a:rPr>
              <a:t>voltaje </a:t>
            </a:r>
            <a:r>
              <a:rPr sz="1000" dirty="0">
                <a:latin typeface="Times New Roman"/>
                <a:cs typeface="Times New Roman"/>
              </a:rPr>
              <a:t>64B mostrado por </a:t>
            </a:r>
            <a:r>
              <a:rPr sz="1000" spc="-4" dirty="0">
                <a:latin typeface="Times New Roman"/>
                <a:cs typeface="Times New Roman"/>
              </a:rPr>
              <a:t>IPScom </a:t>
            </a:r>
            <a:r>
              <a:rPr sz="1000" dirty="0">
                <a:latin typeface="Times New Roman"/>
                <a:cs typeface="Times New Roman"/>
              </a:rPr>
              <a:t>o </a:t>
            </a:r>
            <a:r>
              <a:rPr sz="1000" spc="-4" dirty="0">
                <a:latin typeface="Times New Roman"/>
                <a:cs typeface="Times New Roman"/>
              </a:rPr>
              <a:t>el relevador. </a:t>
            </a:r>
            <a:r>
              <a:rPr sz="1000" dirty="0">
                <a:latin typeface="Times New Roman"/>
                <a:cs typeface="Times New Roman"/>
              </a:rPr>
              <a:t>El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valor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mostrado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dirty="0">
                <a:latin typeface="Times New Roman"/>
                <a:cs typeface="Times New Roman"/>
              </a:rPr>
              <a:t> valor de</a:t>
            </a:r>
            <a:r>
              <a:rPr sz="1000" spc="-4" dirty="0">
                <a:latin typeface="Times New Roman"/>
                <a:cs typeface="Times New Roman"/>
              </a:rPr>
              <a:t> operación</a:t>
            </a:r>
            <a:r>
              <a:rPr sz="1000" dirty="0">
                <a:latin typeface="Times New Roman"/>
                <a:cs typeface="Times New Roman"/>
              </a:rPr>
              <a:t> real medido de</a:t>
            </a:r>
            <a:r>
              <a:rPr sz="1000" spc="-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 </a:t>
            </a:r>
            <a:r>
              <a:rPr sz="1000" spc="-4" dirty="0">
                <a:latin typeface="Times New Roman"/>
                <a:cs typeface="Times New Roman"/>
              </a:rPr>
              <a:t>función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64B.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40"/>
              </a:spcBef>
              <a:buFont typeface="Times New Roman"/>
              <a:buAutoNum type="arabicPeriod"/>
            </a:pPr>
            <a:endParaRPr sz="1000">
              <a:latin typeface="Times New Roman"/>
              <a:cs typeface="Times New Roman"/>
            </a:endParaRPr>
          </a:p>
          <a:p>
            <a:pPr marL="379072" marR="4617" indent="-184663" algn="just">
              <a:lnSpc>
                <a:spcPct val="103299"/>
              </a:lnSpc>
              <a:buAutoNum type="arabicPeriod"/>
              <a:tabLst>
                <a:tab pos="379585" algn="l"/>
              </a:tabLst>
            </a:pPr>
            <a:r>
              <a:rPr sz="1000" spc="-4" dirty="0">
                <a:latin typeface="Times New Roman"/>
                <a:cs typeface="Times New Roman"/>
              </a:rPr>
              <a:t>Para asegurar </a:t>
            </a:r>
            <a:r>
              <a:rPr sz="1000" dirty="0">
                <a:latin typeface="Times New Roman"/>
                <a:cs typeface="Times New Roman"/>
              </a:rPr>
              <a:t>la </a:t>
            </a:r>
            <a:r>
              <a:rPr sz="1000" spc="-4" dirty="0">
                <a:latin typeface="Times New Roman"/>
                <a:cs typeface="Times New Roman"/>
              </a:rPr>
              <a:t>correcta operación </a:t>
            </a:r>
            <a:r>
              <a:rPr sz="1000" dirty="0">
                <a:latin typeface="Times New Roman"/>
                <a:cs typeface="Times New Roman"/>
              </a:rPr>
              <a:t>y </a:t>
            </a:r>
            <a:r>
              <a:rPr sz="1000" spc="-4" dirty="0">
                <a:latin typeface="Times New Roman"/>
                <a:cs typeface="Times New Roman"/>
              </a:rPr>
              <a:t>prevenir </a:t>
            </a:r>
            <a:r>
              <a:rPr sz="1000" dirty="0">
                <a:latin typeface="Times New Roman"/>
                <a:cs typeface="Times New Roman"/>
              </a:rPr>
              <a:t>disparos </a:t>
            </a:r>
            <a:r>
              <a:rPr sz="1000" spc="-4" dirty="0">
                <a:latin typeface="Times New Roman"/>
                <a:cs typeface="Times New Roman"/>
              </a:rPr>
              <a:t>erróneos, el Ajuste </a:t>
            </a:r>
            <a:r>
              <a:rPr sz="1000" spc="4" dirty="0">
                <a:latin typeface="Times New Roman"/>
                <a:cs typeface="Times New Roman"/>
              </a:rPr>
              <a:t>de </a:t>
            </a:r>
            <a:r>
              <a:rPr sz="1000" dirty="0">
                <a:latin typeface="Times New Roman"/>
                <a:cs typeface="Times New Roman"/>
              </a:rPr>
              <a:t>Pickup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para </a:t>
            </a:r>
            <a:r>
              <a:rPr sz="1000" dirty="0">
                <a:latin typeface="Times New Roman"/>
                <a:cs typeface="Times New Roman"/>
              </a:rPr>
              <a:t>la </a:t>
            </a:r>
            <a:r>
              <a:rPr sz="1000" spc="-4" dirty="0">
                <a:latin typeface="Times New Roman"/>
                <a:cs typeface="Times New Roman"/>
              </a:rPr>
              <a:t>condición </a:t>
            </a:r>
            <a:r>
              <a:rPr sz="1000" dirty="0">
                <a:latin typeface="Times New Roman"/>
                <a:cs typeface="Times New Roman"/>
              </a:rPr>
              <a:t>de escobilla </a:t>
            </a:r>
            <a:r>
              <a:rPr sz="1000" spc="-4" dirty="0">
                <a:latin typeface="Times New Roman"/>
                <a:cs typeface="Times New Roman"/>
              </a:rPr>
              <a:t>suelta del </a:t>
            </a:r>
            <a:r>
              <a:rPr sz="1000" dirty="0">
                <a:latin typeface="Times New Roman"/>
                <a:cs typeface="Times New Roman"/>
              </a:rPr>
              <a:t>64B </a:t>
            </a:r>
            <a:r>
              <a:rPr sz="1000" spc="-4" dirty="0">
                <a:latin typeface="Times New Roman"/>
                <a:cs typeface="Times New Roman"/>
              </a:rPr>
              <a:t>debe ser ajustado </a:t>
            </a:r>
            <a:r>
              <a:rPr sz="1000" dirty="0">
                <a:latin typeface="Times New Roman"/>
                <a:cs typeface="Times New Roman"/>
              </a:rPr>
              <a:t>a 80 – 90% </a:t>
            </a:r>
            <a:r>
              <a:rPr sz="1000" spc="-4" dirty="0">
                <a:latin typeface="Times New Roman"/>
                <a:cs typeface="Times New Roman"/>
              </a:rPr>
              <a:t>del valor </a:t>
            </a:r>
            <a:r>
              <a:rPr sz="1000" dirty="0">
                <a:latin typeface="Times New Roman"/>
                <a:cs typeface="Times New Roman"/>
              </a:rPr>
              <a:t> de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operación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real.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40"/>
              </a:spcBef>
            </a:pPr>
            <a:endParaRPr sz="1000">
              <a:latin typeface="Times New Roman"/>
              <a:cs typeface="Times New Roman"/>
            </a:endParaRPr>
          </a:p>
          <a:p>
            <a:pPr marL="10259" marR="7694" algn="just">
              <a:lnSpc>
                <a:spcPct val="103299"/>
              </a:lnSpc>
            </a:pPr>
            <a:r>
              <a:rPr sz="1000" dirty="0">
                <a:latin typeface="Times New Roman"/>
                <a:cs typeface="Times New Roman"/>
              </a:rPr>
              <a:t>El</a:t>
            </a:r>
            <a:r>
              <a:rPr sz="1000" spc="4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ajuste</a:t>
            </a:r>
            <a:r>
              <a:rPr sz="1000" spc="48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64B/F</a:t>
            </a:r>
            <a:r>
              <a:rPr sz="1000" b="1" spc="53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Frequency</a:t>
            </a:r>
            <a:r>
              <a:rPr sz="1000" b="1" spc="61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</a:t>
            </a:r>
            <a:r>
              <a:rPr sz="1000" spc="53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un</a:t>
            </a:r>
            <a:r>
              <a:rPr sz="1000" spc="53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ajuste</a:t>
            </a:r>
            <a:r>
              <a:rPr sz="1000" spc="4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compartido</a:t>
            </a:r>
            <a:r>
              <a:rPr sz="1000" spc="53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común</a:t>
            </a:r>
            <a:r>
              <a:rPr sz="1000" spc="53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</a:t>
            </a:r>
            <a:r>
              <a:rPr sz="1000" spc="4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ambas</a:t>
            </a:r>
            <a:r>
              <a:rPr sz="1000" spc="4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funciones</a:t>
            </a:r>
            <a:r>
              <a:rPr sz="1000" spc="4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64B</a:t>
            </a:r>
            <a:r>
              <a:rPr sz="1000" spc="61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y</a:t>
            </a:r>
            <a:r>
              <a:rPr sz="1000" spc="2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64F. </a:t>
            </a:r>
            <a:r>
              <a:rPr sz="1000" spc="-23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Si las funciones son habilitadas, este </a:t>
            </a:r>
            <a:r>
              <a:rPr sz="1000" dirty="0">
                <a:latin typeface="Times New Roman"/>
                <a:cs typeface="Times New Roman"/>
              </a:rPr>
              <a:t>punto de </a:t>
            </a:r>
            <a:r>
              <a:rPr sz="1000" spc="-4" dirty="0">
                <a:latin typeface="Times New Roman"/>
                <a:cs typeface="Times New Roman"/>
              </a:rPr>
              <a:t>ajuste está disponible, </a:t>
            </a:r>
            <a:r>
              <a:rPr sz="1000" dirty="0">
                <a:latin typeface="Times New Roman"/>
                <a:cs typeface="Times New Roman"/>
              </a:rPr>
              <a:t>y </a:t>
            </a:r>
            <a:r>
              <a:rPr sz="1000" spc="-4" dirty="0">
                <a:latin typeface="Times New Roman"/>
                <a:cs typeface="Times New Roman"/>
              </a:rPr>
              <a:t>se debe ajustar </a:t>
            </a:r>
            <a:r>
              <a:rPr sz="1000" dirty="0">
                <a:latin typeface="Times New Roman"/>
                <a:cs typeface="Times New Roman"/>
              </a:rPr>
              <a:t>para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compensar </a:t>
            </a:r>
            <a:r>
              <a:rPr sz="1000" spc="4" dirty="0">
                <a:latin typeface="Times New Roman"/>
                <a:cs typeface="Times New Roman"/>
              </a:rPr>
              <a:t>la </a:t>
            </a:r>
            <a:r>
              <a:rPr sz="1000" spc="-4" dirty="0">
                <a:latin typeface="Times New Roman"/>
                <a:cs typeface="Times New Roman"/>
              </a:rPr>
              <a:t>cantidad </a:t>
            </a:r>
            <a:r>
              <a:rPr sz="1000" spc="4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capacitancia </a:t>
            </a:r>
            <a:r>
              <a:rPr sz="1000" dirty="0">
                <a:latin typeface="Times New Roman"/>
                <a:cs typeface="Times New Roman"/>
              </a:rPr>
              <a:t>a </a:t>
            </a:r>
            <a:r>
              <a:rPr sz="1000" spc="-4" dirty="0">
                <a:latin typeface="Times New Roman"/>
                <a:cs typeface="Times New Roman"/>
              </a:rPr>
              <a:t>través </a:t>
            </a:r>
            <a:r>
              <a:rPr sz="1000" dirty="0">
                <a:latin typeface="Times New Roman"/>
                <a:cs typeface="Times New Roman"/>
              </a:rPr>
              <a:t>del </a:t>
            </a:r>
            <a:r>
              <a:rPr sz="1000" spc="-4" dirty="0">
                <a:latin typeface="Times New Roman"/>
                <a:cs typeface="Times New Roman"/>
              </a:rPr>
              <a:t>devanado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campo </a:t>
            </a:r>
            <a:r>
              <a:rPr sz="1000" dirty="0">
                <a:latin typeface="Times New Roman"/>
                <a:cs typeface="Times New Roman"/>
              </a:rPr>
              <a:t>y </a:t>
            </a:r>
            <a:r>
              <a:rPr sz="1000" spc="-4" dirty="0">
                <a:latin typeface="Times New Roman"/>
                <a:cs typeface="Times New Roman"/>
              </a:rPr>
              <a:t>tierra, </a:t>
            </a:r>
            <a:r>
              <a:rPr sz="1000" dirty="0">
                <a:latin typeface="Times New Roman"/>
                <a:cs typeface="Times New Roman"/>
              </a:rPr>
              <a:t>tal que la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exactitud</a:t>
            </a:r>
            <a:r>
              <a:rPr sz="1000" dirty="0">
                <a:latin typeface="Times New Roman"/>
                <a:cs typeface="Times New Roman"/>
              </a:rPr>
              <a:t> de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 </a:t>
            </a:r>
            <a:r>
              <a:rPr sz="1000" spc="-4" dirty="0">
                <a:latin typeface="Times New Roman"/>
                <a:cs typeface="Times New Roman"/>
              </a:rPr>
              <a:t>función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sea </a:t>
            </a:r>
            <a:r>
              <a:rPr sz="1000" spc="-4" dirty="0">
                <a:latin typeface="Times New Roman"/>
                <a:cs typeface="Times New Roman"/>
              </a:rPr>
              <a:t>mejorada.</a:t>
            </a:r>
            <a:r>
              <a:rPr sz="1000" spc="1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Esta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función</a:t>
            </a:r>
            <a:r>
              <a:rPr sz="1000" spc="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 pondrá</a:t>
            </a:r>
            <a:r>
              <a:rPr sz="1000" dirty="0">
                <a:latin typeface="Times New Roman"/>
                <a:cs typeface="Times New Roman"/>
              </a:rPr>
              <a:t> a </a:t>
            </a:r>
            <a:r>
              <a:rPr sz="1000" spc="-4" dirty="0">
                <a:latin typeface="Times New Roman"/>
                <a:cs typeface="Times New Roman"/>
              </a:rPr>
              <a:t>monitorear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solamente.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20"/>
              </a:spcBef>
            </a:pPr>
            <a:endParaRPr sz="1100">
              <a:latin typeface="Times New Roman"/>
              <a:cs typeface="Times New Roman"/>
            </a:endParaRPr>
          </a:p>
          <a:p>
            <a:pPr marL="10259" algn="just"/>
            <a:r>
              <a:rPr sz="1000" b="1" spc="-4" dirty="0">
                <a:latin typeface="Times New Roman"/>
                <a:cs typeface="Times New Roman"/>
              </a:rPr>
              <a:t>ANSI</a:t>
            </a:r>
            <a:r>
              <a:rPr sz="1000" b="1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(78G):</a:t>
            </a:r>
            <a:r>
              <a:rPr sz="1000" b="1" spc="8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PÉRDIDA</a:t>
            </a:r>
            <a:r>
              <a:rPr sz="1000" b="1" spc="4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DE</a:t>
            </a:r>
            <a:r>
              <a:rPr sz="1000" b="1" spc="4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SINCRONISMO.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20"/>
              </a:spcBef>
            </a:pPr>
            <a:endParaRPr sz="1000">
              <a:latin typeface="Times New Roman"/>
              <a:cs typeface="Times New Roman"/>
            </a:endParaRPr>
          </a:p>
          <a:p>
            <a:pPr marL="10259" marR="4104" algn="just">
              <a:lnSpc>
                <a:spcPct val="103299"/>
              </a:lnSpc>
            </a:pPr>
            <a:r>
              <a:rPr sz="1000" spc="-8" dirty="0">
                <a:latin typeface="Times New Roman"/>
                <a:cs typeface="Times New Roman"/>
              </a:rPr>
              <a:t>La</a:t>
            </a:r>
            <a:r>
              <a:rPr sz="1000" spc="-4" dirty="0">
                <a:latin typeface="Times New Roman"/>
                <a:cs typeface="Times New Roman"/>
              </a:rPr>
              <a:t> protección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contra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oscilaciones </a:t>
            </a:r>
            <a:r>
              <a:rPr sz="1000" spc="4" dirty="0">
                <a:latin typeface="Times New Roman"/>
                <a:cs typeface="Times New Roman"/>
              </a:rPr>
              <a:t>de </a:t>
            </a:r>
            <a:r>
              <a:rPr sz="1000" dirty="0">
                <a:latin typeface="Times New Roman"/>
                <a:cs typeface="Times New Roman"/>
              </a:rPr>
              <a:t>potencia (Out of Step) </a:t>
            </a:r>
            <a:r>
              <a:rPr sz="1000" spc="-4" dirty="0">
                <a:latin typeface="Times New Roman"/>
                <a:cs typeface="Times New Roman"/>
              </a:rPr>
              <a:t>es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usada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para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proteger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al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generador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las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oscilaciones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potencia.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Esta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función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usa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un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juego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“blinders”,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junto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spc="-8" dirty="0">
                <a:latin typeface="Times New Roman"/>
                <a:cs typeface="Times New Roman"/>
              </a:rPr>
              <a:t>con </a:t>
            </a:r>
            <a:r>
              <a:rPr sz="1000" spc="-23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un</a:t>
            </a:r>
            <a:r>
              <a:rPr sz="1000" spc="-4" dirty="0">
                <a:latin typeface="Times New Roman"/>
                <a:cs typeface="Times New Roman"/>
              </a:rPr>
              <a:t> elemento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MHO</a:t>
            </a:r>
            <a:r>
              <a:rPr sz="1000" dirty="0">
                <a:latin typeface="Times New Roman"/>
                <a:cs typeface="Times New Roman"/>
              </a:rPr>
              <a:t> para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supervisión.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32"/>
              </a:spcBef>
            </a:pPr>
            <a:endParaRPr sz="1100">
              <a:latin typeface="Times New Roman"/>
              <a:cs typeface="Times New Roman"/>
            </a:endParaRPr>
          </a:p>
          <a:p>
            <a:pPr marL="10259" algn="just">
              <a:spcBef>
                <a:spcPts val="4"/>
              </a:spcBef>
            </a:pPr>
            <a:r>
              <a:rPr sz="1000" dirty="0">
                <a:latin typeface="Times New Roman"/>
                <a:cs typeface="Times New Roman"/>
              </a:rPr>
              <a:t>El </a:t>
            </a:r>
            <a:r>
              <a:rPr sz="1000" spc="-4" dirty="0">
                <a:latin typeface="Times New Roman"/>
                <a:cs typeface="Times New Roman"/>
              </a:rPr>
              <a:t>área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4" dirty="0">
                <a:latin typeface="Times New Roman"/>
                <a:cs typeface="Times New Roman"/>
              </a:rPr>
              <a:t>de</a:t>
            </a:r>
            <a:r>
              <a:rPr sz="1000" dirty="0">
                <a:latin typeface="Times New Roman"/>
                <a:cs typeface="Times New Roman"/>
              </a:rPr>
              <a:t> arranque </a:t>
            </a:r>
            <a:r>
              <a:rPr sz="1000" spc="-4" dirty="0">
                <a:latin typeface="Times New Roman"/>
                <a:cs typeface="Times New Roman"/>
              </a:rPr>
              <a:t>está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restringida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área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sombreada</a:t>
            </a:r>
            <a:r>
              <a:rPr sz="1000" dirty="0">
                <a:latin typeface="Times New Roman"/>
                <a:cs typeface="Times New Roman"/>
              </a:rPr>
              <a:t> mostrada</a:t>
            </a:r>
            <a:r>
              <a:rPr sz="1000" spc="-4" dirty="0">
                <a:latin typeface="Times New Roman"/>
                <a:cs typeface="Times New Roman"/>
              </a:rPr>
              <a:t> en</a:t>
            </a:r>
            <a:r>
              <a:rPr sz="1000" spc="4" dirty="0">
                <a:latin typeface="Times New Roman"/>
                <a:cs typeface="Times New Roman"/>
              </a:rPr>
              <a:t> la</a:t>
            </a:r>
            <a:r>
              <a:rPr sz="1000" dirty="0">
                <a:latin typeface="Times New Roman"/>
                <a:cs typeface="Times New Roman"/>
              </a:rPr>
              <a:t> siguiente </a:t>
            </a:r>
            <a:r>
              <a:rPr sz="1000" spc="-4" dirty="0">
                <a:latin typeface="Times New Roman"/>
                <a:cs typeface="Times New Roman"/>
              </a:rPr>
              <a:t>figura.</a:t>
            </a:r>
            <a:endParaRPr sz="1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51937" y="1893035"/>
            <a:ext cx="5553989" cy="4602129"/>
          </a:xfrm>
          <a:prstGeom prst="rect">
            <a:avLst/>
          </a:prstGeom>
        </p:spPr>
        <p:txBody>
          <a:bodyPr vert="horz" wrap="square" lIns="0" tIns="10259" rIns="0" bIns="0" rtlCol="0">
            <a:spAutoFit/>
          </a:bodyPr>
          <a:lstStyle/>
          <a:p>
            <a:pPr algn="ctr">
              <a:spcBef>
                <a:spcPts val="81"/>
              </a:spcBef>
            </a:pPr>
            <a:r>
              <a:rPr sz="700" b="1" i="1" dirty="0">
                <a:latin typeface="Times New Roman"/>
                <a:cs typeface="Times New Roman"/>
              </a:rPr>
              <a:t>Figura</a:t>
            </a:r>
            <a:r>
              <a:rPr sz="700" b="1" i="1" spc="-12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4.28:</a:t>
            </a:r>
            <a:r>
              <a:rPr sz="700" b="1" i="1" spc="-8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Área</a:t>
            </a:r>
            <a:r>
              <a:rPr sz="700" b="1" i="1" spc="-12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de</a:t>
            </a:r>
            <a:r>
              <a:rPr sz="700" b="1" i="1" spc="-20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arranque.</a:t>
            </a:r>
            <a:endParaRPr sz="700">
              <a:latin typeface="Times New Roman"/>
              <a:cs typeface="Times New Roman"/>
            </a:endParaRPr>
          </a:p>
          <a:p>
            <a:pPr marL="10259" marR="5130" algn="just">
              <a:lnSpc>
                <a:spcPct val="103499"/>
              </a:lnSpc>
              <a:spcBef>
                <a:spcPts val="687"/>
              </a:spcBef>
            </a:pPr>
            <a:r>
              <a:rPr sz="1000" spc="-8" dirty="0">
                <a:latin typeface="Times New Roman"/>
                <a:cs typeface="Times New Roman"/>
              </a:rPr>
              <a:t>La </a:t>
            </a:r>
            <a:r>
              <a:rPr sz="1000" spc="-4" dirty="0">
                <a:latin typeface="Times New Roman"/>
                <a:cs typeface="Times New Roman"/>
              </a:rPr>
              <a:t>característica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esta </a:t>
            </a:r>
            <a:r>
              <a:rPr sz="1000" dirty="0">
                <a:latin typeface="Times New Roman"/>
                <a:cs typeface="Times New Roman"/>
              </a:rPr>
              <a:t>función está </a:t>
            </a:r>
            <a:r>
              <a:rPr sz="1000" spc="-4" dirty="0">
                <a:latin typeface="Times New Roman"/>
                <a:cs typeface="Times New Roman"/>
              </a:rPr>
              <a:t>definida </a:t>
            </a:r>
            <a:r>
              <a:rPr sz="1000" dirty="0">
                <a:latin typeface="Times New Roman"/>
                <a:cs typeface="Times New Roman"/>
              </a:rPr>
              <a:t>por </a:t>
            </a:r>
            <a:r>
              <a:rPr sz="1000" spc="-4" dirty="0">
                <a:latin typeface="Times New Roman"/>
                <a:cs typeface="Times New Roman"/>
              </a:rPr>
              <a:t>el círculo MHO, </a:t>
            </a:r>
            <a:r>
              <a:rPr sz="1000" dirty="0">
                <a:latin typeface="Times New Roman"/>
                <a:cs typeface="Times New Roman"/>
              </a:rPr>
              <a:t>la </a:t>
            </a:r>
            <a:r>
              <a:rPr sz="1000" spc="-4" dirty="0">
                <a:latin typeface="Times New Roman"/>
                <a:cs typeface="Times New Roman"/>
              </a:rPr>
              <a:t>región </a:t>
            </a:r>
            <a:r>
              <a:rPr sz="1000" dirty="0">
                <a:latin typeface="Times New Roman"/>
                <a:cs typeface="Times New Roman"/>
              </a:rPr>
              <a:t>a la </a:t>
            </a:r>
            <a:r>
              <a:rPr sz="1000" spc="-4" dirty="0">
                <a:latin typeface="Times New Roman"/>
                <a:cs typeface="Times New Roman"/>
              </a:rPr>
              <a:t>derecha del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blinder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y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región </a:t>
            </a:r>
            <a:r>
              <a:rPr sz="1000" dirty="0">
                <a:latin typeface="Times New Roman"/>
                <a:cs typeface="Times New Roman"/>
              </a:rPr>
              <a:t>a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izquierda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del blinder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B.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Para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operación</a:t>
            </a:r>
            <a:r>
              <a:rPr sz="1000" spc="-4" dirty="0">
                <a:latin typeface="Times New Roman"/>
                <a:cs typeface="Times New Roman"/>
              </a:rPr>
              <a:t> del </a:t>
            </a:r>
            <a:r>
              <a:rPr sz="1000" dirty="0">
                <a:latin typeface="Times New Roman"/>
                <a:cs typeface="Times New Roman"/>
              </a:rPr>
              <a:t>esquema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blinders, </a:t>
            </a:r>
            <a:r>
              <a:rPr sz="1000" spc="-23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punto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operación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(impedancia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secuencia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positiva)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debe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originarse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fuera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del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blinder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o </a:t>
            </a:r>
            <a:r>
              <a:rPr sz="1000" spc="-4" dirty="0">
                <a:latin typeface="Times New Roman"/>
                <a:cs typeface="Times New Roman"/>
              </a:rPr>
              <a:t>del blinder B, </a:t>
            </a:r>
            <a:r>
              <a:rPr sz="1000" dirty="0">
                <a:latin typeface="Times New Roman"/>
                <a:cs typeface="Times New Roman"/>
              </a:rPr>
              <a:t>y </a:t>
            </a:r>
            <a:r>
              <a:rPr sz="1000" spc="-4" dirty="0">
                <a:latin typeface="Times New Roman"/>
                <a:cs typeface="Times New Roman"/>
              </a:rPr>
              <a:t>oscilar dentro </a:t>
            </a:r>
            <a:r>
              <a:rPr sz="1000" dirty="0">
                <a:latin typeface="Times New Roman"/>
                <a:cs typeface="Times New Roman"/>
              </a:rPr>
              <a:t>del </a:t>
            </a:r>
            <a:r>
              <a:rPr sz="1000" spc="-4" dirty="0">
                <a:latin typeface="Times New Roman"/>
                <a:cs typeface="Times New Roman"/>
              </a:rPr>
              <a:t>área </a:t>
            </a:r>
            <a:r>
              <a:rPr sz="1000" dirty="0">
                <a:latin typeface="Times New Roman"/>
                <a:cs typeface="Times New Roman"/>
              </a:rPr>
              <a:t>de arranque por un </a:t>
            </a:r>
            <a:r>
              <a:rPr sz="1000" spc="-4" dirty="0">
                <a:latin typeface="Times New Roman"/>
                <a:cs typeface="Times New Roman"/>
              </a:rPr>
              <a:t>tiempo </a:t>
            </a:r>
            <a:r>
              <a:rPr sz="1000" dirty="0">
                <a:latin typeface="Times New Roman"/>
                <a:cs typeface="Times New Roman"/>
              </a:rPr>
              <a:t>más </a:t>
            </a:r>
            <a:r>
              <a:rPr sz="1000" spc="-4" dirty="0">
                <a:latin typeface="Times New Roman"/>
                <a:cs typeface="Times New Roman"/>
              </a:rPr>
              <a:t>grande </a:t>
            </a:r>
            <a:r>
              <a:rPr sz="1000" dirty="0">
                <a:latin typeface="Times New Roman"/>
                <a:cs typeface="Times New Roman"/>
              </a:rPr>
              <a:t>o </a:t>
            </a:r>
            <a:r>
              <a:rPr sz="1000" spc="-4" dirty="0">
                <a:latin typeface="Times New Roman"/>
                <a:cs typeface="Times New Roman"/>
              </a:rPr>
              <a:t>igual al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ajuste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retraso </a:t>
            </a:r>
            <a:r>
              <a:rPr sz="1000" dirty="0">
                <a:latin typeface="Times New Roman"/>
                <a:cs typeface="Times New Roman"/>
              </a:rPr>
              <a:t>y moverse hacia </a:t>
            </a:r>
            <a:r>
              <a:rPr sz="1000" spc="-4" dirty="0">
                <a:latin typeface="Times New Roman"/>
                <a:cs typeface="Times New Roman"/>
              </a:rPr>
              <a:t>el blinder </a:t>
            </a:r>
            <a:r>
              <a:rPr sz="1000" dirty="0">
                <a:latin typeface="Times New Roman"/>
                <a:cs typeface="Times New Roman"/>
              </a:rPr>
              <a:t>opuesto </a:t>
            </a:r>
            <a:r>
              <a:rPr sz="1000" spc="-4" dirty="0">
                <a:latin typeface="Times New Roman"/>
                <a:cs typeface="Times New Roman"/>
              </a:rPr>
              <a:t>desde </a:t>
            </a:r>
            <a:r>
              <a:rPr sz="1000" dirty="0">
                <a:latin typeface="Times New Roman"/>
                <a:cs typeface="Times New Roman"/>
              </a:rPr>
              <a:t>donde la </a:t>
            </a:r>
            <a:r>
              <a:rPr sz="1000" spc="-4" dirty="0">
                <a:latin typeface="Times New Roman"/>
                <a:cs typeface="Times New Roman"/>
              </a:rPr>
              <a:t>oscilación </a:t>
            </a:r>
            <a:r>
              <a:rPr sz="1000" dirty="0">
                <a:latin typeface="Times New Roman"/>
                <a:cs typeface="Times New Roman"/>
              </a:rPr>
              <a:t>ha sido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originada.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Cuando</a:t>
            </a:r>
            <a:r>
              <a:rPr sz="1000" dirty="0">
                <a:latin typeface="Times New Roman"/>
                <a:cs typeface="Times New Roman"/>
              </a:rPr>
              <a:t> este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escenario</a:t>
            </a:r>
            <a:r>
              <a:rPr sz="1000" dirty="0">
                <a:latin typeface="Times New Roman"/>
                <a:cs typeface="Times New Roman"/>
              </a:rPr>
              <a:t> pasa,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lógica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disparo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completa.</a:t>
            </a:r>
            <a:r>
              <a:rPr sz="1000" dirty="0">
                <a:latin typeface="Times New Roman"/>
                <a:cs typeface="Times New Roman"/>
              </a:rPr>
              <a:t> El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contacto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permanecerá cerrado</a:t>
            </a:r>
            <a:r>
              <a:rPr sz="1000" dirty="0">
                <a:latin typeface="Times New Roman"/>
                <a:cs typeface="Times New Roman"/>
              </a:rPr>
              <a:t> por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tiempo </a:t>
            </a:r>
            <a:r>
              <a:rPr sz="1000" spc="-4" dirty="0">
                <a:latin typeface="Times New Roman"/>
                <a:cs typeface="Times New Roman"/>
              </a:rPr>
              <a:t>ajustado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dirty="0">
                <a:latin typeface="Times New Roman"/>
                <a:cs typeface="Times New Roman"/>
              </a:rPr>
              <a:t> “seal-in </a:t>
            </a:r>
            <a:r>
              <a:rPr sz="1000" spc="-4" dirty="0">
                <a:latin typeface="Times New Roman"/>
                <a:cs typeface="Times New Roman"/>
              </a:rPr>
              <a:t>timer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delay”.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40"/>
              </a:spcBef>
            </a:pPr>
            <a:endParaRPr sz="1000">
              <a:latin typeface="Times New Roman"/>
              <a:cs typeface="Times New Roman"/>
            </a:endParaRPr>
          </a:p>
          <a:p>
            <a:pPr marL="10259" marR="4104" algn="just">
              <a:lnSpc>
                <a:spcPct val="103400"/>
              </a:lnSpc>
            </a:pPr>
            <a:r>
              <a:rPr sz="1000" spc="-4" dirty="0">
                <a:latin typeface="Times New Roman"/>
                <a:cs typeface="Times New Roman"/>
              </a:rPr>
              <a:t>Si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spc="-8" dirty="0">
                <a:latin typeface="Times New Roman"/>
                <a:cs typeface="Times New Roman"/>
              </a:rPr>
              <a:t>TRIP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ON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MHO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EXIT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habilitada,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un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ángulo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favorable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para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disparo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logrado,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lo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que </a:t>
            </a:r>
            <a:r>
              <a:rPr sz="1000" spc="-23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reduce el esfuerzo del interruptor. </a:t>
            </a:r>
            <a:r>
              <a:rPr sz="1000" spc="-8" dirty="0">
                <a:latin typeface="Times New Roman"/>
                <a:cs typeface="Times New Roman"/>
              </a:rPr>
              <a:t>La </a:t>
            </a:r>
            <a:r>
              <a:rPr sz="1000" dirty="0">
                <a:latin typeface="Times New Roman"/>
                <a:cs typeface="Times New Roman"/>
              </a:rPr>
              <a:t>función también puede </a:t>
            </a:r>
            <a:r>
              <a:rPr sz="1000" spc="-4" dirty="0">
                <a:latin typeface="Times New Roman"/>
                <a:cs typeface="Times New Roman"/>
              </a:rPr>
              <a:t>ser </a:t>
            </a:r>
            <a:r>
              <a:rPr sz="1000" dirty="0">
                <a:latin typeface="Times New Roman"/>
                <a:cs typeface="Times New Roman"/>
              </a:rPr>
              <a:t>ajustada </a:t>
            </a:r>
            <a:r>
              <a:rPr sz="1000" spc="-4" dirty="0">
                <a:latin typeface="Times New Roman"/>
                <a:cs typeface="Times New Roman"/>
              </a:rPr>
              <a:t>con </a:t>
            </a:r>
            <a:r>
              <a:rPr sz="1000" dirty="0">
                <a:latin typeface="Times New Roman"/>
                <a:cs typeface="Times New Roman"/>
              </a:rPr>
              <a:t>un Pole Slip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Counter, </a:t>
            </a:r>
            <a:r>
              <a:rPr sz="1000" dirty="0">
                <a:latin typeface="Times New Roman"/>
                <a:cs typeface="Times New Roman"/>
              </a:rPr>
              <a:t>de tal </a:t>
            </a:r>
            <a:r>
              <a:rPr sz="1000" spc="-4" dirty="0">
                <a:latin typeface="Times New Roman"/>
                <a:cs typeface="Times New Roman"/>
              </a:rPr>
              <a:t>manera </a:t>
            </a:r>
            <a:r>
              <a:rPr sz="1000" dirty="0">
                <a:latin typeface="Times New Roman"/>
                <a:cs typeface="Times New Roman"/>
              </a:rPr>
              <a:t>que </a:t>
            </a:r>
            <a:r>
              <a:rPr sz="1000" spc="-4" dirty="0">
                <a:latin typeface="Times New Roman"/>
                <a:cs typeface="Times New Roman"/>
              </a:rPr>
              <a:t>el relevador </a:t>
            </a:r>
            <a:r>
              <a:rPr sz="1000" dirty="0">
                <a:latin typeface="Times New Roman"/>
                <a:cs typeface="Times New Roman"/>
              </a:rPr>
              <a:t>opera cuando </a:t>
            </a:r>
            <a:r>
              <a:rPr sz="1000" spc="-4" dirty="0">
                <a:latin typeface="Times New Roman"/>
                <a:cs typeface="Times New Roman"/>
              </a:rPr>
              <a:t>el número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oscilaciones son iguales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al ajuste, </a:t>
            </a:r>
            <a:r>
              <a:rPr sz="1000" dirty="0">
                <a:latin typeface="Times New Roman"/>
                <a:cs typeface="Times New Roman"/>
              </a:rPr>
              <a:t>siempre que </a:t>
            </a:r>
            <a:r>
              <a:rPr sz="1000" spc="-4" dirty="0">
                <a:latin typeface="Times New Roman"/>
                <a:cs typeface="Times New Roman"/>
              </a:rPr>
              <a:t>el ajuste </a:t>
            </a:r>
            <a:r>
              <a:rPr sz="1000" dirty="0">
                <a:latin typeface="Times New Roman"/>
                <a:cs typeface="Times New Roman"/>
              </a:rPr>
              <a:t>Pole Slip </a:t>
            </a:r>
            <a:r>
              <a:rPr sz="1000" spc="-4" dirty="0">
                <a:latin typeface="Times New Roman"/>
                <a:cs typeface="Times New Roman"/>
              </a:rPr>
              <a:t>Reset Time </a:t>
            </a:r>
            <a:r>
              <a:rPr sz="1000" dirty="0">
                <a:latin typeface="Times New Roman"/>
                <a:cs typeface="Times New Roman"/>
              </a:rPr>
              <a:t>no ha </a:t>
            </a:r>
            <a:r>
              <a:rPr sz="1000" spc="-4" dirty="0">
                <a:latin typeface="Times New Roman"/>
                <a:cs typeface="Times New Roman"/>
              </a:rPr>
              <a:t>finalizado. Típicamente el </a:t>
            </a:r>
            <a:r>
              <a:rPr sz="1000" dirty="0">
                <a:latin typeface="Times New Roman"/>
                <a:cs typeface="Times New Roman"/>
              </a:rPr>
              <a:t>Pole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Slip Counter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ajustado</a:t>
            </a:r>
            <a:r>
              <a:rPr sz="1000" dirty="0">
                <a:latin typeface="Times New Roman"/>
                <a:cs typeface="Times New Roman"/>
              </a:rPr>
              <a:t> a</a:t>
            </a:r>
            <a:r>
              <a:rPr sz="1000" spc="-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1;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en </a:t>
            </a:r>
            <a:r>
              <a:rPr sz="1000" spc="-4" dirty="0">
                <a:latin typeface="Times New Roman"/>
                <a:cs typeface="Times New Roman"/>
              </a:rPr>
              <a:t>tal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caso</a:t>
            </a:r>
            <a:r>
              <a:rPr sz="1000" spc="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dirty="0">
                <a:latin typeface="Times New Roman"/>
                <a:cs typeface="Times New Roman"/>
              </a:rPr>
              <a:t> Pole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Slip </a:t>
            </a:r>
            <a:r>
              <a:rPr sz="1000" spc="-4" dirty="0">
                <a:latin typeface="Times New Roman"/>
                <a:cs typeface="Times New Roman"/>
              </a:rPr>
              <a:t>Reset</a:t>
            </a:r>
            <a:r>
              <a:rPr sz="1000" dirty="0">
                <a:latin typeface="Times New Roman"/>
                <a:cs typeface="Times New Roman"/>
              </a:rPr>
              <a:t> Time no </a:t>
            </a:r>
            <a:r>
              <a:rPr sz="1000" spc="-8" dirty="0">
                <a:latin typeface="Times New Roman"/>
                <a:cs typeface="Times New Roman"/>
              </a:rPr>
              <a:t>es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aplicable.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40"/>
              </a:spcBef>
            </a:pPr>
            <a:endParaRPr sz="1000">
              <a:latin typeface="Times New Roman"/>
              <a:cs typeface="Times New Roman"/>
            </a:endParaRPr>
          </a:p>
          <a:p>
            <a:pPr marL="10259" marR="4617" algn="just">
              <a:lnSpc>
                <a:spcPct val="103400"/>
              </a:lnSpc>
            </a:pPr>
            <a:r>
              <a:rPr sz="1000" spc="-8" dirty="0">
                <a:latin typeface="Times New Roman"/>
                <a:cs typeface="Times New Roman"/>
              </a:rPr>
              <a:t>Los </a:t>
            </a:r>
            <a:r>
              <a:rPr sz="1000" spc="-4" dirty="0">
                <a:latin typeface="Times New Roman"/>
                <a:cs typeface="Times New Roman"/>
              </a:rPr>
              <a:t>estudios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estabilidad transitoria ayudan </a:t>
            </a:r>
            <a:r>
              <a:rPr sz="1000" dirty="0">
                <a:latin typeface="Times New Roman"/>
                <a:cs typeface="Times New Roman"/>
              </a:rPr>
              <a:t>a </a:t>
            </a:r>
            <a:r>
              <a:rPr sz="1000" spc="-4" dirty="0">
                <a:latin typeface="Times New Roman"/>
                <a:cs typeface="Times New Roman"/>
              </a:rPr>
              <a:t>determinar si </a:t>
            </a:r>
            <a:r>
              <a:rPr sz="1000" dirty="0">
                <a:latin typeface="Times New Roman"/>
                <a:cs typeface="Times New Roman"/>
              </a:rPr>
              <a:t>un </a:t>
            </a:r>
            <a:r>
              <a:rPr sz="1000" spc="-4" dirty="0">
                <a:latin typeface="Times New Roman"/>
                <a:cs typeface="Times New Roman"/>
              </a:rPr>
              <a:t>sistema permanecerá en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sincronismo</a:t>
            </a:r>
            <a:r>
              <a:rPr sz="1000" spc="4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después</a:t>
            </a:r>
            <a:r>
              <a:rPr sz="1000" spc="57" dirty="0">
                <a:latin typeface="Times New Roman"/>
                <a:cs typeface="Times New Roman"/>
              </a:rPr>
              <a:t> </a:t>
            </a:r>
            <a:r>
              <a:rPr sz="1000" spc="4" dirty="0">
                <a:latin typeface="Times New Roman"/>
                <a:cs typeface="Times New Roman"/>
              </a:rPr>
              <a:t>de</a:t>
            </a:r>
            <a:r>
              <a:rPr sz="1000" spc="61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grandes</a:t>
            </a:r>
            <a:r>
              <a:rPr sz="1000" spc="57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perturbaciones.</a:t>
            </a:r>
            <a:r>
              <a:rPr sz="1000" spc="61" dirty="0">
                <a:latin typeface="Times New Roman"/>
                <a:cs typeface="Times New Roman"/>
              </a:rPr>
              <a:t> </a:t>
            </a:r>
            <a:r>
              <a:rPr sz="1000" spc="-8" dirty="0">
                <a:latin typeface="Times New Roman"/>
                <a:cs typeface="Times New Roman"/>
              </a:rPr>
              <a:t>La</a:t>
            </a:r>
            <a:r>
              <a:rPr sz="1000" spc="53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naturaleza</a:t>
            </a:r>
            <a:r>
              <a:rPr sz="1000" spc="4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57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estos</a:t>
            </a:r>
            <a:r>
              <a:rPr sz="1000" spc="57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problemas</a:t>
            </a:r>
            <a:r>
              <a:rPr sz="1000" spc="57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requiere </a:t>
            </a:r>
            <a:r>
              <a:rPr sz="1000" spc="-23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 solución de </a:t>
            </a:r>
            <a:r>
              <a:rPr sz="1000" spc="-4" dirty="0">
                <a:latin typeface="Times New Roman"/>
                <a:cs typeface="Times New Roman"/>
              </a:rPr>
              <a:t>ecuaciones diferenciales </a:t>
            </a:r>
            <a:r>
              <a:rPr sz="1000" dirty="0">
                <a:latin typeface="Times New Roman"/>
                <a:cs typeface="Times New Roman"/>
              </a:rPr>
              <a:t>y </a:t>
            </a:r>
            <a:r>
              <a:rPr sz="1000" spc="-4" dirty="0">
                <a:latin typeface="Times New Roman"/>
                <a:cs typeface="Times New Roman"/>
              </a:rPr>
              <a:t>algebraicas </a:t>
            </a:r>
            <a:r>
              <a:rPr sz="1000" dirty="0">
                <a:latin typeface="Times New Roman"/>
                <a:cs typeface="Times New Roman"/>
              </a:rPr>
              <a:t>no </a:t>
            </a:r>
            <a:r>
              <a:rPr sz="1000" spc="-4" dirty="0">
                <a:latin typeface="Times New Roman"/>
                <a:cs typeface="Times New Roman"/>
              </a:rPr>
              <a:t>lineales </a:t>
            </a:r>
            <a:r>
              <a:rPr sz="1000" dirty="0">
                <a:latin typeface="Times New Roman"/>
                <a:cs typeface="Times New Roman"/>
              </a:rPr>
              <a:t>por métodos </a:t>
            </a:r>
            <a:r>
              <a:rPr sz="1000" spc="-4" dirty="0">
                <a:latin typeface="Times New Roman"/>
                <a:cs typeface="Times New Roman"/>
              </a:rPr>
              <a:t>directos </a:t>
            </a:r>
            <a:r>
              <a:rPr sz="1000" dirty="0">
                <a:latin typeface="Times New Roman"/>
                <a:cs typeface="Times New Roman"/>
              </a:rPr>
              <a:t>o por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procedimientos iterativos paso </a:t>
            </a:r>
            <a:r>
              <a:rPr sz="1000" dirty="0">
                <a:latin typeface="Times New Roman"/>
                <a:cs typeface="Times New Roman"/>
              </a:rPr>
              <a:t>a </a:t>
            </a:r>
            <a:r>
              <a:rPr sz="1000" spc="-4" dirty="0">
                <a:latin typeface="Times New Roman"/>
                <a:cs typeface="Times New Roman"/>
              </a:rPr>
              <a:t>paso. Por </a:t>
            </a:r>
            <a:r>
              <a:rPr sz="1000" dirty="0">
                <a:latin typeface="Times New Roman"/>
                <a:cs typeface="Times New Roman"/>
              </a:rPr>
              <a:t>lo </a:t>
            </a:r>
            <a:r>
              <a:rPr sz="1000" spc="-4" dirty="0">
                <a:latin typeface="Times New Roman"/>
                <a:cs typeface="Times New Roman"/>
              </a:rPr>
              <a:t>general, el </a:t>
            </a:r>
            <a:r>
              <a:rPr sz="1000" dirty="0">
                <a:latin typeface="Times New Roman"/>
                <a:cs typeface="Times New Roman"/>
              </a:rPr>
              <a:t>período de tiempo </a:t>
            </a:r>
            <a:r>
              <a:rPr sz="1000" spc="-4" dirty="0">
                <a:latin typeface="Times New Roman"/>
                <a:cs typeface="Times New Roman"/>
              </a:rPr>
              <a:t>en estudio se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encuentra dentro del </a:t>
            </a:r>
            <a:r>
              <a:rPr sz="1000" dirty="0">
                <a:latin typeface="Times New Roman"/>
                <a:cs typeface="Times New Roman"/>
              </a:rPr>
              <a:t>primer </a:t>
            </a:r>
            <a:r>
              <a:rPr sz="1000" spc="-4" dirty="0">
                <a:latin typeface="Times New Roman"/>
                <a:cs typeface="Times New Roman"/>
              </a:rPr>
              <a:t>segundo después </a:t>
            </a:r>
            <a:r>
              <a:rPr sz="1000" spc="4" dirty="0">
                <a:latin typeface="Times New Roman"/>
                <a:cs typeface="Times New Roman"/>
              </a:rPr>
              <a:t>de </a:t>
            </a:r>
            <a:r>
              <a:rPr sz="1000" dirty="0">
                <a:latin typeface="Times New Roman"/>
                <a:cs typeface="Times New Roman"/>
              </a:rPr>
              <a:t>una </a:t>
            </a:r>
            <a:r>
              <a:rPr sz="1000" spc="-4" dirty="0">
                <a:latin typeface="Times New Roman"/>
                <a:cs typeface="Times New Roman"/>
              </a:rPr>
              <a:t>falla </a:t>
            </a:r>
            <a:r>
              <a:rPr sz="1000" dirty="0">
                <a:latin typeface="Times New Roman"/>
                <a:cs typeface="Times New Roman"/>
              </a:rPr>
              <a:t>del </a:t>
            </a:r>
            <a:r>
              <a:rPr sz="1000" spc="-4" dirty="0">
                <a:latin typeface="Times New Roman"/>
                <a:cs typeface="Times New Roman"/>
              </a:rPr>
              <a:t>sistema. Si las máquinas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conectadas al sistema </a:t>
            </a:r>
            <a:r>
              <a:rPr sz="1000" dirty="0">
                <a:latin typeface="Times New Roman"/>
                <a:cs typeface="Times New Roman"/>
              </a:rPr>
              <a:t>permanecen </a:t>
            </a:r>
            <a:r>
              <a:rPr sz="1000" spc="-4" dirty="0">
                <a:latin typeface="Times New Roman"/>
                <a:cs typeface="Times New Roman"/>
              </a:rPr>
              <a:t>sincronizadas dentro del </a:t>
            </a:r>
            <a:r>
              <a:rPr sz="1000" dirty="0">
                <a:latin typeface="Times New Roman"/>
                <a:cs typeface="Times New Roman"/>
              </a:rPr>
              <a:t>primer segundo, </a:t>
            </a:r>
            <a:r>
              <a:rPr sz="1000" spc="-4" dirty="0">
                <a:latin typeface="Times New Roman"/>
                <a:cs typeface="Times New Roman"/>
              </a:rPr>
              <a:t>el sistema se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considera estable. Por el contrario, </a:t>
            </a:r>
            <a:r>
              <a:rPr sz="1000" dirty="0">
                <a:latin typeface="Times New Roman"/>
                <a:cs typeface="Times New Roman"/>
              </a:rPr>
              <a:t>para </a:t>
            </a:r>
            <a:r>
              <a:rPr sz="1000" spc="-4" dirty="0">
                <a:latin typeface="Times New Roman"/>
                <a:cs typeface="Times New Roman"/>
              </a:rPr>
              <a:t>problemas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estabilidad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múltiples oscilaciones,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los efectos </a:t>
            </a:r>
            <a:r>
              <a:rPr sz="1000" dirty="0">
                <a:latin typeface="Times New Roman"/>
                <a:cs typeface="Times New Roman"/>
              </a:rPr>
              <a:t>deben </a:t>
            </a:r>
            <a:r>
              <a:rPr sz="1000" spc="-4" dirty="0">
                <a:latin typeface="Times New Roman"/>
                <a:cs typeface="Times New Roman"/>
              </a:rPr>
              <a:t>considerarse </a:t>
            </a:r>
            <a:r>
              <a:rPr sz="1000" dirty="0">
                <a:latin typeface="Times New Roman"/>
                <a:cs typeface="Times New Roman"/>
              </a:rPr>
              <a:t>durante un período de </a:t>
            </a:r>
            <a:r>
              <a:rPr sz="1000" spc="-4" dirty="0">
                <a:latin typeface="Times New Roman"/>
                <a:cs typeface="Times New Roman"/>
              </a:rPr>
              <a:t>tiempo prolongado. Por </a:t>
            </a:r>
            <a:r>
              <a:rPr sz="1000" dirty="0">
                <a:latin typeface="Times New Roman"/>
                <a:cs typeface="Times New Roman"/>
              </a:rPr>
              <a:t>lo tanto, </a:t>
            </a:r>
            <a:r>
              <a:rPr sz="1000" spc="12" dirty="0">
                <a:latin typeface="Times New Roman"/>
                <a:cs typeface="Times New Roman"/>
              </a:rPr>
              <a:t>se </a:t>
            </a:r>
            <a:r>
              <a:rPr sz="1000" spc="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deben </a:t>
            </a:r>
            <a:r>
              <a:rPr sz="1000" dirty="0">
                <a:latin typeface="Times New Roman"/>
                <a:cs typeface="Times New Roman"/>
              </a:rPr>
              <a:t>utilizar modelos </a:t>
            </a:r>
            <a:r>
              <a:rPr sz="1000" spc="-4" dirty="0">
                <a:latin typeface="Times New Roman"/>
                <a:cs typeface="Times New Roman"/>
              </a:rPr>
              <a:t>sofisticados para reflejar con precisión el comportamiento </a:t>
            </a:r>
            <a:r>
              <a:rPr sz="1000" dirty="0">
                <a:latin typeface="Times New Roman"/>
                <a:cs typeface="Times New Roman"/>
              </a:rPr>
              <a:t>de la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máquina.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4"/>
              </a:spcBef>
            </a:pPr>
            <a:endParaRPr sz="1100">
              <a:latin typeface="Times New Roman"/>
              <a:cs typeface="Times New Roman"/>
            </a:endParaRPr>
          </a:p>
          <a:p>
            <a:pPr marL="10259" marR="7181" algn="just">
              <a:lnSpc>
                <a:spcPct val="104200"/>
              </a:lnSpc>
            </a:pPr>
            <a:r>
              <a:rPr sz="1000" b="1" spc="-4" dirty="0">
                <a:latin typeface="Times New Roman"/>
                <a:cs typeface="Times New Roman"/>
              </a:rPr>
              <a:t>ANSI</a:t>
            </a:r>
            <a:r>
              <a:rPr sz="1000" b="1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(81OG/UG):</a:t>
            </a:r>
            <a:r>
              <a:rPr sz="1000" b="1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PROTECCIÓN</a:t>
            </a:r>
            <a:r>
              <a:rPr sz="1000" b="1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CONTRA</a:t>
            </a:r>
            <a:r>
              <a:rPr sz="1000" b="1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SOBREFRECUENCIA</a:t>
            </a:r>
            <a:r>
              <a:rPr sz="1000" b="1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Y </a:t>
            </a:r>
            <a:r>
              <a:rPr sz="1000" b="1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SUBFRECUENCIA</a:t>
            </a:r>
            <a:r>
              <a:rPr sz="1000" b="1" dirty="0">
                <a:latin typeface="Times New Roman"/>
                <a:cs typeface="Times New Roman"/>
              </a:rPr>
              <a:t> DEL </a:t>
            </a:r>
            <a:r>
              <a:rPr sz="1000" b="1" spc="-4" dirty="0">
                <a:latin typeface="Times New Roman"/>
                <a:cs typeface="Times New Roman"/>
              </a:rPr>
              <a:t>GENERADOR.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20"/>
              </a:spcBef>
            </a:pPr>
            <a:endParaRPr sz="1000">
              <a:latin typeface="Times New Roman"/>
              <a:cs typeface="Times New Roman"/>
            </a:endParaRPr>
          </a:p>
          <a:p>
            <a:pPr marL="10259" marR="5642" algn="just">
              <a:lnSpc>
                <a:spcPct val="103299"/>
              </a:lnSpc>
            </a:pPr>
            <a:r>
              <a:rPr sz="1000" spc="-8" dirty="0">
                <a:latin typeface="Times New Roman"/>
                <a:cs typeface="Times New Roman"/>
              </a:rPr>
              <a:t>Las </a:t>
            </a:r>
            <a:r>
              <a:rPr sz="1000" spc="-4" dirty="0">
                <a:latin typeface="Times New Roman"/>
                <a:cs typeface="Times New Roman"/>
              </a:rPr>
              <a:t>protecciones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frecuencia son protecciones </a:t>
            </a:r>
            <a:r>
              <a:rPr sz="1000" dirty="0">
                <a:latin typeface="Times New Roman"/>
                <a:cs typeface="Times New Roman"/>
              </a:rPr>
              <a:t>que </a:t>
            </a:r>
            <a:r>
              <a:rPr sz="1000" spc="-4" dirty="0">
                <a:latin typeface="Times New Roman"/>
                <a:cs typeface="Times New Roman"/>
              </a:rPr>
              <a:t>toman </a:t>
            </a:r>
            <a:r>
              <a:rPr sz="1000" dirty="0">
                <a:latin typeface="Times New Roman"/>
                <a:cs typeface="Times New Roman"/>
              </a:rPr>
              <a:t>la señal de </a:t>
            </a:r>
            <a:r>
              <a:rPr sz="1000" spc="4" dirty="0">
                <a:latin typeface="Times New Roman"/>
                <a:cs typeface="Times New Roman"/>
              </a:rPr>
              <a:t>tensión, </a:t>
            </a:r>
            <a:r>
              <a:rPr sz="1000" spc="-4" dirty="0">
                <a:latin typeface="Times New Roman"/>
                <a:cs typeface="Times New Roman"/>
              </a:rPr>
              <a:t>pero miden </a:t>
            </a:r>
            <a:r>
              <a:rPr sz="1000" dirty="0">
                <a:latin typeface="Times New Roman"/>
                <a:cs typeface="Times New Roman"/>
              </a:rPr>
              <a:t> la </a:t>
            </a:r>
            <a:r>
              <a:rPr sz="1000" spc="-4" dirty="0">
                <a:latin typeface="Times New Roman"/>
                <a:cs typeface="Times New Roman"/>
              </a:rPr>
              <a:t>frecuencia </a:t>
            </a:r>
            <a:r>
              <a:rPr sz="1000" dirty="0">
                <a:latin typeface="Times New Roman"/>
                <a:cs typeface="Times New Roman"/>
              </a:rPr>
              <a:t>de la onda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alterna.</a:t>
            </a:r>
            <a:r>
              <a:rPr sz="1000" dirty="0">
                <a:latin typeface="Times New Roman"/>
                <a:cs typeface="Times New Roman"/>
              </a:rPr>
              <a:t> Esta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protección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aplica en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dos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casos</a:t>
            </a:r>
            <a:r>
              <a:rPr sz="1000" dirty="0">
                <a:latin typeface="Times New Roman"/>
                <a:cs typeface="Times New Roman"/>
              </a:rPr>
              <a:t> que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son:</a:t>
            </a:r>
            <a:endParaRPr sz="1000">
              <a:latin typeface="Times New Roman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71219" y="583833"/>
            <a:ext cx="2076153" cy="1298604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xfrm>
            <a:off x="6329082" y="5931133"/>
            <a:ext cx="300182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r>
              <a:rPr dirty="0"/>
              <a:t>64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51936" y="2100487"/>
            <a:ext cx="5552113" cy="4558784"/>
          </a:xfrm>
          <a:prstGeom prst="rect">
            <a:avLst/>
          </a:prstGeom>
        </p:spPr>
        <p:txBody>
          <a:bodyPr vert="horz" wrap="square" lIns="0" tIns="10259" rIns="0" bIns="0" rtlCol="0">
            <a:spAutoFit/>
          </a:bodyPr>
          <a:lstStyle/>
          <a:p>
            <a:pPr algn="ctr">
              <a:spcBef>
                <a:spcPts val="81"/>
              </a:spcBef>
            </a:pPr>
            <a:r>
              <a:rPr sz="700" b="1" i="1" dirty="0">
                <a:latin typeface="Times New Roman"/>
                <a:cs typeface="Times New Roman"/>
              </a:rPr>
              <a:t>Figura</a:t>
            </a:r>
            <a:r>
              <a:rPr sz="700" b="1" i="1" spc="-4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4.29: </a:t>
            </a:r>
            <a:r>
              <a:rPr sz="700" b="1" i="1" spc="-4" dirty="0">
                <a:latin typeface="Times New Roman"/>
                <a:cs typeface="Times New Roman"/>
              </a:rPr>
              <a:t>Esquema </a:t>
            </a:r>
            <a:r>
              <a:rPr sz="700" b="1" i="1" dirty="0">
                <a:latin typeface="Times New Roman"/>
                <a:cs typeface="Times New Roman"/>
              </a:rPr>
              <a:t>de</a:t>
            </a:r>
            <a:r>
              <a:rPr sz="700" b="1" i="1" spc="-4" dirty="0">
                <a:latin typeface="Times New Roman"/>
                <a:cs typeface="Times New Roman"/>
              </a:rPr>
              <a:t> Conexión</a:t>
            </a:r>
            <a:r>
              <a:rPr sz="700" b="1" i="1" spc="-8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de</a:t>
            </a:r>
            <a:r>
              <a:rPr sz="700" b="1" i="1" spc="-4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la</a:t>
            </a:r>
            <a:r>
              <a:rPr sz="700" b="1" i="1" spc="-4" dirty="0">
                <a:latin typeface="Times New Roman"/>
                <a:cs typeface="Times New Roman"/>
              </a:rPr>
              <a:t> Protección</a:t>
            </a:r>
            <a:r>
              <a:rPr sz="700" b="1" i="1" spc="-8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81G.</a:t>
            </a:r>
            <a:endParaRPr sz="700">
              <a:latin typeface="Times New Roman"/>
              <a:cs typeface="Times New Roman"/>
            </a:endParaRPr>
          </a:p>
          <a:p>
            <a:pPr marL="10259" marR="5642" algn="just">
              <a:lnSpc>
                <a:spcPct val="103299"/>
              </a:lnSpc>
              <a:spcBef>
                <a:spcPts val="699"/>
              </a:spcBef>
            </a:pPr>
            <a:r>
              <a:rPr sz="1000" spc="-4" dirty="0">
                <a:latin typeface="Times New Roman"/>
                <a:cs typeface="Times New Roman"/>
              </a:rPr>
              <a:t>Sobrefrecuencias (81-O) </a:t>
            </a:r>
            <a:r>
              <a:rPr sz="1000" dirty="0">
                <a:latin typeface="Times New Roman"/>
                <a:cs typeface="Times New Roman"/>
              </a:rPr>
              <a:t>que </a:t>
            </a:r>
            <a:r>
              <a:rPr sz="1000" spc="-4" dirty="0">
                <a:latin typeface="Times New Roman"/>
                <a:cs typeface="Times New Roman"/>
              </a:rPr>
              <a:t>ocurren </a:t>
            </a:r>
            <a:r>
              <a:rPr sz="1000" dirty="0">
                <a:latin typeface="Times New Roman"/>
                <a:cs typeface="Times New Roman"/>
              </a:rPr>
              <a:t>por disminución de </a:t>
            </a:r>
            <a:r>
              <a:rPr sz="1000" spc="-4" dirty="0">
                <a:latin typeface="Times New Roman"/>
                <a:cs typeface="Times New Roman"/>
              </a:rPr>
              <a:t>carga del </a:t>
            </a:r>
            <a:r>
              <a:rPr sz="1000" dirty="0">
                <a:latin typeface="Times New Roman"/>
                <a:cs typeface="Times New Roman"/>
              </a:rPr>
              <a:t>generador y la máquina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no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logra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estabilizar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su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frecuencia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oportunamente.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spc="-8" dirty="0">
                <a:latin typeface="Times New Roman"/>
                <a:cs typeface="Times New Roman"/>
              </a:rPr>
              <a:t>Los </a:t>
            </a:r>
            <a:r>
              <a:rPr sz="1000" spc="-4" dirty="0">
                <a:latin typeface="Times New Roman"/>
                <a:cs typeface="Times New Roman"/>
              </a:rPr>
              <a:t>ajustes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son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para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un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umbral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establecido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con </a:t>
            </a:r>
            <a:r>
              <a:rPr sz="1000" dirty="0">
                <a:latin typeface="Times New Roman"/>
                <a:cs typeface="Times New Roman"/>
              </a:rPr>
              <a:t>una</a:t>
            </a:r>
            <a:r>
              <a:rPr sz="1000" spc="-4" dirty="0">
                <a:latin typeface="Times New Roman"/>
                <a:cs typeface="Times New Roman"/>
              </a:rPr>
              <a:t> temporización</a:t>
            </a:r>
            <a:r>
              <a:rPr sz="1000" dirty="0">
                <a:latin typeface="Times New Roman"/>
                <a:cs typeface="Times New Roman"/>
              </a:rPr>
              <a:t> definida</a:t>
            </a:r>
            <a:r>
              <a:rPr sz="1000" spc="-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por </a:t>
            </a:r>
            <a:r>
              <a:rPr sz="1000" spc="-4" dirty="0">
                <a:latin typeface="Times New Roman"/>
                <a:cs typeface="Times New Roman"/>
              </a:rPr>
              <a:t>las</a:t>
            </a:r>
            <a:r>
              <a:rPr sz="1000" dirty="0">
                <a:latin typeface="Times New Roman"/>
                <a:cs typeface="Times New Roman"/>
              </a:rPr>
              <a:t> normas.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36"/>
              </a:spcBef>
            </a:pPr>
            <a:endParaRPr sz="1000">
              <a:latin typeface="Times New Roman"/>
              <a:cs typeface="Times New Roman"/>
            </a:endParaRPr>
          </a:p>
          <a:p>
            <a:pPr marL="10259" marR="4104" algn="just">
              <a:lnSpc>
                <a:spcPct val="103400"/>
              </a:lnSpc>
              <a:spcBef>
                <a:spcPts val="4"/>
              </a:spcBef>
            </a:pPr>
            <a:r>
              <a:rPr sz="1000" spc="-4" dirty="0">
                <a:latin typeface="Times New Roman"/>
                <a:cs typeface="Times New Roman"/>
              </a:rPr>
              <a:t>Bajas frecuencias </a:t>
            </a:r>
            <a:r>
              <a:rPr sz="1000" dirty="0">
                <a:latin typeface="Times New Roman"/>
                <a:cs typeface="Times New Roman"/>
              </a:rPr>
              <a:t>(81-U) que ocurren por la pérdida de la capacidad del </a:t>
            </a:r>
            <a:r>
              <a:rPr sz="1000" spc="-4" dirty="0">
                <a:latin typeface="Times New Roman"/>
                <a:cs typeface="Times New Roman"/>
              </a:rPr>
              <a:t>grupo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atender </a:t>
            </a:r>
            <a:r>
              <a:rPr sz="1000" dirty="0">
                <a:latin typeface="Times New Roman"/>
                <a:cs typeface="Times New Roman"/>
              </a:rPr>
              <a:t>la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carga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conectada.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spc="-8" dirty="0">
                <a:latin typeface="Times New Roman"/>
                <a:cs typeface="Times New Roman"/>
              </a:rPr>
              <a:t>Los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ajustes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son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para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un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umbral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establecido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con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una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temporización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definida. </a:t>
            </a:r>
            <a:r>
              <a:rPr sz="1000" spc="-234" dirty="0">
                <a:latin typeface="Times New Roman"/>
                <a:cs typeface="Times New Roman"/>
              </a:rPr>
              <a:t> </a:t>
            </a:r>
            <a:r>
              <a:rPr sz="1000" spc="-8" dirty="0">
                <a:latin typeface="Times New Roman"/>
                <a:cs typeface="Times New Roman"/>
              </a:rPr>
              <a:t>La</a:t>
            </a:r>
            <a:r>
              <a:rPr sz="1000" spc="-4" dirty="0">
                <a:latin typeface="Times New Roman"/>
                <a:cs typeface="Times New Roman"/>
              </a:rPr>
              <a:t> función</a:t>
            </a:r>
            <a:r>
              <a:rPr sz="1000" dirty="0">
                <a:latin typeface="Times New Roman"/>
                <a:cs typeface="Times New Roman"/>
              </a:rPr>
              <a:t> de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esta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protección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4" dirty="0">
                <a:latin typeface="Times New Roman"/>
                <a:cs typeface="Times New Roman"/>
              </a:rPr>
              <a:t>de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proteger</a:t>
            </a:r>
            <a:r>
              <a:rPr sz="1000" dirty="0">
                <a:latin typeface="Times New Roman"/>
                <a:cs typeface="Times New Roman"/>
              </a:rPr>
              <a:t> al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grupo</a:t>
            </a:r>
            <a:r>
              <a:rPr sz="1000" dirty="0">
                <a:latin typeface="Times New Roman"/>
                <a:cs typeface="Times New Roman"/>
              </a:rPr>
              <a:t> turbina-generador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contra</a:t>
            </a:r>
            <a:r>
              <a:rPr sz="1000" dirty="0">
                <a:latin typeface="Times New Roman"/>
                <a:cs typeface="Times New Roman"/>
              </a:rPr>
              <a:t> sobre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frecuencias (Bajo </a:t>
            </a:r>
            <a:r>
              <a:rPr sz="1000" dirty="0">
                <a:latin typeface="Times New Roman"/>
                <a:cs typeface="Times New Roman"/>
              </a:rPr>
              <a:t>condiciones ante </a:t>
            </a:r>
            <a:r>
              <a:rPr sz="1000" spc="-4" dirty="0">
                <a:latin typeface="Times New Roman"/>
                <a:cs typeface="Times New Roman"/>
              </a:rPr>
              <a:t>variaciones bruscas </a:t>
            </a:r>
            <a:r>
              <a:rPr sz="1000" spc="4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carga) </a:t>
            </a:r>
            <a:r>
              <a:rPr sz="1000" dirty="0">
                <a:latin typeface="Times New Roman"/>
                <a:cs typeface="Times New Roman"/>
              </a:rPr>
              <a:t>o baja </a:t>
            </a:r>
            <a:r>
              <a:rPr sz="1000" spc="-4" dirty="0">
                <a:latin typeface="Times New Roman"/>
                <a:cs typeface="Times New Roman"/>
              </a:rPr>
              <a:t>frecuencias (Se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bloqueará esta </a:t>
            </a:r>
            <a:r>
              <a:rPr sz="1000" dirty="0">
                <a:latin typeface="Times New Roman"/>
                <a:cs typeface="Times New Roman"/>
              </a:rPr>
              <a:t>función con la </a:t>
            </a:r>
            <a:r>
              <a:rPr sz="1000" spc="-4" dirty="0">
                <a:latin typeface="Times New Roman"/>
                <a:cs typeface="Times New Roman"/>
              </a:rPr>
              <a:t>posición del interruptor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grupo </a:t>
            </a:r>
            <a:r>
              <a:rPr sz="1000" dirty="0">
                <a:latin typeface="Times New Roman"/>
                <a:cs typeface="Times New Roman"/>
              </a:rPr>
              <a:t>para </a:t>
            </a:r>
            <a:r>
              <a:rPr sz="1000" spc="-4" dirty="0">
                <a:latin typeface="Times New Roman"/>
                <a:cs typeface="Times New Roman"/>
              </a:rPr>
              <a:t>evitar disparos rodando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 vació).</a:t>
            </a:r>
            <a:r>
              <a:rPr sz="1000" dirty="0">
                <a:latin typeface="Times New Roman"/>
                <a:cs typeface="Times New Roman"/>
              </a:rPr>
              <a:t> Deberá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contar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con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cuatro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pasos</a:t>
            </a:r>
            <a:r>
              <a:rPr sz="1000" dirty="0">
                <a:latin typeface="Times New Roman"/>
                <a:cs typeface="Times New Roman"/>
              </a:rPr>
              <a:t> de ajustes.</a:t>
            </a: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100">
              <a:latin typeface="Times New Roman"/>
              <a:cs typeface="Times New Roman"/>
            </a:endParaRPr>
          </a:p>
          <a:p>
            <a:pPr marL="10259" marR="5130" algn="just">
              <a:lnSpc>
                <a:spcPct val="103299"/>
              </a:lnSpc>
              <a:spcBef>
                <a:spcPts val="4"/>
              </a:spcBef>
            </a:pPr>
            <a:r>
              <a:rPr sz="1000" spc="-4" dirty="0">
                <a:latin typeface="Times New Roman"/>
                <a:cs typeface="Times New Roman"/>
              </a:rPr>
              <a:t>De aquí </a:t>
            </a:r>
            <a:r>
              <a:rPr sz="1000" dirty="0">
                <a:latin typeface="Times New Roman"/>
                <a:cs typeface="Times New Roman"/>
              </a:rPr>
              <a:t>que </a:t>
            </a:r>
            <a:r>
              <a:rPr sz="1000" spc="-4" dirty="0">
                <a:latin typeface="Times New Roman"/>
                <a:cs typeface="Times New Roman"/>
              </a:rPr>
              <a:t>es necesario tener </a:t>
            </a:r>
            <a:r>
              <a:rPr sz="1000" dirty="0">
                <a:latin typeface="Times New Roman"/>
                <a:cs typeface="Times New Roman"/>
              </a:rPr>
              <a:t>tantos </a:t>
            </a:r>
            <a:r>
              <a:rPr sz="1000" spc="-4" dirty="0">
                <a:latin typeface="Times New Roman"/>
                <a:cs typeface="Times New Roman"/>
              </a:rPr>
              <a:t>pasos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frecuencia como se </a:t>
            </a:r>
            <a:r>
              <a:rPr sz="1000" dirty="0">
                <a:latin typeface="Times New Roman"/>
                <a:cs typeface="Times New Roman"/>
              </a:rPr>
              <a:t>desee </a:t>
            </a:r>
            <a:r>
              <a:rPr sz="1000" spc="-4" dirty="0">
                <a:latin typeface="Times New Roman"/>
                <a:cs typeface="Times New Roman"/>
              </a:rPr>
              <a:t>proteger </a:t>
            </a:r>
            <a:r>
              <a:rPr sz="1000" dirty="0">
                <a:latin typeface="Times New Roman"/>
                <a:cs typeface="Times New Roman"/>
              </a:rPr>
              <a:t>la turbina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 las aspas del </a:t>
            </a:r>
            <a:r>
              <a:rPr sz="1000" dirty="0">
                <a:latin typeface="Times New Roman"/>
                <a:cs typeface="Times New Roman"/>
              </a:rPr>
              <a:t>último </a:t>
            </a:r>
            <a:r>
              <a:rPr sz="1000" spc="-4" dirty="0">
                <a:latin typeface="Times New Roman"/>
                <a:cs typeface="Times New Roman"/>
              </a:rPr>
              <a:t>paso, para evitar </a:t>
            </a:r>
            <a:r>
              <a:rPr sz="1000" dirty="0">
                <a:latin typeface="Times New Roman"/>
                <a:cs typeface="Times New Roman"/>
              </a:rPr>
              <a:t>que la </a:t>
            </a:r>
            <a:r>
              <a:rPr sz="1000" spc="-4" dirty="0">
                <a:latin typeface="Times New Roman"/>
                <a:cs typeface="Times New Roman"/>
              </a:rPr>
              <a:t>frecuencia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vibración </a:t>
            </a:r>
            <a:r>
              <a:rPr sz="1000" dirty="0">
                <a:latin typeface="Times New Roman"/>
                <a:cs typeface="Times New Roman"/>
              </a:rPr>
              <a:t>de la </a:t>
            </a:r>
            <a:r>
              <a:rPr sz="1000" spc="-4" dirty="0">
                <a:latin typeface="Times New Roman"/>
                <a:cs typeface="Times New Roman"/>
              </a:rPr>
              <a:t>velocidad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nominal</a:t>
            </a:r>
            <a:r>
              <a:rPr sz="1000" dirty="0">
                <a:latin typeface="Times New Roman"/>
                <a:cs typeface="Times New Roman"/>
              </a:rPr>
              <a:t> no </a:t>
            </a:r>
            <a:r>
              <a:rPr sz="1000" spc="-4" dirty="0">
                <a:latin typeface="Times New Roman"/>
                <a:cs typeface="Times New Roman"/>
              </a:rPr>
              <a:t>coincida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con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frecuencia natural</a:t>
            </a:r>
            <a:r>
              <a:rPr sz="1000" spc="4" dirty="0">
                <a:latin typeface="Times New Roman"/>
                <a:cs typeface="Times New Roman"/>
              </a:rPr>
              <a:t> de</a:t>
            </a:r>
            <a:r>
              <a:rPr sz="1000" spc="-4" dirty="0">
                <a:latin typeface="Times New Roman"/>
                <a:cs typeface="Times New Roman"/>
              </a:rPr>
              <a:t> vibración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del último </a:t>
            </a:r>
            <a:r>
              <a:rPr sz="1000" spc="-4" dirty="0">
                <a:latin typeface="Times New Roman"/>
                <a:cs typeface="Times New Roman"/>
              </a:rPr>
              <a:t>paso.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40"/>
              </a:spcBef>
            </a:pPr>
            <a:endParaRPr sz="1000">
              <a:latin typeface="Times New Roman"/>
              <a:cs typeface="Times New Roman"/>
            </a:endParaRPr>
          </a:p>
          <a:p>
            <a:pPr marL="10259" marR="6668" algn="just">
              <a:lnSpc>
                <a:spcPct val="103299"/>
              </a:lnSpc>
            </a:pPr>
            <a:r>
              <a:rPr sz="1000" spc="-4" dirty="0">
                <a:latin typeface="Times New Roman"/>
                <a:cs typeface="Times New Roman"/>
              </a:rPr>
              <a:t>Para </a:t>
            </a:r>
            <a:r>
              <a:rPr sz="1000" dirty="0">
                <a:latin typeface="Times New Roman"/>
                <a:cs typeface="Times New Roman"/>
              </a:rPr>
              <a:t>medir la velocidad de la turbina </a:t>
            </a:r>
            <a:r>
              <a:rPr sz="1000" spc="-4" dirty="0">
                <a:latin typeface="Times New Roman"/>
                <a:cs typeface="Times New Roman"/>
              </a:rPr>
              <a:t>se emplea </a:t>
            </a:r>
            <a:r>
              <a:rPr sz="1000" spc="4" dirty="0">
                <a:latin typeface="Times New Roman"/>
                <a:cs typeface="Times New Roman"/>
              </a:rPr>
              <a:t>la </a:t>
            </a:r>
            <a:r>
              <a:rPr sz="1000" spc="-4" dirty="0">
                <a:latin typeface="Times New Roman"/>
                <a:cs typeface="Times New Roman"/>
              </a:rPr>
              <a:t>frecuencia, con </a:t>
            </a:r>
            <a:r>
              <a:rPr sz="1000" dirty="0">
                <a:latin typeface="Times New Roman"/>
                <a:cs typeface="Times New Roman"/>
              </a:rPr>
              <a:t>lo </a:t>
            </a:r>
            <a:r>
              <a:rPr sz="1000" spc="-4" dirty="0">
                <a:latin typeface="Times New Roman"/>
                <a:cs typeface="Times New Roman"/>
              </a:rPr>
              <a:t>cual </a:t>
            </a:r>
            <a:r>
              <a:rPr sz="1000" dirty="0">
                <a:latin typeface="Times New Roman"/>
                <a:cs typeface="Times New Roman"/>
              </a:rPr>
              <a:t>también </a:t>
            </a:r>
            <a:r>
              <a:rPr sz="1000" spc="-4" dirty="0">
                <a:latin typeface="Times New Roman"/>
                <a:cs typeface="Times New Roman"/>
              </a:rPr>
              <a:t>se indica </a:t>
            </a:r>
            <a:r>
              <a:rPr sz="1000" dirty="0">
                <a:latin typeface="Times New Roman"/>
                <a:cs typeface="Times New Roman"/>
              </a:rPr>
              <a:t> que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generador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esta</a:t>
            </a:r>
            <a:r>
              <a:rPr sz="1000" dirty="0">
                <a:latin typeface="Times New Roman"/>
                <a:cs typeface="Times New Roman"/>
              </a:rPr>
              <a:t> excitado.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32"/>
              </a:spcBef>
            </a:pPr>
            <a:endParaRPr sz="1100">
              <a:latin typeface="Times New Roman"/>
              <a:cs typeface="Times New Roman"/>
            </a:endParaRPr>
          </a:p>
          <a:p>
            <a:pPr marL="10259"/>
            <a:r>
              <a:rPr sz="1000" dirty="0">
                <a:latin typeface="Times New Roman"/>
                <a:cs typeface="Times New Roman"/>
              </a:rPr>
              <a:t>AJUSTES:</a:t>
            </a:r>
            <a:endParaRPr sz="1000">
              <a:latin typeface="Times New Roman"/>
              <a:cs typeface="Times New Roman"/>
            </a:endParaRPr>
          </a:p>
          <a:p>
            <a:pPr marL="10259">
              <a:spcBef>
                <a:spcPts val="40"/>
              </a:spcBef>
            </a:pPr>
            <a:r>
              <a:rPr sz="1000" spc="-4" dirty="0">
                <a:latin typeface="Times New Roman"/>
                <a:cs typeface="Times New Roman"/>
              </a:rPr>
              <a:t>Subfrecuencia:</a:t>
            </a:r>
            <a:endParaRPr sz="1000">
              <a:latin typeface="Times New Roman"/>
              <a:cs typeface="Times New Roman"/>
            </a:endParaRPr>
          </a:p>
          <a:p>
            <a:pPr marL="379072" indent="-185176">
              <a:spcBef>
                <a:spcPts val="109"/>
              </a:spcBef>
              <a:buFont typeface="Symbol"/>
              <a:buChar char=""/>
              <a:tabLst>
                <a:tab pos="379072" algn="l"/>
                <a:tab pos="379585" algn="l"/>
              </a:tabLst>
            </a:pPr>
            <a:r>
              <a:rPr sz="1000" dirty="0">
                <a:latin typeface="Times New Roman"/>
                <a:cs typeface="Times New Roman"/>
              </a:rPr>
              <a:t>El</a:t>
            </a:r>
            <a:r>
              <a:rPr sz="1000" spc="-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primer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paso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 </a:t>
            </a:r>
            <a:r>
              <a:rPr sz="1000" dirty="0">
                <a:latin typeface="Times New Roman"/>
                <a:cs typeface="Times New Roman"/>
              </a:rPr>
              <a:t>ajustará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a:</a:t>
            </a:r>
            <a:r>
              <a:rPr sz="1000" dirty="0">
                <a:latin typeface="Times New Roman"/>
                <a:cs typeface="Times New Roman"/>
              </a:rPr>
              <a:t> 58.6</a:t>
            </a:r>
            <a:r>
              <a:rPr sz="1000" spc="-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Hz, a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un</a:t>
            </a:r>
            <a:r>
              <a:rPr sz="1000" spc="-4" dirty="0">
                <a:latin typeface="Times New Roman"/>
                <a:cs typeface="Times New Roman"/>
              </a:rPr>
              <a:t> tiempo</a:t>
            </a:r>
            <a:r>
              <a:rPr sz="1000" dirty="0">
                <a:latin typeface="Times New Roman"/>
                <a:cs typeface="Times New Roman"/>
              </a:rPr>
              <a:t> de</a:t>
            </a:r>
            <a:r>
              <a:rPr sz="1000" spc="-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10min.</a:t>
            </a:r>
            <a:endParaRPr sz="1000">
              <a:latin typeface="Times New Roman"/>
              <a:cs typeface="Times New Roman"/>
            </a:endParaRPr>
          </a:p>
          <a:p>
            <a:pPr marL="379072" indent="-185176">
              <a:spcBef>
                <a:spcPts val="113"/>
              </a:spcBef>
              <a:buFont typeface="Symbol"/>
              <a:buChar char=""/>
              <a:tabLst>
                <a:tab pos="379072" algn="l"/>
                <a:tab pos="379585" algn="l"/>
              </a:tabLst>
            </a:pPr>
            <a:r>
              <a:rPr sz="1000" dirty="0">
                <a:latin typeface="Times New Roman"/>
                <a:cs typeface="Times New Roman"/>
              </a:rPr>
              <a:t>El</a:t>
            </a:r>
            <a:r>
              <a:rPr sz="1000" spc="-4" dirty="0">
                <a:latin typeface="Times New Roman"/>
                <a:cs typeface="Times New Roman"/>
              </a:rPr>
              <a:t> segundo</a:t>
            </a:r>
            <a:r>
              <a:rPr sz="1000" dirty="0">
                <a:latin typeface="Times New Roman"/>
                <a:cs typeface="Times New Roman"/>
              </a:rPr>
              <a:t> paso </a:t>
            </a:r>
            <a:r>
              <a:rPr sz="1000" spc="-4" dirty="0">
                <a:latin typeface="Times New Roman"/>
                <a:cs typeface="Times New Roman"/>
              </a:rPr>
              <a:t>se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ajustará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a:</a:t>
            </a:r>
            <a:r>
              <a:rPr sz="1000" dirty="0">
                <a:latin typeface="Times New Roman"/>
                <a:cs typeface="Times New Roman"/>
              </a:rPr>
              <a:t> 58.2 Hz, a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un tiempo de</a:t>
            </a:r>
            <a:r>
              <a:rPr sz="1000" spc="-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5min.</a:t>
            </a:r>
            <a:endParaRPr sz="1000">
              <a:latin typeface="Times New Roman"/>
              <a:cs typeface="Times New Roman"/>
            </a:endParaRPr>
          </a:p>
          <a:p>
            <a:pPr marL="379072" indent="-185176">
              <a:spcBef>
                <a:spcPts val="109"/>
              </a:spcBef>
              <a:buFont typeface="Symbol"/>
              <a:buChar char=""/>
              <a:tabLst>
                <a:tab pos="379072" algn="l"/>
                <a:tab pos="379585" algn="l"/>
              </a:tabLst>
            </a:pPr>
            <a:r>
              <a:rPr sz="1000" dirty="0">
                <a:latin typeface="Times New Roman"/>
                <a:cs typeface="Times New Roman"/>
              </a:rPr>
              <a:t>El</a:t>
            </a:r>
            <a:r>
              <a:rPr sz="1000" spc="-4" dirty="0">
                <a:latin typeface="Times New Roman"/>
                <a:cs typeface="Times New Roman"/>
              </a:rPr>
              <a:t> tercer</a:t>
            </a:r>
            <a:r>
              <a:rPr sz="1000" dirty="0">
                <a:latin typeface="Times New Roman"/>
                <a:cs typeface="Times New Roman"/>
              </a:rPr>
              <a:t> paso</a:t>
            </a:r>
            <a:r>
              <a:rPr sz="1000" spc="-4" dirty="0">
                <a:latin typeface="Times New Roman"/>
                <a:cs typeface="Times New Roman"/>
              </a:rPr>
              <a:t> se </a:t>
            </a:r>
            <a:r>
              <a:rPr sz="1000" dirty="0">
                <a:latin typeface="Times New Roman"/>
                <a:cs typeface="Times New Roman"/>
              </a:rPr>
              <a:t>ajustará</a:t>
            </a:r>
            <a:r>
              <a:rPr sz="1000" spc="-4" dirty="0">
                <a:latin typeface="Times New Roman"/>
                <a:cs typeface="Times New Roman"/>
              </a:rPr>
              <a:t> a:</a:t>
            </a:r>
            <a:r>
              <a:rPr sz="1000" dirty="0">
                <a:latin typeface="Times New Roman"/>
                <a:cs typeface="Times New Roman"/>
              </a:rPr>
              <a:t> 58.0</a:t>
            </a:r>
            <a:r>
              <a:rPr sz="1000" spc="-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Hz, a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un </a:t>
            </a:r>
            <a:r>
              <a:rPr sz="1000" spc="-4" dirty="0">
                <a:latin typeface="Times New Roman"/>
                <a:cs typeface="Times New Roman"/>
              </a:rPr>
              <a:t>tiempo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1s.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32"/>
              </a:spcBef>
              <a:buFont typeface="Symbol"/>
              <a:buChar char=""/>
            </a:pPr>
            <a:endParaRPr sz="1100">
              <a:latin typeface="Times New Roman"/>
              <a:cs typeface="Times New Roman"/>
            </a:endParaRPr>
          </a:p>
          <a:p>
            <a:pPr marL="10259"/>
            <a:r>
              <a:rPr sz="1000" spc="-4" dirty="0">
                <a:latin typeface="Times New Roman"/>
                <a:cs typeface="Times New Roman"/>
              </a:rPr>
              <a:t>Sobrefrecuencia.</a:t>
            </a:r>
            <a:endParaRPr sz="1000">
              <a:latin typeface="Times New Roman"/>
              <a:cs typeface="Times New Roman"/>
            </a:endParaRPr>
          </a:p>
          <a:p>
            <a:pPr marL="379072" indent="-185176">
              <a:spcBef>
                <a:spcPts val="109"/>
              </a:spcBef>
              <a:buFont typeface="Symbol"/>
              <a:buChar char=""/>
              <a:tabLst>
                <a:tab pos="379072" algn="l"/>
                <a:tab pos="379585" algn="l"/>
              </a:tabLst>
            </a:pPr>
            <a:r>
              <a:rPr sz="1000" spc="-4" dirty="0">
                <a:latin typeface="Times New Roman"/>
                <a:cs typeface="Times New Roman"/>
              </a:rPr>
              <a:t>Frecuencia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4" dirty="0">
                <a:latin typeface="Times New Roman"/>
                <a:cs typeface="Times New Roman"/>
              </a:rPr>
              <a:t> arranque: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62.0 </a:t>
            </a:r>
            <a:r>
              <a:rPr sz="1000" spc="-4" dirty="0">
                <a:latin typeface="Times New Roman"/>
                <a:cs typeface="Times New Roman"/>
              </a:rPr>
              <a:t>Hz.</a:t>
            </a:r>
            <a:endParaRPr sz="1000">
              <a:latin typeface="Times New Roman"/>
              <a:cs typeface="Times New Roman"/>
            </a:endParaRPr>
          </a:p>
          <a:p>
            <a:pPr marL="379072" indent="-185176">
              <a:spcBef>
                <a:spcPts val="113"/>
              </a:spcBef>
              <a:buFont typeface="Symbol"/>
              <a:buChar char=""/>
              <a:tabLst>
                <a:tab pos="379072" algn="l"/>
                <a:tab pos="379585" algn="l"/>
              </a:tabLst>
            </a:pPr>
            <a:r>
              <a:rPr sz="1000" spc="-4" dirty="0">
                <a:latin typeface="Times New Roman"/>
                <a:cs typeface="Times New Roman"/>
              </a:rPr>
              <a:t>Temporización: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0.5s.</a:t>
            </a:r>
            <a:endParaRPr sz="1000">
              <a:latin typeface="Times New Roman"/>
              <a:cs typeface="Times New Roman"/>
            </a:endParaRPr>
          </a:p>
          <a:p>
            <a:pPr marL="379072" indent="-185176">
              <a:spcBef>
                <a:spcPts val="109"/>
              </a:spcBef>
              <a:buFont typeface="Symbol"/>
              <a:buChar char=""/>
              <a:tabLst>
                <a:tab pos="379072" algn="l"/>
                <a:tab pos="379585" algn="l"/>
              </a:tabLst>
            </a:pPr>
            <a:r>
              <a:rPr sz="1000" spc="-4" dirty="0">
                <a:latin typeface="Times New Roman"/>
                <a:cs typeface="Times New Roman"/>
              </a:rPr>
              <a:t>Tensión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bloqueo: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20%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Vn</a:t>
            </a:r>
            <a:endParaRPr sz="1000">
              <a:latin typeface="Times New Roman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28269" y="617215"/>
            <a:ext cx="4171415" cy="1454222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xfrm>
            <a:off x="6329082" y="5931133"/>
            <a:ext cx="300182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r>
              <a:rPr dirty="0"/>
              <a:t>65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51936" y="561834"/>
            <a:ext cx="5550862" cy="2618509"/>
          </a:xfrm>
          <a:prstGeom prst="rect">
            <a:avLst/>
          </a:prstGeom>
        </p:spPr>
        <p:txBody>
          <a:bodyPr vert="horz" wrap="square" lIns="0" tIns="10259" rIns="0" bIns="0" rtlCol="0">
            <a:spAutoFit/>
          </a:bodyPr>
          <a:lstStyle/>
          <a:p>
            <a:pPr marL="10259" algn="just">
              <a:spcBef>
                <a:spcPts val="81"/>
              </a:spcBef>
            </a:pPr>
            <a:r>
              <a:rPr sz="1000" b="1" spc="-4" dirty="0">
                <a:latin typeface="Times New Roman"/>
                <a:cs typeface="Times New Roman"/>
              </a:rPr>
              <a:t>ANSI</a:t>
            </a:r>
            <a:r>
              <a:rPr sz="1000" b="1" spc="4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(87G):</a:t>
            </a:r>
            <a:r>
              <a:rPr sz="1000" b="1" spc="12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PROTECCIÓN</a:t>
            </a:r>
            <a:r>
              <a:rPr sz="1000" b="1" spc="4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DIFERENCIAL</a:t>
            </a:r>
            <a:r>
              <a:rPr sz="1000" b="1" spc="8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DEL</a:t>
            </a:r>
            <a:r>
              <a:rPr sz="1000" b="1" spc="8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GENERADOR.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28"/>
              </a:spcBef>
            </a:pPr>
            <a:endParaRPr sz="1000">
              <a:latin typeface="Times New Roman"/>
              <a:cs typeface="Times New Roman"/>
            </a:endParaRPr>
          </a:p>
          <a:p>
            <a:pPr marL="10259" marR="4104" algn="just">
              <a:lnSpc>
                <a:spcPct val="103299"/>
              </a:lnSpc>
              <a:spcBef>
                <a:spcPts val="4"/>
              </a:spcBef>
            </a:pPr>
            <a:r>
              <a:rPr sz="1000" spc="-4" dirty="0">
                <a:latin typeface="Times New Roman"/>
                <a:cs typeface="Times New Roman"/>
              </a:rPr>
              <a:t>Protege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contra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cortocircuito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entre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fases,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cortocircuito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entre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espiras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y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tierra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en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las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bobinas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del </a:t>
            </a:r>
            <a:r>
              <a:rPr sz="1000" spc="-23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generador </a:t>
            </a:r>
            <a:r>
              <a:rPr sz="1000" dirty="0">
                <a:latin typeface="Times New Roman"/>
                <a:cs typeface="Times New Roman"/>
              </a:rPr>
              <a:t>o </a:t>
            </a:r>
            <a:r>
              <a:rPr sz="1000" spc="-4" dirty="0">
                <a:latin typeface="Times New Roman"/>
                <a:cs typeface="Times New Roman"/>
              </a:rPr>
              <a:t>en </a:t>
            </a:r>
            <a:r>
              <a:rPr sz="1000" dirty="0">
                <a:latin typeface="Times New Roman"/>
                <a:cs typeface="Times New Roman"/>
              </a:rPr>
              <a:t>la zona </a:t>
            </a:r>
            <a:r>
              <a:rPr sz="1000" spc="-4" dirty="0">
                <a:latin typeface="Times New Roman"/>
                <a:cs typeface="Times New Roman"/>
              </a:rPr>
              <a:t>protegida </a:t>
            </a:r>
            <a:r>
              <a:rPr sz="1000" dirty="0">
                <a:latin typeface="Times New Roman"/>
                <a:cs typeface="Times New Roman"/>
              </a:rPr>
              <a:t>que </a:t>
            </a:r>
            <a:r>
              <a:rPr sz="1000" spc="-4" dirty="0">
                <a:latin typeface="Times New Roman"/>
                <a:cs typeface="Times New Roman"/>
              </a:rPr>
              <a:t>se </a:t>
            </a:r>
            <a:r>
              <a:rPr sz="1000" dirty="0">
                <a:latin typeface="Times New Roman"/>
                <a:cs typeface="Times New Roman"/>
              </a:rPr>
              <a:t>trate </a:t>
            </a:r>
            <a:r>
              <a:rPr sz="1000" spc="-4" dirty="0">
                <a:latin typeface="Times New Roman"/>
                <a:cs typeface="Times New Roman"/>
              </a:rPr>
              <a:t>(Compara </a:t>
            </a:r>
            <a:r>
              <a:rPr sz="1000" dirty="0">
                <a:latin typeface="Times New Roman"/>
                <a:cs typeface="Times New Roman"/>
              </a:rPr>
              <a:t>la </a:t>
            </a:r>
            <a:r>
              <a:rPr sz="1000" spc="-4" dirty="0">
                <a:latin typeface="Times New Roman"/>
                <a:cs typeface="Times New Roman"/>
              </a:rPr>
              <a:t>corriente </a:t>
            </a:r>
            <a:r>
              <a:rPr sz="1000" dirty="0">
                <a:latin typeface="Times New Roman"/>
                <a:cs typeface="Times New Roman"/>
              </a:rPr>
              <a:t>que sale de un bobinado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con </a:t>
            </a:r>
            <a:r>
              <a:rPr sz="1000" dirty="0">
                <a:latin typeface="Times New Roman"/>
                <a:cs typeface="Times New Roman"/>
              </a:rPr>
              <a:t>la </a:t>
            </a:r>
            <a:r>
              <a:rPr sz="1000" spc="-4" dirty="0">
                <a:latin typeface="Times New Roman"/>
                <a:cs typeface="Times New Roman"/>
              </a:rPr>
              <a:t>corriente </a:t>
            </a:r>
            <a:r>
              <a:rPr sz="1000" dirty="0">
                <a:latin typeface="Times New Roman"/>
                <a:cs typeface="Times New Roman"/>
              </a:rPr>
              <a:t>que entra </a:t>
            </a:r>
            <a:r>
              <a:rPr sz="1000" spc="-4" dirty="0">
                <a:latin typeface="Times New Roman"/>
                <a:cs typeface="Times New Roman"/>
              </a:rPr>
              <a:t>en el </a:t>
            </a:r>
            <a:r>
              <a:rPr sz="1000" dirty="0">
                <a:latin typeface="Times New Roman"/>
                <a:cs typeface="Times New Roman"/>
              </a:rPr>
              <a:t>mismo bobinado). </a:t>
            </a:r>
            <a:r>
              <a:rPr sz="1000" spc="-4" dirty="0">
                <a:latin typeface="Times New Roman"/>
                <a:cs typeface="Times New Roman"/>
              </a:rPr>
              <a:t>Para ello se </a:t>
            </a:r>
            <a:r>
              <a:rPr sz="1000" dirty="0">
                <a:latin typeface="Times New Roman"/>
                <a:cs typeface="Times New Roman"/>
              </a:rPr>
              <a:t>debe tomar </a:t>
            </a:r>
            <a:r>
              <a:rPr sz="1000" spc="-4" dirty="0">
                <a:latin typeface="Times New Roman"/>
                <a:cs typeface="Times New Roman"/>
              </a:rPr>
              <a:t>en </a:t>
            </a:r>
            <a:r>
              <a:rPr sz="1000" dirty="0">
                <a:latin typeface="Times New Roman"/>
                <a:cs typeface="Times New Roman"/>
              </a:rPr>
              <a:t>cuenta que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existen </a:t>
            </a:r>
            <a:r>
              <a:rPr sz="1000" spc="-4" dirty="0">
                <a:latin typeface="Times New Roman"/>
                <a:cs typeface="Times New Roman"/>
              </a:rPr>
              <a:t>diferencias </a:t>
            </a:r>
            <a:r>
              <a:rPr sz="1000" dirty="0">
                <a:latin typeface="Times New Roman"/>
                <a:cs typeface="Times New Roman"/>
              </a:rPr>
              <a:t>que no </a:t>
            </a:r>
            <a:r>
              <a:rPr sz="1000" spc="-4" dirty="0">
                <a:latin typeface="Times New Roman"/>
                <a:cs typeface="Times New Roman"/>
              </a:rPr>
              <a:t>son imputables </a:t>
            </a:r>
            <a:r>
              <a:rPr sz="1000" dirty="0">
                <a:latin typeface="Times New Roman"/>
                <a:cs typeface="Times New Roman"/>
              </a:rPr>
              <a:t>a </a:t>
            </a:r>
            <a:r>
              <a:rPr sz="1000" spc="-4" dirty="0">
                <a:latin typeface="Times New Roman"/>
                <a:cs typeface="Times New Roman"/>
              </a:rPr>
              <a:t>una falla. Estas corrientes diferenciales </a:t>
            </a:r>
            <a:r>
              <a:rPr sz="1000" dirty="0">
                <a:latin typeface="Times New Roman"/>
                <a:cs typeface="Times New Roman"/>
              </a:rPr>
              <a:t>que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corresponden</a:t>
            </a:r>
            <a:r>
              <a:rPr sz="1000" dirty="0">
                <a:latin typeface="Times New Roman"/>
                <a:cs typeface="Times New Roman"/>
              </a:rPr>
              <a:t> a</a:t>
            </a:r>
            <a:r>
              <a:rPr sz="1000" spc="-4" dirty="0">
                <a:latin typeface="Times New Roman"/>
                <a:cs typeface="Times New Roman"/>
              </a:rPr>
              <a:t> valores</a:t>
            </a:r>
            <a:r>
              <a:rPr sz="1000" spc="4" dirty="0">
                <a:latin typeface="Times New Roman"/>
                <a:cs typeface="Times New Roman"/>
              </a:rPr>
              <a:t> de</a:t>
            </a:r>
            <a:r>
              <a:rPr sz="1000" spc="-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 </a:t>
            </a:r>
            <a:r>
              <a:rPr sz="1000" spc="-4" dirty="0">
                <a:latin typeface="Times New Roman"/>
                <a:cs typeface="Times New Roman"/>
              </a:rPr>
              <a:t>operación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normal</a:t>
            </a:r>
            <a:r>
              <a:rPr sz="1000" dirty="0">
                <a:latin typeface="Times New Roman"/>
                <a:cs typeface="Times New Roman"/>
              </a:rPr>
              <a:t> son </a:t>
            </a:r>
            <a:r>
              <a:rPr sz="1000" spc="-4" dirty="0">
                <a:latin typeface="Times New Roman"/>
                <a:cs typeface="Times New Roman"/>
              </a:rPr>
              <a:t>las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siguientes: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40"/>
              </a:spcBef>
            </a:pPr>
            <a:endParaRPr sz="1000">
              <a:latin typeface="Times New Roman"/>
              <a:cs typeface="Times New Roman"/>
            </a:endParaRPr>
          </a:p>
          <a:p>
            <a:pPr marL="379072" marR="7694" indent="-184663" algn="just">
              <a:lnSpc>
                <a:spcPct val="103299"/>
              </a:lnSpc>
              <a:buAutoNum type="arabicPeriod"/>
              <a:tabLst>
                <a:tab pos="379585" algn="l"/>
              </a:tabLst>
            </a:pPr>
            <a:r>
              <a:rPr sz="1000" spc="-8" dirty="0">
                <a:latin typeface="Times New Roman"/>
                <a:cs typeface="Times New Roman"/>
              </a:rPr>
              <a:t>Las </a:t>
            </a:r>
            <a:r>
              <a:rPr sz="1000" spc="-4" dirty="0">
                <a:latin typeface="Times New Roman"/>
                <a:cs typeface="Times New Roman"/>
              </a:rPr>
              <a:t>corrientes </a:t>
            </a:r>
            <a:r>
              <a:rPr sz="1000" spc="4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magnetización </a:t>
            </a:r>
            <a:r>
              <a:rPr sz="1000" dirty="0">
                <a:latin typeface="Times New Roman"/>
                <a:cs typeface="Times New Roman"/>
              </a:rPr>
              <a:t>(o de </a:t>
            </a:r>
            <a:r>
              <a:rPr sz="1000" spc="-4" dirty="0">
                <a:latin typeface="Times New Roman"/>
                <a:cs typeface="Times New Roman"/>
              </a:rPr>
              <a:t>carga) </a:t>
            </a:r>
            <a:r>
              <a:rPr sz="1000" dirty="0">
                <a:latin typeface="Times New Roman"/>
                <a:cs typeface="Times New Roman"/>
              </a:rPr>
              <a:t>del </a:t>
            </a:r>
            <a:r>
              <a:rPr sz="1000" spc="-4" dirty="0">
                <a:latin typeface="Times New Roman"/>
                <a:cs typeface="Times New Roman"/>
              </a:rPr>
              <a:t>elemento protegido </a:t>
            </a:r>
            <a:r>
              <a:rPr sz="1000" dirty="0">
                <a:latin typeface="Times New Roman"/>
                <a:cs typeface="Times New Roman"/>
              </a:rPr>
              <a:t>que </a:t>
            </a:r>
            <a:r>
              <a:rPr sz="1000" spc="-4" dirty="0">
                <a:latin typeface="Times New Roman"/>
                <a:cs typeface="Times New Roman"/>
              </a:rPr>
              <a:t>es </a:t>
            </a:r>
            <a:r>
              <a:rPr sz="1000" dirty="0">
                <a:latin typeface="Times New Roman"/>
                <a:cs typeface="Times New Roman"/>
              </a:rPr>
              <a:t>una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cantidad constante.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36"/>
              </a:spcBef>
              <a:buFont typeface="Times New Roman"/>
              <a:buAutoNum type="arabicPeriod"/>
            </a:pPr>
            <a:endParaRPr sz="1000">
              <a:latin typeface="Times New Roman"/>
              <a:cs typeface="Times New Roman"/>
            </a:endParaRPr>
          </a:p>
          <a:p>
            <a:pPr marL="379072" marR="5130" indent="-184663" algn="just">
              <a:lnSpc>
                <a:spcPct val="103699"/>
              </a:lnSpc>
              <a:buAutoNum type="arabicPeriod"/>
              <a:tabLst>
                <a:tab pos="379585" algn="l"/>
              </a:tabLst>
            </a:pPr>
            <a:r>
              <a:rPr sz="1000" dirty="0">
                <a:latin typeface="Times New Roman"/>
                <a:cs typeface="Times New Roman"/>
              </a:rPr>
              <a:t>El </a:t>
            </a:r>
            <a:r>
              <a:rPr sz="1000" spc="-4" dirty="0">
                <a:latin typeface="Times New Roman"/>
                <a:cs typeface="Times New Roman"/>
              </a:rPr>
              <a:t>error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relación </a:t>
            </a:r>
            <a:r>
              <a:rPr sz="1000" dirty="0">
                <a:latin typeface="Times New Roman"/>
                <a:cs typeface="Times New Roman"/>
              </a:rPr>
              <a:t>de los </a:t>
            </a:r>
            <a:r>
              <a:rPr sz="1000" spc="-4" dirty="0">
                <a:latin typeface="Times New Roman"/>
                <a:cs typeface="Times New Roman"/>
              </a:rPr>
              <a:t>transformadores </a:t>
            </a:r>
            <a:r>
              <a:rPr sz="1000" spc="4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corriente </a:t>
            </a:r>
            <a:r>
              <a:rPr sz="1000" dirty="0">
                <a:latin typeface="Times New Roman"/>
                <a:cs typeface="Times New Roman"/>
              </a:rPr>
              <a:t>que </a:t>
            </a:r>
            <a:r>
              <a:rPr sz="1000" spc="-4" dirty="0">
                <a:latin typeface="Times New Roman"/>
                <a:cs typeface="Times New Roman"/>
              </a:rPr>
              <a:t>es </a:t>
            </a:r>
            <a:r>
              <a:rPr sz="1000" dirty="0">
                <a:latin typeface="Times New Roman"/>
                <a:cs typeface="Times New Roman"/>
              </a:rPr>
              <a:t>una </a:t>
            </a:r>
            <a:r>
              <a:rPr sz="1000" spc="-4" dirty="0">
                <a:latin typeface="Times New Roman"/>
                <a:cs typeface="Times New Roman"/>
              </a:rPr>
              <a:t>diferencia casi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proporcional </a:t>
            </a:r>
            <a:r>
              <a:rPr sz="1000" dirty="0">
                <a:latin typeface="Times New Roman"/>
                <a:cs typeface="Times New Roman"/>
              </a:rPr>
              <a:t>a </a:t>
            </a:r>
            <a:r>
              <a:rPr sz="1000" spc="-4" dirty="0">
                <a:latin typeface="Times New Roman"/>
                <a:cs typeface="Times New Roman"/>
              </a:rPr>
              <a:t>los valores </a:t>
            </a:r>
            <a:r>
              <a:rPr sz="1000" dirty="0">
                <a:latin typeface="Times New Roman"/>
                <a:cs typeface="Times New Roman"/>
              </a:rPr>
              <a:t>de la </a:t>
            </a:r>
            <a:r>
              <a:rPr sz="1000" spc="-4" dirty="0">
                <a:latin typeface="Times New Roman"/>
                <a:cs typeface="Times New Roman"/>
              </a:rPr>
              <a:t>corriente. Si </a:t>
            </a:r>
            <a:r>
              <a:rPr sz="1000" dirty="0">
                <a:latin typeface="Times New Roman"/>
                <a:cs typeface="Times New Roman"/>
              </a:rPr>
              <a:t>la </a:t>
            </a:r>
            <a:r>
              <a:rPr sz="1000" spc="-4" dirty="0">
                <a:latin typeface="Times New Roman"/>
                <a:cs typeface="Times New Roman"/>
              </a:rPr>
              <a:t>protección diferencial se </a:t>
            </a:r>
            <a:r>
              <a:rPr sz="1000" dirty="0">
                <a:latin typeface="Times New Roman"/>
                <a:cs typeface="Times New Roman"/>
              </a:rPr>
              <a:t>aplica a un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transformador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4" dirty="0">
                <a:latin typeface="Times New Roman"/>
                <a:cs typeface="Times New Roman"/>
              </a:rPr>
              <a:t>de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potencia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que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tiene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diferentes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tomas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(taps),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error</a:t>
            </a:r>
            <a:r>
              <a:rPr sz="1000" dirty="0">
                <a:latin typeface="Times New Roman"/>
                <a:cs typeface="Times New Roman"/>
              </a:rPr>
              <a:t> de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los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transformadores</a:t>
            </a:r>
            <a:r>
              <a:rPr sz="1000" dirty="0">
                <a:latin typeface="Times New Roman"/>
                <a:cs typeface="Times New Roman"/>
              </a:rPr>
              <a:t> de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corriente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será del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mismo tipo por </a:t>
            </a:r>
            <a:r>
              <a:rPr sz="1000" spc="-4" dirty="0">
                <a:latin typeface="Times New Roman"/>
                <a:cs typeface="Times New Roman"/>
              </a:rPr>
              <a:t>esta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causa.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40"/>
              </a:spcBef>
              <a:buFont typeface="Times New Roman"/>
              <a:buAutoNum type="arabicPeriod"/>
            </a:pPr>
            <a:endParaRPr sz="1000">
              <a:latin typeface="Times New Roman"/>
              <a:cs typeface="Times New Roman"/>
            </a:endParaRPr>
          </a:p>
          <a:p>
            <a:pPr marL="379072" marR="6668" indent="-184663" algn="just">
              <a:lnSpc>
                <a:spcPct val="103299"/>
              </a:lnSpc>
              <a:buAutoNum type="arabicPeriod"/>
              <a:tabLst>
                <a:tab pos="379585" algn="l"/>
              </a:tabLst>
            </a:pPr>
            <a:r>
              <a:rPr sz="1000" dirty="0">
                <a:latin typeface="Times New Roman"/>
                <a:cs typeface="Times New Roman"/>
              </a:rPr>
              <a:t>El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error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debido</a:t>
            </a:r>
            <a:r>
              <a:rPr sz="1000" dirty="0">
                <a:latin typeface="Times New Roman"/>
                <a:cs typeface="Times New Roman"/>
              </a:rPr>
              <a:t> 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saturación</a:t>
            </a:r>
            <a:r>
              <a:rPr sz="1000" dirty="0">
                <a:latin typeface="Times New Roman"/>
                <a:cs typeface="Times New Roman"/>
              </a:rPr>
              <a:t> de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los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transformadores</a:t>
            </a:r>
            <a:r>
              <a:rPr sz="1000" dirty="0">
                <a:latin typeface="Times New Roman"/>
                <a:cs typeface="Times New Roman"/>
              </a:rPr>
              <a:t> de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corriente,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dirty="0">
                <a:latin typeface="Times New Roman"/>
                <a:cs typeface="Times New Roman"/>
              </a:rPr>
              <a:t> cual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prácticamente</a:t>
            </a:r>
            <a:r>
              <a:rPr sz="1000" dirty="0">
                <a:latin typeface="Times New Roman"/>
                <a:cs typeface="Times New Roman"/>
              </a:rPr>
              <a:t> no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existe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con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pequeñas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corrientes,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pero</a:t>
            </a:r>
            <a:r>
              <a:rPr sz="1000" dirty="0">
                <a:latin typeface="Times New Roman"/>
                <a:cs typeface="Times New Roman"/>
              </a:rPr>
              <a:t> que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se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hace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mayor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con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elevadas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corrientes.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51936" y="3732885"/>
            <a:ext cx="5552113" cy="2654673"/>
          </a:xfrm>
          <a:prstGeom prst="rect">
            <a:avLst/>
          </a:prstGeom>
        </p:spPr>
        <p:txBody>
          <a:bodyPr vert="horz" wrap="square" lIns="0" tIns="10259" rIns="0" bIns="0" rtlCol="0">
            <a:spAutoFit/>
          </a:bodyPr>
          <a:lstStyle/>
          <a:p>
            <a:pPr algn="ctr">
              <a:spcBef>
                <a:spcPts val="81"/>
              </a:spcBef>
            </a:pPr>
            <a:r>
              <a:rPr sz="700" b="1" i="1" dirty="0">
                <a:latin typeface="Times New Roman"/>
                <a:cs typeface="Times New Roman"/>
              </a:rPr>
              <a:t>Figura</a:t>
            </a:r>
            <a:r>
              <a:rPr sz="700" b="1" i="1" spc="-4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4.30: </a:t>
            </a:r>
            <a:r>
              <a:rPr sz="700" b="1" i="1" spc="-4" dirty="0">
                <a:latin typeface="Times New Roman"/>
                <a:cs typeface="Times New Roman"/>
              </a:rPr>
              <a:t>Esquema </a:t>
            </a:r>
            <a:r>
              <a:rPr sz="700" b="1" i="1" dirty="0">
                <a:latin typeface="Times New Roman"/>
                <a:cs typeface="Times New Roman"/>
              </a:rPr>
              <a:t>de</a:t>
            </a:r>
            <a:r>
              <a:rPr sz="700" b="1" i="1" spc="-4" dirty="0">
                <a:latin typeface="Times New Roman"/>
                <a:cs typeface="Times New Roman"/>
              </a:rPr>
              <a:t> Conexión</a:t>
            </a:r>
            <a:r>
              <a:rPr sz="700" b="1" i="1" spc="-8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de</a:t>
            </a:r>
            <a:r>
              <a:rPr sz="700" b="1" i="1" spc="-4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la</a:t>
            </a:r>
            <a:r>
              <a:rPr sz="700" b="1" i="1" spc="-4" dirty="0">
                <a:latin typeface="Times New Roman"/>
                <a:cs typeface="Times New Roman"/>
              </a:rPr>
              <a:t> Protección</a:t>
            </a:r>
            <a:r>
              <a:rPr sz="700" b="1" i="1" spc="-8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87G.</a:t>
            </a:r>
            <a:endParaRPr sz="700">
              <a:latin typeface="Times New Roman"/>
              <a:cs typeface="Times New Roman"/>
            </a:endParaRPr>
          </a:p>
          <a:p>
            <a:pPr marL="10259" marR="9233">
              <a:lnSpc>
                <a:spcPct val="103299"/>
              </a:lnSpc>
              <a:spcBef>
                <a:spcPts val="699"/>
              </a:spcBef>
            </a:pPr>
            <a:r>
              <a:rPr sz="1000" spc="-8" dirty="0">
                <a:latin typeface="Times New Roman"/>
                <a:cs typeface="Times New Roman"/>
              </a:rPr>
              <a:t>La</a:t>
            </a:r>
            <a:r>
              <a:rPr sz="1000" spc="81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corriente</a:t>
            </a:r>
            <a:r>
              <a:rPr sz="1000" spc="85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diferencial</a:t>
            </a:r>
            <a:r>
              <a:rPr sz="1000" spc="89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que</a:t>
            </a:r>
            <a:r>
              <a:rPr sz="1000" spc="73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no</a:t>
            </a:r>
            <a:r>
              <a:rPr sz="1000" spc="89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</a:t>
            </a:r>
            <a:r>
              <a:rPr sz="1000" spc="81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falla</a:t>
            </a:r>
            <a:r>
              <a:rPr sz="1000" spc="77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</a:t>
            </a:r>
            <a:r>
              <a:rPr sz="1000" spc="8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77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suma</a:t>
            </a:r>
            <a:r>
              <a:rPr sz="1000" spc="77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81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estas</a:t>
            </a:r>
            <a:r>
              <a:rPr sz="1000" spc="77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tres</a:t>
            </a:r>
            <a:r>
              <a:rPr sz="1000" spc="81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componentes</a:t>
            </a:r>
            <a:r>
              <a:rPr sz="1000" spc="97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y</a:t>
            </a:r>
            <a:r>
              <a:rPr sz="1000" spc="57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su</a:t>
            </a:r>
            <a:r>
              <a:rPr sz="1000" spc="89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cálculo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permite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establecer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ajuste </a:t>
            </a:r>
            <a:r>
              <a:rPr sz="1000" spc="-4" dirty="0">
                <a:latin typeface="Times New Roman"/>
                <a:cs typeface="Times New Roman"/>
              </a:rPr>
              <a:t>del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relé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diferencial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para que no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efectúe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una falsa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operación.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32"/>
              </a:spcBef>
            </a:pPr>
            <a:endParaRPr sz="1100">
              <a:latin typeface="Times New Roman"/>
              <a:cs typeface="Times New Roman"/>
            </a:endParaRPr>
          </a:p>
          <a:p>
            <a:pPr marL="10259"/>
            <a:r>
              <a:rPr sz="1000" dirty="0">
                <a:latin typeface="Times New Roman"/>
                <a:cs typeface="Times New Roman"/>
              </a:rPr>
              <a:t>AJUSTE:</a:t>
            </a:r>
            <a:endParaRPr sz="1000">
              <a:latin typeface="Times New Roman"/>
              <a:cs typeface="Times New Roman"/>
            </a:endParaRPr>
          </a:p>
          <a:p>
            <a:pPr marL="10259">
              <a:spcBef>
                <a:spcPts val="36"/>
              </a:spcBef>
            </a:pPr>
            <a:r>
              <a:rPr sz="1000" dirty="0">
                <a:latin typeface="Times New Roman"/>
                <a:cs typeface="Times New Roman"/>
              </a:rPr>
              <a:t>El </a:t>
            </a:r>
            <a:r>
              <a:rPr sz="1000" spc="-4" dirty="0">
                <a:latin typeface="Times New Roman"/>
                <a:cs typeface="Times New Roman"/>
              </a:rPr>
              <a:t>ajuste</a:t>
            </a:r>
            <a:r>
              <a:rPr sz="1000" dirty="0">
                <a:latin typeface="Times New Roman"/>
                <a:cs typeface="Times New Roman"/>
              </a:rPr>
              <a:t> de la </a:t>
            </a:r>
            <a:r>
              <a:rPr sz="1000" spc="-4" dirty="0">
                <a:latin typeface="Times New Roman"/>
                <a:cs typeface="Times New Roman"/>
              </a:rPr>
              <a:t>protección</a:t>
            </a:r>
            <a:r>
              <a:rPr sz="1000" spc="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diferencial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</a:t>
            </a:r>
            <a:r>
              <a:rPr sz="1000" dirty="0">
                <a:latin typeface="Times New Roman"/>
                <a:cs typeface="Times New Roman"/>
              </a:rPr>
              <a:t> define</a:t>
            </a:r>
            <a:r>
              <a:rPr sz="1000" spc="-4" dirty="0">
                <a:latin typeface="Times New Roman"/>
                <a:cs typeface="Times New Roman"/>
              </a:rPr>
              <a:t> en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tres </a:t>
            </a:r>
            <a:r>
              <a:rPr sz="1000" spc="-4" dirty="0">
                <a:latin typeface="Times New Roman"/>
                <a:cs typeface="Times New Roman"/>
              </a:rPr>
              <a:t>rangos</a:t>
            </a:r>
            <a:r>
              <a:rPr sz="1000" spc="4" dirty="0">
                <a:latin typeface="Times New Roman"/>
                <a:cs typeface="Times New Roman"/>
              </a:rPr>
              <a:t> de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valores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que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son:</a:t>
            </a:r>
            <a:endParaRPr sz="1000">
              <a:latin typeface="Times New Roman"/>
              <a:cs typeface="Times New Roman"/>
            </a:endParaRPr>
          </a:p>
          <a:p>
            <a:pPr marL="379072" marR="6155" indent="-184663" algn="just">
              <a:lnSpc>
                <a:spcPct val="104400"/>
              </a:lnSpc>
              <a:spcBef>
                <a:spcPts val="57"/>
              </a:spcBef>
              <a:buFont typeface="Symbol"/>
              <a:buChar char=""/>
              <a:tabLst>
                <a:tab pos="379585" algn="l"/>
              </a:tabLst>
            </a:pPr>
            <a:r>
              <a:rPr sz="1000" spc="-8" dirty="0">
                <a:latin typeface="Times New Roman"/>
                <a:cs typeface="Times New Roman"/>
              </a:rPr>
              <a:t>La </a:t>
            </a:r>
            <a:r>
              <a:rPr sz="1000" dirty="0">
                <a:latin typeface="Times New Roman"/>
                <a:cs typeface="Times New Roman"/>
              </a:rPr>
              <a:t>zona 1 que corresponde a una mínima corriente </a:t>
            </a:r>
            <a:r>
              <a:rPr sz="1000" spc="-4" dirty="0">
                <a:latin typeface="Times New Roman"/>
                <a:cs typeface="Times New Roman"/>
              </a:rPr>
              <a:t>diferencial </a:t>
            </a:r>
            <a:r>
              <a:rPr sz="1000" dirty="0">
                <a:latin typeface="Times New Roman"/>
                <a:cs typeface="Times New Roman"/>
              </a:rPr>
              <a:t>que </a:t>
            </a:r>
            <a:r>
              <a:rPr sz="1000" spc="-4" dirty="0">
                <a:latin typeface="Times New Roman"/>
                <a:cs typeface="Times New Roman"/>
              </a:rPr>
              <a:t>es </a:t>
            </a:r>
            <a:r>
              <a:rPr sz="1000" dirty="0">
                <a:latin typeface="Times New Roman"/>
                <a:cs typeface="Times New Roman"/>
              </a:rPr>
              <a:t>constante. </a:t>
            </a:r>
            <a:r>
              <a:rPr sz="1000" spc="-4" dirty="0">
                <a:latin typeface="Times New Roman"/>
                <a:cs typeface="Times New Roman"/>
              </a:rPr>
              <a:t>Esta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zona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queda definida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con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dirty="0">
                <a:latin typeface="Times New Roman"/>
                <a:cs typeface="Times New Roman"/>
              </a:rPr>
              <a:t> valor</a:t>
            </a:r>
            <a:r>
              <a:rPr sz="1000" spc="-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8" dirty="0">
                <a:latin typeface="Times New Roman"/>
                <a:cs typeface="Times New Roman"/>
              </a:rPr>
              <a:t>IB.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16"/>
              </a:spcBef>
              <a:buFont typeface="Symbol"/>
              <a:buChar char=""/>
            </a:pPr>
            <a:endParaRPr sz="1100">
              <a:latin typeface="Times New Roman"/>
              <a:cs typeface="Times New Roman"/>
            </a:endParaRPr>
          </a:p>
          <a:p>
            <a:pPr marL="379072" marR="4104" indent="-184663" algn="just">
              <a:lnSpc>
                <a:spcPct val="103299"/>
              </a:lnSpc>
              <a:buFont typeface="Symbol"/>
              <a:buChar char=""/>
              <a:tabLst>
                <a:tab pos="379585" algn="l"/>
              </a:tabLst>
            </a:pPr>
            <a:r>
              <a:rPr sz="1000" spc="-8" dirty="0">
                <a:latin typeface="Times New Roman"/>
                <a:cs typeface="Times New Roman"/>
              </a:rPr>
              <a:t>La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zona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2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que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corresponde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una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característica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con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pendiente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que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debe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considerar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las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diferencias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relación </a:t>
            </a:r>
            <a:r>
              <a:rPr sz="1000" spc="4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transformación, </a:t>
            </a:r>
            <a:r>
              <a:rPr sz="1000" dirty="0">
                <a:latin typeface="Times New Roman"/>
                <a:cs typeface="Times New Roman"/>
              </a:rPr>
              <a:t>tanto </a:t>
            </a:r>
            <a:r>
              <a:rPr sz="1000" spc="4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los transformadores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corriente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como del equipo protegido, como es el caso </a:t>
            </a:r>
            <a:r>
              <a:rPr sz="1000" spc="4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los transformadores </a:t>
            </a:r>
            <a:r>
              <a:rPr sz="1000" dirty="0">
                <a:latin typeface="Times New Roman"/>
                <a:cs typeface="Times New Roman"/>
              </a:rPr>
              <a:t>de potencia. Esta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zona</a:t>
            </a:r>
            <a:r>
              <a:rPr sz="1000" spc="-4" dirty="0">
                <a:latin typeface="Times New Roman"/>
                <a:cs typeface="Times New Roman"/>
              </a:rPr>
              <a:t> queda definida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con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 </a:t>
            </a:r>
            <a:r>
              <a:rPr sz="1000" spc="-4" dirty="0">
                <a:latin typeface="Times New Roman"/>
                <a:cs typeface="Times New Roman"/>
              </a:rPr>
              <a:t>pendiente K1.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12"/>
              </a:spcBef>
              <a:buFont typeface="Symbol"/>
              <a:buChar char=""/>
            </a:pPr>
            <a:endParaRPr sz="1100">
              <a:latin typeface="Times New Roman"/>
              <a:cs typeface="Times New Roman"/>
            </a:endParaRPr>
          </a:p>
          <a:p>
            <a:pPr marL="379072" marR="4104" indent="-184663" algn="just">
              <a:lnSpc>
                <a:spcPct val="103699"/>
              </a:lnSpc>
              <a:buFont typeface="Symbol"/>
              <a:buChar char=""/>
              <a:tabLst>
                <a:tab pos="379585" algn="l"/>
              </a:tabLst>
            </a:pPr>
            <a:r>
              <a:rPr sz="1000" spc="-8" dirty="0">
                <a:latin typeface="Times New Roman"/>
                <a:cs typeface="Times New Roman"/>
              </a:rPr>
              <a:t>La </a:t>
            </a:r>
            <a:r>
              <a:rPr sz="1000" dirty="0">
                <a:latin typeface="Times New Roman"/>
                <a:cs typeface="Times New Roman"/>
              </a:rPr>
              <a:t>zona 3 que debe permitir </a:t>
            </a:r>
            <a:r>
              <a:rPr sz="1000" spc="-4" dirty="0">
                <a:latin typeface="Times New Roman"/>
                <a:cs typeface="Times New Roman"/>
              </a:rPr>
              <a:t>evitar cualquier error consecuencia </a:t>
            </a:r>
            <a:r>
              <a:rPr sz="1000" dirty="0">
                <a:latin typeface="Times New Roman"/>
                <a:cs typeface="Times New Roman"/>
              </a:rPr>
              <a:t>de una posible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saturación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los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transformadores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corriente.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Este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aspecto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puede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ser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crítico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si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existe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 </a:t>
            </a:r>
            <a:r>
              <a:rPr sz="1000" spc="-4" dirty="0">
                <a:latin typeface="Times New Roman"/>
                <a:cs typeface="Times New Roman"/>
              </a:rPr>
              <a:t>posibilidad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un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flujo </a:t>
            </a:r>
            <a:r>
              <a:rPr sz="1000" spc="-4" dirty="0">
                <a:latin typeface="Times New Roman"/>
                <a:cs typeface="Times New Roman"/>
              </a:rPr>
              <a:t>remanente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los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transformadores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corriente.</a:t>
            </a:r>
            <a:endParaRPr sz="1000">
              <a:latin typeface="Times New Roman"/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26990" y="2881338"/>
            <a:ext cx="2543684" cy="841332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xfrm>
            <a:off x="6329082" y="5931133"/>
            <a:ext cx="300182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r>
              <a:rPr dirty="0"/>
              <a:t>66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xfrm>
            <a:off x="6329082" y="5931133"/>
            <a:ext cx="300182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r>
              <a:rPr dirty="0"/>
              <a:t>67</a:t>
            </a:r>
          </a:p>
        </p:txBody>
      </p:sp>
      <p:sp>
        <p:nvSpPr>
          <p:cNvPr id="2" name="object 2"/>
          <p:cNvSpPr txBox="1"/>
          <p:nvPr/>
        </p:nvSpPr>
        <p:spPr>
          <a:xfrm>
            <a:off x="1051937" y="559880"/>
            <a:ext cx="5552738" cy="1512639"/>
          </a:xfrm>
          <a:prstGeom prst="rect">
            <a:avLst/>
          </a:prstGeom>
        </p:spPr>
        <p:txBody>
          <a:bodyPr vert="horz" wrap="square" lIns="0" tIns="4617" rIns="0" bIns="0" rtlCol="0">
            <a:spAutoFit/>
          </a:bodyPr>
          <a:lstStyle/>
          <a:p>
            <a:pPr marL="10259" marR="6668" algn="just">
              <a:lnSpc>
                <a:spcPct val="103800"/>
              </a:lnSpc>
              <a:spcBef>
                <a:spcPts val="36"/>
              </a:spcBef>
            </a:pPr>
            <a:r>
              <a:rPr sz="1000" dirty="0">
                <a:latin typeface="Times New Roman"/>
                <a:cs typeface="Times New Roman"/>
              </a:rPr>
              <a:t>Esta zona </a:t>
            </a:r>
            <a:r>
              <a:rPr sz="1000" spc="-4" dirty="0">
                <a:latin typeface="Times New Roman"/>
                <a:cs typeface="Times New Roman"/>
              </a:rPr>
              <a:t>queda </a:t>
            </a:r>
            <a:r>
              <a:rPr sz="1000" dirty="0">
                <a:latin typeface="Times New Roman"/>
                <a:cs typeface="Times New Roman"/>
              </a:rPr>
              <a:t>definida </a:t>
            </a:r>
            <a:r>
              <a:rPr sz="1000" spc="-4" dirty="0">
                <a:latin typeface="Times New Roman"/>
                <a:cs typeface="Times New Roman"/>
              </a:rPr>
              <a:t>con </a:t>
            </a:r>
            <a:r>
              <a:rPr sz="1000" dirty="0">
                <a:latin typeface="Times New Roman"/>
                <a:cs typeface="Times New Roman"/>
              </a:rPr>
              <a:t>la pendiente </a:t>
            </a:r>
            <a:r>
              <a:rPr sz="1000" spc="-4" dirty="0">
                <a:latin typeface="Times New Roman"/>
                <a:cs typeface="Times New Roman"/>
              </a:rPr>
              <a:t>K2. </a:t>
            </a:r>
            <a:r>
              <a:rPr sz="1000" dirty="0">
                <a:latin typeface="Times New Roman"/>
                <a:cs typeface="Times New Roman"/>
              </a:rPr>
              <a:t>El </a:t>
            </a:r>
            <a:r>
              <a:rPr sz="1000" spc="-4" dirty="0">
                <a:latin typeface="Times New Roman"/>
                <a:cs typeface="Times New Roman"/>
              </a:rPr>
              <a:t>ajuste que se </a:t>
            </a:r>
            <a:r>
              <a:rPr sz="1000" dirty="0">
                <a:latin typeface="Times New Roman"/>
                <a:cs typeface="Times New Roman"/>
              </a:rPr>
              <a:t>le debe dar a </a:t>
            </a:r>
            <a:r>
              <a:rPr sz="1000" spc="-4" dirty="0">
                <a:latin typeface="Times New Roman"/>
                <a:cs typeface="Times New Roman"/>
              </a:rPr>
              <a:t>esta protección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debe ser </a:t>
            </a:r>
            <a:r>
              <a:rPr sz="1000" dirty="0">
                <a:latin typeface="Times New Roman"/>
                <a:cs typeface="Times New Roman"/>
              </a:rPr>
              <a:t>un </a:t>
            </a:r>
            <a:r>
              <a:rPr sz="1000" spc="-4" dirty="0">
                <a:latin typeface="Times New Roman"/>
                <a:cs typeface="Times New Roman"/>
              </a:rPr>
              <a:t>valor </a:t>
            </a:r>
            <a:r>
              <a:rPr sz="1000" dirty="0">
                <a:latin typeface="Times New Roman"/>
                <a:cs typeface="Times New Roman"/>
              </a:rPr>
              <a:t>porcentual </a:t>
            </a:r>
            <a:r>
              <a:rPr sz="1000" spc="-4" dirty="0">
                <a:latin typeface="Times New Roman"/>
                <a:cs typeface="Times New Roman"/>
              </a:rPr>
              <a:t>menor, al valor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referencia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corriente, </a:t>
            </a:r>
            <a:r>
              <a:rPr sz="1000" dirty="0">
                <a:latin typeface="Times New Roman"/>
                <a:cs typeface="Times New Roman"/>
              </a:rPr>
              <a:t>para </a:t>
            </a:r>
            <a:r>
              <a:rPr sz="1000" spc="-4" dirty="0">
                <a:latin typeface="Times New Roman"/>
                <a:cs typeface="Times New Roman"/>
              </a:rPr>
              <a:t>incrementar </a:t>
            </a:r>
            <a:r>
              <a:rPr sz="1000" dirty="0">
                <a:latin typeface="Times New Roman"/>
                <a:cs typeface="Times New Roman"/>
              </a:rPr>
              <a:t>la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sensibilidad</a:t>
            </a:r>
            <a:r>
              <a:rPr sz="1000" dirty="0">
                <a:latin typeface="Times New Roman"/>
                <a:cs typeface="Times New Roman"/>
              </a:rPr>
              <a:t> de la </a:t>
            </a:r>
            <a:r>
              <a:rPr sz="1000" spc="-4" dirty="0">
                <a:latin typeface="Times New Roman"/>
                <a:cs typeface="Times New Roman"/>
              </a:rPr>
              <a:t>protección,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considerando</a:t>
            </a:r>
            <a:r>
              <a:rPr sz="1000" dirty="0">
                <a:latin typeface="Times New Roman"/>
                <a:cs typeface="Times New Roman"/>
              </a:rPr>
              <a:t> la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tolerancia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pertinente.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12"/>
              </a:spcBef>
            </a:pPr>
            <a:endParaRPr sz="1200">
              <a:latin typeface="Times New Roman"/>
              <a:cs typeface="Times New Roman"/>
            </a:endParaRPr>
          </a:p>
          <a:p>
            <a:pPr marL="379072" marR="621186" indent="-369326">
              <a:lnSpc>
                <a:spcPct val="102899"/>
              </a:lnSpc>
            </a:pPr>
            <a:r>
              <a:rPr sz="1100" b="1" spc="-4" dirty="0">
                <a:latin typeface="Times New Roman"/>
                <a:cs typeface="Times New Roman"/>
              </a:rPr>
              <a:t>4.5.1</a:t>
            </a:r>
            <a:r>
              <a:rPr sz="1100" b="1" spc="36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AJUSTES</a:t>
            </a:r>
            <a:r>
              <a:rPr sz="1100" b="1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REALIZADOS</a:t>
            </a:r>
            <a:r>
              <a:rPr sz="1100" b="1" spc="8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A</a:t>
            </a:r>
            <a:r>
              <a:rPr sz="1100" b="1" spc="-4" dirty="0">
                <a:latin typeface="Times New Roman"/>
                <a:cs typeface="Times New Roman"/>
              </a:rPr>
              <a:t> LAS</a:t>
            </a:r>
            <a:r>
              <a:rPr sz="1100" b="1" spc="8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PROTECCIONES</a:t>
            </a:r>
            <a:r>
              <a:rPr sz="1100" b="1" spc="8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DEL </a:t>
            </a:r>
            <a:r>
              <a:rPr sz="1100" b="1" spc="-271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GENERADOR</a:t>
            </a:r>
            <a:r>
              <a:rPr sz="1100" b="1" spc="-8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DE</a:t>
            </a:r>
            <a:r>
              <a:rPr sz="1100" b="1" spc="4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LA</a:t>
            </a:r>
            <a:r>
              <a:rPr sz="1100" b="1" spc="-4" dirty="0">
                <a:latin typeface="Times New Roman"/>
                <a:cs typeface="Times New Roman"/>
              </a:rPr>
              <a:t> CENTRAL.</a:t>
            </a:r>
            <a:endParaRPr sz="1100">
              <a:latin typeface="Times New Roman"/>
              <a:cs typeface="Times New Roman"/>
            </a:endParaRPr>
          </a:p>
          <a:p>
            <a:pPr>
              <a:spcBef>
                <a:spcPts val="28"/>
              </a:spcBef>
            </a:pPr>
            <a:endParaRPr sz="1100">
              <a:latin typeface="Times New Roman"/>
              <a:cs typeface="Times New Roman"/>
            </a:endParaRPr>
          </a:p>
          <a:p>
            <a:pPr marL="10259" marR="5642" algn="just">
              <a:lnSpc>
                <a:spcPct val="103299"/>
              </a:lnSpc>
            </a:pPr>
            <a:r>
              <a:rPr sz="1000" b="1" spc="-4" dirty="0">
                <a:latin typeface="Times New Roman"/>
                <a:cs typeface="Times New Roman"/>
              </a:rPr>
              <a:t>(21G)</a:t>
            </a:r>
            <a:r>
              <a:rPr sz="1000" b="1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PROTECCIÓN</a:t>
            </a:r>
            <a:r>
              <a:rPr sz="1000" b="1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DE</a:t>
            </a:r>
            <a:r>
              <a:rPr sz="1000" b="1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RESPALDO</a:t>
            </a:r>
            <a:r>
              <a:rPr sz="1000" b="1" dirty="0">
                <a:latin typeface="Times New Roman"/>
                <a:cs typeface="Times New Roman"/>
              </a:rPr>
              <a:t> </a:t>
            </a:r>
            <a:r>
              <a:rPr sz="1000" b="1" spc="-8" dirty="0">
                <a:latin typeface="Times New Roman"/>
                <a:cs typeface="Times New Roman"/>
              </a:rPr>
              <a:t>POR</a:t>
            </a:r>
            <a:r>
              <a:rPr sz="1000" b="1" spc="-4" dirty="0">
                <a:latin typeface="Times New Roman"/>
                <a:cs typeface="Times New Roman"/>
              </a:rPr>
              <a:t> FALLAS</a:t>
            </a:r>
            <a:r>
              <a:rPr sz="1000" b="1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EXTERNAS</a:t>
            </a:r>
            <a:r>
              <a:rPr sz="1000" b="1" dirty="0">
                <a:latin typeface="Times New Roman"/>
                <a:cs typeface="Times New Roman"/>
              </a:rPr>
              <a:t> DEL </a:t>
            </a:r>
            <a:r>
              <a:rPr sz="1000" b="1" spc="4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GENERADOR.</a:t>
            </a:r>
            <a:endParaRPr sz="1000">
              <a:latin typeface="Times New Roman"/>
              <a:cs typeface="Times New Roman"/>
            </a:endParaRPr>
          </a:p>
          <a:p>
            <a:pPr marL="10259" algn="just">
              <a:spcBef>
                <a:spcPts val="40"/>
              </a:spcBef>
            </a:pPr>
            <a:r>
              <a:rPr sz="1000" b="1" spc="-4" dirty="0">
                <a:latin typeface="Times New Roman"/>
                <a:cs typeface="Times New Roman"/>
              </a:rPr>
              <a:t>M-3425A</a:t>
            </a:r>
            <a:r>
              <a:rPr sz="1000" b="1" spc="-44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(21)</a:t>
            </a:r>
            <a:r>
              <a:rPr sz="1000" b="1" spc="-48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DISTANCIA</a:t>
            </a:r>
            <a:r>
              <a:rPr sz="1000" b="1" spc="-44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DE</a:t>
            </a:r>
            <a:r>
              <a:rPr sz="1000" b="1" spc="-40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FASE</a:t>
            </a:r>
            <a:r>
              <a:rPr sz="1000" b="1" spc="-36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(CARACTERÍSTICA</a:t>
            </a:r>
            <a:r>
              <a:rPr sz="1000" b="1" spc="-44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MHO</a:t>
            </a:r>
            <a:r>
              <a:rPr sz="1000" b="1" spc="-36" dirty="0">
                <a:latin typeface="Times New Roman"/>
                <a:cs typeface="Times New Roman"/>
              </a:rPr>
              <a:t> </a:t>
            </a:r>
            <a:r>
              <a:rPr sz="1000" b="1" spc="-8" dirty="0">
                <a:latin typeface="Times New Roman"/>
                <a:cs typeface="Times New Roman"/>
              </a:rPr>
              <a:t>DE</a:t>
            </a:r>
            <a:r>
              <a:rPr sz="1000" b="1" spc="-40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TRES</a:t>
            </a:r>
            <a:r>
              <a:rPr sz="1000" b="1" spc="-36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ZONAS)</a:t>
            </a:r>
            <a:endParaRPr sz="1000">
              <a:latin typeface="Times New Roman"/>
              <a:cs typeface="Times New Roman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1402098" y="1846447"/>
          <a:ext cx="4847311" cy="16510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631594"/>
                <a:gridCol w="2215717"/>
              </a:tblGrid>
              <a:tr h="117286">
                <a:tc gridSpan="2">
                  <a:txBody>
                    <a:bodyPr/>
                    <a:lstStyle/>
                    <a:p>
                      <a:pPr marL="67945">
                        <a:lnSpc>
                          <a:spcPts val="1340"/>
                        </a:lnSpc>
                      </a:pPr>
                      <a:r>
                        <a:rPr sz="800" b="1" dirty="0">
                          <a:latin typeface="Times New Roman"/>
                          <a:cs typeface="Times New Roman"/>
                        </a:rPr>
                        <a:t>La</a:t>
                      </a:r>
                      <a:r>
                        <a:rPr sz="800" b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zona</a:t>
                      </a:r>
                      <a:r>
                        <a:rPr sz="800" b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dirty="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sz="800" b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tendrá</a:t>
                      </a:r>
                      <a:r>
                        <a:rPr sz="800" b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un</a:t>
                      </a:r>
                      <a:r>
                        <a:rPr sz="800" b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alcance</a:t>
                      </a:r>
                      <a:r>
                        <a:rPr sz="800" b="1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del</a:t>
                      </a:r>
                      <a:r>
                        <a:rPr sz="800" b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dirty="0">
                          <a:latin typeface="Times New Roman"/>
                          <a:cs typeface="Times New Roman"/>
                        </a:rPr>
                        <a:t>70%</a:t>
                      </a:r>
                      <a:r>
                        <a:rPr sz="800" b="1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800" b="1" dirty="0">
                          <a:latin typeface="Times New Roman"/>
                          <a:cs typeface="Times New Roman"/>
                        </a:rPr>
                        <a:t> la</a:t>
                      </a:r>
                      <a:r>
                        <a:rPr sz="800" b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reactancia</a:t>
                      </a:r>
                      <a:r>
                        <a:rPr sz="800" b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del</a:t>
                      </a:r>
                      <a:r>
                        <a:rPr sz="800" b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transformador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116553">
                <a:tc>
                  <a:txBody>
                    <a:bodyPr/>
                    <a:lstStyle/>
                    <a:p>
                      <a:pPr marL="67945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21#1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Circle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Diameter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1.1</a:t>
                      </a:r>
                      <a:r>
                        <a:rPr sz="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Ohms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6308">
                <a:tc>
                  <a:txBody>
                    <a:bodyPr/>
                    <a:lstStyle/>
                    <a:p>
                      <a:pPr marL="67945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21#1</a:t>
                      </a:r>
                      <a:r>
                        <a:rPr sz="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Offset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0.0</a:t>
                      </a:r>
                      <a:r>
                        <a:rPr sz="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Ohms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6309">
                <a:tc>
                  <a:txBody>
                    <a:bodyPr/>
                    <a:lstStyle/>
                    <a:p>
                      <a:pPr marL="67945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21#1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Impedance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Angle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88°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6308">
                <a:tc>
                  <a:txBody>
                    <a:bodyPr/>
                    <a:lstStyle/>
                    <a:p>
                      <a:pPr marL="67945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21#1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Time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Delay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18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Cycles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(0.3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seg)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6308">
                <a:tc gridSpan="2">
                  <a:txBody>
                    <a:bodyPr/>
                    <a:lstStyle/>
                    <a:p>
                      <a:pPr marL="67945">
                        <a:lnSpc>
                          <a:spcPts val="1330"/>
                        </a:lnSpc>
                      </a:pPr>
                      <a:r>
                        <a:rPr sz="800" b="1" dirty="0">
                          <a:latin typeface="Times New Roman"/>
                          <a:cs typeface="Times New Roman"/>
                        </a:rPr>
                        <a:t>La </a:t>
                      </a: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zona</a:t>
                      </a:r>
                      <a:r>
                        <a:rPr sz="800" b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dirty="0">
                          <a:latin typeface="Times New Roman"/>
                          <a:cs typeface="Times New Roman"/>
                        </a:rPr>
                        <a:t>2</a:t>
                      </a:r>
                      <a:r>
                        <a:rPr sz="800" b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tendrá</a:t>
                      </a:r>
                      <a:r>
                        <a:rPr sz="800" b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un</a:t>
                      </a:r>
                      <a:r>
                        <a:rPr sz="800" b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alcance</a:t>
                      </a:r>
                      <a:r>
                        <a:rPr sz="800" b="1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del</a:t>
                      </a:r>
                      <a:r>
                        <a:rPr sz="800" b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dirty="0">
                          <a:latin typeface="Times New Roman"/>
                          <a:cs typeface="Times New Roman"/>
                        </a:rPr>
                        <a:t>120%</a:t>
                      </a:r>
                      <a:r>
                        <a:rPr sz="800" b="1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800" b="1" dirty="0">
                          <a:latin typeface="Times New Roman"/>
                          <a:cs typeface="Times New Roman"/>
                        </a:rPr>
                        <a:t> la</a:t>
                      </a:r>
                      <a:r>
                        <a:rPr sz="800" b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reactancia</a:t>
                      </a:r>
                      <a:r>
                        <a:rPr sz="800" b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del</a:t>
                      </a:r>
                      <a:r>
                        <a:rPr sz="800" b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transformador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116309">
                <a:tc>
                  <a:txBody>
                    <a:bodyPr/>
                    <a:lstStyle/>
                    <a:p>
                      <a:pPr marL="67945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21#2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Circle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Diameter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1.9</a:t>
                      </a:r>
                      <a:r>
                        <a:rPr sz="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Ohms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7286">
                <a:tc>
                  <a:txBody>
                    <a:bodyPr/>
                    <a:lstStyle/>
                    <a:p>
                      <a:pPr marL="67945">
                        <a:lnSpc>
                          <a:spcPts val="134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21#2</a:t>
                      </a:r>
                      <a:r>
                        <a:rPr sz="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Offset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340"/>
                        </a:lnSpc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-0.3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Ohms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6308">
                <a:tc>
                  <a:txBody>
                    <a:bodyPr/>
                    <a:lstStyle/>
                    <a:p>
                      <a:pPr marL="67945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21#2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Impedance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Angle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88°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6308">
                <a:tc>
                  <a:txBody>
                    <a:bodyPr/>
                    <a:lstStyle/>
                    <a:p>
                      <a:pPr marL="67945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21#2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Time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Delay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90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Cycles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(0.3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seg)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4" name="object 4"/>
          <p:cNvSpPr txBox="1"/>
          <p:nvPr/>
        </p:nvSpPr>
        <p:spPr>
          <a:xfrm>
            <a:off x="1051937" y="3002614"/>
            <a:ext cx="5551488" cy="1819059"/>
          </a:xfrm>
          <a:prstGeom prst="rect">
            <a:avLst/>
          </a:prstGeom>
        </p:spPr>
        <p:txBody>
          <a:bodyPr vert="horz" wrap="square" lIns="0" tIns="10259" rIns="0" bIns="0" rtlCol="0">
            <a:spAutoFit/>
          </a:bodyPr>
          <a:lstStyle/>
          <a:p>
            <a:pPr algn="ctr">
              <a:spcBef>
                <a:spcPts val="81"/>
              </a:spcBef>
            </a:pPr>
            <a:r>
              <a:rPr sz="700" b="1" i="1" dirty="0">
                <a:latin typeface="Times New Roman"/>
                <a:cs typeface="Times New Roman"/>
              </a:rPr>
              <a:t>Tabla 4.5:</a:t>
            </a:r>
            <a:r>
              <a:rPr sz="700" b="1" i="1" spc="-4" dirty="0">
                <a:latin typeface="Times New Roman"/>
                <a:cs typeface="Times New Roman"/>
              </a:rPr>
              <a:t> Ajustes</a:t>
            </a:r>
            <a:r>
              <a:rPr sz="700" b="1" i="1" spc="4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de</a:t>
            </a:r>
            <a:r>
              <a:rPr sz="700" b="1" i="1" spc="-4" dirty="0">
                <a:latin typeface="Times New Roman"/>
                <a:cs typeface="Times New Roman"/>
              </a:rPr>
              <a:t> protección </a:t>
            </a:r>
            <a:r>
              <a:rPr sz="700" b="1" i="1" dirty="0">
                <a:latin typeface="Times New Roman"/>
                <a:cs typeface="Times New Roman"/>
              </a:rPr>
              <a:t>21G</a:t>
            </a:r>
            <a:r>
              <a:rPr sz="700" b="1" i="1" spc="-8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del</a:t>
            </a:r>
            <a:r>
              <a:rPr sz="700" b="1" i="1" spc="4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generador.</a:t>
            </a:r>
            <a:endParaRPr sz="700">
              <a:latin typeface="Times New Roman"/>
              <a:cs typeface="Times New Roman"/>
            </a:endParaRPr>
          </a:p>
          <a:p>
            <a:pPr marL="10259" marR="383176">
              <a:lnSpc>
                <a:spcPct val="103499"/>
              </a:lnSpc>
              <a:spcBef>
                <a:spcPts val="715"/>
              </a:spcBef>
            </a:pPr>
            <a:r>
              <a:rPr sz="1000" b="1" spc="-4" dirty="0">
                <a:latin typeface="Times New Roman"/>
                <a:cs typeface="Times New Roman"/>
              </a:rPr>
              <a:t>(24G)</a:t>
            </a:r>
            <a:r>
              <a:rPr sz="1000" b="1" spc="12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PROTECCIÓN</a:t>
            </a:r>
            <a:r>
              <a:rPr sz="1000" b="1" spc="12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CONTRA</a:t>
            </a:r>
            <a:r>
              <a:rPr sz="1000" b="1" spc="12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SOBRE</a:t>
            </a:r>
            <a:r>
              <a:rPr sz="1000" b="1" spc="8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EXCITACIÓN</a:t>
            </a:r>
            <a:r>
              <a:rPr sz="1000" b="1" spc="12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DEL</a:t>
            </a:r>
            <a:r>
              <a:rPr sz="1000" b="1" spc="12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GENERADOR. </a:t>
            </a:r>
            <a:r>
              <a:rPr sz="1000" b="1" spc="-230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M-3425A</a:t>
            </a:r>
            <a:r>
              <a:rPr sz="1000" b="1" dirty="0">
                <a:latin typeface="Times New Roman"/>
                <a:cs typeface="Times New Roman"/>
              </a:rPr>
              <a:t> (24)</a:t>
            </a:r>
            <a:r>
              <a:rPr sz="1000" b="1" spc="-4" dirty="0">
                <a:latin typeface="Times New Roman"/>
                <a:cs typeface="Times New Roman"/>
              </a:rPr>
              <a:t> VOLTS/HZ</a:t>
            </a:r>
            <a:r>
              <a:rPr sz="1000" b="1" spc="-8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(TIEMPO</a:t>
            </a:r>
            <a:r>
              <a:rPr sz="1000" b="1" spc="4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INVERSO</a:t>
            </a:r>
            <a:r>
              <a:rPr sz="1000" b="1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Y</a:t>
            </a:r>
            <a:r>
              <a:rPr sz="1000" b="1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DEFINIDO).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32"/>
              </a:spcBef>
            </a:pPr>
            <a:endParaRPr sz="1100">
              <a:latin typeface="Times New Roman"/>
              <a:cs typeface="Times New Roman"/>
            </a:endParaRPr>
          </a:p>
          <a:p>
            <a:pPr marL="10259"/>
            <a:r>
              <a:rPr sz="1000" b="1" dirty="0">
                <a:latin typeface="Times New Roman"/>
                <a:cs typeface="Times New Roman"/>
              </a:rPr>
              <a:t>El</a:t>
            </a:r>
            <a:r>
              <a:rPr sz="1000" b="1" spc="-4" dirty="0">
                <a:latin typeface="Times New Roman"/>
                <a:cs typeface="Times New Roman"/>
              </a:rPr>
              <a:t> límite</a:t>
            </a:r>
            <a:r>
              <a:rPr sz="1000" b="1" spc="-8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ANSI</a:t>
            </a:r>
            <a:r>
              <a:rPr sz="1000" b="1" dirty="0">
                <a:latin typeface="Times New Roman"/>
                <a:cs typeface="Times New Roman"/>
              </a:rPr>
              <a:t> C50.13</a:t>
            </a:r>
            <a:r>
              <a:rPr sz="1000" b="1" spc="-4" dirty="0">
                <a:latin typeface="Times New Roman"/>
                <a:cs typeface="Times New Roman"/>
              </a:rPr>
              <a:t> establece para</a:t>
            </a:r>
            <a:r>
              <a:rPr sz="1000" b="1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el</a:t>
            </a:r>
            <a:r>
              <a:rPr sz="1000" b="1" dirty="0">
                <a:latin typeface="Times New Roman"/>
                <a:cs typeface="Times New Roman"/>
              </a:rPr>
              <a:t> generador:</a:t>
            </a:r>
            <a:endParaRPr sz="1000">
              <a:latin typeface="Times New Roman"/>
              <a:cs typeface="Times New Roman"/>
            </a:endParaRPr>
          </a:p>
          <a:p>
            <a:pPr marL="10259" marR="3257252">
              <a:lnSpc>
                <a:spcPts val="1204"/>
              </a:lnSpc>
              <a:spcBef>
                <a:spcPts val="24"/>
              </a:spcBef>
            </a:pPr>
            <a:r>
              <a:rPr sz="1000" spc="-4" dirty="0">
                <a:latin typeface="Times New Roman"/>
                <a:cs typeface="Times New Roman"/>
              </a:rPr>
              <a:t>Full </a:t>
            </a:r>
            <a:r>
              <a:rPr sz="1000" spc="-8" dirty="0">
                <a:latin typeface="Times New Roman"/>
                <a:cs typeface="Times New Roman"/>
              </a:rPr>
              <a:t>Load </a:t>
            </a:r>
            <a:r>
              <a:rPr sz="1000" spc="-4" dirty="0">
                <a:latin typeface="Times New Roman"/>
                <a:cs typeface="Times New Roman"/>
              </a:rPr>
              <a:t>V/Hz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=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1.05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spc="4" dirty="0">
                <a:latin typeface="Times New Roman"/>
                <a:cs typeface="Times New Roman"/>
              </a:rPr>
              <a:t>pu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No </a:t>
            </a:r>
            <a:r>
              <a:rPr sz="1000" spc="-8" dirty="0">
                <a:latin typeface="Times New Roman"/>
                <a:cs typeface="Times New Roman"/>
              </a:rPr>
              <a:t>Load </a:t>
            </a:r>
            <a:r>
              <a:rPr sz="1000" spc="-4" dirty="0">
                <a:latin typeface="Times New Roman"/>
                <a:cs typeface="Times New Roman"/>
              </a:rPr>
              <a:t>V/Hz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=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1.05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pu</a:t>
            </a:r>
            <a:endParaRPr sz="1000">
              <a:latin typeface="Times New Roman"/>
              <a:cs typeface="Times New Roman"/>
            </a:endParaRPr>
          </a:p>
          <a:p>
            <a:pPr marL="10259">
              <a:lnSpc>
                <a:spcPts val="1155"/>
              </a:lnSpc>
            </a:pPr>
            <a:r>
              <a:rPr sz="1000" spc="-4" dirty="0">
                <a:latin typeface="Times New Roman"/>
                <a:cs typeface="Times New Roman"/>
              </a:rPr>
              <a:t>Se</a:t>
            </a:r>
            <a:r>
              <a:rPr sz="1000" spc="57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proponen</a:t>
            </a:r>
            <a:r>
              <a:rPr sz="1000" spc="73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los</a:t>
            </a:r>
            <a:r>
              <a:rPr sz="1000" spc="61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ajustes</a:t>
            </a:r>
            <a:r>
              <a:rPr sz="1000" spc="81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61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esta</a:t>
            </a:r>
            <a:r>
              <a:rPr sz="1000" spc="69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función</a:t>
            </a:r>
            <a:r>
              <a:rPr sz="1000" spc="6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24</a:t>
            </a:r>
            <a:r>
              <a:rPr sz="1000" spc="73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(V/Hz)</a:t>
            </a:r>
            <a:r>
              <a:rPr sz="1000" spc="57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considerando</a:t>
            </a:r>
            <a:r>
              <a:rPr sz="1000" spc="73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los</a:t>
            </a:r>
            <a:r>
              <a:rPr sz="1000" spc="6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límites</a:t>
            </a:r>
            <a:r>
              <a:rPr sz="1000" spc="57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recomendados</a:t>
            </a:r>
            <a:endParaRPr sz="1000">
              <a:latin typeface="Times New Roman"/>
              <a:cs typeface="Times New Roman"/>
            </a:endParaRPr>
          </a:p>
          <a:p>
            <a:pPr marL="10259" marR="4104">
              <a:lnSpc>
                <a:spcPct val="103299"/>
              </a:lnSpc>
              <a:spcBef>
                <a:spcPts val="4"/>
              </a:spcBef>
            </a:pPr>
            <a:r>
              <a:rPr sz="1000" dirty="0">
                <a:latin typeface="Times New Roman"/>
                <a:cs typeface="Times New Roman"/>
              </a:rPr>
              <a:t>por</a:t>
            </a:r>
            <a:r>
              <a:rPr sz="1000" spc="61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spc="69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estándar</a:t>
            </a:r>
            <a:r>
              <a:rPr sz="1000" spc="77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IEEE</a:t>
            </a:r>
            <a:r>
              <a:rPr sz="1000" spc="61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C37.102.</a:t>
            </a:r>
            <a:r>
              <a:rPr sz="1000" spc="69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Para</a:t>
            </a:r>
            <a:r>
              <a:rPr sz="1000" spc="57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tener</a:t>
            </a:r>
            <a:r>
              <a:rPr sz="1000" spc="6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un</a:t>
            </a:r>
            <a:r>
              <a:rPr sz="1000" spc="6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tiempo</a:t>
            </a:r>
            <a:r>
              <a:rPr sz="1000" spc="73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61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operación</a:t>
            </a:r>
            <a:r>
              <a:rPr sz="1000" spc="69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89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1.2</a:t>
            </a:r>
            <a:r>
              <a:rPr sz="1000" spc="73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segundos</a:t>
            </a:r>
            <a:r>
              <a:rPr sz="1000" spc="81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con</a:t>
            </a:r>
            <a:r>
              <a:rPr sz="1000" spc="6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un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valor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118%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volts/Hertz,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característica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inversa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da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un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tiempo </a:t>
            </a:r>
            <a:r>
              <a:rPr sz="1000" dirty="0">
                <a:latin typeface="Times New Roman"/>
                <a:cs typeface="Times New Roman"/>
              </a:rPr>
              <a:t>muy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alto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ese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nivel</a:t>
            </a:r>
            <a:r>
              <a:rPr sz="1000" spc="-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endParaRPr sz="1000">
              <a:latin typeface="Times New Roman"/>
              <a:cs typeface="Times New Roman"/>
            </a:endParaRPr>
          </a:p>
          <a:p>
            <a:pPr marL="10259">
              <a:spcBef>
                <a:spcPts val="48"/>
              </a:spcBef>
            </a:pPr>
            <a:r>
              <a:rPr sz="1000" spc="-4" dirty="0">
                <a:latin typeface="Times New Roman"/>
                <a:cs typeface="Times New Roman"/>
              </a:rPr>
              <a:t>sobre-excitación,</a:t>
            </a:r>
            <a:r>
              <a:rPr sz="1000" dirty="0">
                <a:latin typeface="Times New Roman"/>
                <a:cs typeface="Times New Roman"/>
              </a:rPr>
              <a:t> así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que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usará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tiempo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definido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número</a:t>
            </a:r>
            <a:r>
              <a:rPr sz="1000" spc="1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1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del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relevador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para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este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caso.</a:t>
            </a:r>
            <a:endParaRPr sz="1000">
              <a:latin typeface="Times New Roman"/>
              <a:cs typeface="Times New Roman"/>
            </a:endParaRPr>
          </a:p>
        </p:txBody>
      </p:sp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2576186" y="4394903"/>
          <a:ext cx="2496512" cy="18161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23544"/>
                <a:gridCol w="772968"/>
              </a:tblGrid>
              <a:tr h="116309">
                <a:tc gridSpan="2"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Tiempo</a:t>
                      </a:r>
                      <a:r>
                        <a:rPr sz="800" b="1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dirty="0">
                          <a:latin typeface="Times New Roman"/>
                          <a:cs typeface="Times New Roman"/>
                        </a:rPr>
                        <a:t>#1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116308">
                <a:tc>
                  <a:txBody>
                    <a:bodyPr/>
                    <a:lstStyle/>
                    <a:p>
                      <a:pPr marL="68580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24DT</a:t>
                      </a:r>
                      <a:r>
                        <a:rPr sz="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#1</a:t>
                      </a:r>
                      <a:r>
                        <a:rPr sz="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Pickup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118%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6553">
                <a:tc>
                  <a:txBody>
                    <a:bodyPr/>
                    <a:lstStyle/>
                    <a:p>
                      <a:pPr marL="68580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24DT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#1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Time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Delay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72</a:t>
                      </a:r>
                      <a:r>
                        <a:rPr sz="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cycles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6309">
                <a:tc gridSpan="2"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Tiempo</a:t>
                      </a:r>
                      <a:r>
                        <a:rPr sz="800" b="1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dirty="0">
                          <a:latin typeface="Times New Roman"/>
                          <a:cs typeface="Times New Roman"/>
                        </a:rPr>
                        <a:t>2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116308">
                <a:tc>
                  <a:txBody>
                    <a:bodyPr/>
                    <a:lstStyle/>
                    <a:p>
                      <a:pPr marL="68580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24DT</a:t>
                      </a:r>
                      <a:r>
                        <a:rPr sz="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#2</a:t>
                      </a:r>
                      <a:r>
                        <a:rPr sz="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Pickup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105%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7286">
                <a:tc>
                  <a:txBody>
                    <a:bodyPr/>
                    <a:lstStyle/>
                    <a:p>
                      <a:pPr marL="68580">
                        <a:lnSpc>
                          <a:spcPts val="134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24DT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#2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Time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Delay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134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120</a:t>
                      </a:r>
                      <a:r>
                        <a:rPr sz="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cycles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6308">
                <a:tc gridSpan="2">
                  <a:txBody>
                    <a:bodyPr/>
                    <a:lstStyle/>
                    <a:p>
                      <a:pPr marL="760095">
                        <a:lnSpc>
                          <a:spcPts val="1330"/>
                        </a:lnSpc>
                      </a:pP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Tiempo</a:t>
                      </a:r>
                      <a:r>
                        <a:rPr sz="800" b="1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inverso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116309">
                <a:tc>
                  <a:txBody>
                    <a:bodyPr/>
                    <a:lstStyle/>
                    <a:p>
                      <a:pPr marL="68580">
                        <a:lnSpc>
                          <a:spcPts val="1330"/>
                        </a:lnSpc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24IT</a:t>
                      </a:r>
                      <a:r>
                        <a:rPr sz="8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Pickup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105%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6308">
                <a:tc>
                  <a:txBody>
                    <a:bodyPr/>
                    <a:lstStyle/>
                    <a:p>
                      <a:pPr marL="68580">
                        <a:lnSpc>
                          <a:spcPts val="1330"/>
                        </a:lnSpc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24IT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Time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Dial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3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6309">
                <a:tc>
                  <a:txBody>
                    <a:bodyPr/>
                    <a:lstStyle/>
                    <a:p>
                      <a:pPr marL="68580">
                        <a:lnSpc>
                          <a:spcPts val="1330"/>
                        </a:lnSpc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24IT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Reset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Rate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300</a:t>
                      </a:r>
                      <a:r>
                        <a:rPr sz="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seg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7254">
                <a:tc>
                  <a:txBody>
                    <a:bodyPr/>
                    <a:lstStyle/>
                    <a:p>
                      <a:pPr marL="68580">
                        <a:lnSpc>
                          <a:spcPts val="1340"/>
                        </a:lnSpc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24IT Inverse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Time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Curves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134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#1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6" name="object 6"/>
          <p:cNvSpPr txBox="1"/>
          <p:nvPr/>
        </p:nvSpPr>
        <p:spPr>
          <a:xfrm>
            <a:off x="2608705" y="5667346"/>
            <a:ext cx="2437727" cy="118081"/>
          </a:xfrm>
          <a:prstGeom prst="rect">
            <a:avLst/>
          </a:prstGeom>
        </p:spPr>
        <p:txBody>
          <a:bodyPr vert="horz" wrap="square" lIns="0" tIns="10259" rIns="0" bIns="0" rtlCol="0">
            <a:spAutoFit/>
          </a:bodyPr>
          <a:lstStyle/>
          <a:p>
            <a:pPr marL="10259">
              <a:spcBef>
                <a:spcPts val="81"/>
              </a:spcBef>
            </a:pPr>
            <a:r>
              <a:rPr sz="700" b="1" i="1" dirty="0">
                <a:latin typeface="Times New Roman"/>
                <a:cs typeface="Times New Roman"/>
              </a:rPr>
              <a:t>Tabla 4.6:</a:t>
            </a:r>
            <a:r>
              <a:rPr sz="700" b="1" i="1" spc="-4" dirty="0">
                <a:latin typeface="Times New Roman"/>
                <a:cs typeface="Times New Roman"/>
              </a:rPr>
              <a:t> Ajustes</a:t>
            </a:r>
            <a:r>
              <a:rPr sz="700" b="1" i="1" spc="4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de </a:t>
            </a:r>
            <a:r>
              <a:rPr sz="700" b="1" i="1" spc="-4" dirty="0">
                <a:latin typeface="Times New Roman"/>
                <a:cs typeface="Times New Roman"/>
              </a:rPr>
              <a:t>protección </a:t>
            </a:r>
            <a:r>
              <a:rPr sz="700" b="1" i="1" dirty="0">
                <a:latin typeface="Times New Roman"/>
                <a:cs typeface="Times New Roman"/>
              </a:rPr>
              <a:t>24G</a:t>
            </a:r>
            <a:r>
              <a:rPr sz="700" b="1" i="1" spc="-8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del</a:t>
            </a:r>
            <a:r>
              <a:rPr sz="700" b="1" i="1" spc="4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generador.</a:t>
            </a:r>
            <a:endParaRPr sz="7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xfrm>
            <a:off x="6329082" y="5931133"/>
            <a:ext cx="300182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r>
              <a:rPr dirty="0"/>
              <a:t>68</a:t>
            </a:r>
          </a:p>
        </p:txBody>
      </p:sp>
      <p:sp>
        <p:nvSpPr>
          <p:cNvPr id="2" name="object 2"/>
          <p:cNvSpPr txBox="1"/>
          <p:nvPr/>
        </p:nvSpPr>
        <p:spPr>
          <a:xfrm>
            <a:off x="1051937" y="561835"/>
            <a:ext cx="5224414" cy="478120"/>
          </a:xfrm>
          <a:prstGeom prst="rect">
            <a:avLst/>
          </a:prstGeom>
        </p:spPr>
        <p:txBody>
          <a:bodyPr vert="horz" wrap="square" lIns="0" tIns="4104" rIns="0" bIns="0" rtlCol="0">
            <a:spAutoFit/>
          </a:bodyPr>
          <a:lstStyle/>
          <a:p>
            <a:pPr marL="10259" marR="56938">
              <a:lnSpc>
                <a:spcPct val="104200"/>
              </a:lnSpc>
              <a:spcBef>
                <a:spcPts val="32"/>
              </a:spcBef>
            </a:pPr>
            <a:r>
              <a:rPr sz="1000" b="1" spc="-4" dirty="0">
                <a:latin typeface="Times New Roman"/>
                <a:cs typeface="Times New Roman"/>
              </a:rPr>
              <a:t>ANSI</a:t>
            </a:r>
            <a:r>
              <a:rPr sz="1000" b="1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(27G):</a:t>
            </a:r>
            <a:r>
              <a:rPr sz="1000" b="1" spc="8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PROTECCIÓN</a:t>
            </a:r>
            <a:r>
              <a:rPr sz="1000" b="1" spc="4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CONTRA</a:t>
            </a:r>
            <a:r>
              <a:rPr sz="1000" b="1" dirty="0">
                <a:latin typeface="Times New Roman"/>
                <a:cs typeface="Times New Roman"/>
              </a:rPr>
              <a:t> BAJO</a:t>
            </a:r>
            <a:r>
              <a:rPr sz="1000" b="1" spc="4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VOLTAJE</a:t>
            </a:r>
            <a:r>
              <a:rPr sz="1000" b="1" spc="4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DEL</a:t>
            </a:r>
            <a:r>
              <a:rPr sz="1000" b="1" spc="4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GENERADOR. </a:t>
            </a:r>
            <a:r>
              <a:rPr sz="1000" b="1" spc="-230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M-3425A </a:t>
            </a:r>
            <a:r>
              <a:rPr sz="1000" b="1" dirty="0">
                <a:latin typeface="Times New Roman"/>
                <a:cs typeface="Times New Roman"/>
              </a:rPr>
              <a:t>(27) BAJO VOLTAJE </a:t>
            </a:r>
            <a:r>
              <a:rPr sz="1000" b="1" spc="-4" dirty="0">
                <a:latin typeface="Times New Roman"/>
                <a:cs typeface="Times New Roman"/>
              </a:rPr>
              <a:t>DE</a:t>
            </a:r>
            <a:r>
              <a:rPr sz="1000" b="1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FASE.</a:t>
            </a:r>
            <a:endParaRPr sz="1000">
              <a:latin typeface="Times New Roman"/>
              <a:cs typeface="Times New Roman"/>
            </a:endParaRPr>
          </a:p>
          <a:p>
            <a:pPr marL="10259">
              <a:spcBef>
                <a:spcPts val="16"/>
              </a:spcBef>
            </a:pPr>
            <a:r>
              <a:rPr sz="1000" spc="-4" dirty="0">
                <a:latin typeface="Times New Roman"/>
                <a:cs typeface="Times New Roman"/>
              </a:rPr>
              <a:t>Se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recomienda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que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esta</a:t>
            </a:r>
            <a:r>
              <a:rPr sz="1000" spc="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aplicación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sea </a:t>
            </a:r>
            <a:r>
              <a:rPr sz="1000" dirty="0">
                <a:latin typeface="Times New Roman"/>
                <a:cs typeface="Times New Roman"/>
              </a:rPr>
              <a:t>solo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para </a:t>
            </a:r>
            <a:r>
              <a:rPr sz="1000" spc="-4" dirty="0">
                <a:latin typeface="Times New Roman"/>
                <a:cs typeface="Times New Roman"/>
              </a:rPr>
              <a:t>Alarma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por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su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principio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operación.</a:t>
            </a:r>
            <a:endParaRPr sz="1000">
              <a:latin typeface="Times New Roman"/>
              <a:cs typeface="Times New Roman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2516149" y="941387"/>
          <a:ext cx="2619085" cy="9906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23241"/>
                <a:gridCol w="1395844"/>
              </a:tblGrid>
              <a:tr h="116309">
                <a:tc gridSpan="2">
                  <a:txBody>
                    <a:bodyPr/>
                    <a:lstStyle/>
                    <a:p>
                      <a:pPr marL="68580">
                        <a:lnSpc>
                          <a:spcPts val="1330"/>
                        </a:lnSpc>
                      </a:pP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Tiempo</a:t>
                      </a:r>
                      <a:r>
                        <a:rPr sz="800" b="1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dirty="0">
                          <a:latin typeface="Times New Roman"/>
                          <a:cs typeface="Times New Roman"/>
                        </a:rPr>
                        <a:t>#1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116308">
                <a:tc>
                  <a:txBody>
                    <a:bodyPr/>
                    <a:lstStyle/>
                    <a:p>
                      <a:pPr marL="68580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27</a:t>
                      </a:r>
                      <a:r>
                        <a:rPr sz="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#1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Pickup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103</a:t>
                      </a:r>
                      <a:r>
                        <a:rPr sz="8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V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6308">
                <a:tc>
                  <a:txBody>
                    <a:bodyPr/>
                    <a:lstStyle/>
                    <a:p>
                      <a:pPr marL="68580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27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#1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Time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Delay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120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cycles=2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seg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6308">
                <a:tc gridSpan="2">
                  <a:txBody>
                    <a:bodyPr/>
                    <a:lstStyle/>
                    <a:p>
                      <a:pPr marL="68580">
                        <a:lnSpc>
                          <a:spcPts val="1330"/>
                        </a:lnSpc>
                      </a:pP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Tiempo</a:t>
                      </a:r>
                      <a:r>
                        <a:rPr sz="800" b="1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dirty="0">
                          <a:latin typeface="Times New Roman"/>
                          <a:cs typeface="Times New Roman"/>
                        </a:rPr>
                        <a:t>#2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116309">
                <a:tc>
                  <a:txBody>
                    <a:bodyPr/>
                    <a:lstStyle/>
                    <a:p>
                      <a:pPr marL="68580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27</a:t>
                      </a:r>
                      <a:r>
                        <a:rPr sz="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#2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Pickup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92</a:t>
                      </a:r>
                      <a:r>
                        <a:rPr sz="8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V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7286">
                <a:tc>
                  <a:txBody>
                    <a:bodyPr/>
                    <a:lstStyle/>
                    <a:p>
                      <a:pPr marL="68580">
                        <a:lnSpc>
                          <a:spcPts val="134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27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#2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Time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Delay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34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600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cycles=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10.0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seg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4" name="object 4"/>
          <p:cNvSpPr txBox="1"/>
          <p:nvPr/>
        </p:nvSpPr>
        <p:spPr>
          <a:xfrm>
            <a:off x="1051937" y="1631096"/>
            <a:ext cx="5549611" cy="520242"/>
          </a:xfrm>
          <a:prstGeom prst="rect">
            <a:avLst/>
          </a:prstGeom>
        </p:spPr>
        <p:txBody>
          <a:bodyPr vert="horz" wrap="square" lIns="0" tIns="10259" rIns="0" bIns="0" rtlCol="0">
            <a:spAutoFit/>
          </a:bodyPr>
          <a:lstStyle/>
          <a:p>
            <a:pPr marL="513" algn="ctr">
              <a:spcBef>
                <a:spcPts val="81"/>
              </a:spcBef>
            </a:pPr>
            <a:r>
              <a:rPr sz="700" b="1" i="1" dirty="0">
                <a:latin typeface="Times New Roman"/>
                <a:cs typeface="Times New Roman"/>
              </a:rPr>
              <a:t>Tabla 4.7:</a:t>
            </a:r>
            <a:r>
              <a:rPr sz="700" b="1" i="1" spc="-4" dirty="0">
                <a:latin typeface="Times New Roman"/>
                <a:cs typeface="Times New Roman"/>
              </a:rPr>
              <a:t> Ajustes</a:t>
            </a:r>
            <a:r>
              <a:rPr sz="700" b="1" i="1" spc="4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de</a:t>
            </a:r>
            <a:r>
              <a:rPr sz="700" b="1" i="1" spc="-8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protección </a:t>
            </a:r>
            <a:r>
              <a:rPr sz="700" b="1" i="1" dirty="0">
                <a:latin typeface="Times New Roman"/>
                <a:cs typeface="Times New Roman"/>
              </a:rPr>
              <a:t>27 del</a:t>
            </a:r>
            <a:r>
              <a:rPr sz="700" b="1" i="1" spc="4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generador.</a:t>
            </a:r>
            <a:endParaRPr sz="700">
              <a:latin typeface="Times New Roman"/>
              <a:cs typeface="Times New Roman"/>
            </a:endParaRPr>
          </a:p>
          <a:p>
            <a:pPr marL="10259" marR="4104">
              <a:lnSpc>
                <a:spcPct val="103499"/>
              </a:lnSpc>
              <a:spcBef>
                <a:spcPts val="702"/>
              </a:spcBef>
            </a:pPr>
            <a:r>
              <a:rPr sz="1000" b="1" dirty="0">
                <a:latin typeface="Times New Roman"/>
                <a:cs typeface="Times New Roman"/>
              </a:rPr>
              <a:t>(27TN)</a:t>
            </a:r>
            <a:r>
              <a:rPr sz="1000" b="1" spc="194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PROTECCIÓN</a:t>
            </a:r>
            <a:r>
              <a:rPr sz="1000" b="1" spc="202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CONTRA</a:t>
            </a:r>
            <a:r>
              <a:rPr sz="1000" b="1" spc="198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FALLA</a:t>
            </a:r>
            <a:r>
              <a:rPr sz="1000" b="1" spc="202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A</a:t>
            </a:r>
            <a:r>
              <a:rPr sz="1000" b="1" spc="202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TIERRA</a:t>
            </a:r>
            <a:r>
              <a:rPr sz="1000" b="1" spc="198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EN</a:t>
            </a:r>
            <a:r>
              <a:rPr sz="1000" b="1" spc="202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EL</a:t>
            </a:r>
            <a:r>
              <a:rPr sz="1000" b="1" spc="205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DEVANADO</a:t>
            </a:r>
            <a:r>
              <a:rPr sz="1000" b="1" spc="205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DEL </a:t>
            </a:r>
            <a:r>
              <a:rPr sz="1000" b="1" spc="-230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ESTATOR.</a:t>
            </a:r>
            <a:endParaRPr sz="1000">
              <a:latin typeface="Times New Roman"/>
              <a:cs typeface="Times New Roman"/>
            </a:endParaRPr>
          </a:p>
          <a:p>
            <a:pPr marL="10259">
              <a:spcBef>
                <a:spcPts val="32"/>
              </a:spcBef>
            </a:pPr>
            <a:r>
              <a:rPr sz="1000" b="1" spc="-4" dirty="0">
                <a:latin typeface="Times New Roman"/>
                <a:cs typeface="Times New Roman"/>
              </a:rPr>
              <a:t>M-3425A</a:t>
            </a:r>
            <a:r>
              <a:rPr sz="1000" b="1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(27TN)</a:t>
            </a:r>
            <a:r>
              <a:rPr sz="1000" b="1" spc="-8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BAJO</a:t>
            </a:r>
            <a:r>
              <a:rPr sz="1000" b="1" spc="12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VOLTAJE </a:t>
            </a:r>
            <a:r>
              <a:rPr sz="1000" b="1" spc="-4" dirty="0">
                <a:latin typeface="Times New Roman"/>
                <a:cs typeface="Times New Roman"/>
              </a:rPr>
              <a:t>DE</a:t>
            </a:r>
            <a:r>
              <a:rPr sz="1000" b="1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TERCERA</a:t>
            </a:r>
            <a:r>
              <a:rPr sz="1000" b="1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ARMÓNICA</a:t>
            </a:r>
            <a:r>
              <a:rPr sz="1000" spc="-4" dirty="0">
                <a:latin typeface="Times New Roman"/>
                <a:cs typeface="Times New Roman"/>
              </a:rPr>
              <a:t>.</a:t>
            </a:r>
            <a:endParaRPr sz="1000">
              <a:latin typeface="Times New Roman"/>
              <a:cs typeface="Times New Roman"/>
            </a:endParaRPr>
          </a:p>
        </p:txBody>
      </p:sp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1733799" y="2295312"/>
          <a:ext cx="4180656" cy="19812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156912"/>
                <a:gridCol w="1023744"/>
              </a:tblGrid>
              <a:tr h="116308">
                <a:tc gridSpan="2"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PARA</a:t>
                      </a:r>
                      <a:r>
                        <a:rPr sz="800" b="1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ALARMA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116308">
                <a:tc>
                  <a:txBody>
                    <a:bodyPr/>
                    <a:lstStyle/>
                    <a:p>
                      <a:pPr marL="67945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27TN</a:t>
                      </a:r>
                      <a:r>
                        <a:rPr sz="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#1</a:t>
                      </a:r>
                      <a:r>
                        <a:rPr sz="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Pickup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0.8</a:t>
                      </a:r>
                      <a:r>
                        <a:rPr sz="8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V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6308">
                <a:tc>
                  <a:txBody>
                    <a:bodyPr/>
                    <a:lstStyle/>
                    <a:p>
                      <a:pPr marL="67945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27TN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#1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Bloqueo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por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voltaje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103</a:t>
                      </a:r>
                      <a:r>
                        <a:rPr sz="8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V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6309">
                <a:tc>
                  <a:txBody>
                    <a:bodyPr/>
                    <a:lstStyle/>
                    <a:p>
                      <a:pPr marL="67945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27TN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#1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Bloqueo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por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potencia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real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hacia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adelante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0.3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pu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(30%)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7286">
                <a:tc>
                  <a:txBody>
                    <a:bodyPr/>
                    <a:lstStyle/>
                    <a:p>
                      <a:pPr marL="67945">
                        <a:lnSpc>
                          <a:spcPts val="134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27TN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#1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Bloqueo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por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potencia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real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hacia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atrás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1340"/>
                        </a:lnSpc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-0.3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pu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(-30%)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6308">
                <a:tc>
                  <a:txBody>
                    <a:bodyPr/>
                    <a:lstStyle/>
                    <a:p>
                      <a:pPr marL="67945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27TN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#1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Time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Delay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90</a:t>
                      </a:r>
                      <a:r>
                        <a:rPr sz="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ciclos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6309">
                <a:tc gridSpan="2"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PARA</a:t>
                      </a:r>
                      <a:r>
                        <a:rPr sz="800" b="1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DISPARO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116308">
                <a:tc>
                  <a:txBody>
                    <a:bodyPr/>
                    <a:lstStyle/>
                    <a:p>
                      <a:pPr marL="67945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27TN</a:t>
                      </a:r>
                      <a:r>
                        <a:rPr sz="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#2</a:t>
                      </a:r>
                      <a:r>
                        <a:rPr sz="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Pickup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0.4</a:t>
                      </a:r>
                      <a:r>
                        <a:rPr sz="8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V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6309">
                <a:tc>
                  <a:txBody>
                    <a:bodyPr/>
                    <a:lstStyle/>
                    <a:p>
                      <a:pPr marL="67945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27TN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#2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Bloqueo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por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voltaje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103</a:t>
                      </a:r>
                      <a:r>
                        <a:rPr sz="8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V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6472">
                <a:tc>
                  <a:txBody>
                    <a:bodyPr/>
                    <a:lstStyle/>
                    <a:p>
                      <a:pPr marL="67945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27TN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#2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Bloqueo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por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potencia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real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hacia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adelante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0.3</a:t>
                      </a:r>
                      <a:r>
                        <a:rPr sz="8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pu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6308">
                <a:tc>
                  <a:txBody>
                    <a:bodyPr/>
                    <a:lstStyle/>
                    <a:p>
                      <a:pPr marL="67945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27TN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#2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Bloqueo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por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potencia real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hacia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atrás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1330"/>
                        </a:lnSpc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-0.3</a:t>
                      </a:r>
                      <a:r>
                        <a:rPr sz="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pu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7286">
                <a:tc>
                  <a:txBody>
                    <a:bodyPr/>
                    <a:lstStyle/>
                    <a:p>
                      <a:pPr marL="67945">
                        <a:lnSpc>
                          <a:spcPts val="134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27TN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#2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Time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Delay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134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90</a:t>
                      </a:r>
                      <a:r>
                        <a:rPr sz="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cycles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6" name="object 6"/>
          <p:cNvSpPr txBox="1"/>
          <p:nvPr/>
        </p:nvSpPr>
        <p:spPr>
          <a:xfrm>
            <a:off x="1051936" y="3684016"/>
            <a:ext cx="4014932" cy="524859"/>
          </a:xfrm>
          <a:prstGeom prst="rect">
            <a:avLst/>
          </a:prstGeom>
        </p:spPr>
        <p:txBody>
          <a:bodyPr vert="horz" wrap="square" lIns="0" tIns="10259" rIns="0" bIns="0" rtlCol="0">
            <a:spAutoFit/>
          </a:bodyPr>
          <a:lstStyle/>
          <a:p>
            <a:pPr marL="1271098">
              <a:spcBef>
                <a:spcPts val="81"/>
              </a:spcBef>
            </a:pPr>
            <a:r>
              <a:rPr sz="700" b="1" i="1" dirty="0">
                <a:latin typeface="Times New Roman"/>
                <a:cs typeface="Times New Roman"/>
              </a:rPr>
              <a:t>Tabla </a:t>
            </a:r>
            <a:r>
              <a:rPr sz="700" b="1" i="1" spc="-4" dirty="0">
                <a:latin typeface="Times New Roman"/>
                <a:cs typeface="Times New Roman"/>
              </a:rPr>
              <a:t>4.8:Ajustes</a:t>
            </a:r>
            <a:r>
              <a:rPr sz="700" b="1" i="1" spc="8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de </a:t>
            </a:r>
            <a:r>
              <a:rPr sz="700" b="1" i="1" spc="-4" dirty="0">
                <a:latin typeface="Times New Roman"/>
                <a:cs typeface="Times New Roman"/>
              </a:rPr>
              <a:t>protección </a:t>
            </a:r>
            <a:r>
              <a:rPr sz="700" b="1" i="1" dirty="0">
                <a:latin typeface="Times New Roman"/>
                <a:cs typeface="Times New Roman"/>
              </a:rPr>
              <a:t>27TN del</a:t>
            </a:r>
            <a:r>
              <a:rPr sz="700" b="1" i="1" spc="4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generador.</a:t>
            </a:r>
            <a:endParaRPr sz="700">
              <a:latin typeface="Times New Roman"/>
              <a:cs typeface="Times New Roman"/>
            </a:endParaRPr>
          </a:p>
          <a:p>
            <a:pPr marL="10259" marR="209798">
              <a:lnSpc>
                <a:spcPct val="103299"/>
              </a:lnSpc>
              <a:spcBef>
                <a:spcPts val="707"/>
              </a:spcBef>
            </a:pPr>
            <a:r>
              <a:rPr sz="1000" b="1" spc="-4" dirty="0">
                <a:latin typeface="Times New Roman"/>
                <a:cs typeface="Times New Roman"/>
              </a:rPr>
              <a:t>(32G):</a:t>
            </a:r>
            <a:r>
              <a:rPr sz="1000" b="1" spc="8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PROTECCIÓN</a:t>
            </a:r>
            <a:r>
              <a:rPr sz="1000" b="1" spc="16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CONTRA</a:t>
            </a:r>
            <a:r>
              <a:rPr sz="1000" b="1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POTENCIA</a:t>
            </a:r>
            <a:r>
              <a:rPr sz="1000" b="1" spc="12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INVERSA. </a:t>
            </a:r>
            <a:r>
              <a:rPr sz="1000" b="1" spc="-230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M-3425A </a:t>
            </a:r>
            <a:r>
              <a:rPr sz="1000" b="1" dirty="0">
                <a:latin typeface="Times New Roman"/>
                <a:cs typeface="Times New Roman"/>
              </a:rPr>
              <a:t>(32)</a:t>
            </a:r>
            <a:r>
              <a:rPr sz="1000" b="1" spc="4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POTENCIA</a:t>
            </a:r>
            <a:r>
              <a:rPr sz="1000" b="1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INVERSA.</a:t>
            </a:r>
            <a:endParaRPr sz="1000">
              <a:latin typeface="Times New Roman"/>
              <a:cs typeface="Times New Roman"/>
            </a:endParaRPr>
          </a:p>
        </p:txBody>
      </p:sp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2115032" y="4226792"/>
          <a:ext cx="3418320" cy="21463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20034"/>
                <a:gridCol w="1298286"/>
              </a:tblGrid>
              <a:tr h="116308">
                <a:tc gridSpan="2">
                  <a:txBody>
                    <a:bodyPr/>
                    <a:lstStyle/>
                    <a:p>
                      <a:pPr marL="252729">
                        <a:lnSpc>
                          <a:spcPts val="1330"/>
                        </a:lnSpc>
                      </a:pP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Función</a:t>
                      </a:r>
                      <a:r>
                        <a:rPr sz="800" b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dirty="0">
                          <a:latin typeface="Times New Roman"/>
                          <a:cs typeface="Times New Roman"/>
                        </a:rPr>
                        <a:t>#1 </a:t>
                      </a: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para</a:t>
                      </a:r>
                      <a:r>
                        <a:rPr sz="800" b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disparo</a:t>
                      </a:r>
                      <a:r>
                        <a:rPr sz="800" b="1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por potencia</a:t>
                      </a:r>
                      <a:r>
                        <a:rPr sz="800" b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inversa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116309">
                <a:tc>
                  <a:txBody>
                    <a:bodyPr/>
                    <a:lstStyle/>
                    <a:p>
                      <a:pPr marL="68580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32</a:t>
                      </a:r>
                      <a:r>
                        <a:rPr sz="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#1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Pickup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0.02MWnominal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6308">
                <a:tc>
                  <a:txBody>
                    <a:bodyPr/>
                    <a:lstStyle/>
                    <a:p>
                      <a:pPr marL="68580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32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#1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Time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Delay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300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cycles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(5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seg)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6309">
                <a:tc>
                  <a:txBody>
                    <a:bodyPr/>
                    <a:lstStyle/>
                    <a:p>
                      <a:pPr marL="68580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32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#1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Over/Under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Power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1330"/>
                        </a:lnSpc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Over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6553">
                <a:tc gridSpan="2"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Función</a:t>
                      </a:r>
                      <a:r>
                        <a:rPr sz="800" b="1" dirty="0">
                          <a:latin typeface="Times New Roman"/>
                          <a:cs typeface="Times New Roman"/>
                        </a:rPr>
                        <a:t> #2 </a:t>
                      </a: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para</a:t>
                      </a:r>
                      <a:r>
                        <a:rPr sz="800" b="1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disparo</a:t>
                      </a:r>
                      <a:r>
                        <a:rPr sz="800" b="1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por</a:t>
                      </a:r>
                      <a:r>
                        <a:rPr sz="800" b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sobrecarga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117286">
                <a:tc>
                  <a:txBody>
                    <a:bodyPr/>
                    <a:lstStyle/>
                    <a:p>
                      <a:pPr marL="68580">
                        <a:lnSpc>
                          <a:spcPts val="134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32</a:t>
                      </a:r>
                      <a:r>
                        <a:rPr sz="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#2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Pickup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134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1.5MWnominal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6309">
                <a:tc>
                  <a:txBody>
                    <a:bodyPr/>
                    <a:lstStyle/>
                    <a:p>
                      <a:pPr marL="68580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32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#2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Time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Delay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600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cycles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(10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seg)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6309">
                <a:tc>
                  <a:txBody>
                    <a:bodyPr/>
                    <a:lstStyle/>
                    <a:p>
                      <a:pPr marL="68580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32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#2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Over/Under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Power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1330"/>
                        </a:lnSpc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Over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6309">
                <a:tc gridSpan="2">
                  <a:txBody>
                    <a:bodyPr/>
                    <a:lstStyle/>
                    <a:p>
                      <a:pPr marL="916305">
                        <a:lnSpc>
                          <a:spcPts val="1330"/>
                        </a:lnSpc>
                      </a:pP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Función</a:t>
                      </a:r>
                      <a:r>
                        <a:rPr sz="800" b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dirty="0">
                          <a:latin typeface="Times New Roman"/>
                          <a:cs typeface="Times New Roman"/>
                        </a:rPr>
                        <a:t>#3</a:t>
                      </a:r>
                      <a:r>
                        <a:rPr sz="800" b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para</a:t>
                      </a:r>
                      <a:r>
                        <a:rPr sz="800" b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dirty="0">
                          <a:latin typeface="Times New Roman"/>
                          <a:cs typeface="Times New Roman"/>
                        </a:rPr>
                        <a:t>alarmar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116309">
                <a:tc>
                  <a:txBody>
                    <a:bodyPr/>
                    <a:lstStyle/>
                    <a:p>
                      <a:pPr marL="68580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32</a:t>
                      </a:r>
                      <a:r>
                        <a:rPr sz="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#3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Pickup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0.02MWnominal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6309">
                <a:tc>
                  <a:txBody>
                    <a:bodyPr/>
                    <a:lstStyle/>
                    <a:p>
                      <a:pPr marL="68580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32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#3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Time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Delay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120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ciclos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(2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seg)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7286">
                <a:tc>
                  <a:txBody>
                    <a:bodyPr/>
                    <a:lstStyle/>
                    <a:p>
                      <a:pPr marL="68580">
                        <a:lnSpc>
                          <a:spcPts val="134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32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#3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Over/Under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Power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1340"/>
                        </a:lnSpc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Over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6276">
                <a:tc>
                  <a:txBody>
                    <a:bodyPr/>
                    <a:lstStyle/>
                    <a:p>
                      <a:pPr marL="68580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32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#3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Directional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Power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Sensing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1330"/>
                        </a:lnSpc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Real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8" name="object 8"/>
          <p:cNvSpPr txBox="1"/>
          <p:nvPr/>
        </p:nvSpPr>
        <p:spPr>
          <a:xfrm>
            <a:off x="2623714" y="5731854"/>
            <a:ext cx="2408959" cy="118081"/>
          </a:xfrm>
          <a:prstGeom prst="rect">
            <a:avLst/>
          </a:prstGeom>
        </p:spPr>
        <p:txBody>
          <a:bodyPr vert="horz" wrap="square" lIns="0" tIns="10259" rIns="0" bIns="0" rtlCol="0">
            <a:spAutoFit/>
          </a:bodyPr>
          <a:lstStyle/>
          <a:p>
            <a:pPr marL="10259">
              <a:spcBef>
                <a:spcPts val="81"/>
              </a:spcBef>
            </a:pPr>
            <a:r>
              <a:rPr sz="700" b="1" i="1" dirty="0">
                <a:latin typeface="Times New Roman"/>
                <a:cs typeface="Times New Roman"/>
              </a:rPr>
              <a:t>Tabla </a:t>
            </a:r>
            <a:r>
              <a:rPr sz="700" b="1" i="1" spc="-4" dirty="0">
                <a:latin typeface="Times New Roman"/>
                <a:cs typeface="Times New Roman"/>
              </a:rPr>
              <a:t>4.9:Ajustes</a:t>
            </a:r>
            <a:r>
              <a:rPr sz="700" b="1" i="1" spc="8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de </a:t>
            </a:r>
            <a:r>
              <a:rPr sz="700" b="1" i="1" spc="-4" dirty="0">
                <a:latin typeface="Times New Roman"/>
                <a:cs typeface="Times New Roman"/>
              </a:rPr>
              <a:t>protección </a:t>
            </a:r>
            <a:r>
              <a:rPr sz="700" b="1" i="1" dirty="0">
                <a:latin typeface="Times New Roman"/>
                <a:cs typeface="Times New Roman"/>
              </a:rPr>
              <a:t>32G</a:t>
            </a:r>
            <a:r>
              <a:rPr sz="700" b="1" i="1" spc="-4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del</a:t>
            </a:r>
            <a:r>
              <a:rPr sz="700" b="1" i="1" spc="4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generador.</a:t>
            </a:r>
            <a:endParaRPr sz="7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13"/>
          <p:cNvSpPr txBox="1">
            <a:spLocks noGrp="1"/>
          </p:cNvSpPr>
          <p:nvPr>
            <p:ph type="sldNum" sz="quarter" idx="7"/>
          </p:nvPr>
        </p:nvSpPr>
        <p:spPr>
          <a:xfrm>
            <a:off x="6329082" y="5931133"/>
            <a:ext cx="300182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r>
              <a:rPr dirty="0"/>
              <a:t>69</a:t>
            </a:r>
          </a:p>
        </p:txBody>
      </p:sp>
      <p:sp>
        <p:nvSpPr>
          <p:cNvPr id="2" name="object 2"/>
          <p:cNvSpPr txBox="1"/>
          <p:nvPr/>
        </p:nvSpPr>
        <p:spPr>
          <a:xfrm>
            <a:off x="1051936" y="561834"/>
            <a:ext cx="4959254" cy="324232"/>
          </a:xfrm>
          <a:prstGeom prst="rect">
            <a:avLst/>
          </a:prstGeom>
        </p:spPr>
        <p:txBody>
          <a:bodyPr vert="horz" wrap="square" lIns="0" tIns="4104" rIns="0" bIns="0" rtlCol="0">
            <a:spAutoFit/>
          </a:bodyPr>
          <a:lstStyle/>
          <a:p>
            <a:pPr marL="10259" marR="4104">
              <a:lnSpc>
                <a:spcPct val="104200"/>
              </a:lnSpc>
              <a:spcBef>
                <a:spcPts val="32"/>
              </a:spcBef>
            </a:pPr>
            <a:r>
              <a:rPr sz="1000" b="1" spc="-4" dirty="0">
                <a:latin typeface="Times New Roman"/>
                <a:cs typeface="Times New Roman"/>
              </a:rPr>
              <a:t>(40G):</a:t>
            </a:r>
            <a:r>
              <a:rPr sz="1000" b="1" spc="8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PROTECCIÓN</a:t>
            </a:r>
            <a:r>
              <a:rPr sz="1000" b="1" spc="16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CONTRA</a:t>
            </a:r>
            <a:r>
              <a:rPr sz="1000" b="1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PÉRDIDA</a:t>
            </a:r>
            <a:r>
              <a:rPr sz="1000" b="1" spc="8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DE</a:t>
            </a:r>
            <a:r>
              <a:rPr sz="1000" b="1" spc="4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CAMPO</a:t>
            </a:r>
            <a:r>
              <a:rPr sz="1000" b="1" spc="8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O</a:t>
            </a:r>
            <a:r>
              <a:rPr sz="1000" b="1" spc="4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EXCITACIÓN. </a:t>
            </a:r>
            <a:r>
              <a:rPr sz="1000" b="1" spc="-230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M-3425A </a:t>
            </a:r>
            <a:r>
              <a:rPr sz="1000" b="1" dirty="0">
                <a:latin typeface="Times New Roman"/>
                <a:cs typeface="Times New Roman"/>
              </a:rPr>
              <a:t>(40)</a:t>
            </a:r>
            <a:r>
              <a:rPr sz="1000" b="1" spc="4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PÉRDIDA</a:t>
            </a:r>
            <a:r>
              <a:rPr sz="1000" b="1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DE</a:t>
            </a:r>
            <a:r>
              <a:rPr sz="1000" b="1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EXCITACIÓN.</a:t>
            </a:r>
            <a:endParaRPr sz="1000">
              <a:latin typeface="Times New Roman"/>
              <a:cs typeface="Times New Roman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2496638" y="941387"/>
          <a:ext cx="2657235" cy="8255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74018"/>
                <a:gridCol w="1183217"/>
              </a:tblGrid>
              <a:tr h="116309">
                <a:tc gridSpan="2"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Tiempo</a:t>
                      </a:r>
                      <a:r>
                        <a:rPr sz="800" b="1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dirty="0">
                          <a:latin typeface="Times New Roman"/>
                          <a:cs typeface="Times New Roman"/>
                        </a:rPr>
                        <a:t>#1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116308">
                <a:tc>
                  <a:txBody>
                    <a:bodyPr/>
                    <a:lstStyle/>
                    <a:p>
                      <a:pPr marL="67945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40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#1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Circle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Diameter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15.9</a:t>
                      </a:r>
                      <a:r>
                        <a:rPr sz="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Ohms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6308">
                <a:tc>
                  <a:txBody>
                    <a:bodyPr/>
                    <a:lstStyle/>
                    <a:p>
                      <a:pPr marL="67945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40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#1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Offset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2.4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Ohms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6308">
                <a:tc>
                  <a:txBody>
                    <a:bodyPr/>
                    <a:lstStyle/>
                    <a:p>
                      <a:pPr marL="67945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40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#1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Time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Delay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36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ciclos=0.6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seg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7286">
                <a:tc>
                  <a:txBody>
                    <a:bodyPr/>
                    <a:lstStyle/>
                    <a:p>
                      <a:pPr marL="67945">
                        <a:lnSpc>
                          <a:spcPts val="134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40</a:t>
                      </a:r>
                      <a:r>
                        <a:rPr sz="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Voltage</a:t>
                      </a:r>
                      <a:r>
                        <a:rPr sz="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Control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340"/>
                        </a:lnSpc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Disable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4" name="object 4"/>
          <p:cNvSpPr txBox="1"/>
          <p:nvPr/>
        </p:nvSpPr>
        <p:spPr>
          <a:xfrm>
            <a:off x="1051937" y="1514787"/>
            <a:ext cx="4480839" cy="533066"/>
          </a:xfrm>
          <a:prstGeom prst="rect">
            <a:avLst/>
          </a:prstGeom>
        </p:spPr>
        <p:txBody>
          <a:bodyPr vert="horz" wrap="square" lIns="0" tIns="10259" rIns="0" bIns="0" rtlCol="0">
            <a:spAutoFit/>
          </a:bodyPr>
          <a:lstStyle/>
          <a:p>
            <a:pPr marL="1264942">
              <a:spcBef>
                <a:spcPts val="81"/>
              </a:spcBef>
            </a:pPr>
            <a:r>
              <a:rPr sz="700" b="1" i="1" dirty="0">
                <a:latin typeface="Times New Roman"/>
                <a:cs typeface="Times New Roman"/>
              </a:rPr>
              <a:t>Tabla</a:t>
            </a:r>
            <a:r>
              <a:rPr sz="700" b="1" i="1" spc="-4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4.10: </a:t>
            </a:r>
            <a:r>
              <a:rPr sz="700" b="1" i="1" spc="-4" dirty="0">
                <a:latin typeface="Times New Roman"/>
                <a:cs typeface="Times New Roman"/>
              </a:rPr>
              <a:t>Ajustes</a:t>
            </a:r>
            <a:r>
              <a:rPr sz="700" b="1" i="1" dirty="0">
                <a:latin typeface="Times New Roman"/>
                <a:cs typeface="Times New Roman"/>
              </a:rPr>
              <a:t> de</a:t>
            </a:r>
            <a:r>
              <a:rPr sz="700" b="1" i="1" spc="-4" dirty="0">
                <a:latin typeface="Times New Roman"/>
                <a:cs typeface="Times New Roman"/>
              </a:rPr>
              <a:t> protección</a:t>
            </a:r>
            <a:r>
              <a:rPr sz="700" b="1" i="1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40G</a:t>
            </a:r>
            <a:r>
              <a:rPr sz="700" b="1" i="1" dirty="0">
                <a:latin typeface="Times New Roman"/>
                <a:cs typeface="Times New Roman"/>
              </a:rPr>
              <a:t> del</a:t>
            </a:r>
            <a:r>
              <a:rPr sz="700" b="1" i="1" spc="4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generador.</a:t>
            </a:r>
            <a:endParaRPr sz="700">
              <a:latin typeface="Times New Roman"/>
              <a:cs typeface="Times New Roman"/>
            </a:endParaRPr>
          </a:p>
          <a:p>
            <a:pPr marL="10259" marR="4104">
              <a:lnSpc>
                <a:spcPct val="103299"/>
              </a:lnSpc>
              <a:spcBef>
                <a:spcPts val="707"/>
              </a:spcBef>
              <a:tabLst>
                <a:tab pos="504746" algn="l"/>
                <a:tab pos="1491154" algn="l"/>
                <a:tab pos="2176973" algn="l"/>
                <a:tab pos="3493723" algn="l"/>
              </a:tabLst>
            </a:pPr>
            <a:r>
              <a:rPr sz="1000" b="1" dirty="0">
                <a:latin typeface="Times New Roman"/>
                <a:cs typeface="Times New Roman"/>
              </a:rPr>
              <a:t>(46</a:t>
            </a:r>
            <a:r>
              <a:rPr sz="1000" b="1" spc="-12" dirty="0">
                <a:latin typeface="Times New Roman"/>
                <a:cs typeface="Times New Roman"/>
              </a:rPr>
              <a:t>G</a:t>
            </a:r>
            <a:r>
              <a:rPr sz="1000" b="1" spc="4" dirty="0">
                <a:latin typeface="Times New Roman"/>
                <a:cs typeface="Times New Roman"/>
              </a:rPr>
              <a:t>)</a:t>
            </a:r>
            <a:r>
              <a:rPr sz="1000" b="1" dirty="0">
                <a:latin typeface="Times New Roman"/>
                <a:cs typeface="Times New Roman"/>
              </a:rPr>
              <a:t>:	</a:t>
            </a:r>
            <a:r>
              <a:rPr sz="1000" b="1" spc="-12" dirty="0">
                <a:latin typeface="Times New Roman"/>
                <a:cs typeface="Times New Roman"/>
              </a:rPr>
              <a:t>P</a:t>
            </a:r>
            <a:r>
              <a:rPr sz="1000" b="1" dirty="0">
                <a:latin typeface="Times New Roman"/>
                <a:cs typeface="Times New Roman"/>
              </a:rPr>
              <a:t>ROTE</a:t>
            </a:r>
            <a:r>
              <a:rPr sz="1000" b="1" spc="-4" dirty="0">
                <a:latin typeface="Times New Roman"/>
                <a:cs typeface="Times New Roman"/>
              </a:rPr>
              <a:t>C</a:t>
            </a:r>
            <a:r>
              <a:rPr sz="1000" b="1" spc="-8" dirty="0">
                <a:latin typeface="Times New Roman"/>
                <a:cs typeface="Times New Roman"/>
              </a:rPr>
              <a:t>C</a:t>
            </a:r>
            <a:r>
              <a:rPr sz="1000" b="1" spc="-4" dirty="0">
                <a:latin typeface="Times New Roman"/>
                <a:cs typeface="Times New Roman"/>
              </a:rPr>
              <a:t>I</a:t>
            </a:r>
            <a:r>
              <a:rPr sz="1000" b="1" spc="4" dirty="0">
                <a:latin typeface="Times New Roman"/>
                <a:cs typeface="Times New Roman"/>
              </a:rPr>
              <a:t>Ó</a:t>
            </a:r>
            <a:r>
              <a:rPr sz="1000" b="1" spc="-4" dirty="0">
                <a:latin typeface="Times New Roman"/>
                <a:cs typeface="Times New Roman"/>
              </a:rPr>
              <a:t>N</a:t>
            </a:r>
            <a:r>
              <a:rPr sz="1000" b="1" dirty="0">
                <a:latin typeface="Times New Roman"/>
                <a:cs typeface="Times New Roman"/>
              </a:rPr>
              <a:t>	</a:t>
            </a:r>
            <a:r>
              <a:rPr sz="1000" b="1" spc="-4" dirty="0">
                <a:latin typeface="Times New Roman"/>
                <a:cs typeface="Times New Roman"/>
              </a:rPr>
              <a:t>CONTRA</a:t>
            </a:r>
            <a:r>
              <a:rPr sz="1000" b="1" dirty="0">
                <a:latin typeface="Times New Roman"/>
                <a:cs typeface="Times New Roman"/>
              </a:rPr>
              <a:t>	</a:t>
            </a:r>
            <a:r>
              <a:rPr sz="1000" b="1" spc="-4" dirty="0">
                <a:latin typeface="Times New Roman"/>
                <a:cs typeface="Times New Roman"/>
              </a:rPr>
              <a:t>S</a:t>
            </a:r>
            <a:r>
              <a:rPr sz="1000" b="1" dirty="0">
                <a:latin typeface="Times New Roman"/>
                <a:cs typeface="Times New Roman"/>
              </a:rPr>
              <a:t>OB</a:t>
            </a:r>
            <a:r>
              <a:rPr sz="1000" b="1" spc="-4" dirty="0">
                <a:latin typeface="Times New Roman"/>
                <a:cs typeface="Times New Roman"/>
              </a:rPr>
              <a:t>RECOR</a:t>
            </a:r>
            <a:r>
              <a:rPr sz="1000" b="1" spc="-8" dirty="0">
                <a:latin typeface="Times New Roman"/>
                <a:cs typeface="Times New Roman"/>
              </a:rPr>
              <a:t>R</a:t>
            </a:r>
            <a:r>
              <a:rPr sz="1000" b="1" spc="-4" dirty="0">
                <a:latin typeface="Times New Roman"/>
                <a:cs typeface="Times New Roman"/>
              </a:rPr>
              <a:t>IENTE</a:t>
            </a:r>
            <a:r>
              <a:rPr sz="1000" b="1" dirty="0">
                <a:latin typeface="Times New Roman"/>
                <a:cs typeface="Times New Roman"/>
              </a:rPr>
              <a:t>	</a:t>
            </a:r>
            <a:r>
              <a:rPr sz="1000" b="1" spc="-4" dirty="0">
                <a:latin typeface="Times New Roman"/>
                <a:cs typeface="Times New Roman"/>
              </a:rPr>
              <a:t>DE  NEGATIVA.</a:t>
            </a:r>
            <a:endParaRPr sz="1000">
              <a:latin typeface="Times New Roman"/>
              <a:cs typeface="Times New Roman"/>
            </a:endParaRPr>
          </a:p>
          <a:p>
            <a:pPr marL="10259">
              <a:spcBef>
                <a:spcPts val="40"/>
              </a:spcBef>
            </a:pPr>
            <a:r>
              <a:rPr sz="1000" b="1" spc="-4" dirty="0">
                <a:latin typeface="Times New Roman"/>
                <a:cs typeface="Times New Roman"/>
              </a:rPr>
              <a:t>M-3425A</a:t>
            </a:r>
            <a:r>
              <a:rPr sz="1000" b="1" spc="4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(46)</a:t>
            </a:r>
            <a:r>
              <a:rPr sz="1000" b="1" spc="8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SOBRECORRIENTE</a:t>
            </a:r>
            <a:r>
              <a:rPr sz="1000" b="1" spc="8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DE</a:t>
            </a:r>
            <a:r>
              <a:rPr sz="1000" b="1" spc="8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SECUENCIA</a:t>
            </a:r>
            <a:r>
              <a:rPr sz="1000" b="1" spc="8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NEGATIVA.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693650" y="1678011"/>
            <a:ext cx="909301" cy="164247"/>
          </a:xfrm>
          <a:prstGeom prst="rect">
            <a:avLst/>
          </a:prstGeom>
        </p:spPr>
        <p:txBody>
          <a:bodyPr vert="horz" wrap="square" lIns="0" tIns="10259" rIns="0" bIns="0" rtlCol="0">
            <a:spAutoFit/>
          </a:bodyPr>
          <a:lstStyle/>
          <a:p>
            <a:pPr marL="10259">
              <a:spcBef>
                <a:spcPts val="81"/>
              </a:spcBef>
            </a:pPr>
            <a:r>
              <a:rPr sz="1000" b="1" spc="-4" dirty="0">
                <a:latin typeface="Times New Roman"/>
                <a:cs typeface="Times New Roman"/>
              </a:rPr>
              <a:t>SECUENCIA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051937" y="2162062"/>
            <a:ext cx="5550237" cy="639762"/>
          </a:xfrm>
          <a:prstGeom prst="rect">
            <a:avLst/>
          </a:prstGeom>
        </p:spPr>
        <p:txBody>
          <a:bodyPr vert="horz" wrap="square" lIns="0" tIns="10259" rIns="0" bIns="0" rtlCol="0">
            <a:spAutoFit/>
          </a:bodyPr>
          <a:lstStyle/>
          <a:p>
            <a:pPr marL="10259" algn="just">
              <a:spcBef>
                <a:spcPts val="81"/>
              </a:spcBef>
            </a:pPr>
            <a:r>
              <a:rPr sz="1000" spc="-8" dirty="0">
                <a:latin typeface="Times New Roman"/>
                <a:cs typeface="Times New Roman"/>
              </a:rPr>
              <a:t>Los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valores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típicos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pueden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encontrarse en</a:t>
            </a:r>
            <a:r>
              <a:rPr sz="1000" spc="1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ANSI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C50.13.</a:t>
            </a:r>
            <a:endParaRPr sz="1000">
              <a:latin typeface="Times New Roman"/>
              <a:cs typeface="Times New Roman"/>
            </a:endParaRPr>
          </a:p>
          <a:p>
            <a:pPr marL="10259" marR="4104" algn="just">
              <a:lnSpc>
                <a:spcPct val="103299"/>
              </a:lnSpc>
            </a:pPr>
            <a:r>
              <a:rPr sz="1000" dirty="0">
                <a:latin typeface="Times New Roman"/>
                <a:cs typeface="Times New Roman"/>
              </a:rPr>
              <a:t>Esta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protección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No</a:t>
            </a:r>
            <a:r>
              <a:rPr sz="1000" b="1" dirty="0">
                <a:latin typeface="Times New Roman"/>
                <a:cs typeface="Times New Roman"/>
              </a:rPr>
              <a:t> Debe</a:t>
            </a:r>
            <a:r>
              <a:rPr sz="1000" b="1" spc="4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Operar</a:t>
            </a:r>
            <a:r>
              <a:rPr sz="1000" b="1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para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fallas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sistema</a:t>
            </a:r>
            <a:r>
              <a:rPr sz="1000" dirty="0">
                <a:latin typeface="Times New Roman"/>
                <a:cs typeface="Times New Roman"/>
              </a:rPr>
              <a:t> que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sean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libradas</a:t>
            </a:r>
            <a:r>
              <a:rPr sz="1000" dirty="0">
                <a:latin typeface="Times New Roman"/>
                <a:cs typeface="Times New Roman"/>
              </a:rPr>
              <a:t> por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los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relevadores del sistema. </a:t>
            </a:r>
            <a:r>
              <a:rPr sz="1000" dirty="0">
                <a:latin typeface="Times New Roman"/>
                <a:cs typeface="Times New Roman"/>
              </a:rPr>
              <a:t>Esto </a:t>
            </a:r>
            <a:r>
              <a:rPr sz="1000" spc="-4" dirty="0">
                <a:latin typeface="Times New Roman"/>
                <a:cs typeface="Times New Roman"/>
              </a:rPr>
              <a:t>requiere considerar </a:t>
            </a:r>
            <a:r>
              <a:rPr sz="1000" dirty="0">
                <a:latin typeface="Times New Roman"/>
                <a:cs typeface="Times New Roman"/>
              </a:rPr>
              <a:t>las </a:t>
            </a:r>
            <a:r>
              <a:rPr sz="1000" spc="-4" dirty="0">
                <a:latin typeface="Times New Roman"/>
                <a:cs typeface="Times New Roman"/>
              </a:rPr>
              <a:t>protecciones </a:t>
            </a:r>
            <a:r>
              <a:rPr sz="1000" dirty="0">
                <a:latin typeface="Times New Roman"/>
                <a:cs typeface="Times New Roman"/>
              </a:rPr>
              <a:t>de la línea, </a:t>
            </a:r>
            <a:r>
              <a:rPr sz="1000" spc="-4" dirty="0">
                <a:latin typeface="Times New Roman"/>
                <a:cs typeface="Times New Roman"/>
              </a:rPr>
              <a:t>diferencial </a:t>
            </a:r>
            <a:r>
              <a:rPr sz="1000" dirty="0">
                <a:latin typeface="Times New Roman"/>
                <a:cs typeface="Times New Roman"/>
              </a:rPr>
              <a:t>del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bus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y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falla</a:t>
            </a:r>
            <a:r>
              <a:rPr sz="1000" spc="-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interruptor</a:t>
            </a:r>
            <a:r>
              <a:rPr sz="1000" spc="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según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existan o no.</a:t>
            </a:r>
            <a:endParaRPr sz="1000">
              <a:latin typeface="Times New Roman"/>
              <a:cs typeface="Times New Roman"/>
            </a:endParaRPr>
          </a:p>
        </p:txBody>
      </p:sp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2783310" y="2784983"/>
          <a:ext cx="2083762" cy="13208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35748"/>
                <a:gridCol w="848014"/>
              </a:tblGrid>
              <a:tr h="116308">
                <a:tc gridSpan="2">
                  <a:txBody>
                    <a:bodyPr/>
                    <a:lstStyle/>
                    <a:p>
                      <a:pPr marL="520700">
                        <a:lnSpc>
                          <a:spcPts val="1330"/>
                        </a:lnSpc>
                      </a:pP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Tiempo</a:t>
                      </a:r>
                      <a:r>
                        <a:rPr sz="800" b="1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dirty="0">
                          <a:latin typeface="Times New Roman"/>
                          <a:cs typeface="Times New Roman"/>
                        </a:rPr>
                        <a:t>definido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116308">
                <a:tc>
                  <a:txBody>
                    <a:bodyPr/>
                    <a:lstStyle/>
                    <a:p>
                      <a:pPr marL="68580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46DT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pickup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5%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7286">
                <a:tc>
                  <a:txBody>
                    <a:bodyPr/>
                    <a:lstStyle/>
                    <a:p>
                      <a:pPr marL="68580">
                        <a:lnSpc>
                          <a:spcPts val="134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46DT</a:t>
                      </a:r>
                      <a:r>
                        <a:rPr sz="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Time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Delay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34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120</a:t>
                      </a:r>
                      <a:r>
                        <a:rPr sz="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cycles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6308">
                <a:tc gridSpan="2">
                  <a:txBody>
                    <a:bodyPr/>
                    <a:lstStyle/>
                    <a:p>
                      <a:pPr marL="551180">
                        <a:lnSpc>
                          <a:spcPts val="1330"/>
                        </a:lnSpc>
                      </a:pP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Tiempo</a:t>
                      </a:r>
                      <a:r>
                        <a:rPr sz="800" b="1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inverso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116472">
                <a:tc>
                  <a:txBody>
                    <a:bodyPr/>
                    <a:lstStyle/>
                    <a:p>
                      <a:pPr marL="68580">
                        <a:lnSpc>
                          <a:spcPts val="1330"/>
                        </a:lnSpc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46IT</a:t>
                      </a:r>
                      <a:r>
                        <a:rPr sz="8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pickup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9%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6308">
                <a:tc>
                  <a:txBody>
                    <a:bodyPr/>
                    <a:lstStyle/>
                    <a:p>
                      <a:pPr marL="68580">
                        <a:lnSpc>
                          <a:spcPts val="1330"/>
                        </a:lnSpc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46IT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Time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Dial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34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6308">
                <a:tc>
                  <a:txBody>
                    <a:bodyPr/>
                    <a:lstStyle/>
                    <a:p>
                      <a:pPr marL="68580">
                        <a:lnSpc>
                          <a:spcPts val="1330"/>
                        </a:lnSpc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46IT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Max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Time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9600</a:t>
                      </a:r>
                      <a:r>
                        <a:rPr sz="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cycles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7286">
                <a:tc>
                  <a:txBody>
                    <a:bodyPr/>
                    <a:lstStyle/>
                    <a:p>
                      <a:pPr marL="68580">
                        <a:lnSpc>
                          <a:spcPts val="1340"/>
                        </a:lnSpc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46IT</a:t>
                      </a:r>
                      <a:r>
                        <a:rPr sz="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Reset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Time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34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250</a:t>
                      </a:r>
                      <a:r>
                        <a:rPr sz="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seg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8" name="object 8"/>
          <p:cNvSpPr txBox="1"/>
          <p:nvPr/>
        </p:nvSpPr>
        <p:spPr>
          <a:xfrm>
            <a:off x="1051937" y="3708451"/>
            <a:ext cx="4204422" cy="518191"/>
          </a:xfrm>
          <a:prstGeom prst="rect">
            <a:avLst/>
          </a:prstGeom>
        </p:spPr>
        <p:txBody>
          <a:bodyPr vert="horz" wrap="square" lIns="0" tIns="10259" rIns="0" bIns="0" rtlCol="0">
            <a:spAutoFit/>
          </a:bodyPr>
          <a:lstStyle/>
          <a:p>
            <a:pPr marL="1264942">
              <a:spcBef>
                <a:spcPts val="81"/>
              </a:spcBef>
            </a:pPr>
            <a:r>
              <a:rPr sz="700" b="1" i="1" dirty="0">
                <a:latin typeface="Times New Roman"/>
                <a:cs typeface="Times New Roman"/>
              </a:rPr>
              <a:t>Tabla</a:t>
            </a:r>
            <a:r>
              <a:rPr sz="700" b="1" i="1" spc="-4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4.11: </a:t>
            </a:r>
            <a:r>
              <a:rPr sz="700" b="1" i="1" spc="-4" dirty="0">
                <a:latin typeface="Times New Roman"/>
                <a:cs typeface="Times New Roman"/>
              </a:rPr>
              <a:t>Ajustes</a:t>
            </a:r>
            <a:r>
              <a:rPr sz="700" b="1" i="1" dirty="0">
                <a:latin typeface="Times New Roman"/>
                <a:cs typeface="Times New Roman"/>
              </a:rPr>
              <a:t> de</a:t>
            </a:r>
            <a:r>
              <a:rPr sz="700" b="1" i="1" spc="-4" dirty="0">
                <a:latin typeface="Times New Roman"/>
                <a:cs typeface="Times New Roman"/>
              </a:rPr>
              <a:t> protección</a:t>
            </a:r>
            <a:r>
              <a:rPr sz="700" b="1" i="1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46G</a:t>
            </a:r>
            <a:r>
              <a:rPr sz="700" b="1" i="1" dirty="0">
                <a:latin typeface="Times New Roman"/>
                <a:cs typeface="Times New Roman"/>
              </a:rPr>
              <a:t> del</a:t>
            </a:r>
            <a:r>
              <a:rPr sz="700" b="1" i="1" spc="-8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generador.</a:t>
            </a: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600">
              <a:latin typeface="Times New Roman"/>
              <a:cs typeface="Times New Roman"/>
            </a:endParaRPr>
          </a:p>
          <a:p>
            <a:pPr marL="10259">
              <a:spcBef>
                <a:spcPts val="4"/>
              </a:spcBef>
            </a:pPr>
            <a:r>
              <a:rPr sz="1000" b="1" spc="-4" dirty="0">
                <a:latin typeface="Times New Roman"/>
                <a:cs typeface="Times New Roman"/>
              </a:rPr>
              <a:t>(50G) </a:t>
            </a:r>
            <a:r>
              <a:rPr sz="1000" b="1" dirty="0">
                <a:latin typeface="Times New Roman"/>
                <a:cs typeface="Times New Roman"/>
              </a:rPr>
              <a:t>SOBRECORRIENTE</a:t>
            </a:r>
            <a:r>
              <a:rPr sz="1000" b="1" spc="-4" dirty="0">
                <a:latin typeface="Times New Roman"/>
                <a:cs typeface="Times New Roman"/>
              </a:rPr>
              <a:t> DE</a:t>
            </a:r>
            <a:r>
              <a:rPr sz="1000" b="1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FASE INSTANTÁNEA.</a:t>
            </a:r>
            <a:endParaRPr sz="1000">
              <a:latin typeface="Times New Roman"/>
              <a:cs typeface="Times New Roman"/>
            </a:endParaRPr>
          </a:p>
          <a:p>
            <a:pPr marL="10259">
              <a:spcBef>
                <a:spcPts val="36"/>
              </a:spcBef>
            </a:pPr>
            <a:r>
              <a:rPr sz="1000" b="1" spc="-4" dirty="0">
                <a:latin typeface="Times New Roman"/>
                <a:cs typeface="Times New Roman"/>
              </a:rPr>
              <a:t>M-3425A</a:t>
            </a:r>
            <a:r>
              <a:rPr sz="1000" b="1" spc="4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(50)</a:t>
            </a:r>
            <a:r>
              <a:rPr sz="1000" b="1" spc="12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SOBRECORRIENTE</a:t>
            </a:r>
            <a:r>
              <a:rPr sz="1000" b="1" spc="8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DE</a:t>
            </a:r>
            <a:r>
              <a:rPr sz="1000" b="1" spc="12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FASE</a:t>
            </a:r>
            <a:r>
              <a:rPr sz="1000" b="1" spc="12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INSTANTÁNEA.</a:t>
            </a:r>
            <a:endParaRPr sz="1000">
              <a:latin typeface="Times New Roman"/>
              <a:cs typeface="Times New Roman"/>
            </a:endParaRPr>
          </a:p>
        </p:txBody>
      </p:sp>
      <p:graphicFrame>
        <p:nvGraphicFramePr>
          <p:cNvPr id="9" name="object 9"/>
          <p:cNvGraphicFramePr>
            <a:graphicFrameLocks noGrp="1"/>
          </p:cNvGraphicFramePr>
          <p:nvPr/>
        </p:nvGraphicFramePr>
        <p:xfrm>
          <a:off x="2459115" y="4250250"/>
          <a:ext cx="2731654" cy="3302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23241"/>
                <a:gridCol w="1508413"/>
              </a:tblGrid>
              <a:tr h="117286">
                <a:tc>
                  <a:txBody>
                    <a:bodyPr/>
                    <a:lstStyle/>
                    <a:p>
                      <a:pPr marL="67945">
                        <a:lnSpc>
                          <a:spcPts val="134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50</a:t>
                      </a:r>
                      <a:r>
                        <a:rPr sz="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#1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Pickup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4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23.7</a:t>
                      </a:r>
                      <a:r>
                        <a:rPr sz="8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A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6309">
                <a:tc>
                  <a:txBody>
                    <a:bodyPr/>
                    <a:lstStyle/>
                    <a:p>
                      <a:pPr marL="67945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50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#1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Time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Delay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2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Cycles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=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33.33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mseg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10" name="object 10"/>
          <p:cNvSpPr txBox="1"/>
          <p:nvPr/>
        </p:nvSpPr>
        <p:spPr>
          <a:xfrm>
            <a:off x="1051937" y="4474723"/>
            <a:ext cx="4688465" cy="527937"/>
          </a:xfrm>
          <a:prstGeom prst="rect">
            <a:avLst/>
          </a:prstGeom>
        </p:spPr>
        <p:txBody>
          <a:bodyPr vert="horz" wrap="square" lIns="0" tIns="10259" rIns="0" bIns="0" rtlCol="0">
            <a:spAutoFit/>
          </a:bodyPr>
          <a:lstStyle/>
          <a:p>
            <a:pPr marL="1264942">
              <a:spcBef>
                <a:spcPts val="81"/>
              </a:spcBef>
            </a:pPr>
            <a:r>
              <a:rPr sz="700" b="1" i="1" dirty="0">
                <a:latin typeface="Times New Roman"/>
                <a:cs typeface="Times New Roman"/>
              </a:rPr>
              <a:t>Tabla</a:t>
            </a:r>
            <a:r>
              <a:rPr sz="700" b="1" i="1" spc="-4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4.12: </a:t>
            </a:r>
            <a:r>
              <a:rPr sz="700" b="1" i="1" spc="-4" dirty="0">
                <a:latin typeface="Times New Roman"/>
                <a:cs typeface="Times New Roman"/>
              </a:rPr>
              <a:t>Ajustes</a:t>
            </a:r>
            <a:r>
              <a:rPr sz="700" b="1" i="1" dirty="0">
                <a:latin typeface="Times New Roman"/>
                <a:cs typeface="Times New Roman"/>
              </a:rPr>
              <a:t> de</a:t>
            </a:r>
            <a:r>
              <a:rPr sz="700" b="1" i="1" spc="-4" dirty="0">
                <a:latin typeface="Times New Roman"/>
                <a:cs typeface="Times New Roman"/>
              </a:rPr>
              <a:t> protección</a:t>
            </a:r>
            <a:r>
              <a:rPr sz="700" b="1" i="1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50G</a:t>
            </a:r>
            <a:r>
              <a:rPr sz="700" b="1" i="1" dirty="0">
                <a:latin typeface="Times New Roman"/>
                <a:cs typeface="Times New Roman"/>
              </a:rPr>
              <a:t> del</a:t>
            </a:r>
            <a:r>
              <a:rPr sz="700" b="1" i="1" spc="-8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generador.</a:t>
            </a:r>
            <a:endParaRPr sz="700">
              <a:latin typeface="Times New Roman"/>
              <a:cs typeface="Times New Roman"/>
            </a:endParaRPr>
          </a:p>
          <a:p>
            <a:pPr marL="10259" marR="4104">
              <a:lnSpc>
                <a:spcPct val="104200"/>
              </a:lnSpc>
              <a:spcBef>
                <a:spcPts val="699"/>
              </a:spcBef>
            </a:pPr>
            <a:r>
              <a:rPr sz="1000" b="1" spc="-4" dirty="0">
                <a:latin typeface="Times New Roman"/>
                <a:cs typeface="Times New Roman"/>
              </a:rPr>
              <a:t>(27/50G):</a:t>
            </a:r>
            <a:r>
              <a:rPr sz="1000" b="1" spc="20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PROTECCIÓN</a:t>
            </a:r>
            <a:r>
              <a:rPr sz="1000" b="1" spc="16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CONTRA</a:t>
            </a:r>
            <a:r>
              <a:rPr sz="1000" b="1" spc="20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ENERGIZACIÓN</a:t>
            </a:r>
            <a:r>
              <a:rPr sz="1000" b="1" spc="16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ACCIDENTAL. </a:t>
            </a:r>
            <a:r>
              <a:rPr sz="1000" b="1" spc="-230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M-3425A</a:t>
            </a:r>
            <a:r>
              <a:rPr sz="1000" b="1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(50/27)</a:t>
            </a:r>
            <a:r>
              <a:rPr sz="1000" b="1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ENERGIZACIÓN</a:t>
            </a:r>
            <a:r>
              <a:rPr sz="1000" b="1" dirty="0">
                <a:latin typeface="Times New Roman"/>
                <a:cs typeface="Times New Roman"/>
              </a:rPr>
              <a:t> INADVERTIDA.</a:t>
            </a:r>
            <a:endParaRPr sz="1000">
              <a:latin typeface="Times New Roman"/>
              <a:cs typeface="Times New Roman"/>
            </a:endParaRPr>
          </a:p>
        </p:txBody>
      </p:sp>
      <p:graphicFrame>
        <p:nvGraphicFramePr>
          <p:cNvPr id="11" name="object 11"/>
          <p:cNvGraphicFramePr>
            <a:graphicFrameLocks noGrp="1"/>
          </p:cNvGraphicFramePr>
          <p:nvPr/>
        </p:nvGraphicFramePr>
        <p:xfrm>
          <a:off x="2502640" y="4896546"/>
          <a:ext cx="2643477" cy="9906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10855"/>
                <a:gridCol w="1232622"/>
              </a:tblGrid>
              <a:tr h="116308">
                <a:tc gridSpan="2">
                  <a:txBody>
                    <a:bodyPr/>
                    <a:lstStyle/>
                    <a:p>
                      <a:pPr marL="855980">
                        <a:lnSpc>
                          <a:spcPts val="1330"/>
                        </a:lnSpc>
                      </a:pP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Sobrecorriente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116309">
                <a:tc>
                  <a:txBody>
                    <a:bodyPr/>
                    <a:lstStyle/>
                    <a:p>
                      <a:pPr marL="69850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50</a:t>
                      </a:r>
                      <a:r>
                        <a:rPr sz="8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Pickup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2.09</a:t>
                      </a:r>
                      <a:r>
                        <a:rPr sz="8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A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6308">
                <a:tc gridSpan="2"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800" b="1" dirty="0">
                          <a:latin typeface="Times New Roman"/>
                          <a:cs typeface="Times New Roman"/>
                        </a:rPr>
                        <a:t>Bajo</a:t>
                      </a:r>
                      <a:r>
                        <a:rPr sz="800" b="1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voltaje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116309">
                <a:tc>
                  <a:txBody>
                    <a:bodyPr/>
                    <a:lstStyle/>
                    <a:p>
                      <a:pPr marL="69850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27</a:t>
                      </a:r>
                      <a:r>
                        <a:rPr sz="8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Pickup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80</a:t>
                      </a:r>
                      <a:r>
                        <a:rPr sz="8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V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6308">
                <a:tc>
                  <a:txBody>
                    <a:bodyPr/>
                    <a:lstStyle/>
                    <a:p>
                      <a:pPr marL="69850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50/27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Pickup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Delay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300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Ciclos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(5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seg)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7286">
                <a:tc>
                  <a:txBody>
                    <a:bodyPr/>
                    <a:lstStyle/>
                    <a:p>
                      <a:pPr marL="69850">
                        <a:lnSpc>
                          <a:spcPts val="134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50/27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Dropout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Delay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134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15</a:t>
                      </a:r>
                      <a:r>
                        <a:rPr sz="8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Ciclos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12" name="object 12"/>
          <p:cNvSpPr txBox="1"/>
          <p:nvPr/>
        </p:nvSpPr>
        <p:spPr>
          <a:xfrm>
            <a:off x="2509644" y="5586223"/>
            <a:ext cx="2637848" cy="118081"/>
          </a:xfrm>
          <a:prstGeom prst="rect">
            <a:avLst/>
          </a:prstGeom>
        </p:spPr>
        <p:txBody>
          <a:bodyPr vert="horz" wrap="square" lIns="0" tIns="10259" rIns="0" bIns="0" rtlCol="0">
            <a:spAutoFit/>
          </a:bodyPr>
          <a:lstStyle/>
          <a:p>
            <a:pPr marL="10259">
              <a:spcBef>
                <a:spcPts val="81"/>
              </a:spcBef>
            </a:pPr>
            <a:r>
              <a:rPr sz="700" b="1" i="1" dirty="0">
                <a:latin typeface="Times New Roman"/>
                <a:cs typeface="Times New Roman"/>
              </a:rPr>
              <a:t>Tabla</a:t>
            </a:r>
            <a:r>
              <a:rPr sz="700" b="1" i="1" spc="-4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4.13:</a:t>
            </a:r>
            <a:r>
              <a:rPr sz="700" b="1" i="1" spc="4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Ajustes</a:t>
            </a:r>
            <a:r>
              <a:rPr sz="700" b="1" i="1" dirty="0">
                <a:latin typeface="Times New Roman"/>
                <a:cs typeface="Times New Roman"/>
              </a:rPr>
              <a:t> de </a:t>
            </a:r>
            <a:r>
              <a:rPr sz="700" b="1" i="1" spc="-4" dirty="0">
                <a:latin typeface="Times New Roman"/>
                <a:cs typeface="Times New Roman"/>
              </a:rPr>
              <a:t>protección</a:t>
            </a:r>
            <a:r>
              <a:rPr sz="700" b="1" i="1" spc="8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27/50G</a:t>
            </a:r>
            <a:r>
              <a:rPr sz="700" b="1" i="1" spc="4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del</a:t>
            </a:r>
            <a:r>
              <a:rPr sz="700" b="1" i="1" spc="-8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generador.</a:t>
            </a:r>
            <a:endParaRPr sz="7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xfrm>
            <a:off x="6329082" y="5931133"/>
            <a:ext cx="300182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r>
              <a:rPr dirty="0"/>
              <a:t>70</a:t>
            </a:r>
          </a:p>
        </p:txBody>
      </p:sp>
      <p:sp>
        <p:nvSpPr>
          <p:cNvPr id="2" name="object 2"/>
          <p:cNvSpPr txBox="1"/>
          <p:nvPr/>
        </p:nvSpPr>
        <p:spPr>
          <a:xfrm>
            <a:off x="1051937" y="561834"/>
            <a:ext cx="5550237" cy="481257"/>
          </a:xfrm>
          <a:prstGeom prst="rect">
            <a:avLst/>
          </a:prstGeom>
        </p:spPr>
        <p:txBody>
          <a:bodyPr vert="horz" wrap="square" lIns="0" tIns="10259" rIns="0" bIns="0" rtlCol="0">
            <a:spAutoFit/>
          </a:bodyPr>
          <a:lstStyle/>
          <a:p>
            <a:pPr marL="10259">
              <a:spcBef>
                <a:spcPts val="81"/>
              </a:spcBef>
            </a:pPr>
            <a:r>
              <a:rPr sz="1000" b="1" spc="-4" dirty="0">
                <a:latin typeface="Times New Roman"/>
                <a:cs typeface="Times New Roman"/>
              </a:rPr>
              <a:t>(51V)</a:t>
            </a:r>
            <a:r>
              <a:rPr sz="1000" b="1" spc="4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SOBRECORRIENTE</a:t>
            </a:r>
            <a:r>
              <a:rPr sz="1000" b="1" spc="16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CON</a:t>
            </a:r>
            <a:r>
              <a:rPr sz="1000" b="1" spc="8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CONTROL/RESTRICCIÓN</a:t>
            </a:r>
            <a:r>
              <a:rPr sz="1000" b="1" spc="8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DE</a:t>
            </a:r>
            <a:r>
              <a:rPr sz="1000" b="1" spc="12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VOLTAJE.</a:t>
            </a:r>
            <a:endParaRPr sz="1000">
              <a:latin typeface="Times New Roman"/>
              <a:cs typeface="Times New Roman"/>
            </a:endParaRPr>
          </a:p>
          <a:p>
            <a:pPr marL="10259" marR="4104">
              <a:lnSpc>
                <a:spcPct val="103299"/>
              </a:lnSpc>
              <a:spcBef>
                <a:spcPts val="8"/>
              </a:spcBef>
            </a:pPr>
            <a:r>
              <a:rPr sz="1000" b="1" spc="-4" dirty="0">
                <a:latin typeface="Times New Roman"/>
                <a:cs typeface="Times New Roman"/>
              </a:rPr>
              <a:t>M-3425A</a:t>
            </a:r>
            <a:r>
              <a:rPr sz="1000" b="1" spc="89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(51V)</a:t>
            </a:r>
            <a:r>
              <a:rPr sz="1000" b="1" spc="92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SOBRECORRIENTE</a:t>
            </a:r>
            <a:r>
              <a:rPr sz="1000" b="1" spc="97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DE</a:t>
            </a:r>
            <a:r>
              <a:rPr sz="1000" b="1" spc="85" dirty="0">
                <a:latin typeface="Times New Roman"/>
                <a:cs typeface="Times New Roman"/>
              </a:rPr>
              <a:t> </a:t>
            </a:r>
            <a:r>
              <a:rPr sz="1000" b="1" spc="-8" dirty="0">
                <a:latin typeface="Times New Roman"/>
                <a:cs typeface="Times New Roman"/>
              </a:rPr>
              <a:t>TIEMPO</a:t>
            </a:r>
            <a:r>
              <a:rPr sz="1000" b="1" spc="92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INVERSO,</a:t>
            </a:r>
            <a:r>
              <a:rPr sz="1000" b="1" spc="92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CON</a:t>
            </a:r>
            <a:r>
              <a:rPr sz="1000" b="1" spc="89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CONTROL</a:t>
            </a:r>
            <a:r>
              <a:rPr sz="1000" b="1" spc="85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O </a:t>
            </a:r>
            <a:r>
              <a:rPr sz="1000" b="1" spc="-230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RESTRICCIÓN DE</a:t>
            </a:r>
            <a:r>
              <a:rPr sz="1000" b="1" dirty="0">
                <a:latin typeface="Times New Roman"/>
                <a:cs typeface="Times New Roman"/>
              </a:rPr>
              <a:t> VOLTAJE.</a:t>
            </a:r>
            <a:endParaRPr sz="1000">
              <a:latin typeface="Times New Roman"/>
              <a:cs typeface="Times New Roman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2301143" y="1062583"/>
          <a:ext cx="3048721" cy="8255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96148"/>
                <a:gridCol w="1152573"/>
              </a:tblGrid>
              <a:tr h="116308">
                <a:tc>
                  <a:txBody>
                    <a:bodyPr/>
                    <a:lstStyle/>
                    <a:p>
                      <a:pPr marL="68580">
                        <a:lnSpc>
                          <a:spcPts val="1330"/>
                        </a:lnSpc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51V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Pickup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6.28A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6308">
                <a:tc>
                  <a:txBody>
                    <a:bodyPr/>
                    <a:lstStyle/>
                    <a:p>
                      <a:pPr marL="68580">
                        <a:lnSpc>
                          <a:spcPts val="1330"/>
                        </a:lnSpc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51V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Time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Dial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0.22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6308">
                <a:tc>
                  <a:txBody>
                    <a:bodyPr/>
                    <a:lstStyle/>
                    <a:p>
                      <a:pPr marL="68580">
                        <a:lnSpc>
                          <a:spcPts val="1330"/>
                        </a:lnSpc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51V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Inverse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Times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Curves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33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IEC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very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inverse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6308">
                <a:tc>
                  <a:txBody>
                    <a:bodyPr/>
                    <a:lstStyle/>
                    <a:p>
                      <a:pPr marL="68580">
                        <a:lnSpc>
                          <a:spcPts val="1330"/>
                        </a:lnSpc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51V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Voltage</a:t>
                      </a:r>
                      <a:r>
                        <a:rPr sz="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Control.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Voltaje</a:t>
                      </a:r>
                      <a:r>
                        <a:rPr sz="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restraint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7286">
                <a:tc>
                  <a:txBody>
                    <a:bodyPr/>
                    <a:lstStyle/>
                    <a:p>
                      <a:pPr marL="68580">
                        <a:lnSpc>
                          <a:spcPts val="1340"/>
                        </a:lnSpc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51V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Voltage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Control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Pickup.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340"/>
                        </a:lnSpc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No</a:t>
                      </a:r>
                      <a:r>
                        <a:rPr sz="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aplica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4" name="object 4"/>
          <p:cNvSpPr txBox="1"/>
          <p:nvPr/>
        </p:nvSpPr>
        <p:spPr>
          <a:xfrm>
            <a:off x="1051937" y="1635983"/>
            <a:ext cx="4973638" cy="524859"/>
          </a:xfrm>
          <a:prstGeom prst="rect">
            <a:avLst/>
          </a:prstGeom>
        </p:spPr>
        <p:txBody>
          <a:bodyPr vert="horz" wrap="square" lIns="0" tIns="10259" rIns="0" bIns="0" rtlCol="0">
            <a:spAutoFit/>
          </a:bodyPr>
          <a:lstStyle/>
          <a:p>
            <a:pPr marL="1278279">
              <a:spcBef>
                <a:spcPts val="81"/>
              </a:spcBef>
            </a:pPr>
            <a:r>
              <a:rPr sz="700" b="1" i="1" dirty="0">
                <a:latin typeface="Times New Roman"/>
                <a:cs typeface="Times New Roman"/>
              </a:rPr>
              <a:t>Tabla </a:t>
            </a:r>
            <a:r>
              <a:rPr sz="700" b="1" i="1" spc="-4" dirty="0">
                <a:latin typeface="Times New Roman"/>
                <a:cs typeface="Times New Roman"/>
              </a:rPr>
              <a:t>4.14:Ajustes </a:t>
            </a:r>
            <a:r>
              <a:rPr sz="700" b="1" i="1" dirty="0">
                <a:latin typeface="Times New Roman"/>
                <a:cs typeface="Times New Roman"/>
              </a:rPr>
              <a:t>de</a:t>
            </a:r>
            <a:r>
              <a:rPr sz="700" b="1" i="1" spc="4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protección</a:t>
            </a:r>
            <a:r>
              <a:rPr sz="700" b="1" i="1" dirty="0">
                <a:latin typeface="Times New Roman"/>
                <a:cs typeface="Times New Roman"/>
              </a:rPr>
              <a:t> 51V del </a:t>
            </a:r>
            <a:r>
              <a:rPr sz="700" b="1" i="1" spc="-4" dirty="0">
                <a:latin typeface="Times New Roman"/>
                <a:cs typeface="Times New Roman"/>
              </a:rPr>
              <a:t>generador.</a:t>
            </a:r>
            <a:endParaRPr sz="700">
              <a:latin typeface="Times New Roman"/>
              <a:cs typeface="Times New Roman"/>
            </a:endParaRPr>
          </a:p>
          <a:p>
            <a:pPr marL="10259" marR="4104">
              <a:lnSpc>
                <a:spcPct val="103499"/>
              </a:lnSpc>
              <a:spcBef>
                <a:spcPts val="702"/>
              </a:spcBef>
            </a:pPr>
            <a:r>
              <a:rPr sz="1000" b="1" spc="-4" dirty="0">
                <a:latin typeface="Times New Roman"/>
                <a:cs typeface="Times New Roman"/>
              </a:rPr>
              <a:t>(59G):</a:t>
            </a:r>
            <a:r>
              <a:rPr sz="1000" b="1" spc="12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PROTECCIÓN</a:t>
            </a:r>
            <a:r>
              <a:rPr sz="1000" b="1" spc="16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CONTRA</a:t>
            </a:r>
            <a:r>
              <a:rPr sz="1000" b="1" spc="8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SOBREVOLTAJE</a:t>
            </a:r>
            <a:r>
              <a:rPr sz="1000" b="1" spc="8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EN</a:t>
            </a:r>
            <a:r>
              <a:rPr sz="1000" b="1" spc="8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EL</a:t>
            </a:r>
            <a:r>
              <a:rPr sz="1000" b="1" spc="8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GENERADOR. </a:t>
            </a:r>
            <a:r>
              <a:rPr sz="1000" b="1" spc="-230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M-3425A </a:t>
            </a:r>
            <a:r>
              <a:rPr sz="1000" b="1" dirty="0">
                <a:latin typeface="Times New Roman"/>
                <a:cs typeface="Times New Roman"/>
              </a:rPr>
              <a:t>(59) SOBREVOLTAJE</a:t>
            </a:r>
            <a:r>
              <a:rPr sz="1000" b="1" spc="8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TRIFÁSICA.</a:t>
            </a:r>
            <a:endParaRPr sz="1000">
              <a:latin typeface="Times New Roman"/>
              <a:cs typeface="Times New Roman"/>
            </a:endParaRPr>
          </a:p>
        </p:txBody>
      </p:sp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2313151" y="2179004"/>
          <a:ext cx="3023707" cy="18161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44807"/>
                <a:gridCol w="1278900"/>
              </a:tblGrid>
              <a:tr h="116309">
                <a:tc gridSpan="2"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Tiempo</a:t>
                      </a:r>
                      <a:r>
                        <a:rPr sz="800" b="1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dirty="0">
                          <a:latin typeface="Times New Roman"/>
                          <a:cs typeface="Times New Roman"/>
                        </a:rPr>
                        <a:t>#1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116308">
                <a:tc>
                  <a:txBody>
                    <a:bodyPr/>
                    <a:lstStyle/>
                    <a:p>
                      <a:pPr marL="68580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59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#1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Input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Voltage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Select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30"/>
                        </a:lnSpc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Phase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Voltage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6308">
                <a:tc>
                  <a:txBody>
                    <a:bodyPr/>
                    <a:lstStyle/>
                    <a:p>
                      <a:pPr marL="68580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59</a:t>
                      </a:r>
                      <a:r>
                        <a:rPr sz="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#1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Pickup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122</a:t>
                      </a:r>
                      <a:r>
                        <a:rPr sz="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Volts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6308">
                <a:tc>
                  <a:txBody>
                    <a:bodyPr/>
                    <a:lstStyle/>
                    <a:p>
                      <a:pPr marL="68580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59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#1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Time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Delay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120</a:t>
                      </a:r>
                      <a:r>
                        <a:rPr sz="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Cycles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6309">
                <a:tc gridSpan="2"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Tiempo</a:t>
                      </a:r>
                      <a:r>
                        <a:rPr sz="800" b="1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dirty="0">
                          <a:latin typeface="Times New Roman"/>
                          <a:cs typeface="Times New Roman"/>
                        </a:rPr>
                        <a:t>#2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117286">
                <a:tc>
                  <a:txBody>
                    <a:bodyPr/>
                    <a:lstStyle/>
                    <a:p>
                      <a:pPr marL="68580">
                        <a:lnSpc>
                          <a:spcPts val="134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59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#2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Input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Voltage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Select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40"/>
                        </a:lnSpc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Phase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Voltage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6308">
                <a:tc>
                  <a:txBody>
                    <a:bodyPr/>
                    <a:lstStyle/>
                    <a:p>
                      <a:pPr marL="68580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59</a:t>
                      </a:r>
                      <a:r>
                        <a:rPr sz="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#2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Pickup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127</a:t>
                      </a:r>
                      <a:r>
                        <a:rPr sz="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Volts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6309">
                <a:tc>
                  <a:txBody>
                    <a:bodyPr/>
                    <a:lstStyle/>
                    <a:p>
                      <a:pPr marL="68580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59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#2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Time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Delay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180</a:t>
                      </a:r>
                      <a:r>
                        <a:rPr sz="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Cycles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6308">
                <a:tc gridSpan="2"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Time</a:t>
                      </a:r>
                      <a:r>
                        <a:rPr sz="800" b="1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dirty="0">
                          <a:latin typeface="Times New Roman"/>
                          <a:cs typeface="Times New Roman"/>
                        </a:rPr>
                        <a:t>#3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116309">
                <a:tc>
                  <a:txBody>
                    <a:bodyPr/>
                    <a:lstStyle/>
                    <a:p>
                      <a:pPr marL="68580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59</a:t>
                      </a:r>
                      <a:r>
                        <a:rPr sz="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#3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Pickup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138.0</a:t>
                      </a:r>
                      <a:r>
                        <a:rPr sz="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Volts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6472">
                <a:tc>
                  <a:txBody>
                    <a:bodyPr/>
                    <a:lstStyle/>
                    <a:p>
                      <a:pPr marL="68580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59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#3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Delay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90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Cycles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=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1.5seg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6" name="object 6"/>
          <p:cNvSpPr txBox="1"/>
          <p:nvPr/>
        </p:nvSpPr>
        <p:spPr>
          <a:xfrm>
            <a:off x="1051937" y="3450421"/>
            <a:ext cx="4108113" cy="531015"/>
          </a:xfrm>
          <a:prstGeom prst="rect">
            <a:avLst/>
          </a:prstGeom>
        </p:spPr>
        <p:txBody>
          <a:bodyPr vert="horz" wrap="square" lIns="0" tIns="10259" rIns="0" bIns="0" rtlCol="0">
            <a:spAutoFit/>
          </a:bodyPr>
          <a:lstStyle/>
          <a:p>
            <a:pPr marL="1264942">
              <a:spcBef>
                <a:spcPts val="81"/>
              </a:spcBef>
            </a:pPr>
            <a:r>
              <a:rPr sz="700" b="1" i="1" dirty="0">
                <a:latin typeface="Times New Roman"/>
                <a:cs typeface="Times New Roman"/>
              </a:rPr>
              <a:t>Tabla</a:t>
            </a:r>
            <a:r>
              <a:rPr sz="700" b="1" i="1" spc="-4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4.15: </a:t>
            </a:r>
            <a:r>
              <a:rPr sz="700" b="1" i="1" spc="-4" dirty="0">
                <a:latin typeface="Times New Roman"/>
                <a:cs typeface="Times New Roman"/>
              </a:rPr>
              <a:t>Ajustes</a:t>
            </a:r>
            <a:r>
              <a:rPr sz="700" b="1" i="1" dirty="0">
                <a:latin typeface="Times New Roman"/>
                <a:cs typeface="Times New Roman"/>
              </a:rPr>
              <a:t> de</a:t>
            </a:r>
            <a:r>
              <a:rPr sz="700" b="1" i="1" spc="-4" dirty="0">
                <a:latin typeface="Times New Roman"/>
                <a:cs typeface="Times New Roman"/>
              </a:rPr>
              <a:t> protección</a:t>
            </a:r>
            <a:r>
              <a:rPr sz="700" b="1" i="1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59G</a:t>
            </a:r>
            <a:r>
              <a:rPr sz="700" b="1" i="1" dirty="0">
                <a:latin typeface="Times New Roman"/>
                <a:cs typeface="Times New Roman"/>
              </a:rPr>
              <a:t> del</a:t>
            </a:r>
            <a:r>
              <a:rPr sz="700" b="1" i="1" spc="-8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generador.</a:t>
            </a:r>
            <a:endParaRPr sz="700">
              <a:latin typeface="Times New Roman"/>
              <a:cs typeface="Times New Roman"/>
            </a:endParaRPr>
          </a:p>
          <a:p>
            <a:pPr>
              <a:spcBef>
                <a:spcPts val="12"/>
              </a:spcBef>
            </a:pPr>
            <a:endParaRPr sz="600">
              <a:latin typeface="Times New Roman"/>
              <a:cs typeface="Times New Roman"/>
            </a:endParaRPr>
          </a:p>
          <a:p>
            <a:pPr marL="10259"/>
            <a:r>
              <a:rPr sz="1000" b="1" spc="-4" dirty="0">
                <a:latin typeface="Times New Roman"/>
                <a:cs typeface="Times New Roman"/>
              </a:rPr>
              <a:t>(59N)</a:t>
            </a:r>
            <a:r>
              <a:rPr sz="1000" b="1" spc="4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PROTECCIÓN</a:t>
            </a:r>
            <a:r>
              <a:rPr sz="1000" b="1" spc="16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DE</a:t>
            </a:r>
            <a:r>
              <a:rPr sz="1000" b="1" dirty="0">
                <a:latin typeface="Times New Roman"/>
                <a:cs typeface="Times New Roman"/>
              </a:rPr>
              <a:t> VOLTAJE</a:t>
            </a:r>
            <a:r>
              <a:rPr sz="1000" b="1" spc="4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DE</a:t>
            </a:r>
            <a:r>
              <a:rPr sz="1000" b="1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SECUENCIA</a:t>
            </a:r>
            <a:r>
              <a:rPr sz="1000" b="1" spc="4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CERO.</a:t>
            </a:r>
            <a:endParaRPr sz="1000">
              <a:latin typeface="Times New Roman"/>
              <a:cs typeface="Times New Roman"/>
            </a:endParaRPr>
          </a:p>
          <a:p>
            <a:pPr marL="10259">
              <a:spcBef>
                <a:spcPts val="40"/>
              </a:spcBef>
            </a:pPr>
            <a:r>
              <a:rPr sz="900" b="1" dirty="0">
                <a:latin typeface="Times New Roman"/>
                <a:cs typeface="Times New Roman"/>
              </a:rPr>
              <a:t>M-3425A</a:t>
            </a:r>
            <a:r>
              <a:rPr sz="900" b="1" spc="-12" dirty="0">
                <a:latin typeface="Times New Roman"/>
                <a:cs typeface="Times New Roman"/>
              </a:rPr>
              <a:t> </a:t>
            </a:r>
            <a:r>
              <a:rPr sz="900" b="1" spc="-4" dirty="0">
                <a:latin typeface="Times New Roman"/>
                <a:cs typeface="Times New Roman"/>
              </a:rPr>
              <a:t>(59N</a:t>
            </a:r>
            <a:r>
              <a:rPr sz="1000" b="1" spc="-4" dirty="0">
                <a:latin typeface="Times New Roman"/>
                <a:cs typeface="Times New Roman"/>
              </a:rPr>
              <a:t>)</a:t>
            </a:r>
            <a:r>
              <a:rPr sz="1000" b="1" spc="-8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SOBRE</a:t>
            </a:r>
            <a:r>
              <a:rPr sz="1000" b="1" spc="-16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VOLTAJE</a:t>
            </a:r>
            <a:r>
              <a:rPr sz="1000" b="1" spc="-8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DEL</a:t>
            </a:r>
            <a:r>
              <a:rPr sz="1000" b="1" spc="-4" dirty="0">
                <a:latin typeface="Times New Roman"/>
                <a:cs typeface="Times New Roman"/>
              </a:rPr>
              <a:t> NEUTRO.</a:t>
            </a:r>
            <a:endParaRPr sz="1000">
              <a:latin typeface="Times New Roman"/>
              <a:cs typeface="Times New Roman"/>
            </a:endParaRPr>
          </a:p>
        </p:txBody>
      </p:sp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2810327" y="3993196"/>
          <a:ext cx="2029354" cy="9906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31431"/>
                <a:gridCol w="697923"/>
              </a:tblGrid>
              <a:tr h="117286">
                <a:tc gridSpan="2">
                  <a:txBody>
                    <a:bodyPr/>
                    <a:lstStyle/>
                    <a:p>
                      <a:pPr marL="683895">
                        <a:lnSpc>
                          <a:spcPts val="1340"/>
                        </a:lnSpc>
                      </a:pP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Tiempo</a:t>
                      </a:r>
                      <a:r>
                        <a:rPr sz="800" b="1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dirty="0">
                          <a:latin typeface="Times New Roman"/>
                          <a:cs typeface="Times New Roman"/>
                        </a:rPr>
                        <a:t>#1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116309">
                <a:tc>
                  <a:txBody>
                    <a:bodyPr/>
                    <a:lstStyle/>
                    <a:p>
                      <a:pPr marL="68580">
                        <a:lnSpc>
                          <a:spcPts val="1330"/>
                        </a:lnSpc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59N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#1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Pickup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5</a:t>
                      </a:r>
                      <a:r>
                        <a:rPr sz="8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V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6308">
                <a:tc>
                  <a:txBody>
                    <a:bodyPr/>
                    <a:lstStyle/>
                    <a:p>
                      <a:pPr marL="68580">
                        <a:lnSpc>
                          <a:spcPts val="1330"/>
                        </a:lnSpc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59N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#1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Time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Delay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30</a:t>
                      </a:r>
                      <a:r>
                        <a:rPr sz="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cycles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6309">
                <a:tc gridSpan="2">
                  <a:txBody>
                    <a:bodyPr/>
                    <a:lstStyle/>
                    <a:p>
                      <a:pPr marL="683895">
                        <a:lnSpc>
                          <a:spcPts val="1330"/>
                        </a:lnSpc>
                      </a:pP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Tiempo</a:t>
                      </a:r>
                      <a:r>
                        <a:rPr sz="800" b="1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dirty="0">
                          <a:latin typeface="Times New Roman"/>
                          <a:cs typeface="Times New Roman"/>
                        </a:rPr>
                        <a:t>#2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116308">
                <a:tc>
                  <a:txBody>
                    <a:bodyPr/>
                    <a:lstStyle/>
                    <a:p>
                      <a:pPr marL="68580">
                        <a:lnSpc>
                          <a:spcPts val="1330"/>
                        </a:lnSpc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59N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#2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Pickup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5</a:t>
                      </a:r>
                      <a:r>
                        <a:rPr sz="8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V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6309">
                <a:tc>
                  <a:txBody>
                    <a:bodyPr/>
                    <a:lstStyle/>
                    <a:p>
                      <a:pPr marL="68580">
                        <a:lnSpc>
                          <a:spcPts val="1330"/>
                        </a:lnSpc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59N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#2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Time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Delay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90</a:t>
                      </a:r>
                      <a:r>
                        <a:rPr sz="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cycles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8" name="object 8"/>
          <p:cNvSpPr txBox="1"/>
          <p:nvPr/>
        </p:nvSpPr>
        <p:spPr>
          <a:xfrm>
            <a:off x="1051936" y="4683150"/>
            <a:ext cx="5548361" cy="832636"/>
          </a:xfrm>
          <a:prstGeom prst="rect">
            <a:avLst/>
          </a:prstGeom>
        </p:spPr>
        <p:txBody>
          <a:bodyPr vert="horz" wrap="square" lIns="0" tIns="10259" rIns="0" bIns="0" rtlCol="0">
            <a:spAutoFit/>
          </a:bodyPr>
          <a:lstStyle/>
          <a:p>
            <a:pPr marL="1026" algn="ctr">
              <a:spcBef>
                <a:spcPts val="81"/>
              </a:spcBef>
            </a:pPr>
            <a:r>
              <a:rPr sz="700" b="1" i="1" dirty="0">
                <a:latin typeface="Times New Roman"/>
                <a:cs typeface="Times New Roman"/>
              </a:rPr>
              <a:t>Tabla </a:t>
            </a:r>
            <a:r>
              <a:rPr sz="700" b="1" i="1" spc="-4" dirty="0">
                <a:latin typeface="Times New Roman"/>
                <a:cs typeface="Times New Roman"/>
              </a:rPr>
              <a:t>4.16:Ajustes</a:t>
            </a:r>
            <a:r>
              <a:rPr sz="700" b="1" i="1" spc="-8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de</a:t>
            </a:r>
            <a:r>
              <a:rPr sz="700" b="1" i="1" spc="4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protección </a:t>
            </a:r>
            <a:r>
              <a:rPr sz="700" b="1" i="1" dirty="0">
                <a:latin typeface="Times New Roman"/>
                <a:cs typeface="Times New Roman"/>
              </a:rPr>
              <a:t>59N</a:t>
            </a:r>
            <a:r>
              <a:rPr sz="700" b="1" i="1" spc="-4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del</a:t>
            </a:r>
            <a:r>
              <a:rPr sz="700" b="1" i="1" spc="4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generador.</a:t>
            </a:r>
            <a:endParaRPr sz="700">
              <a:latin typeface="Times New Roman"/>
              <a:cs typeface="Times New Roman"/>
            </a:endParaRPr>
          </a:p>
          <a:p>
            <a:pPr marL="10259" marR="776611">
              <a:lnSpc>
                <a:spcPct val="103299"/>
              </a:lnSpc>
              <a:spcBef>
                <a:spcPts val="715"/>
              </a:spcBef>
            </a:pPr>
            <a:r>
              <a:rPr sz="1000" b="1" spc="-4" dirty="0">
                <a:latin typeface="Times New Roman"/>
                <a:cs typeface="Times New Roman"/>
              </a:rPr>
              <a:t>(60G)</a:t>
            </a:r>
            <a:r>
              <a:rPr sz="1000" b="1" spc="8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PROTECCIÓN</a:t>
            </a:r>
            <a:r>
              <a:rPr sz="1000" b="1" spc="8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BALANCE</a:t>
            </a:r>
            <a:r>
              <a:rPr sz="1000" b="1" spc="8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DE</a:t>
            </a:r>
            <a:r>
              <a:rPr sz="1000" b="1" spc="8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VOLTAJE</a:t>
            </a:r>
            <a:r>
              <a:rPr sz="1000" b="1" spc="8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DEL</a:t>
            </a:r>
            <a:r>
              <a:rPr sz="1000" b="1" spc="8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GENERADOR. </a:t>
            </a:r>
            <a:r>
              <a:rPr sz="1000" b="1" spc="-230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M-3425A</a:t>
            </a:r>
            <a:r>
              <a:rPr sz="1000" b="1" dirty="0">
                <a:latin typeface="Times New Roman"/>
                <a:cs typeface="Times New Roman"/>
              </a:rPr>
              <a:t> (60)</a:t>
            </a:r>
            <a:r>
              <a:rPr sz="1000" b="1" spc="-4" dirty="0">
                <a:latin typeface="Times New Roman"/>
                <a:cs typeface="Times New Roman"/>
              </a:rPr>
              <a:t> DETECCIÓN</a:t>
            </a:r>
            <a:r>
              <a:rPr sz="1000" b="1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DE</a:t>
            </a:r>
            <a:r>
              <a:rPr sz="1000" b="1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FUSIBLE</a:t>
            </a:r>
            <a:r>
              <a:rPr sz="1000" b="1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FUNDIDO.</a:t>
            </a:r>
            <a:endParaRPr sz="1000">
              <a:latin typeface="Times New Roman"/>
              <a:cs typeface="Times New Roman"/>
            </a:endParaRPr>
          </a:p>
          <a:p>
            <a:pPr marL="10259" marR="4104">
              <a:lnSpc>
                <a:spcPts val="1204"/>
              </a:lnSpc>
              <a:spcBef>
                <a:spcPts val="28"/>
              </a:spcBef>
            </a:pPr>
            <a:r>
              <a:rPr sz="1000" dirty="0">
                <a:latin typeface="Times New Roman"/>
                <a:cs typeface="Times New Roman"/>
              </a:rPr>
              <a:t>Esta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salida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debe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ser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dirigida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hacia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una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alarma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visual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y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sonora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para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anunciar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al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operador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central</a:t>
            </a:r>
            <a:r>
              <a:rPr sz="1000" dirty="0">
                <a:latin typeface="Times New Roman"/>
                <a:cs typeface="Times New Roman"/>
              </a:rPr>
              <a:t> que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existe</a:t>
            </a:r>
            <a:r>
              <a:rPr sz="1000" spc="-4" dirty="0">
                <a:latin typeface="Times New Roman"/>
                <a:cs typeface="Times New Roman"/>
              </a:rPr>
              <a:t> esta</a:t>
            </a:r>
            <a:r>
              <a:rPr sz="1000" dirty="0">
                <a:latin typeface="Times New Roman"/>
                <a:cs typeface="Times New Roman"/>
              </a:rPr>
              <a:t> condición de</a:t>
            </a:r>
            <a:r>
              <a:rPr sz="1000" spc="-4" dirty="0">
                <a:latin typeface="Times New Roman"/>
                <a:cs typeface="Times New Roman"/>
              </a:rPr>
              <a:t> pérdida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spc="4" dirty="0">
                <a:latin typeface="Times New Roman"/>
                <a:cs typeface="Times New Roman"/>
              </a:rPr>
              <a:t>de</a:t>
            </a:r>
            <a:r>
              <a:rPr sz="1000" spc="-4" dirty="0">
                <a:latin typeface="Times New Roman"/>
                <a:cs typeface="Times New Roman"/>
              </a:rPr>
              <a:t> potencial.</a:t>
            </a:r>
            <a:endParaRPr sz="1000">
              <a:latin typeface="Times New Roman"/>
              <a:cs typeface="Times New Roman"/>
            </a:endParaRPr>
          </a:p>
        </p:txBody>
      </p:sp>
      <p:graphicFrame>
        <p:nvGraphicFramePr>
          <p:cNvPr id="9" name="object 9"/>
          <p:cNvGraphicFramePr>
            <a:graphicFrameLocks noGrp="1"/>
          </p:cNvGraphicFramePr>
          <p:nvPr/>
        </p:nvGraphicFramePr>
        <p:xfrm>
          <a:off x="2247111" y="5347122"/>
          <a:ext cx="3156911" cy="4953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499639"/>
                <a:gridCol w="657272"/>
              </a:tblGrid>
              <a:tr h="117286">
                <a:tc>
                  <a:txBody>
                    <a:bodyPr/>
                    <a:lstStyle/>
                    <a:p>
                      <a:pPr marL="68580">
                        <a:lnSpc>
                          <a:spcPts val="1340"/>
                        </a:lnSpc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60FLTime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Delay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4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5</a:t>
                      </a:r>
                      <a:r>
                        <a:rPr sz="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Cycles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6309">
                <a:tc>
                  <a:txBody>
                    <a:bodyPr/>
                    <a:lstStyle/>
                    <a:p>
                      <a:pPr marL="68580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60FL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Three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Phase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Fuse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Loss Detection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30"/>
                        </a:lnSpc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Enable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6276">
                <a:tc>
                  <a:txBody>
                    <a:bodyPr/>
                    <a:lstStyle/>
                    <a:p>
                      <a:pPr marL="68580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60FL</a:t>
                      </a:r>
                      <a:r>
                        <a:rPr sz="8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Outputs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8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10" name="object 10"/>
          <p:cNvSpPr txBox="1"/>
          <p:nvPr/>
        </p:nvSpPr>
        <p:spPr>
          <a:xfrm>
            <a:off x="2581689" y="5687872"/>
            <a:ext cx="2492760" cy="118081"/>
          </a:xfrm>
          <a:prstGeom prst="rect">
            <a:avLst/>
          </a:prstGeom>
        </p:spPr>
        <p:txBody>
          <a:bodyPr vert="horz" wrap="square" lIns="0" tIns="10259" rIns="0" bIns="0" rtlCol="0">
            <a:spAutoFit/>
          </a:bodyPr>
          <a:lstStyle/>
          <a:p>
            <a:pPr marL="10259">
              <a:spcBef>
                <a:spcPts val="81"/>
              </a:spcBef>
            </a:pPr>
            <a:r>
              <a:rPr sz="700" b="1" i="1" dirty="0">
                <a:latin typeface="Times New Roman"/>
                <a:cs typeface="Times New Roman"/>
              </a:rPr>
              <a:t>Tabla</a:t>
            </a:r>
            <a:r>
              <a:rPr sz="700" b="1" i="1" spc="-4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4.17: </a:t>
            </a:r>
            <a:r>
              <a:rPr sz="700" b="1" i="1" spc="-4" dirty="0">
                <a:latin typeface="Times New Roman"/>
                <a:cs typeface="Times New Roman"/>
              </a:rPr>
              <a:t>Ajustes</a:t>
            </a:r>
            <a:r>
              <a:rPr sz="700" b="1" i="1" dirty="0">
                <a:latin typeface="Times New Roman"/>
                <a:cs typeface="Times New Roman"/>
              </a:rPr>
              <a:t> de</a:t>
            </a:r>
            <a:r>
              <a:rPr sz="700" b="1" i="1" spc="-4" dirty="0">
                <a:latin typeface="Times New Roman"/>
                <a:cs typeface="Times New Roman"/>
              </a:rPr>
              <a:t> protección</a:t>
            </a:r>
            <a:r>
              <a:rPr sz="700" b="1" i="1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60G</a:t>
            </a:r>
            <a:r>
              <a:rPr sz="700" b="1" i="1" dirty="0">
                <a:latin typeface="Times New Roman"/>
                <a:cs typeface="Times New Roman"/>
              </a:rPr>
              <a:t> del</a:t>
            </a:r>
            <a:r>
              <a:rPr sz="700" b="1" i="1" spc="-8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generador.</a:t>
            </a:r>
            <a:endParaRPr sz="7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xfrm>
            <a:off x="6329082" y="5931133"/>
            <a:ext cx="300182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r>
              <a:rPr dirty="0"/>
              <a:t>71</a:t>
            </a:r>
          </a:p>
        </p:txBody>
      </p:sp>
      <p:sp>
        <p:nvSpPr>
          <p:cNvPr id="2" name="object 2"/>
          <p:cNvSpPr txBox="1"/>
          <p:nvPr/>
        </p:nvSpPr>
        <p:spPr>
          <a:xfrm>
            <a:off x="1051937" y="561834"/>
            <a:ext cx="4832302" cy="324232"/>
          </a:xfrm>
          <a:prstGeom prst="rect">
            <a:avLst/>
          </a:prstGeom>
        </p:spPr>
        <p:txBody>
          <a:bodyPr vert="horz" wrap="square" lIns="0" tIns="4104" rIns="0" bIns="0" rtlCol="0">
            <a:spAutoFit/>
          </a:bodyPr>
          <a:lstStyle/>
          <a:p>
            <a:pPr marL="10259" marR="4104">
              <a:lnSpc>
                <a:spcPct val="104200"/>
              </a:lnSpc>
              <a:spcBef>
                <a:spcPts val="32"/>
              </a:spcBef>
            </a:pPr>
            <a:r>
              <a:rPr sz="1000" b="1" spc="-4" dirty="0">
                <a:latin typeface="Times New Roman"/>
                <a:cs typeface="Times New Roman"/>
              </a:rPr>
              <a:t>(64F):</a:t>
            </a:r>
            <a:r>
              <a:rPr sz="1000" b="1" spc="4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PROTECCIÓN</a:t>
            </a:r>
            <a:r>
              <a:rPr sz="1000" b="1" spc="16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CONTRA</a:t>
            </a:r>
            <a:r>
              <a:rPr sz="1000" b="1" spc="4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FALLAS</a:t>
            </a:r>
            <a:r>
              <a:rPr sz="1000" b="1" spc="8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A</a:t>
            </a:r>
            <a:r>
              <a:rPr sz="1000" b="1" spc="8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TIERRA</a:t>
            </a:r>
            <a:r>
              <a:rPr sz="1000" b="1" spc="8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EN</a:t>
            </a:r>
            <a:r>
              <a:rPr sz="1000" b="1" spc="8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EL</a:t>
            </a:r>
            <a:r>
              <a:rPr sz="1000" b="1" spc="4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ESTATOR. </a:t>
            </a:r>
            <a:r>
              <a:rPr sz="1000" b="1" spc="-230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M-3425A </a:t>
            </a:r>
            <a:r>
              <a:rPr sz="1000" b="1" dirty="0">
                <a:latin typeface="Times New Roman"/>
                <a:cs typeface="Times New Roman"/>
              </a:rPr>
              <a:t>64F</a:t>
            </a:r>
            <a:r>
              <a:rPr sz="1000" b="1" spc="-4" dirty="0">
                <a:latin typeface="Times New Roman"/>
                <a:cs typeface="Times New Roman"/>
              </a:rPr>
              <a:t> PROTECCIÓN</a:t>
            </a:r>
            <a:r>
              <a:rPr sz="1000" b="1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DE</a:t>
            </a:r>
            <a:r>
              <a:rPr sz="1000" b="1" spc="4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TIERRA</a:t>
            </a:r>
            <a:r>
              <a:rPr sz="1000" b="1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EN</a:t>
            </a:r>
            <a:r>
              <a:rPr sz="1000" b="1" dirty="0">
                <a:latin typeface="Times New Roman"/>
                <a:cs typeface="Times New Roman"/>
              </a:rPr>
              <a:t> EL</a:t>
            </a:r>
            <a:r>
              <a:rPr sz="1000" b="1" spc="4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CAMPO.</a:t>
            </a:r>
            <a:endParaRPr sz="1000">
              <a:latin typeface="Times New Roman"/>
              <a:cs typeface="Times New Roman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2790816" y="820190"/>
          <a:ext cx="2068753" cy="9906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11863"/>
                <a:gridCol w="1056890"/>
              </a:tblGrid>
              <a:tr h="116309">
                <a:tc gridSpan="2"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Tiempo</a:t>
                      </a:r>
                      <a:r>
                        <a:rPr sz="800" b="1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dirty="0">
                          <a:latin typeface="Times New Roman"/>
                          <a:cs typeface="Times New Roman"/>
                        </a:rPr>
                        <a:t>#1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116308"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64F</a:t>
                      </a:r>
                      <a:r>
                        <a:rPr sz="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#1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Pickup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50</a:t>
                      </a:r>
                      <a:r>
                        <a:rPr sz="8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kΩ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6308">
                <a:tc>
                  <a:txBody>
                    <a:bodyPr/>
                    <a:lstStyle/>
                    <a:p>
                      <a:pPr marR="51435" algn="ctr">
                        <a:lnSpc>
                          <a:spcPts val="1330"/>
                        </a:lnSpc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64F</a:t>
                      </a:r>
                      <a:r>
                        <a:rPr sz="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#1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Delay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300</a:t>
                      </a:r>
                      <a:r>
                        <a:rPr sz="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ciclos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6308">
                <a:tc gridSpan="2"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Tiempo</a:t>
                      </a:r>
                      <a:r>
                        <a:rPr sz="800" b="1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dirty="0">
                          <a:latin typeface="Times New Roman"/>
                          <a:cs typeface="Times New Roman"/>
                        </a:rPr>
                        <a:t>#2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116309"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64F</a:t>
                      </a:r>
                      <a:r>
                        <a:rPr sz="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#2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Pickup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5</a:t>
                      </a:r>
                      <a:r>
                        <a:rPr sz="8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kΩ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7286">
                <a:tc>
                  <a:txBody>
                    <a:bodyPr/>
                    <a:lstStyle/>
                    <a:p>
                      <a:pPr marR="51435" algn="ctr">
                        <a:lnSpc>
                          <a:spcPts val="1340"/>
                        </a:lnSpc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64F</a:t>
                      </a:r>
                      <a:r>
                        <a:rPr sz="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#2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Delay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4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300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ciclos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(5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s)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4" name="object 4"/>
          <p:cNvSpPr txBox="1"/>
          <p:nvPr/>
        </p:nvSpPr>
        <p:spPr>
          <a:xfrm>
            <a:off x="1051937" y="1509901"/>
            <a:ext cx="4019309" cy="518191"/>
          </a:xfrm>
          <a:prstGeom prst="rect">
            <a:avLst/>
          </a:prstGeom>
        </p:spPr>
        <p:txBody>
          <a:bodyPr vert="horz" wrap="square" lIns="0" tIns="10259" rIns="0" bIns="0" rtlCol="0">
            <a:spAutoFit/>
          </a:bodyPr>
          <a:lstStyle/>
          <a:p>
            <a:pPr marL="1266994">
              <a:spcBef>
                <a:spcPts val="81"/>
              </a:spcBef>
            </a:pPr>
            <a:r>
              <a:rPr sz="700" b="1" i="1" dirty="0">
                <a:latin typeface="Times New Roman"/>
                <a:cs typeface="Times New Roman"/>
              </a:rPr>
              <a:t>Tabla</a:t>
            </a:r>
            <a:r>
              <a:rPr sz="700" b="1" i="1" spc="-4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4.18: </a:t>
            </a:r>
            <a:r>
              <a:rPr sz="700" b="1" i="1" spc="-4" dirty="0">
                <a:latin typeface="Times New Roman"/>
                <a:cs typeface="Times New Roman"/>
              </a:rPr>
              <a:t>Ajustes</a:t>
            </a:r>
            <a:r>
              <a:rPr sz="700" b="1" i="1" dirty="0">
                <a:latin typeface="Times New Roman"/>
                <a:cs typeface="Times New Roman"/>
              </a:rPr>
              <a:t> de</a:t>
            </a:r>
            <a:r>
              <a:rPr sz="700" b="1" i="1" spc="-4" dirty="0">
                <a:latin typeface="Times New Roman"/>
                <a:cs typeface="Times New Roman"/>
              </a:rPr>
              <a:t> protección</a:t>
            </a:r>
            <a:r>
              <a:rPr sz="700" b="1" i="1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64F</a:t>
            </a:r>
            <a:r>
              <a:rPr sz="700" b="1" i="1" dirty="0">
                <a:latin typeface="Times New Roman"/>
                <a:cs typeface="Times New Roman"/>
              </a:rPr>
              <a:t> del</a:t>
            </a:r>
            <a:r>
              <a:rPr sz="700" b="1" i="1" spc="-8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generador.</a:t>
            </a: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600">
              <a:latin typeface="Times New Roman"/>
              <a:cs typeface="Times New Roman"/>
            </a:endParaRPr>
          </a:p>
          <a:p>
            <a:pPr marL="10259">
              <a:spcBef>
                <a:spcPts val="4"/>
              </a:spcBef>
            </a:pPr>
            <a:r>
              <a:rPr sz="1000" b="1" spc="-4" dirty="0">
                <a:latin typeface="Times New Roman"/>
                <a:cs typeface="Times New Roman"/>
              </a:rPr>
              <a:t>(64B)</a:t>
            </a:r>
            <a:r>
              <a:rPr sz="1000" b="1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DETECCIÓN</a:t>
            </a:r>
            <a:r>
              <a:rPr sz="1000" b="1" spc="4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DE</a:t>
            </a:r>
            <a:r>
              <a:rPr sz="1000" b="1" spc="4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ESCOBILLA</a:t>
            </a:r>
            <a:r>
              <a:rPr sz="1000" b="1" spc="4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SUELTA.</a:t>
            </a:r>
            <a:endParaRPr sz="1000">
              <a:latin typeface="Times New Roman"/>
              <a:cs typeface="Times New Roman"/>
            </a:endParaRPr>
          </a:p>
          <a:p>
            <a:pPr marL="10259">
              <a:spcBef>
                <a:spcPts val="36"/>
              </a:spcBef>
            </a:pPr>
            <a:r>
              <a:rPr sz="1000" b="1" spc="-4" dirty="0">
                <a:latin typeface="Times New Roman"/>
                <a:cs typeface="Times New Roman"/>
              </a:rPr>
              <a:t>M-3425A</a:t>
            </a:r>
            <a:r>
              <a:rPr sz="1000" b="1" dirty="0">
                <a:latin typeface="Times New Roman"/>
                <a:cs typeface="Times New Roman"/>
              </a:rPr>
              <a:t> 64B</a:t>
            </a:r>
            <a:r>
              <a:rPr sz="1000" b="1" spc="4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DETECCIÓN</a:t>
            </a:r>
            <a:r>
              <a:rPr sz="1000" b="1" spc="8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DE</a:t>
            </a:r>
            <a:r>
              <a:rPr sz="1000" b="1" spc="4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ESCOBILLA</a:t>
            </a:r>
            <a:r>
              <a:rPr sz="1000" b="1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SUELTA.</a:t>
            </a:r>
            <a:endParaRPr sz="1000">
              <a:latin typeface="Times New Roman"/>
              <a:cs typeface="Times New Roman"/>
            </a:endParaRPr>
          </a:p>
        </p:txBody>
      </p:sp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2757796" y="1930502"/>
          <a:ext cx="2134417" cy="4953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82591"/>
                <a:gridCol w="951826"/>
              </a:tblGrid>
              <a:tr h="117530">
                <a:tc>
                  <a:txBody>
                    <a:bodyPr/>
                    <a:lstStyle/>
                    <a:p>
                      <a:pPr marL="67945">
                        <a:lnSpc>
                          <a:spcPts val="1345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64B</a:t>
                      </a:r>
                      <a:r>
                        <a:rPr sz="8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Pickup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345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1,000</a:t>
                      </a:r>
                      <a:r>
                        <a:rPr sz="8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mVolts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6309">
                <a:tc>
                  <a:txBody>
                    <a:bodyPr/>
                    <a:lstStyle/>
                    <a:p>
                      <a:pPr marL="67945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64B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Delay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300</a:t>
                      </a:r>
                      <a:r>
                        <a:rPr sz="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ciclos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6308">
                <a:tc>
                  <a:txBody>
                    <a:bodyPr/>
                    <a:lstStyle/>
                    <a:p>
                      <a:pPr marL="67945">
                        <a:lnSpc>
                          <a:spcPts val="1330"/>
                        </a:lnSpc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64B/F</a:t>
                      </a:r>
                      <a:r>
                        <a:rPr sz="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Frequency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0.49</a:t>
                      </a:r>
                      <a:r>
                        <a:rPr sz="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Hz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6" name="object 6"/>
          <p:cNvSpPr txBox="1"/>
          <p:nvPr/>
        </p:nvSpPr>
        <p:spPr>
          <a:xfrm>
            <a:off x="1051937" y="2271529"/>
            <a:ext cx="4019309" cy="524859"/>
          </a:xfrm>
          <a:prstGeom prst="rect">
            <a:avLst/>
          </a:prstGeom>
        </p:spPr>
        <p:txBody>
          <a:bodyPr vert="horz" wrap="square" lIns="0" tIns="10259" rIns="0" bIns="0" rtlCol="0">
            <a:spAutoFit/>
          </a:bodyPr>
          <a:lstStyle/>
          <a:p>
            <a:pPr marL="1266994">
              <a:spcBef>
                <a:spcPts val="81"/>
              </a:spcBef>
            </a:pPr>
            <a:r>
              <a:rPr sz="700" b="1" i="1" dirty="0">
                <a:latin typeface="Times New Roman"/>
                <a:cs typeface="Times New Roman"/>
              </a:rPr>
              <a:t>Tabla</a:t>
            </a:r>
            <a:r>
              <a:rPr sz="700" b="1" i="1" spc="-4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4.19: </a:t>
            </a:r>
            <a:r>
              <a:rPr sz="700" b="1" i="1" spc="-4" dirty="0">
                <a:latin typeface="Times New Roman"/>
                <a:cs typeface="Times New Roman"/>
              </a:rPr>
              <a:t>Ajustes</a:t>
            </a:r>
            <a:r>
              <a:rPr sz="700" b="1" i="1" dirty="0">
                <a:latin typeface="Times New Roman"/>
                <a:cs typeface="Times New Roman"/>
              </a:rPr>
              <a:t> de</a:t>
            </a:r>
            <a:r>
              <a:rPr sz="700" b="1" i="1" spc="-4" dirty="0">
                <a:latin typeface="Times New Roman"/>
                <a:cs typeface="Times New Roman"/>
              </a:rPr>
              <a:t> protección</a:t>
            </a:r>
            <a:r>
              <a:rPr sz="700" b="1" i="1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64B</a:t>
            </a:r>
            <a:r>
              <a:rPr sz="700" b="1" i="1" dirty="0">
                <a:latin typeface="Times New Roman"/>
                <a:cs typeface="Times New Roman"/>
              </a:rPr>
              <a:t> del</a:t>
            </a:r>
            <a:r>
              <a:rPr sz="700" b="1" i="1" spc="-8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generador.</a:t>
            </a:r>
            <a:endParaRPr sz="700">
              <a:latin typeface="Times New Roman"/>
              <a:cs typeface="Times New Roman"/>
            </a:endParaRPr>
          </a:p>
          <a:p>
            <a:pPr marL="10259" marR="1228522">
              <a:lnSpc>
                <a:spcPct val="103299"/>
              </a:lnSpc>
              <a:spcBef>
                <a:spcPts val="715"/>
              </a:spcBef>
            </a:pPr>
            <a:r>
              <a:rPr sz="1000" b="1" spc="-4" dirty="0">
                <a:latin typeface="Times New Roman"/>
                <a:cs typeface="Times New Roman"/>
              </a:rPr>
              <a:t>(78G)</a:t>
            </a:r>
            <a:r>
              <a:rPr sz="1000" b="1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PÉRDIDA DE</a:t>
            </a:r>
            <a:r>
              <a:rPr sz="1000" b="1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SINCRONISMO. </a:t>
            </a:r>
            <a:r>
              <a:rPr sz="1000" b="1" spc="-230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M-3425A </a:t>
            </a:r>
            <a:r>
              <a:rPr sz="1000" b="1" dirty="0">
                <a:latin typeface="Times New Roman"/>
                <a:cs typeface="Times New Roman"/>
              </a:rPr>
              <a:t>(78)</a:t>
            </a:r>
            <a:r>
              <a:rPr sz="1000" b="1" spc="-4" dirty="0">
                <a:latin typeface="Times New Roman"/>
                <a:cs typeface="Times New Roman"/>
              </a:rPr>
              <a:t> OUT</a:t>
            </a:r>
            <a:r>
              <a:rPr sz="1000" b="1" dirty="0">
                <a:latin typeface="Times New Roman"/>
                <a:cs typeface="Times New Roman"/>
              </a:rPr>
              <a:t> OF</a:t>
            </a:r>
            <a:r>
              <a:rPr sz="1000" b="1" spc="-4" dirty="0">
                <a:latin typeface="Times New Roman"/>
                <a:cs typeface="Times New Roman"/>
              </a:rPr>
              <a:t> STEP.</a:t>
            </a:r>
            <a:endParaRPr sz="1000">
              <a:latin typeface="Times New Roman"/>
              <a:cs typeface="Times New Roman"/>
            </a:endParaRPr>
          </a:p>
        </p:txBody>
      </p:sp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2570182" y="2693109"/>
          <a:ext cx="2509019" cy="13208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03531"/>
                <a:gridCol w="805488"/>
              </a:tblGrid>
              <a:tr h="116309">
                <a:tc>
                  <a:txBody>
                    <a:bodyPr/>
                    <a:lstStyle/>
                    <a:p>
                      <a:pPr marL="67945">
                        <a:lnSpc>
                          <a:spcPts val="1330"/>
                        </a:lnSpc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78G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Circle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Diameter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11.9</a:t>
                      </a:r>
                      <a:r>
                        <a:rPr sz="8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Ohm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6308">
                <a:tc>
                  <a:txBody>
                    <a:bodyPr/>
                    <a:lstStyle/>
                    <a:p>
                      <a:pPr marL="67945">
                        <a:lnSpc>
                          <a:spcPts val="1330"/>
                        </a:lnSpc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78G</a:t>
                      </a:r>
                      <a:r>
                        <a:rPr sz="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Offset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30"/>
                        </a:lnSpc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-9.5</a:t>
                      </a:r>
                      <a:r>
                        <a:rPr sz="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Ohm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6308">
                <a:tc>
                  <a:txBody>
                    <a:bodyPr/>
                    <a:lstStyle/>
                    <a:p>
                      <a:pPr marL="67945">
                        <a:lnSpc>
                          <a:spcPts val="1330"/>
                        </a:lnSpc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78G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Blinder Impedance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2.1</a:t>
                      </a:r>
                      <a:r>
                        <a:rPr sz="8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Ohm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7286">
                <a:tc>
                  <a:txBody>
                    <a:bodyPr/>
                    <a:lstStyle/>
                    <a:p>
                      <a:pPr marL="67945">
                        <a:lnSpc>
                          <a:spcPts val="1340"/>
                        </a:lnSpc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78G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Impedance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Angle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4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90º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6308">
                <a:tc>
                  <a:txBody>
                    <a:bodyPr/>
                    <a:lstStyle/>
                    <a:p>
                      <a:pPr marL="67945">
                        <a:lnSpc>
                          <a:spcPts val="1330"/>
                        </a:lnSpc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78G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Pole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Slip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Counter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sz="8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Slip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6472">
                <a:tc>
                  <a:txBody>
                    <a:bodyPr/>
                    <a:lstStyle/>
                    <a:p>
                      <a:pPr marL="67945">
                        <a:lnSpc>
                          <a:spcPts val="1330"/>
                        </a:lnSpc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78G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Pole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Slip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Reset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Time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120</a:t>
                      </a:r>
                      <a:r>
                        <a:rPr sz="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Cycles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6308">
                <a:tc>
                  <a:txBody>
                    <a:bodyPr/>
                    <a:lstStyle/>
                    <a:p>
                      <a:pPr marL="67945">
                        <a:lnSpc>
                          <a:spcPts val="1330"/>
                        </a:lnSpc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78G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Time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Delay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6</a:t>
                      </a:r>
                      <a:r>
                        <a:rPr sz="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Cycles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6308">
                <a:tc>
                  <a:txBody>
                    <a:bodyPr/>
                    <a:lstStyle/>
                    <a:p>
                      <a:pPr marL="67945">
                        <a:lnSpc>
                          <a:spcPts val="1330"/>
                        </a:lnSpc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78G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Trip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on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MHO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Exit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30"/>
                        </a:lnSpc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Enable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8" name="object 8"/>
          <p:cNvSpPr txBox="1"/>
          <p:nvPr/>
        </p:nvSpPr>
        <p:spPr>
          <a:xfrm>
            <a:off x="1051936" y="3615600"/>
            <a:ext cx="5548361" cy="678747"/>
          </a:xfrm>
          <a:prstGeom prst="rect">
            <a:avLst/>
          </a:prstGeom>
        </p:spPr>
        <p:txBody>
          <a:bodyPr vert="horz" wrap="square" lIns="0" tIns="10259" rIns="0" bIns="0" rtlCol="0">
            <a:spAutoFit/>
          </a:bodyPr>
          <a:lstStyle/>
          <a:p>
            <a:pPr marL="2565" algn="ctr">
              <a:spcBef>
                <a:spcPts val="81"/>
              </a:spcBef>
            </a:pPr>
            <a:r>
              <a:rPr sz="700" b="1" i="1" dirty="0">
                <a:latin typeface="Times New Roman"/>
                <a:cs typeface="Times New Roman"/>
              </a:rPr>
              <a:t>Tabla</a:t>
            </a:r>
            <a:r>
              <a:rPr sz="700" b="1" i="1" spc="-4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4.20: </a:t>
            </a:r>
            <a:r>
              <a:rPr sz="700" b="1" i="1" spc="-4" dirty="0">
                <a:latin typeface="Times New Roman"/>
                <a:cs typeface="Times New Roman"/>
              </a:rPr>
              <a:t>Ajustes</a:t>
            </a:r>
            <a:r>
              <a:rPr sz="700" b="1" i="1" dirty="0">
                <a:latin typeface="Times New Roman"/>
                <a:cs typeface="Times New Roman"/>
              </a:rPr>
              <a:t> de</a:t>
            </a:r>
            <a:r>
              <a:rPr sz="700" b="1" i="1" spc="-4" dirty="0">
                <a:latin typeface="Times New Roman"/>
                <a:cs typeface="Times New Roman"/>
              </a:rPr>
              <a:t> protección</a:t>
            </a:r>
            <a:r>
              <a:rPr sz="700" b="1" i="1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78G</a:t>
            </a:r>
            <a:r>
              <a:rPr sz="700" b="1" i="1" dirty="0">
                <a:latin typeface="Times New Roman"/>
                <a:cs typeface="Times New Roman"/>
              </a:rPr>
              <a:t> del</a:t>
            </a:r>
            <a:r>
              <a:rPr sz="700" b="1" i="1" spc="-8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generador.</a:t>
            </a:r>
            <a:endParaRPr sz="700">
              <a:latin typeface="Times New Roman"/>
              <a:cs typeface="Times New Roman"/>
            </a:endParaRPr>
          </a:p>
          <a:p>
            <a:pPr marL="10259" marR="4104">
              <a:lnSpc>
                <a:spcPct val="103299"/>
              </a:lnSpc>
              <a:spcBef>
                <a:spcPts val="715"/>
              </a:spcBef>
            </a:pPr>
            <a:r>
              <a:rPr sz="1000" b="1" spc="-4" dirty="0">
                <a:latin typeface="Times New Roman"/>
                <a:cs typeface="Times New Roman"/>
              </a:rPr>
              <a:t>(81OG/UG):</a:t>
            </a:r>
            <a:r>
              <a:rPr sz="1000" b="1" spc="-36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PROTECCIÓN</a:t>
            </a:r>
            <a:r>
              <a:rPr sz="1000" b="1" spc="-40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CONTRA</a:t>
            </a:r>
            <a:r>
              <a:rPr sz="1000" b="1" spc="-40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SOBREFRECUENCIA</a:t>
            </a:r>
            <a:r>
              <a:rPr sz="1000" b="1" spc="-40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Y</a:t>
            </a:r>
            <a:r>
              <a:rPr sz="1000" b="1" spc="-40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SUBFRECUENCIA </a:t>
            </a:r>
            <a:r>
              <a:rPr sz="1000" b="1" spc="-230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DEL GENERADOR.</a:t>
            </a:r>
            <a:endParaRPr sz="1000">
              <a:latin typeface="Times New Roman"/>
              <a:cs typeface="Times New Roman"/>
            </a:endParaRPr>
          </a:p>
          <a:p>
            <a:pPr marL="10259">
              <a:spcBef>
                <a:spcPts val="40"/>
              </a:spcBef>
            </a:pPr>
            <a:r>
              <a:rPr sz="1000" b="1" spc="-4" dirty="0">
                <a:latin typeface="Times New Roman"/>
                <a:cs typeface="Times New Roman"/>
              </a:rPr>
              <a:t>M-3425A</a:t>
            </a:r>
            <a:r>
              <a:rPr sz="1000" b="1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(81O</a:t>
            </a:r>
            <a:r>
              <a:rPr sz="1000" b="1" spc="4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Y</a:t>
            </a:r>
            <a:r>
              <a:rPr sz="1000" b="1" dirty="0">
                <a:latin typeface="Times New Roman"/>
                <a:cs typeface="Times New Roman"/>
              </a:rPr>
              <a:t> 81U)</a:t>
            </a:r>
            <a:r>
              <a:rPr sz="1000" b="1" spc="8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SOBRE</a:t>
            </a:r>
            <a:r>
              <a:rPr sz="1000" b="1" spc="4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Y</a:t>
            </a:r>
            <a:r>
              <a:rPr sz="1000" b="1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BAJA</a:t>
            </a:r>
            <a:r>
              <a:rPr sz="1000" b="1" spc="4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FRECUENCIA.</a:t>
            </a:r>
            <a:endParaRPr sz="1000">
              <a:latin typeface="Times New Roman"/>
              <a:cs typeface="Times New Roman"/>
            </a:endParaRPr>
          </a:p>
        </p:txBody>
      </p:sp>
      <p:graphicFrame>
        <p:nvGraphicFramePr>
          <p:cNvPr id="9" name="object 9"/>
          <p:cNvGraphicFramePr>
            <a:graphicFrameLocks noGrp="1"/>
          </p:cNvGraphicFramePr>
          <p:nvPr/>
        </p:nvGraphicFramePr>
        <p:xfrm>
          <a:off x="2666240" y="4158375"/>
          <a:ext cx="2317654" cy="19812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11541"/>
                <a:gridCol w="806113"/>
              </a:tblGrid>
              <a:tr h="116309">
                <a:tc gridSpan="2"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800" b="1" dirty="0">
                          <a:latin typeface="Times New Roman"/>
                          <a:cs typeface="Times New Roman"/>
                        </a:rPr>
                        <a:t>#1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116308">
                <a:tc>
                  <a:txBody>
                    <a:bodyPr/>
                    <a:lstStyle/>
                    <a:p>
                      <a:pPr marL="68580">
                        <a:lnSpc>
                          <a:spcPts val="1330"/>
                        </a:lnSpc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81OG/UG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Pickup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59.0</a:t>
                      </a:r>
                      <a:r>
                        <a:rPr sz="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Hz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7286">
                <a:tc>
                  <a:txBody>
                    <a:bodyPr/>
                    <a:lstStyle/>
                    <a:p>
                      <a:pPr marL="68580">
                        <a:lnSpc>
                          <a:spcPts val="1340"/>
                        </a:lnSpc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81OG/UG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Time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Delay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34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60</a:t>
                      </a:r>
                      <a:r>
                        <a:rPr sz="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Cycles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6308">
                <a:tc gridSpan="2"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800" b="1" dirty="0">
                          <a:latin typeface="Times New Roman"/>
                          <a:cs typeface="Times New Roman"/>
                        </a:rPr>
                        <a:t>#2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116553">
                <a:tc>
                  <a:txBody>
                    <a:bodyPr/>
                    <a:lstStyle/>
                    <a:p>
                      <a:pPr marL="68580">
                        <a:lnSpc>
                          <a:spcPts val="1330"/>
                        </a:lnSpc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81OG/UG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Pickup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61.20</a:t>
                      </a:r>
                      <a:r>
                        <a:rPr sz="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Hz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6308">
                <a:tc>
                  <a:txBody>
                    <a:bodyPr/>
                    <a:lstStyle/>
                    <a:p>
                      <a:pPr marL="68580">
                        <a:lnSpc>
                          <a:spcPts val="1330"/>
                        </a:lnSpc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81OG/UG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Time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Delay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60</a:t>
                      </a:r>
                      <a:r>
                        <a:rPr sz="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Cycles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6309">
                <a:tc gridSpan="2"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800" b="1" dirty="0">
                          <a:latin typeface="Times New Roman"/>
                          <a:cs typeface="Times New Roman"/>
                        </a:rPr>
                        <a:t>#3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116309">
                <a:tc>
                  <a:txBody>
                    <a:bodyPr/>
                    <a:lstStyle/>
                    <a:p>
                      <a:pPr marL="68580">
                        <a:lnSpc>
                          <a:spcPts val="1330"/>
                        </a:lnSpc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81OG/UG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Pickup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57.0</a:t>
                      </a:r>
                      <a:r>
                        <a:rPr sz="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Hz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7286">
                <a:tc>
                  <a:txBody>
                    <a:bodyPr/>
                    <a:lstStyle/>
                    <a:p>
                      <a:pPr marL="68580">
                        <a:lnSpc>
                          <a:spcPts val="1340"/>
                        </a:lnSpc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81OG/UG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Time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Delay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34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30</a:t>
                      </a:r>
                      <a:r>
                        <a:rPr sz="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Cycles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6309">
                <a:tc gridSpan="2"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800" b="1" dirty="0">
                          <a:latin typeface="Times New Roman"/>
                          <a:cs typeface="Times New Roman"/>
                        </a:rPr>
                        <a:t>#4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116309">
                <a:tc>
                  <a:txBody>
                    <a:bodyPr/>
                    <a:lstStyle/>
                    <a:p>
                      <a:pPr marL="68580">
                        <a:lnSpc>
                          <a:spcPts val="1330"/>
                        </a:lnSpc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81OG/UG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Pickup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62.0</a:t>
                      </a:r>
                      <a:r>
                        <a:rPr sz="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Hz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6309">
                <a:tc>
                  <a:txBody>
                    <a:bodyPr/>
                    <a:lstStyle/>
                    <a:p>
                      <a:pPr marL="68580">
                        <a:lnSpc>
                          <a:spcPts val="1330"/>
                        </a:lnSpc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81OG/UG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Time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Delay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600</a:t>
                      </a:r>
                      <a:r>
                        <a:rPr sz="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Cycles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10" name="object 10"/>
          <p:cNvSpPr txBox="1"/>
          <p:nvPr/>
        </p:nvSpPr>
        <p:spPr>
          <a:xfrm>
            <a:off x="2443604" y="5547160"/>
            <a:ext cx="2769803" cy="118081"/>
          </a:xfrm>
          <a:prstGeom prst="rect">
            <a:avLst/>
          </a:prstGeom>
        </p:spPr>
        <p:txBody>
          <a:bodyPr vert="horz" wrap="square" lIns="0" tIns="10259" rIns="0" bIns="0" rtlCol="0">
            <a:spAutoFit/>
          </a:bodyPr>
          <a:lstStyle/>
          <a:p>
            <a:pPr marL="10259">
              <a:spcBef>
                <a:spcPts val="81"/>
              </a:spcBef>
            </a:pPr>
            <a:r>
              <a:rPr sz="700" b="1" i="1" dirty="0">
                <a:latin typeface="Times New Roman"/>
                <a:cs typeface="Times New Roman"/>
              </a:rPr>
              <a:t>Tabla </a:t>
            </a:r>
            <a:r>
              <a:rPr sz="700" b="1" i="1" spc="-4" dirty="0">
                <a:latin typeface="Times New Roman"/>
                <a:cs typeface="Times New Roman"/>
              </a:rPr>
              <a:t>4.21:Ajustes </a:t>
            </a:r>
            <a:r>
              <a:rPr sz="700" b="1" i="1" dirty="0">
                <a:latin typeface="Times New Roman"/>
                <a:cs typeface="Times New Roman"/>
              </a:rPr>
              <a:t>de </a:t>
            </a:r>
            <a:r>
              <a:rPr sz="700" b="1" i="1" spc="-4" dirty="0">
                <a:latin typeface="Times New Roman"/>
                <a:cs typeface="Times New Roman"/>
              </a:rPr>
              <a:t>protección</a:t>
            </a:r>
            <a:r>
              <a:rPr sz="700" b="1" i="1" spc="8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81OG/UG</a:t>
            </a:r>
            <a:r>
              <a:rPr sz="700" b="1" i="1" spc="185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del</a:t>
            </a:r>
            <a:r>
              <a:rPr sz="700" b="1" i="1" spc="4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generador.</a:t>
            </a:r>
            <a:endParaRPr sz="7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xfrm>
            <a:off x="6329082" y="5931133"/>
            <a:ext cx="300182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r>
              <a:rPr dirty="0"/>
              <a:t>72</a:t>
            </a:r>
          </a:p>
        </p:txBody>
      </p:sp>
      <p:sp>
        <p:nvSpPr>
          <p:cNvPr id="2" name="object 2"/>
          <p:cNvSpPr txBox="1"/>
          <p:nvPr/>
        </p:nvSpPr>
        <p:spPr>
          <a:xfrm>
            <a:off x="1051937" y="561834"/>
            <a:ext cx="4615921" cy="318136"/>
          </a:xfrm>
          <a:prstGeom prst="rect">
            <a:avLst/>
          </a:prstGeom>
        </p:spPr>
        <p:txBody>
          <a:bodyPr vert="horz" wrap="square" lIns="0" tIns="10259" rIns="0" bIns="0" rtlCol="0">
            <a:spAutoFit/>
          </a:bodyPr>
          <a:lstStyle/>
          <a:p>
            <a:pPr marL="10259">
              <a:spcBef>
                <a:spcPts val="81"/>
              </a:spcBef>
            </a:pPr>
            <a:r>
              <a:rPr sz="1000" b="1" spc="-4" dirty="0">
                <a:latin typeface="Times New Roman"/>
                <a:cs typeface="Times New Roman"/>
              </a:rPr>
              <a:t>(87G)</a:t>
            </a:r>
            <a:r>
              <a:rPr sz="1000" b="1" spc="8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PROTECCIÓN</a:t>
            </a:r>
            <a:r>
              <a:rPr sz="1000" b="1" spc="8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DIFERENCIAL</a:t>
            </a:r>
            <a:r>
              <a:rPr sz="1000" b="1" spc="4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DEL</a:t>
            </a:r>
            <a:r>
              <a:rPr sz="1000" b="1" spc="16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GENERADOR.</a:t>
            </a:r>
            <a:endParaRPr sz="1000">
              <a:latin typeface="Times New Roman"/>
              <a:cs typeface="Times New Roman"/>
            </a:endParaRPr>
          </a:p>
          <a:p>
            <a:pPr marL="10259">
              <a:spcBef>
                <a:spcPts val="48"/>
              </a:spcBef>
            </a:pPr>
            <a:r>
              <a:rPr sz="1000" b="1" spc="-4" dirty="0">
                <a:latin typeface="Times New Roman"/>
                <a:cs typeface="Times New Roman"/>
              </a:rPr>
              <a:t>M-3425A</a:t>
            </a:r>
            <a:r>
              <a:rPr sz="1000" b="1" spc="4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(87G)</a:t>
            </a:r>
            <a:r>
              <a:rPr sz="1000" b="1" spc="8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DIFERENCIAL</a:t>
            </a:r>
            <a:r>
              <a:rPr sz="1000" b="1" spc="8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DEL</a:t>
            </a:r>
            <a:r>
              <a:rPr sz="1000" b="1" spc="4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ESTATOR</a:t>
            </a:r>
            <a:r>
              <a:rPr sz="1000" b="1" spc="8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DEL</a:t>
            </a:r>
            <a:r>
              <a:rPr sz="1000" b="1" spc="4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GENERADOR.</a:t>
            </a:r>
            <a:endParaRPr sz="1000">
              <a:latin typeface="Times New Roman"/>
              <a:cs typeface="Times New Roman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2633220" y="820190"/>
          <a:ext cx="2385194" cy="8255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27922"/>
                <a:gridCol w="657272"/>
              </a:tblGrid>
              <a:tr h="116309">
                <a:tc gridSpan="2"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800" b="1" dirty="0">
                          <a:latin typeface="Times New Roman"/>
                          <a:cs typeface="Times New Roman"/>
                        </a:rPr>
                        <a:t>#1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116308">
                <a:tc>
                  <a:txBody>
                    <a:bodyPr/>
                    <a:lstStyle/>
                    <a:p>
                      <a:pPr marL="68580">
                        <a:lnSpc>
                          <a:spcPts val="1330"/>
                        </a:lnSpc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87G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Pickup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0.42A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6308">
                <a:tc>
                  <a:txBody>
                    <a:bodyPr/>
                    <a:lstStyle/>
                    <a:p>
                      <a:pPr marL="68580">
                        <a:lnSpc>
                          <a:spcPts val="1330"/>
                        </a:lnSpc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87G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Time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Delay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2</a:t>
                      </a:r>
                      <a:r>
                        <a:rPr sz="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Cycles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6308">
                <a:tc>
                  <a:txBody>
                    <a:bodyPr/>
                    <a:lstStyle/>
                    <a:p>
                      <a:pPr marL="68580">
                        <a:lnSpc>
                          <a:spcPts val="1330"/>
                        </a:lnSpc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87G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Percent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Slope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20%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7286">
                <a:tc>
                  <a:txBody>
                    <a:bodyPr/>
                    <a:lstStyle/>
                    <a:p>
                      <a:pPr marL="68580">
                        <a:lnSpc>
                          <a:spcPts val="1340"/>
                        </a:lnSpc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87G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Phase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CT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Correction.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4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1.0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4" name="object 4"/>
          <p:cNvSpPr txBox="1"/>
          <p:nvPr/>
        </p:nvSpPr>
        <p:spPr>
          <a:xfrm>
            <a:off x="2595197" y="1393590"/>
            <a:ext cx="2463992" cy="118081"/>
          </a:xfrm>
          <a:prstGeom prst="rect">
            <a:avLst/>
          </a:prstGeom>
        </p:spPr>
        <p:txBody>
          <a:bodyPr vert="horz" wrap="square" lIns="0" tIns="10259" rIns="0" bIns="0" rtlCol="0">
            <a:spAutoFit/>
          </a:bodyPr>
          <a:lstStyle/>
          <a:p>
            <a:pPr marL="10259">
              <a:spcBef>
                <a:spcPts val="81"/>
              </a:spcBef>
            </a:pPr>
            <a:r>
              <a:rPr sz="700" b="1" i="1" dirty="0">
                <a:latin typeface="Times New Roman"/>
                <a:cs typeface="Times New Roman"/>
              </a:rPr>
              <a:t>Tabla </a:t>
            </a:r>
            <a:r>
              <a:rPr sz="700" b="1" i="1" spc="-4" dirty="0">
                <a:latin typeface="Times New Roman"/>
                <a:cs typeface="Times New Roman"/>
              </a:rPr>
              <a:t>4.22:Ajustes</a:t>
            </a:r>
            <a:r>
              <a:rPr sz="700" b="1" i="1" spc="-8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de</a:t>
            </a:r>
            <a:r>
              <a:rPr sz="700" b="1" i="1" spc="4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protección </a:t>
            </a:r>
            <a:r>
              <a:rPr sz="700" b="1" i="1" dirty="0">
                <a:latin typeface="Times New Roman"/>
                <a:cs typeface="Times New Roman"/>
              </a:rPr>
              <a:t>87G</a:t>
            </a:r>
            <a:r>
              <a:rPr sz="700" b="1" i="1" spc="-4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del</a:t>
            </a:r>
            <a:r>
              <a:rPr sz="700" b="1" i="1" spc="4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generador.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51937" y="1691694"/>
            <a:ext cx="5551488" cy="1152792"/>
          </a:xfrm>
          <a:prstGeom prst="rect">
            <a:avLst/>
          </a:prstGeom>
        </p:spPr>
        <p:txBody>
          <a:bodyPr vert="horz" wrap="square" lIns="0" tIns="4104" rIns="0" bIns="0" rtlCol="0">
            <a:spAutoFit/>
          </a:bodyPr>
          <a:lstStyle/>
          <a:p>
            <a:pPr marL="379072" marR="538601" indent="-369326">
              <a:lnSpc>
                <a:spcPct val="103600"/>
              </a:lnSpc>
              <a:spcBef>
                <a:spcPts val="32"/>
              </a:spcBef>
            </a:pPr>
            <a:r>
              <a:rPr sz="1100" b="1" spc="-4" dirty="0">
                <a:latin typeface="Times New Roman"/>
                <a:cs typeface="Times New Roman"/>
              </a:rPr>
              <a:t>4.5.2</a:t>
            </a:r>
            <a:r>
              <a:rPr sz="1100" b="1" spc="36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AJUSTE</a:t>
            </a:r>
            <a:r>
              <a:rPr sz="1100" b="1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DE</a:t>
            </a:r>
            <a:r>
              <a:rPr sz="1100" b="1" spc="4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LAS</a:t>
            </a:r>
            <a:r>
              <a:rPr sz="1100" b="1" spc="4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PROTECCIONES</a:t>
            </a:r>
            <a:r>
              <a:rPr sz="1100" b="1" spc="4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DE</a:t>
            </a:r>
            <a:r>
              <a:rPr sz="1100" b="1" spc="4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RESPALDO</a:t>
            </a:r>
            <a:r>
              <a:rPr sz="1100" b="1" spc="4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DEL </a:t>
            </a:r>
            <a:r>
              <a:rPr sz="1100" b="1" spc="-271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GENERADOR.</a:t>
            </a:r>
            <a:endParaRPr sz="1100">
              <a:latin typeface="Times New Roman"/>
              <a:cs typeface="Times New Roman"/>
            </a:endParaRPr>
          </a:p>
          <a:p>
            <a:pPr>
              <a:spcBef>
                <a:spcPts val="16"/>
              </a:spcBef>
            </a:pPr>
            <a:endParaRPr sz="1100">
              <a:latin typeface="Times New Roman"/>
              <a:cs typeface="Times New Roman"/>
            </a:endParaRPr>
          </a:p>
          <a:p>
            <a:pPr marL="10259" marR="4104" algn="just">
              <a:lnSpc>
                <a:spcPct val="103299"/>
              </a:lnSpc>
            </a:pPr>
            <a:r>
              <a:rPr sz="1000" dirty="0">
                <a:latin typeface="Times New Roman"/>
                <a:cs typeface="Times New Roman"/>
              </a:rPr>
              <a:t>El </a:t>
            </a:r>
            <a:r>
              <a:rPr sz="1000" spc="-4" dirty="0">
                <a:latin typeface="Times New Roman"/>
                <a:cs typeface="Times New Roman"/>
              </a:rPr>
              <a:t>generador </a:t>
            </a:r>
            <a:r>
              <a:rPr sz="1000" dirty="0">
                <a:latin typeface="Times New Roman"/>
                <a:cs typeface="Times New Roman"/>
              </a:rPr>
              <a:t>posee un relé </a:t>
            </a:r>
            <a:r>
              <a:rPr sz="1000" spc="-4" dirty="0">
                <a:latin typeface="Times New Roman"/>
                <a:cs typeface="Times New Roman"/>
              </a:rPr>
              <a:t>del </a:t>
            </a:r>
            <a:r>
              <a:rPr sz="1000" dirty="0">
                <a:latin typeface="Times New Roman"/>
                <a:cs typeface="Times New Roman"/>
              </a:rPr>
              <a:t>mismo modelo para </a:t>
            </a:r>
            <a:r>
              <a:rPr sz="1000" spc="-4" dirty="0">
                <a:latin typeface="Times New Roman"/>
                <a:cs typeface="Times New Roman"/>
              </a:rPr>
              <a:t>las protecciones primarias </a:t>
            </a:r>
            <a:r>
              <a:rPr sz="1000" dirty="0">
                <a:latin typeface="Times New Roman"/>
                <a:cs typeface="Times New Roman"/>
              </a:rPr>
              <a:t>y </a:t>
            </a:r>
            <a:r>
              <a:rPr sz="1000" spc="-4" dirty="0">
                <a:latin typeface="Times New Roman"/>
                <a:cs typeface="Times New Roman"/>
              </a:rPr>
              <a:t>secundarias.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Para las protecciones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respaldo </a:t>
            </a:r>
            <a:r>
              <a:rPr sz="1000" dirty="0">
                <a:latin typeface="Times New Roman"/>
                <a:cs typeface="Times New Roman"/>
              </a:rPr>
              <a:t>del </a:t>
            </a:r>
            <a:r>
              <a:rPr sz="1000" spc="-4" dirty="0">
                <a:latin typeface="Times New Roman"/>
                <a:cs typeface="Times New Roman"/>
              </a:rPr>
              <a:t>generador estas se ajustan en </a:t>
            </a:r>
            <a:r>
              <a:rPr sz="1000" dirty="0">
                <a:latin typeface="Times New Roman"/>
                <a:cs typeface="Times New Roman"/>
              </a:rPr>
              <a:t>base a la </a:t>
            </a:r>
            <a:r>
              <a:rPr sz="1000" spc="-4" dirty="0">
                <a:latin typeface="Times New Roman"/>
                <a:cs typeface="Times New Roman"/>
              </a:rPr>
              <a:t>protección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primaria </a:t>
            </a:r>
            <a:r>
              <a:rPr sz="1000" dirty="0">
                <a:latin typeface="Times New Roman"/>
                <a:cs typeface="Times New Roman"/>
              </a:rPr>
              <a:t>para que solo actúen </a:t>
            </a:r>
            <a:r>
              <a:rPr sz="1000" spc="-4" dirty="0">
                <a:latin typeface="Times New Roman"/>
                <a:cs typeface="Times New Roman"/>
              </a:rPr>
              <a:t>las secundarias en caso </a:t>
            </a:r>
            <a:r>
              <a:rPr sz="1000" dirty="0">
                <a:latin typeface="Times New Roman"/>
                <a:cs typeface="Times New Roman"/>
              </a:rPr>
              <a:t>de no actuar </a:t>
            </a:r>
            <a:r>
              <a:rPr sz="1000" spc="-4" dirty="0">
                <a:latin typeface="Times New Roman"/>
                <a:cs typeface="Times New Roman"/>
              </a:rPr>
              <a:t>las primarias ante </a:t>
            </a:r>
            <a:r>
              <a:rPr sz="1000" dirty="0">
                <a:latin typeface="Times New Roman"/>
                <a:cs typeface="Times New Roman"/>
              </a:rPr>
              <a:t>una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falla.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12"/>
              </a:spcBef>
            </a:pPr>
            <a:endParaRPr sz="1100">
              <a:latin typeface="Times New Roman"/>
              <a:cs typeface="Times New Roman"/>
            </a:endParaRPr>
          </a:p>
          <a:p>
            <a:pPr marL="10259" marR="4104" algn="just">
              <a:lnSpc>
                <a:spcPct val="103299"/>
              </a:lnSpc>
            </a:pPr>
            <a:r>
              <a:rPr sz="1000" b="1" spc="-4" dirty="0">
                <a:latin typeface="Times New Roman"/>
                <a:cs typeface="Times New Roman"/>
              </a:rPr>
              <a:t>M-3425A</a:t>
            </a:r>
            <a:r>
              <a:rPr sz="1000" b="1" spc="-44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(21)</a:t>
            </a:r>
            <a:r>
              <a:rPr sz="1000" b="1" spc="-48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DISTANCIA</a:t>
            </a:r>
            <a:r>
              <a:rPr sz="1000" b="1" spc="-44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DE</a:t>
            </a:r>
            <a:r>
              <a:rPr sz="1000" b="1" spc="-40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FASE</a:t>
            </a:r>
            <a:r>
              <a:rPr sz="1000" b="1" spc="-36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(CARACTERÍSTICA</a:t>
            </a:r>
            <a:r>
              <a:rPr sz="1000" b="1" spc="-44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MHO</a:t>
            </a:r>
            <a:r>
              <a:rPr sz="1000" b="1" spc="-36" dirty="0">
                <a:latin typeface="Times New Roman"/>
                <a:cs typeface="Times New Roman"/>
              </a:rPr>
              <a:t> </a:t>
            </a:r>
            <a:r>
              <a:rPr sz="1000" b="1" spc="-8" dirty="0">
                <a:latin typeface="Times New Roman"/>
                <a:cs typeface="Times New Roman"/>
              </a:rPr>
              <a:t>DE</a:t>
            </a:r>
            <a:r>
              <a:rPr sz="1000" b="1" spc="-40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TRES</a:t>
            </a:r>
            <a:r>
              <a:rPr sz="1000" b="1" spc="-36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ZONAS) </a:t>
            </a:r>
            <a:r>
              <a:rPr sz="1000" b="1" spc="-230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RESPALDO.</a:t>
            </a:r>
            <a:endParaRPr sz="1000">
              <a:latin typeface="Times New Roman"/>
              <a:cs typeface="Times New Roman"/>
            </a:endParaRPr>
          </a:p>
        </p:txBody>
      </p: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2409584" y="2962867"/>
          <a:ext cx="2830464" cy="16002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35305"/>
                <a:gridCol w="1295159"/>
              </a:tblGrid>
              <a:tr h="116308">
                <a:tc gridSpan="2"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800" b="1" dirty="0">
                          <a:latin typeface="Times New Roman"/>
                          <a:cs typeface="Times New Roman"/>
                        </a:rPr>
                        <a:t>#1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117286">
                <a:tc>
                  <a:txBody>
                    <a:bodyPr/>
                    <a:lstStyle/>
                    <a:p>
                      <a:pPr marL="67945">
                        <a:lnSpc>
                          <a:spcPts val="134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21#1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Circle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Diameter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134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1.1</a:t>
                      </a:r>
                      <a:r>
                        <a:rPr sz="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Ohms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6308">
                <a:tc>
                  <a:txBody>
                    <a:bodyPr/>
                    <a:lstStyle/>
                    <a:p>
                      <a:pPr marL="67945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21#1</a:t>
                      </a:r>
                      <a:r>
                        <a:rPr sz="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Offset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0.0</a:t>
                      </a:r>
                      <a:r>
                        <a:rPr sz="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Ohms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6472">
                <a:tc>
                  <a:txBody>
                    <a:bodyPr/>
                    <a:lstStyle/>
                    <a:p>
                      <a:pPr marL="67945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21#1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Impedance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Angle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88°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6309">
                <a:tc>
                  <a:txBody>
                    <a:bodyPr/>
                    <a:lstStyle/>
                    <a:p>
                      <a:pPr marL="67945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21#1</a:t>
                      </a:r>
                      <a:r>
                        <a:rPr sz="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Delay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18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Cycles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(0.3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seg)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6308">
                <a:tc gridSpan="2"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800" b="1" dirty="0">
                          <a:latin typeface="Times New Roman"/>
                          <a:cs typeface="Times New Roman"/>
                        </a:rPr>
                        <a:t>#2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107512">
                <a:tc>
                  <a:txBody>
                    <a:bodyPr/>
                    <a:lstStyle/>
                    <a:p>
                      <a:pPr marL="67945">
                        <a:lnSpc>
                          <a:spcPts val="1220"/>
                        </a:lnSpc>
                      </a:pPr>
                      <a:r>
                        <a:rPr sz="700" dirty="0">
                          <a:latin typeface="Times New Roman"/>
                          <a:cs typeface="Times New Roman"/>
                        </a:rPr>
                        <a:t>21#2</a:t>
                      </a:r>
                      <a:r>
                        <a:rPr sz="7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5" dirty="0">
                          <a:latin typeface="Times New Roman"/>
                          <a:cs typeface="Times New Roman"/>
                        </a:rPr>
                        <a:t>Circle</a:t>
                      </a:r>
                      <a:r>
                        <a:rPr sz="7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5" dirty="0">
                          <a:latin typeface="Times New Roman"/>
                          <a:cs typeface="Times New Roman"/>
                        </a:rPr>
                        <a:t>Diameter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1220"/>
                        </a:lnSpc>
                      </a:pPr>
                      <a:r>
                        <a:rPr sz="700" dirty="0">
                          <a:latin typeface="Times New Roman"/>
                          <a:cs typeface="Times New Roman"/>
                        </a:rPr>
                        <a:t>1.9</a:t>
                      </a:r>
                      <a:r>
                        <a:rPr sz="7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10" dirty="0">
                          <a:latin typeface="Times New Roman"/>
                          <a:cs typeface="Times New Roman"/>
                        </a:rPr>
                        <a:t>Ohms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06535">
                <a:tc>
                  <a:txBody>
                    <a:bodyPr/>
                    <a:lstStyle/>
                    <a:p>
                      <a:pPr marL="67945">
                        <a:lnSpc>
                          <a:spcPts val="1210"/>
                        </a:lnSpc>
                      </a:pPr>
                      <a:r>
                        <a:rPr sz="700" dirty="0">
                          <a:latin typeface="Times New Roman"/>
                          <a:cs typeface="Times New Roman"/>
                        </a:rPr>
                        <a:t>21#2</a:t>
                      </a:r>
                      <a:r>
                        <a:rPr sz="7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5" dirty="0">
                          <a:latin typeface="Times New Roman"/>
                          <a:cs typeface="Times New Roman"/>
                        </a:rPr>
                        <a:t>Offset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1210"/>
                        </a:lnSpc>
                      </a:pPr>
                      <a:r>
                        <a:rPr sz="700" spc="-5" dirty="0">
                          <a:latin typeface="Times New Roman"/>
                          <a:cs typeface="Times New Roman"/>
                        </a:rPr>
                        <a:t>-0.3</a:t>
                      </a:r>
                      <a:r>
                        <a:rPr sz="7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5" dirty="0">
                          <a:latin typeface="Times New Roman"/>
                          <a:cs typeface="Times New Roman"/>
                        </a:rPr>
                        <a:t>Ohms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07512">
                <a:tc>
                  <a:txBody>
                    <a:bodyPr/>
                    <a:lstStyle/>
                    <a:p>
                      <a:pPr marL="67945">
                        <a:lnSpc>
                          <a:spcPts val="1220"/>
                        </a:lnSpc>
                      </a:pPr>
                      <a:r>
                        <a:rPr sz="700" dirty="0">
                          <a:latin typeface="Times New Roman"/>
                          <a:cs typeface="Times New Roman"/>
                        </a:rPr>
                        <a:t>21#2</a:t>
                      </a:r>
                      <a:r>
                        <a:rPr sz="7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5" dirty="0">
                          <a:latin typeface="Times New Roman"/>
                          <a:cs typeface="Times New Roman"/>
                        </a:rPr>
                        <a:t>Impedance</a:t>
                      </a:r>
                      <a:r>
                        <a:rPr sz="7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5" dirty="0">
                          <a:latin typeface="Times New Roman"/>
                          <a:cs typeface="Times New Roman"/>
                        </a:rPr>
                        <a:t>Angle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1220"/>
                        </a:lnSpc>
                      </a:pPr>
                      <a:r>
                        <a:rPr sz="700" dirty="0">
                          <a:latin typeface="Times New Roman"/>
                          <a:cs typeface="Times New Roman"/>
                        </a:rPr>
                        <a:t>88°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07512">
                <a:tc>
                  <a:txBody>
                    <a:bodyPr/>
                    <a:lstStyle/>
                    <a:p>
                      <a:pPr marL="67945">
                        <a:lnSpc>
                          <a:spcPts val="1220"/>
                        </a:lnSpc>
                      </a:pPr>
                      <a:r>
                        <a:rPr sz="700" dirty="0">
                          <a:latin typeface="Times New Roman"/>
                          <a:cs typeface="Times New Roman"/>
                        </a:rPr>
                        <a:t>21#2</a:t>
                      </a:r>
                      <a:r>
                        <a:rPr sz="7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5" dirty="0">
                          <a:latin typeface="Times New Roman"/>
                          <a:cs typeface="Times New Roman"/>
                        </a:rPr>
                        <a:t>Delay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1220"/>
                        </a:lnSpc>
                      </a:pPr>
                      <a:r>
                        <a:rPr sz="700" dirty="0">
                          <a:latin typeface="Times New Roman"/>
                          <a:cs typeface="Times New Roman"/>
                        </a:rPr>
                        <a:t>90</a:t>
                      </a:r>
                      <a:r>
                        <a:rPr sz="7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5" dirty="0">
                          <a:latin typeface="Times New Roman"/>
                          <a:cs typeface="Times New Roman"/>
                        </a:rPr>
                        <a:t>Cycles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7" name="object 7"/>
          <p:cNvSpPr txBox="1"/>
          <p:nvPr/>
        </p:nvSpPr>
        <p:spPr>
          <a:xfrm>
            <a:off x="1051937" y="4081813"/>
            <a:ext cx="5012411" cy="364302"/>
          </a:xfrm>
          <a:prstGeom prst="rect">
            <a:avLst/>
          </a:prstGeom>
        </p:spPr>
        <p:txBody>
          <a:bodyPr vert="horz" wrap="square" lIns="0" tIns="10259" rIns="0" bIns="0" rtlCol="0">
            <a:spAutoFit/>
          </a:bodyPr>
          <a:lstStyle/>
          <a:p>
            <a:pPr marL="1035652">
              <a:spcBef>
                <a:spcPts val="81"/>
              </a:spcBef>
            </a:pPr>
            <a:r>
              <a:rPr sz="700" b="1" i="1" dirty="0">
                <a:latin typeface="Times New Roman"/>
                <a:cs typeface="Times New Roman"/>
              </a:rPr>
              <a:t>Tabla 4.23:</a:t>
            </a:r>
            <a:r>
              <a:rPr sz="700" b="1" i="1" spc="4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Ajustes</a:t>
            </a:r>
            <a:r>
              <a:rPr sz="700" b="1" i="1" dirty="0">
                <a:latin typeface="Times New Roman"/>
                <a:cs typeface="Times New Roman"/>
              </a:rPr>
              <a:t> de </a:t>
            </a:r>
            <a:r>
              <a:rPr sz="700" b="1" i="1" spc="-4" dirty="0">
                <a:latin typeface="Times New Roman"/>
                <a:cs typeface="Times New Roman"/>
              </a:rPr>
              <a:t>protección</a:t>
            </a:r>
            <a:r>
              <a:rPr sz="700" b="1" i="1" dirty="0">
                <a:latin typeface="Times New Roman"/>
                <a:cs typeface="Times New Roman"/>
              </a:rPr>
              <a:t> de </a:t>
            </a:r>
            <a:r>
              <a:rPr sz="700" b="1" i="1" spc="-4" dirty="0">
                <a:latin typeface="Times New Roman"/>
                <a:cs typeface="Times New Roman"/>
              </a:rPr>
              <a:t>respaldo 21G</a:t>
            </a:r>
            <a:r>
              <a:rPr sz="700" b="1" i="1" spc="4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del</a:t>
            </a:r>
            <a:r>
              <a:rPr sz="700" b="1" i="1" spc="-8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generador.</a:t>
            </a: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600">
              <a:latin typeface="Times New Roman"/>
              <a:cs typeface="Times New Roman"/>
            </a:endParaRPr>
          </a:p>
          <a:p>
            <a:pPr marL="10259">
              <a:spcBef>
                <a:spcPts val="4"/>
              </a:spcBef>
            </a:pPr>
            <a:r>
              <a:rPr sz="1000" b="1" spc="-4" dirty="0">
                <a:latin typeface="Times New Roman"/>
                <a:cs typeface="Times New Roman"/>
              </a:rPr>
              <a:t>M-3425A</a:t>
            </a:r>
            <a:r>
              <a:rPr sz="1000" b="1" spc="4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(24)</a:t>
            </a:r>
            <a:r>
              <a:rPr sz="1000" b="1" spc="4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VOLTS/HZ</a:t>
            </a:r>
            <a:r>
              <a:rPr sz="1000" b="1" dirty="0">
                <a:latin typeface="Times New Roman"/>
                <a:cs typeface="Times New Roman"/>
              </a:rPr>
              <a:t> (TIEMPO</a:t>
            </a:r>
            <a:r>
              <a:rPr sz="1000" b="1" spc="8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INVERSO</a:t>
            </a:r>
            <a:r>
              <a:rPr sz="1000" b="1" spc="4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Y</a:t>
            </a:r>
            <a:r>
              <a:rPr sz="1000" b="1" spc="8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DEFINIDO)</a:t>
            </a:r>
            <a:r>
              <a:rPr sz="1000" b="1" spc="16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RESPALDO.</a:t>
            </a:r>
            <a:endParaRPr sz="1000">
              <a:latin typeface="Times New Roman"/>
              <a:cs typeface="Times New Roman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/>
        </p:nvGraphicFramePr>
        <p:xfrm>
          <a:off x="2952913" y="4478958"/>
          <a:ext cx="1743556" cy="17145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45008"/>
                <a:gridCol w="698548"/>
              </a:tblGrid>
              <a:tr h="116309">
                <a:tc gridSpan="2">
                  <a:txBody>
                    <a:bodyPr/>
                    <a:lstStyle/>
                    <a:p>
                      <a:pPr marL="80645">
                        <a:lnSpc>
                          <a:spcPts val="1330"/>
                        </a:lnSpc>
                      </a:pP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TIEMPO</a:t>
                      </a:r>
                      <a:r>
                        <a:rPr sz="800" b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DEFINIDO</a:t>
                      </a:r>
                      <a:r>
                        <a:rPr sz="800" b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spc="5" dirty="0">
                          <a:latin typeface="Times New Roman"/>
                          <a:cs typeface="Times New Roman"/>
                        </a:rPr>
                        <a:t>#1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107513">
                <a:tc>
                  <a:txBody>
                    <a:bodyPr/>
                    <a:lstStyle/>
                    <a:p>
                      <a:pPr marL="69850">
                        <a:lnSpc>
                          <a:spcPts val="1220"/>
                        </a:lnSpc>
                      </a:pPr>
                      <a:r>
                        <a:rPr sz="700" spc="-5" dirty="0">
                          <a:latin typeface="Times New Roman"/>
                          <a:cs typeface="Times New Roman"/>
                        </a:rPr>
                        <a:t>24DT</a:t>
                      </a:r>
                      <a:r>
                        <a:rPr sz="700" spc="-10" dirty="0">
                          <a:latin typeface="Times New Roman"/>
                          <a:cs typeface="Times New Roman"/>
                        </a:rPr>
                        <a:t> #1</a:t>
                      </a:r>
                      <a:r>
                        <a:rPr sz="7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5" dirty="0">
                          <a:latin typeface="Times New Roman"/>
                          <a:cs typeface="Times New Roman"/>
                        </a:rPr>
                        <a:t>Pickup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1220"/>
                        </a:lnSpc>
                      </a:pPr>
                      <a:r>
                        <a:rPr sz="700" dirty="0">
                          <a:latin typeface="Times New Roman"/>
                          <a:cs typeface="Times New Roman"/>
                        </a:rPr>
                        <a:t>118%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07756">
                <a:tc>
                  <a:txBody>
                    <a:bodyPr/>
                    <a:lstStyle/>
                    <a:p>
                      <a:pPr marL="69850">
                        <a:lnSpc>
                          <a:spcPts val="1225"/>
                        </a:lnSpc>
                      </a:pPr>
                      <a:r>
                        <a:rPr sz="700" spc="-5" dirty="0">
                          <a:latin typeface="Times New Roman"/>
                          <a:cs typeface="Times New Roman"/>
                        </a:rPr>
                        <a:t>24DT</a:t>
                      </a:r>
                      <a:r>
                        <a:rPr sz="7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10" dirty="0">
                          <a:latin typeface="Times New Roman"/>
                          <a:cs typeface="Times New Roman"/>
                        </a:rPr>
                        <a:t>#1</a:t>
                      </a:r>
                      <a:r>
                        <a:rPr sz="7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5" dirty="0">
                          <a:latin typeface="Times New Roman"/>
                          <a:cs typeface="Times New Roman"/>
                        </a:rPr>
                        <a:t>Delay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1225"/>
                        </a:lnSpc>
                      </a:pPr>
                      <a:r>
                        <a:rPr sz="700" dirty="0">
                          <a:latin typeface="Times New Roman"/>
                          <a:cs typeface="Times New Roman"/>
                        </a:rPr>
                        <a:t>72</a:t>
                      </a:r>
                      <a:r>
                        <a:rPr sz="7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5" dirty="0">
                          <a:latin typeface="Times New Roman"/>
                          <a:cs typeface="Times New Roman"/>
                        </a:rPr>
                        <a:t>ciclos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6309">
                <a:tc gridSpan="2">
                  <a:txBody>
                    <a:bodyPr/>
                    <a:lstStyle/>
                    <a:p>
                      <a:pPr marL="80645">
                        <a:lnSpc>
                          <a:spcPts val="1330"/>
                        </a:lnSpc>
                      </a:pP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TIEMPO</a:t>
                      </a:r>
                      <a:r>
                        <a:rPr sz="800" b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DEFINIDO</a:t>
                      </a:r>
                      <a:r>
                        <a:rPr sz="800" b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spc="5" dirty="0">
                          <a:latin typeface="Times New Roman"/>
                          <a:cs typeface="Times New Roman"/>
                        </a:rPr>
                        <a:t>#2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106535">
                <a:tc>
                  <a:txBody>
                    <a:bodyPr/>
                    <a:lstStyle/>
                    <a:p>
                      <a:pPr marL="69850">
                        <a:lnSpc>
                          <a:spcPts val="1210"/>
                        </a:lnSpc>
                      </a:pPr>
                      <a:r>
                        <a:rPr sz="700" spc="-5" dirty="0">
                          <a:latin typeface="Times New Roman"/>
                          <a:cs typeface="Times New Roman"/>
                        </a:rPr>
                        <a:t>24DT</a:t>
                      </a:r>
                      <a:r>
                        <a:rPr sz="700" spc="-10" dirty="0">
                          <a:latin typeface="Times New Roman"/>
                          <a:cs typeface="Times New Roman"/>
                        </a:rPr>
                        <a:t> #2</a:t>
                      </a:r>
                      <a:r>
                        <a:rPr sz="7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5" dirty="0">
                          <a:latin typeface="Times New Roman"/>
                          <a:cs typeface="Times New Roman"/>
                        </a:rPr>
                        <a:t>Pickup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1210"/>
                        </a:lnSpc>
                      </a:pPr>
                      <a:r>
                        <a:rPr sz="700" dirty="0">
                          <a:latin typeface="Times New Roman"/>
                          <a:cs typeface="Times New Roman"/>
                        </a:rPr>
                        <a:t>105%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07512">
                <a:tc>
                  <a:txBody>
                    <a:bodyPr/>
                    <a:lstStyle/>
                    <a:p>
                      <a:pPr marL="69850">
                        <a:lnSpc>
                          <a:spcPts val="1220"/>
                        </a:lnSpc>
                      </a:pPr>
                      <a:r>
                        <a:rPr sz="700" spc="-5" dirty="0">
                          <a:latin typeface="Times New Roman"/>
                          <a:cs typeface="Times New Roman"/>
                        </a:rPr>
                        <a:t>24DT</a:t>
                      </a:r>
                      <a:r>
                        <a:rPr sz="7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10" dirty="0">
                          <a:latin typeface="Times New Roman"/>
                          <a:cs typeface="Times New Roman"/>
                        </a:rPr>
                        <a:t>#2</a:t>
                      </a:r>
                      <a:r>
                        <a:rPr sz="7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5" dirty="0">
                          <a:latin typeface="Times New Roman"/>
                          <a:cs typeface="Times New Roman"/>
                        </a:rPr>
                        <a:t>Delay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1220"/>
                        </a:lnSpc>
                      </a:pPr>
                      <a:r>
                        <a:rPr sz="700" dirty="0">
                          <a:latin typeface="Times New Roman"/>
                          <a:cs typeface="Times New Roman"/>
                        </a:rPr>
                        <a:t>120</a:t>
                      </a:r>
                      <a:r>
                        <a:rPr sz="7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5" dirty="0">
                          <a:latin typeface="Times New Roman"/>
                          <a:cs typeface="Times New Roman"/>
                        </a:rPr>
                        <a:t>ciclos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6308">
                <a:tc gridSpan="2">
                  <a:txBody>
                    <a:bodyPr/>
                    <a:lstStyle/>
                    <a:p>
                      <a:pPr marL="210185">
                        <a:lnSpc>
                          <a:spcPts val="1330"/>
                        </a:lnSpc>
                      </a:pP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TIEMPO</a:t>
                      </a:r>
                      <a:r>
                        <a:rPr sz="800" b="1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INVERSO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107513">
                <a:tc>
                  <a:txBody>
                    <a:bodyPr/>
                    <a:lstStyle/>
                    <a:p>
                      <a:pPr marL="69850">
                        <a:lnSpc>
                          <a:spcPts val="1220"/>
                        </a:lnSpc>
                      </a:pPr>
                      <a:r>
                        <a:rPr sz="700" spc="-5" dirty="0">
                          <a:latin typeface="Times New Roman"/>
                          <a:cs typeface="Times New Roman"/>
                        </a:rPr>
                        <a:t>24IT</a:t>
                      </a:r>
                      <a:r>
                        <a:rPr sz="7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5" dirty="0">
                          <a:latin typeface="Times New Roman"/>
                          <a:cs typeface="Times New Roman"/>
                        </a:rPr>
                        <a:t>Pickup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1220"/>
                        </a:lnSpc>
                      </a:pPr>
                      <a:r>
                        <a:rPr sz="700" dirty="0">
                          <a:latin typeface="Times New Roman"/>
                          <a:cs typeface="Times New Roman"/>
                        </a:rPr>
                        <a:t>107%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06535">
                <a:tc>
                  <a:txBody>
                    <a:bodyPr/>
                    <a:lstStyle/>
                    <a:p>
                      <a:pPr marL="69850">
                        <a:lnSpc>
                          <a:spcPts val="1210"/>
                        </a:lnSpc>
                      </a:pPr>
                      <a:r>
                        <a:rPr sz="700" spc="-5" dirty="0">
                          <a:latin typeface="Times New Roman"/>
                          <a:cs typeface="Times New Roman"/>
                        </a:rPr>
                        <a:t>24IT</a:t>
                      </a:r>
                      <a:r>
                        <a:rPr sz="7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5" dirty="0">
                          <a:latin typeface="Times New Roman"/>
                          <a:cs typeface="Times New Roman"/>
                        </a:rPr>
                        <a:t>Curve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1210"/>
                        </a:lnSpc>
                      </a:pPr>
                      <a:r>
                        <a:rPr sz="700" dirty="0">
                          <a:latin typeface="Times New Roman"/>
                          <a:cs typeface="Times New Roman"/>
                        </a:rPr>
                        <a:t>#1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07513">
                <a:tc>
                  <a:txBody>
                    <a:bodyPr/>
                    <a:lstStyle/>
                    <a:p>
                      <a:pPr marL="69850">
                        <a:lnSpc>
                          <a:spcPts val="1220"/>
                        </a:lnSpc>
                      </a:pPr>
                      <a:r>
                        <a:rPr sz="700" spc="-5" dirty="0">
                          <a:latin typeface="Times New Roman"/>
                          <a:cs typeface="Times New Roman"/>
                        </a:rPr>
                        <a:t>24IT</a:t>
                      </a:r>
                      <a:r>
                        <a:rPr sz="7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5" dirty="0">
                          <a:latin typeface="Times New Roman"/>
                          <a:cs typeface="Times New Roman"/>
                        </a:rPr>
                        <a:t>Time</a:t>
                      </a:r>
                      <a:r>
                        <a:rPr sz="7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5" dirty="0">
                          <a:latin typeface="Times New Roman"/>
                          <a:cs typeface="Times New Roman"/>
                        </a:rPr>
                        <a:t>Dial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1220"/>
                        </a:lnSpc>
                      </a:pPr>
                      <a:r>
                        <a:rPr sz="700" dirty="0">
                          <a:latin typeface="Times New Roman"/>
                          <a:cs typeface="Times New Roman"/>
                        </a:rPr>
                        <a:t>3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07479">
                <a:tc>
                  <a:txBody>
                    <a:bodyPr/>
                    <a:lstStyle/>
                    <a:p>
                      <a:pPr marL="69850">
                        <a:lnSpc>
                          <a:spcPts val="1220"/>
                        </a:lnSpc>
                      </a:pPr>
                      <a:r>
                        <a:rPr sz="700" spc="-5" dirty="0">
                          <a:latin typeface="Times New Roman"/>
                          <a:cs typeface="Times New Roman"/>
                        </a:rPr>
                        <a:t>24IT</a:t>
                      </a:r>
                      <a:r>
                        <a:rPr sz="7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dirty="0">
                          <a:latin typeface="Times New Roman"/>
                          <a:cs typeface="Times New Roman"/>
                        </a:rPr>
                        <a:t>Reset</a:t>
                      </a:r>
                      <a:r>
                        <a:rPr sz="7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5" dirty="0">
                          <a:latin typeface="Times New Roman"/>
                          <a:cs typeface="Times New Roman"/>
                        </a:rPr>
                        <a:t>Rate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1220"/>
                        </a:lnSpc>
                      </a:pPr>
                      <a:r>
                        <a:rPr sz="700" dirty="0">
                          <a:latin typeface="Times New Roman"/>
                          <a:cs typeface="Times New Roman"/>
                        </a:rPr>
                        <a:t>300</a:t>
                      </a:r>
                      <a:r>
                        <a:rPr sz="7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dirty="0">
                          <a:latin typeface="Times New Roman"/>
                          <a:cs typeface="Times New Roman"/>
                        </a:rPr>
                        <a:t>seg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9" name="object 9"/>
          <p:cNvSpPr txBox="1"/>
          <p:nvPr/>
        </p:nvSpPr>
        <p:spPr>
          <a:xfrm>
            <a:off x="2302144" y="5677121"/>
            <a:ext cx="3047471" cy="118081"/>
          </a:xfrm>
          <a:prstGeom prst="rect">
            <a:avLst/>
          </a:prstGeom>
        </p:spPr>
        <p:txBody>
          <a:bodyPr vert="horz" wrap="square" lIns="0" tIns="10259" rIns="0" bIns="0" rtlCol="0">
            <a:spAutoFit/>
          </a:bodyPr>
          <a:lstStyle/>
          <a:p>
            <a:pPr marL="10259">
              <a:spcBef>
                <a:spcPts val="81"/>
              </a:spcBef>
            </a:pPr>
            <a:r>
              <a:rPr sz="700" b="1" i="1" dirty="0">
                <a:latin typeface="Times New Roman"/>
                <a:cs typeface="Times New Roman"/>
              </a:rPr>
              <a:t>Tabla 4.24:</a:t>
            </a:r>
            <a:r>
              <a:rPr sz="700" b="1" i="1" spc="4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Ajustes</a:t>
            </a:r>
            <a:r>
              <a:rPr sz="700" b="1" i="1" dirty="0">
                <a:latin typeface="Times New Roman"/>
                <a:cs typeface="Times New Roman"/>
              </a:rPr>
              <a:t> de </a:t>
            </a:r>
            <a:r>
              <a:rPr sz="700" b="1" i="1" spc="-4" dirty="0">
                <a:latin typeface="Times New Roman"/>
                <a:cs typeface="Times New Roman"/>
              </a:rPr>
              <a:t>protección</a:t>
            </a:r>
            <a:r>
              <a:rPr sz="700" b="1" i="1" dirty="0">
                <a:latin typeface="Times New Roman"/>
                <a:cs typeface="Times New Roman"/>
              </a:rPr>
              <a:t> de </a:t>
            </a:r>
            <a:r>
              <a:rPr sz="700" b="1" i="1" spc="-4" dirty="0">
                <a:latin typeface="Times New Roman"/>
                <a:cs typeface="Times New Roman"/>
              </a:rPr>
              <a:t>respaldo 24G</a:t>
            </a:r>
            <a:r>
              <a:rPr sz="700" b="1" i="1" spc="4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del</a:t>
            </a:r>
            <a:r>
              <a:rPr sz="700" b="1" i="1" spc="-8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generador.</a:t>
            </a:r>
            <a:endParaRPr sz="7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xfrm>
            <a:off x="6329082" y="5931133"/>
            <a:ext cx="300182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r>
              <a:rPr dirty="0"/>
              <a:t>73</a:t>
            </a:r>
          </a:p>
        </p:txBody>
      </p:sp>
      <p:sp>
        <p:nvSpPr>
          <p:cNvPr id="2" name="object 2"/>
          <p:cNvSpPr txBox="1"/>
          <p:nvPr/>
        </p:nvSpPr>
        <p:spPr>
          <a:xfrm>
            <a:off x="1051937" y="561834"/>
            <a:ext cx="3655964" cy="164247"/>
          </a:xfrm>
          <a:prstGeom prst="rect">
            <a:avLst/>
          </a:prstGeom>
        </p:spPr>
        <p:txBody>
          <a:bodyPr vert="horz" wrap="square" lIns="0" tIns="10259" rIns="0" bIns="0" rtlCol="0">
            <a:spAutoFit/>
          </a:bodyPr>
          <a:lstStyle/>
          <a:p>
            <a:pPr marL="10259">
              <a:spcBef>
                <a:spcPts val="81"/>
              </a:spcBef>
            </a:pPr>
            <a:r>
              <a:rPr sz="1000" b="1" spc="-4" dirty="0">
                <a:latin typeface="Times New Roman"/>
                <a:cs typeface="Times New Roman"/>
              </a:rPr>
              <a:t>M-3425A </a:t>
            </a:r>
            <a:r>
              <a:rPr sz="1000" b="1" dirty="0">
                <a:latin typeface="Times New Roman"/>
                <a:cs typeface="Times New Roman"/>
              </a:rPr>
              <a:t>(27)</a:t>
            </a:r>
            <a:r>
              <a:rPr sz="1000" b="1" spc="-4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BAJO</a:t>
            </a:r>
            <a:r>
              <a:rPr sz="1000" b="1" spc="-4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VOLTAJE</a:t>
            </a:r>
            <a:r>
              <a:rPr sz="1000" b="1" spc="-4" dirty="0">
                <a:latin typeface="Times New Roman"/>
                <a:cs typeface="Times New Roman"/>
              </a:rPr>
              <a:t> DE FASE</a:t>
            </a:r>
            <a:r>
              <a:rPr sz="1000" b="1" spc="4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RESPALDO.</a:t>
            </a:r>
            <a:endParaRPr sz="1000">
              <a:latin typeface="Times New Roman"/>
              <a:cs typeface="Times New Roman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2987435" y="796733"/>
          <a:ext cx="1674765" cy="9906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27437"/>
                <a:gridCol w="747328"/>
              </a:tblGrid>
              <a:tr h="116309">
                <a:tc gridSpan="2">
                  <a:txBody>
                    <a:bodyPr/>
                    <a:lstStyle/>
                    <a:p>
                      <a:pPr marL="444500">
                        <a:lnSpc>
                          <a:spcPts val="1330"/>
                        </a:lnSpc>
                      </a:pP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TIEMPO</a:t>
                      </a:r>
                      <a:r>
                        <a:rPr sz="800" b="1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dirty="0">
                          <a:latin typeface="Times New Roman"/>
                          <a:cs typeface="Times New Roman"/>
                        </a:rPr>
                        <a:t>#1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116308">
                <a:tc>
                  <a:txBody>
                    <a:bodyPr/>
                    <a:lstStyle/>
                    <a:p>
                      <a:pPr marL="68580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27</a:t>
                      </a:r>
                      <a:r>
                        <a:rPr sz="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#1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Pickup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60</a:t>
                      </a:r>
                      <a:r>
                        <a:rPr sz="8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V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6308">
                <a:tc>
                  <a:txBody>
                    <a:bodyPr/>
                    <a:lstStyle/>
                    <a:p>
                      <a:pPr marL="68580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27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#1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Delay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120</a:t>
                      </a:r>
                      <a:r>
                        <a:rPr sz="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ciclos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6308">
                <a:tc gridSpan="2">
                  <a:txBody>
                    <a:bodyPr/>
                    <a:lstStyle/>
                    <a:p>
                      <a:pPr marL="444500">
                        <a:lnSpc>
                          <a:spcPts val="1330"/>
                        </a:lnSpc>
                      </a:pP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TIEMPO</a:t>
                      </a:r>
                      <a:r>
                        <a:rPr sz="800" b="1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dirty="0">
                          <a:latin typeface="Times New Roman"/>
                          <a:cs typeface="Times New Roman"/>
                        </a:rPr>
                        <a:t>#2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116309">
                <a:tc>
                  <a:txBody>
                    <a:bodyPr/>
                    <a:lstStyle/>
                    <a:p>
                      <a:pPr marL="68580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27</a:t>
                      </a:r>
                      <a:r>
                        <a:rPr sz="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#2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Pickup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53</a:t>
                      </a:r>
                      <a:r>
                        <a:rPr sz="8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V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7286">
                <a:tc>
                  <a:txBody>
                    <a:bodyPr/>
                    <a:lstStyle/>
                    <a:p>
                      <a:pPr marL="68580">
                        <a:lnSpc>
                          <a:spcPts val="134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27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#2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Delay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4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600</a:t>
                      </a:r>
                      <a:r>
                        <a:rPr sz="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ciclos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4" name="object 4"/>
          <p:cNvSpPr txBox="1"/>
          <p:nvPr/>
        </p:nvSpPr>
        <p:spPr>
          <a:xfrm>
            <a:off x="1089459" y="1486443"/>
            <a:ext cx="5111846" cy="364302"/>
          </a:xfrm>
          <a:prstGeom prst="rect">
            <a:avLst/>
          </a:prstGeom>
        </p:spPr>
        <p:txBody>
          <a:bodyPr vert="horz" wrap="square" lIns="0" tIns="10259" rIns="0" bIns="0" rtlCol="0">
            <a:spAutoFit/>
          </a:bodyPr>
          <a:lstStyle/>
          <a:p>
            <a:pPr marL="1027958">
              <a:spcBef>
                <a:spcPts val="81"/>
              </a:spcBef>
            </a:pPr>
            <a:r>
              <a:rPr sz="700" b="1" i="1" dirty="0">
                <a:latin typeface="Times New Roman"/>
                <a:cs typeface="Times New Roman"/>
              </a:rPr>
              <a:t>Tabla</a:t>
            </a:r>
            <a:r>
              <a:rPr sz="700" b="1" i="1" spc="4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4.25:Ajustes</a:t>
            </a:r>
            <a:r>
              <a:rPr sz="700" b="1" i="1" spc="-12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de protección</a:t>
            </a:r>
            <a:r>
              <a:rPr sz="700" b="1" i="1" spc="-4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de </a:t>
            </a:r>
            <a:r>
              <a:rPr sz="700" b="1" i="1" spc="-4" dirty="0">
                <a:latin typeface="Times New Roman"/>
                <a:cs typeface="Times New Roman"/>
              </a:rPr>
              <a:t>respaldo</a:t>
            </a:r>
            <a:r>
              <a:rPr sz="700" b="1" i="1" dirty="0">
                <a:latin typeface="Times New Roman"/>
                <a:cs typeface="Times New Roman"/>
              </a:rPr>
              <a:t> 27G</a:t>
            </a:r>
            <a:r>
              <a:rPr sz="700" b="1" i="1" spc="-8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del</a:t>
            </a:r>
            <a:r>
              <a:rPr sz="700" b="1" i="1" spc="-4" dirty="0">
                <a:latin typeface="Times New Roman"/>
                <a:cs typeface="Times New Roman"/>
              </a:rPr>
              <a:t> generador</a:t>
            </a:r>
            <a:endParaRPr sz="700">
              <a:latin typeface="Times New Roman"/>
              <a:cs typeface="Times New Roman"/>
            </a:endParaRPr>
          </a:p>
          <a:p>
            <a:pPr>
              <a:spcBef>
                <a:spcPts val="36"/>
              </a:spcBef>
            </a:pPr>
            <a:endParaRPr sz="600">
              <a:latin typeface="Times New Roman"/>
              <a:cs typeface="Times New Roman"/>
            </a:endParaRPr>
          </a:p>
          <a:p>
            <a:pPr marL="10259">
              <a:spcBef>
                <a:spcPts val="4"/>
              </a:spcBef>
            </a:pPr>
            <a:r>
              <a:rPr sz="1000" b="1" spc="-4" dirty="0">
                <a:latin typeface="Times New Roman"/>
                <a:cs typeface="Times New Roman"/>
              </a:rPr>
              <a:t>M-3425A</a:t>
            </a:r>
            <a:r>
              <a:rPr sz="1000" b="1" spc="4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(27TN) </a:t>
            </a:r>
            <a:r>
              <a:rPr sz="1000" b="1" dirty="0">
                <a:latin typeface="Times New Roman"/>
                <a:cs typeface="Times New Roman"/>
              </a:rPr>
              <a:t>BAJO</a:t>
            </a:r>
            <a:r>
              <a:rPr sz="1000" b="1" spc="4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VOLTAJE</a:t>
            </a:r>
            <a:r>
              <a:rPr sz="1000" b="1" spc="4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DE</a:t>
            </a:r>
            <a:r>
              <a:rPr sz="1000" b="1" spc="8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TERCERA</a:t>
            </a:r>
            <a:r>
              <a:rPr sz="1000" b="1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ARMÓNICA</a:t>
            </a:r>
            <a:r>
              <a:rPr sz="1000" b="1" spc="12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RESPALDO.</a:t>
            </a:r>
            <a:endParaRPr sz="1000">
              <a:latin typeface="Times New Roman"/>
              <a:cs typeface="Times New Roman"/>
            </a:endParaRPr>
          </a:p>
        </p:txBody>
      </p:sp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2302645" y="1851335"/>
          <a:ext cx="3044344" cy="16510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04339"/>
                <a:gridCol w="1040005"/>
              </a:tblGrid>
              <a:tr h="116308">
                <a:tc gridSpan="2">
                  <a:txBody>
                    <a:bodyPr/>
                    <a:lstStyle/>
                    <a:p>
                      <a:pPr marL="946785">
                        <a:lnSpc>
                          <a:spcPts val="1330"/>
                        </a:lnSpc>
                      </a:pP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PARA</a:t>
                      </a:r>
                      <a:r>
                        <a:rPr sz="800" b="1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ALARMA: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116553">
                <a:tc>
                  <a:txBody>
                    <a:bodyPr/>
                    <a:lstStyle/>
                    <a:p>
                      <a:pPr marL="68580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27TN</a:t>
                      </a:r>
                      <a:r>
                        <a:rPr sz="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#1</a:t>
                      </a:r>
                      <a:r>
                        <a:rPr sz="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Pickup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0.8</a:t>
                      </a:r>
                      <a:r>
                        <a:rPr sz="8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V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6308">
                <a:tc>
                  <a:txBody>
                    <a:bodyPr/>
                    <a:lstStyle/>
                    <a:p>
                      <a:pPr marL="68580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27TN</a:t>
                      </a:r>
                      <a:r>
                        <a:rPr sz="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#1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Delay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90</a:t>
                      </a:r>
                      <a:r>
                        <a:rPr sz="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ciclos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7286">
                <a:tc>
                  <a:txBody>
                    <a:bodyPr/>
                    <a:lstStyle/>
                    <a:p>
                      <a:pPr marL="68580">
                        <a:lnSpc>
                          <a:spcPts val="134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27TN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#1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Under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voltage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Inhibit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4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60</a:t>
                      </a:r>
                      <a:r>
                        <a:rPr sz="8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V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6308">
                <a:tc>
                  <a:txBody>
                    <a:bodyPr/>
                    <a:lstStyle/>
                    <a:p>
                      <a:pPr marL="68580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27TN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#1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Under power Inhibit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30"/>
                        </a:lnSpc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Enable</a:t>
                      </a:r>
                      <a:r>
                        <a:rPr sz="800" spc="2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0.3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p.u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6309">
                <a:tc gridSpan="2">
                  <a:txBody>
                    <a:bodyPr/>
                    <a:lstStyle/>
                    <a:p>
                      <a:pPr marL="970915">
                        <a:lnSpc>
                          <a:spcPts val="1330"/>
                        </a:lnSpc>
                      </a:pP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PARA</a:t>
                      </a:r>
                      <a:r>
                        <a:rPr sz="800" b="1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DISPARO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116308">
                <a:tc>
                  <a:txBody>
                    <a:bodyPr/>
                    <a:lstStyle/>
                    <a:p>
                      <a:pPr marL="68580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27TN</a:t>
                      </a:r>
                      <a:r>
                        <a:rPr sz="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#2</a:t>
                      </a:r>
                      <a:r>
                        <a:rPr sz="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Pickup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0.4</a:t>
                      </a:r>
                      <a:r>
                        <a:rPr sz="8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V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6309">
                <a:tc>
                  <a:txBody>
                    <a:bodyPr/>
                    <a:lstStyle/>
                    <a:p>
                      <a:pPr marL="68580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27TN</a:t>
                      </a:r>
                      <a:r>
                        <a:rPr sz="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#2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Delay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90</a:t>
                      </a:r>
                      <a:r>
                        <a:rPr sz="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ciclos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6309">
                <a:tc>
                  <a:txBody>
                    <a:bodyPr/>
                    <a:lstStyle/>
                    <a:p>
                      <a:pPr marL="68580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27TN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#2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Under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voltage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Inhibit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60</a:t>
                      </a:r>
                      <a:r>
                        <a:rPr sz="8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V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7286">
                <a:tc>
                  <a:txBody>
                    <a:bodyPr/>
                    <a:lstStyle/>
                    <a:p>
                      <a:pPr marL="68580">
                        <a:lnSpc>
                          <a:spcPts val="134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27TN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#2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Under power Inhibit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40"/>
                        </a:lnSpc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Enable</a:t>
                      </a:r>
                      <a:r>
                        <a:rPr sz="800" spc="2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0.3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p.u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6" name="object 6"/>
          <p:cNvSpPr txBox="1"/>
          <p:nvPr/>
        </p:nvSpPr>
        <p:spPr>
          <a:xfrm>
            <a:off x="1051937" y="3007502"/>
            <a:ext cx="4331999" cy="364302"/>
          </a:xfrm>
          <a:prstGeom prst="rect">
            <a:avLst/>
          </a:prstGeom>
        </p:spPr>
        <p:txBody>
          <a:bodyPr vert="horz" wrap="square" lIns="0" tIns="10259" rIns="0" bIns="0" rtlCol="0">
            <a:spAutoFit/>
          </a:bodyPr>
          <a:lstStyle/>
          <a:p>
            <a:pPr marL="1006927">
              <a:spcBef>
                <a:spcPts val="81"/>
              </a:spcBef>
            </a:pPr>
            <a:r>
              <a:rPr sz="700" b="1" i="1" dirty="0">
                <a:latin typeface="Times New Roman"/>
                <a:cs typeface="Times New Roman"/>
              </a:rPr>
              <a:t>Tabla 4.26:</a:t>
            </a:r>
            <a:r>
              <a:rPr sz="700" b="1" i="1" spc="4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Ajustes</a:t>
            </a:r>
            <a:r>
              <a:rPr sz="700" b="1" i="1" spc="4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de </a:t>
            </a:r>
            <a:r>
              <a:rPr sz="700" b="1" i="1" spc="-4" dirty="0">
                <a:latin typeface="Times New Roman"/>
                <a:cs typeface="Times New Roman"/>
              </a:rPr>
              <a:t>protección</a:t>
            </a:r>
            <a:r>
              <a:rPr sz="700" b="1" i="1" dirty="0">
                <a:latin typeface="Times New Roman"/>
                <a:cs typeface="Times New Roman"/>
              </a:rPr>
              <a:t> de </a:t>
            </a:r>
            <a:r>
              <a:rPr sz="700" b="1" i="1" spc="-4" dirty="0">
                <a:latin typeface="Times New Roman"/>
                <a:cs typeface="Times New Roman"/>
              </a:rPr>
              <a:t>respaldo</a:t>
            </a:r>
            <a:r>
              <a:rPr sz="700" b="1" i="1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27TN</a:t>
            </a:r>
            <a:r>
              <a:rPr sz="700" b="1" i="1" spc="4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del</a:t>
            </a:r>
            <a:r>
              <a:rPr sz="700" b="1" i="1" spc="-8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generador.</a:t>
            </a: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600">
              <a:latin typeface="Times New Roman"/>
              <a:cs typeface="Times New Roman"/>
            </a:endParaRPr>
          </a:p>
          <a:p>
            <a:pPr marL="10259">
              <a:spcBef>
                <a:spcPts val="4"/>
              </a:spcBef>
            </a:pPr>
            <a:r>
              <a:rPr sz="1000" b="1" spc="-4" dirty="0">
                <a:latin typeface="Times New Roman"/>
                <a:cs typeface="Times New Roman"/>
              </a:rPr>
              <a:t>M-3425A</a:t>
            </a:r>
            <a:r>
              <a:rPr sz="1000" b="1" dirty="0">
                <a:latin typeface="Times New Roman"/>
                <a:cs typeface="Times New Roman"/>
              </a:rPr>
              <a:t> (32)</a:t>
            </a:r>
            <a:r>
              <a:rPr sz="1000" b="1" spc="4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POTENCIA</a:t>
            </a:r>
            <a:r>
              <a:rPr sz="1000" b="1" spc="4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INVERSA</a:t>
            </a:r>
            <a:r>
              <a:rPr sz="1000" b="1" spc="4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RESPALDO.</a:t>
            </a:r>
            <a:endParaRPr sz="1000">
              <a:latin typeface="Times New Roman"/>
              <a:cs typeface="Times New Roman"/>
            </a:endParaRPr>
          </a:p>
        </p:txBody>
      </p:sp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2247111" y="3404810"/>
          <a:ext cx="3156910" cy="13208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53561"/>
                <a:gridCol w="1403349"/>
              </a:tblGrid>
              <a:tr h="117286">
                <a:tc gridSpan="2">
                  <a:txBody>
                    <a:bodyPr/>
                    <a:lstStyle/>
                    <a:p>
                      <a:pPr marL="120014">
                        <a:lnSpc>
                          <a:spcPts val="1340"/>
                        </a:lnSpc>
                      </a:pP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Función</a:t>
                      </a:r>
                      <a:r>
                        <a:rPr sz="800" b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dirty="0">
                          <a:latin typeface="Times New Roman"/>
                          <a:cs typeface="Times New Roman"/>
                        </a:rPr>
                        <a:t>#1 </a:t>
                      </a: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para</a:t>
                      </a:r>
                      <a:r>
                        <a:rPr sz="800" b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disparo</a:t>
                      </a:r>
                      <a:r>
                        <a:rPr sz="800" b="1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por potencia</a:t>
                      </a:r>
                      <a:r>
                        <a:rPr sz="800" b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inversa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116308">
                <a:tc>
                  <a:txBody>
                    <a:bodyPr/>
                    <a:lstStyle/>
                    <a:p>
                      <a:pPr marL="68580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32</a:t>
                      </a:r>
                      <a:r>
                        <a:rPr sz="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#1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Pickup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0.02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x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MWnominal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6309">
                <a:tc>
                  <a:txBody>
                    <a:bodyPr/>
                    <a:lstStyle/>
                    <a:p>
                      <a:pPr marL="68580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32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#1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Delay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300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ciclos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(5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seg)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q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6308">
                <a:tc>
                  <a:txBody>
                    <a:bodyPr/>
                    <a:lstStyle/>
                    <a:p>
                      <a:pPr marL="68580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32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#1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Low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Forward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Power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330"/>
                        </a:lnSpc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Disable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6308">
                <a:tc gridSpan="2">
                  <a:txBody>
                    <a:bodyPr/>
                    <a:lstStyle/>
                    <a:p>
                      <a:pPr marL="292735">
                        <a:lnSpc>
                          <a:spcPts val="1330"/>
                        </a:lnSpc>
                      </a:pP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Función</a:t>
                      </a:r>
                      <a:r>
                        <a:rPr sz="800" b="1" dirty="0">
                          <a:latin typeface="Times New Roman"/>
                          <a:cs typeface="Times New Roman"/>
                        </a:rPr>
                        <a:t> #2 </a:t>
                      </a: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para</a:t>
                      </a:r>
                      <a:r>
                        <a:rPr sz="800" b="1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disparo</a:t>
                      </a:r>
                      <a:r>
                        <a:rPr sz="800" b="1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por</a:t>
                      </a:r>
                      <a:r>
                        <a:rPr sz="800" b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sobrecarga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116309">
                <a:tc>
                  <a:txBody>
                    <a:bodyPr/>
                    <a:lstStyle/>
                    <a:p>
                      <a:pPr marL="68580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32</a:t>
                      </a:r>
                      <a:r>
                        <a:rPr sz="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#2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Pickup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2.5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x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MWnominal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6309">
                <a:tc>
                  <a:txBody>
                    <a:bodyPr/>
                    <a:lstStyle/>
                    <a:p>
                      <a:pPr marL="68580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32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#2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Delay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600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ciclos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(10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seg)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7286">
                <a:tc>
                  <a:txBody>
                    <a:bodyPr/>
                    <a:lstStyle/>
                    <a:p>
                      <a:pPr marL="68580">
                        <a:lnSpc>
                          <a:spcPts val="134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32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#2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Low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Forward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Power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340"/>
                        </a:lnSpc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Disable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8" name="object 8"/>
          <p:cNvSpPr txBox="1"/>
          <p:nvPr/>
        </p:nvSpPr>
        <p:spPr>
          <a:xfrm>
            <a:off x="1051936" y="4328115"/>
            <a:ext cx="4297603" cy="364302"/>
          </a:xfrm>
          <a:prstGeom prst="rect">
            <a:avLst/>
          </a:prstGeom>
        </p:spPr>
        <p:txBody>
          <a:bodyPr vert="horz" wrap="square" lIns="0" tIns="10259" rIns="0" bIns="0" rtlCol="0">
            <a:spAutoFit/>
          </a:bodyPr>
          <a:lstStyle/>
          <a:p>
            <a:pPr marL="1035652">
              <a:spcBef>
                <a:spcPts val="81"/>
              </a:spcBef>
            </a:pPr>
            <a:r>
              <a:rPr sz="700" b="1" i="1" dirty="0">
                <a:latin typeface="Times New Roman"/>
                <a:cs typeface="Times New Roman"/>
              </a:rPr>
              <a:t>Tabla 4.27:</a:t>
            </a:r>
            <a:r>
              <a:rPr sz="700" b="1" i="1" spc="4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Ajustes</a:t>
            </a:r>
            <a:r>
              <a:rPr sz="700" b="1" i="1" dirty="0">
                <a:latin typeface="Times New Roman"/>
                <a:cs typeface="Times New Roman"/>
              </a:rPr>
              <a:t> de </a:t>
            </a:r>
            <a:r>
              <a:rPr sz="700" b="1" i="1" spc="-4" dirty="0">
                <a:latin typeface="Times New Roman"/>
                <a:cs typeface="Times New Roman"/>
              </a:rPr>
              <a:t>protección</a:t>
            </a:r>
            <a:r>
              <a:rPr sz="700" b="1" i="1" dirty="0">
                <a:latin typeface="Times New Roman"/>
                <a:cs typeface="Times New Roman"/>
              </a:rPr>
              <a:t> de </a:t>
            </a:r>
            <a:r>
              <a:rPr sz="700" b="1" i="1" spc="-4" dirty="0">
                <a:latin typeface="Times New Roman"/>
                <a:cs typeface="Times New Roman"/>
              </a:rPr>
              <a:t>respaldo 32G</a:t>
            </a:r>
            <a:r>
              <a:rPr sz="700" b="1" i="1" spc="4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del</a:t>
            </a:r>
            <a:r>
              <a:rPr sz="700" b="1" i="1" spc="-8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generador.</a:t>
            </a: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600">
              <a:latin typeface="Times New Roman"/>
              <a:cs typeface="Times New Roman"/>
            </a:endParaRPr>
          </a:p>
          <a:p>
            <a:pPr marL="10259">
              <a:spcBef>
                <a:spcPts val="4"/>
              </a:spcBef>
            </a:pPr>
            <a:r>
              <a:rPr sz="1000" b="1" spc="-4" dirty="0">
                <a:latin typeface="Times New Roman"/>
                <a:cs typeface="Times New Roman"/>
              </a:rPr>
              <a:t>M-3425A</a:t>
            </a:r>
            <a:r>
              <a:rPr sz="1000" b="1" dirty="0">
                <a:latin typeface="Times New Roman"/>
                <a:cs typeface="Times New Roman"/>
              </a:rPr>
              <a:t> (40)</a:t>
            </a:r>
            <a:r>
              <a:rPr sz="1000" b="1" spc="8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PÉRDIDA</a:t>
            </a:r>
            <a:r>
              <a:rPr sz="1000" b="1" spc="4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DE</a:t>
            </a:r>
            <a:r>
              <a:rPr sz="1000" b="1" spc="4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EXCITACIÓN</a:t>
            </a:r>
            <a:r>
              <a:rPr sz="1000" b="1" spc="12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RESPALDO.</a:t>
            </a:r>
            <a:endParaRPr sz="1000">
              <a:latin typeface="Times New Roman"/>
              <a:cs typeface="Times New Roman"/>
            </a:endParaRPr>
          </a:p>
        </p:txBody>
      </p:sp>
      <p:graphicFrame>
        <p:nvGraphicFramePr>
          <p:cNvPr id="9" name="object 9"/>
          <p:cNvGraphicFramePr>
            <a:graphicFrameLocks noGrp="1"/>
          </p:cNvGraphicFramePr>
          <p:nvPr/>
        </p:nvGraphicFramePr>
        <p:xfrm>
          <a:off x="2684251" y="4725259"/>
          <a:ext cx="2280131" cy="6604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74018"/>
                <a:gridCol w="806113"/>
              </a:tblGrid>
              <a:tr h="117531">
                <a:tc>
                  <a:txBody>
                    <a:bodyPr/>
                    <a:lstStyle/>
                    <a:p>
                      <a:pPr marL="67945">
                        <a:lnSpc>
                          <a:spcPts val="1345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40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#1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Circle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Diameter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345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15.9</a:t>
                      </a:r>
                      <a:r>
                        <a:rPr sz="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Ohms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6309">
                <a:tc>
                  <a:txBody>
                    <a:bodyPr/>
                    <a:lstStyle/>
                    <a:p>
                      <a:pPr marL="67945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40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#1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Offset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2.4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Ohms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6308">
                <a:tc>
                  <a:txBody>
                    <a:bodyPr/>
                    <a:lstStyle/>
                    <a:p>
                      <a:pPr marL="67945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40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#1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Delay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36</a:t>
                      </a:r>
                      <a:r>
                        <a:rPr sz="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ciclos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6309">
                <a:tc>
                  <a:txBody>
                    <a:bodyPr/>
                    <a:lstStyle/>
                    <a:p>
                      <a:pPr marL="67945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40</a:t>
                      </a:r>
                      <a:r>
                        <a:rPr sz="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Voltage</a:t>
                      </a:r>
                      <a:r>
                        <a:rPr sz="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Control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330"/>
                        </a:lnSpc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Disable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10" name="object 10"/>
          <p:cNvSpPr txBox="1"/>
          <p:nvPr/>
        </p:nvSpPr>
        <p:spPr>
          <a:xfrm>
            <a:off x="2302144" y="5182595"/>
            <a:ext cx="3047471" cy="118081"/>
          </a:xfrm>
          <a:prstGeom prst="rect">
            <a:avLst/>
          </a:prstGeom>
        </p:spPr>
        <p:txBody>
          <a:bodyPr vert="horz" wrap="square" lIns="0" tIns="10259" rIns="0" bIns="0" rtlCol="0">
            <a:spAutoFit/>
          </a:bodyPr>
          <a:lstStyle/>
          <a:p>
            <a:pPr marL="10259">
              <a:spcBef>
                <a:spcPts val="81"/>
              </a:spcBef>
            </a:pPr>
            <a:r>
              <a:rPr sz="700" b="1" i="1" dirty="0">
                <a:latin typeface="Times New Roman"/>
                <a:cs typeface="Times New Roman"/>
              </a:rPr>
              <a:t>Tabla 4.28:</a:t>
            </a:r>
            <a:r>
              <a:rPr sz="700" b="1" i="1" spc="4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Ajustes</a:t>
            </a:r>
            <a:r>
              <a:rPr sz="700" b="1" i="1" dirty="0">
                <a:latin typeface="Times New Roman"/>
                <a:cs typeface="Times New Roman"/>
              </a:rPr>
              <a:t> de </a:t>
            </a:r>
            <a:r>
              <a:rPr sz="700" b="1" i="1" spc="-4" dirty="0">
                <a:latin typeface="Times New Roman"/>
                <a:cs typeface="Times New Roman"/>
              </a:rPr>
              <a:t>protección</a:t>
            </a:r>
            <a:r>
              <a:rPr sz="700" b="1" i="1" dirty="0">
                <a:latin typeface="Times New Roman"/>
                <a:cs typeface="Times New Roman"/>
              </a:rPr>
              <a:t> de </a:t>
            </a:r>
            <a:r>
              <a:rPr sz="700" b="1" i="1" spc="-4" dirty="0">
                <a:latin typeface="Times New Roman"/>
                <a:cs typeface="Times New Roman"/>
              </a:rPr>
              <a:t>respaldo 40G</a:t>
            </a:r>
            <a:r>
              <a:rPr sz="700" b="1" i="1" spc="4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del</a:t>
            </a:r>
            <a:r>
              <a:rPr sz="700" b="1" i="1" spc="-8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generador.</a:t>
            </a:r>
            <a:endParaRPr sz="7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13"/>
          <p:cNvSpPr txBox="1">
            <a:spLocks noGrp="1"/>
          </p:cNvSpPr>
          <p:nvPr>
            <p:ph type="sldNum" sz="quarter" idx="7"/>
          </p:nvPr>
        </p:nvSpPr>
        <p:spPr>
          <a:xfrm>
            <a:off x="6329082" y="5931133"/>
            <a:ext cx="300182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r>
              <a:rPr dirty="0"/>
              <a:t>74</a:t>
            </a:r>
          </a:p>
        </p:txBody>
      </p:sp>
      <p:sp>
        <p:nvSpPr>
          <p:cNvPr id="2" name="object 2"/>
          <p:cNvSpPr txBox="1"/>
          <p:nvPr/>
        </p:nvSpPr>
        <p:spPr>
          <a:xfrm>
            <a:off x="1051937" y="561834"/>
            <a:ext cx="5276321" cy="164247"/>
          </a:xfrm>
          <a:prstGeom prst="rect">
            <a:avLst/>
          </a:prstGeom>
        </p:spPr>
        <p:txBody>
          <a:bodyPr vert="horz" wrap="square" lIns="0" tIns="10259" rIns="0" bIns="0" rtlCol="0">
            <a:spAutoFit/>
          </a:bodyPr>
          <a:lstStyle/>
          <a:p>
            <a:pPr marL="10259">
              <a:spcBef>
                <a:spcPts val="81"/>
              </a:spcBef>
            </a:pPr>
            <a:r>
              <a:rPr sz="1000" b="1" spc="-4" dirty="0">
                <a:latin typeface="Times New Roman"/>
                <a:cs typeface="Times New Roman"/>
              </a:rPr>
              <a:t>M-3425A</a:t>
            </a:r>
            <a:r>
              <a:rPr sz="1000" b="1" spc="8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(46)</a:t>
            </a:r>
            <a:r>
              <a:rPr sz="1000" b="1" spc="12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SOBRECORRIENTE</a:t>
            </a:r>
            <a:r>
              <a:rPr sz="1000" b="1" spc="12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DE</a:t>
            </a:r>
            <a:r>
              <a:rPr sz="1000" b="1" spc="8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SECUENCIA</a:t>
            </a:r>
            <a:r>
              <a:rPr sz="1000" b="1" spc="12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NEGATIVA</a:t>
            </a:r>
            <a:r>
              <a:rPr sz="1000" b="1" spc="32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RESPALDO.</a:t>
            </a:r>
            <a:endParaRPr sz="1000">
              <a:latin typeface="Times New Roman"/>
              <a:cs typeface="Times New Roman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2865861" y="796733"/>
          <a:ext cx="1917411" cy="11557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94413"/>
                <a:gridCol w="822998"/>
              </a:tblGrid>
              <a:tr h="116309">
                <a:tc gridSpan="2">
                  <a:txBody>
                    <a:bodyPr/>
                    <a:lstStyle/>
                    <a:p>
                      <a:pPr marL="436880">
                        <a:lnSpc>
                          <a:spcPts val="1330"/>
                        </a:lnSpc>
                      </a:pP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Tiempo</a:t>
                      </a:r>
                      <a:r>
                        <a:rPr sz="800" b="1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dirty="0">
                          <a:latin typeface="Times New Roman"/>
                          <a:cs typeface="Times New Roman"/>
                        </a:rPr>
                        <a:t>definido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116308">
                <a:tc>
                  <a:txBody>
                    <a:bodyPr/>
                    <a:lstStyle/>
                    <a:p>
                      <a:pPr marL="68580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46DT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pickup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5%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6308">
                <a:tc>
                  <a:txBody>
                    <a:bodyPr/>
                    <a:lstStyle/>
                    <a:p>
                      <a:pPr marL="68580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46DT</a:t>
                      </a:r>
                      <a:r>
                        <a:rPr sz="8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Delay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120</a:t>
                      </a:r>
                      <a:r>
                        <a:rPr sz="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ciclos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6308">
                <a:tc gridSpan="2">
                  <a:txBody>
                    <a:bodyPr/>
                    <a:lstStyle/>
                    <a:p>
                      <a:pPr marL="466090">
                        <a:lnSpc>
                          <a:spcPts val="1330"/>
                        </a:lnSpc>
                      </a:pP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Tiempo</a:t>
                      </a:r>
                      <a:r>
                        <a:rPr sz="800" b="1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inverso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116309">
                <a:tc>
                  <a:txBody>
                    <a:bodyPr/>
                    <a:lstStyle/>
                    <a:p>
                      <a:pPr marL="68580">
                        <a:lnSpc>
                          <a:spcPts val="1330"/>
                        </a:lnSpc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46IT</a:t>
                      </a:r>
                      <a:r>
                        <a:rPr sz="8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pickup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10%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6308">
                <a:tc>
                  <a:txBody>
                    <a:bodyPr/>
                    <a:lstStyle/>
                    <a:p>
                      <a:pPr marL="68580">
                        <a:lnSpc>
                          <a:spcPts val="1330"/>
                        </a:lnSpc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46IT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Time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Dial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36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7286">
                <a:tc>
                  <a:txBody>
                    <a:bodyPr/>
                    <a:lstStyle/>
                    <a:p>
                      <a:pPr marL="68580">
                        <a:lnSpc>
                          <a:spcPts val="1340"/>
                        </a:lnSpc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46IT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Max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Time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34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9600</a:t>
                      </a:r>
                      <a:r>
                        <a:rPr sz="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ciclos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4" name="object 4"/>
          <p:cNvSpPr txBox="1"/>
          <p:nvPr/>
        </p:nvSpPr>
        <p:spPr>
          <a:xfrm>
            <a:off x="1051936" y="1602753"/>
            <a:ext cx="5060565" cy="364302"/>
          </a:xfrm>
          <a:prstGeom prst="rect">
            <a:avLst/>
          </a:prstGeom>
        </p:spPr>
        <p:txBody>
          <a:bodyPr vert="horz" wrap="square" lIns="0" tIns="10259" rIns="0" bIns="0" rtlCol="0">
            <a:spAutoFit/>
          </a:bodyPr>
          <a:lstStyle/>
          <a:p>
            <a:pPr marL="1035652">
              <a:spcBef>
                <a:spcPts val="81"/>
              </a:spcBef>
            </a:pPr>
            <a:r>
              <a:rPr sz="700" b="1" i="1" dirty="0">
                <a:latin typeface="Times New Roman"/>
                <a:cs typeface="Times New Roman"/>
              </a:rPr>
              <a:t>Tabla 4.29:</a:t>
            </a:r>
            <a:r>
              <a:rPr sz="700" b="1" i="1" spc="4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Ajustes</a:t>
            </a:r>
            <a:r>
              <a:rPr sz="700" b="1" i="1" dirty="0">
                <a:latin typeface="Times New Roman"/>
                <a:cs typeface="Times New Roman"/>
              </a:rPr>
              <a:t> de </a:t>
            </a:r>
            <a:r>
              <a:rPr sz="700" b="1" i="1" spc="-4" dirty="0">
                <a:latin typeface="Times New Roman"/>
                <a:cs typeface="Times New Roman"/>
              </a:rPr>
              <a:t>protección</a:t>
            </a:r>
            <a:r>
              <a:rPr sz="700" b="1" i="1" dirty="0">
                <a:latin typeface="Times New Roman"/>
                <a:cs typeface="Times New Roman"/>
              </a:rPr>
              <a:t> de </a:t>
            </a:r>
            <a:r>
              <a:rPr sz="700" b="1" i="1" spc="-4" dirty="0">
                <a:latin typeface="Times New Roman"/>
                <a:cs typeface="Times New Roman"/>
              </a:rPr>
              <a:t>respaldo 46G</a:t>
            </a:r>
            <a:r>
              <a:rPr sz="700" b="1" i="1" spc="4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del</a:t>
            </a:r>
            <a:r>
              <a:rPr sz="700" b="1" i="1" spc="-8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generador.</a:t>
            </a: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600">
              <a:latin typeface="Times New Roman"/>
              <a:cs typeface="Times New Roman"/>
            </a:endParaRPr>
          </a:p>
          <a:p>
            <a:pPr marL="10259">
              <a:spcBef>
                <a:spcPts val="4"/>
              </a:spcBef>
            </a:pPr>
            <a:r>
              <a:rPr sz="1000" b="1" spc="-4" dirty="0">
                <a:latin typeface="Times New Roman"/>
                <a:cs typeface="Times New Roman"/>
              </a:rPr>
              <a:t>M-3425A</a:t>
            </a:r>
            <a:r>
              <a:rPr sz="1000" b="1" spc="8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(50)</a:t>
            </a:r>
            <a:r>
              <a:rPr sz="1000" b="1" spc="12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SOBRECORRIENTE</a:t>
            </a:r>
            <a:r>
              <a:rPr sz="1000" b="1" spc="12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DE</a:t>
            </a:r>
            <a:r>
              <a:rPr sz="1000" b="1" spc="12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FASE</a:t>
            </a:r>
            <a:r>
              <a:rPr sz="1000" b="1" spc="12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INSTANTÁNEA</a:t>
            </a:r>
            <a:r>
              <a:rPr sz="1000" b="1" spc="24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RESPALDO.</a:t>
            </a:r>
            <a:endParaRPr sz="1000">
              <a:latin typeface="Times New Roman"/>
              <a:cs typeface="Times New Roman"/>
            </a:endParaRPr>
          </a:p>
        </p:txBody>
      </p:sp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2459115" y="2024576"/>
          <a:ext cx="2731654" cy="3302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23241"/>
                <a:gridCol w="1508413"/>
              </a:tblGrid>
              <a:tr h="116308">
                <a:tc>
                  <a:txBody>
                    <a:bodyPr/>
                    <a:lstStyle/>
                    <a:p>
                      <a:pPr marL="67945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50</a:t>
                      </a:r>
                      <a:r>
                        <a:rPr sz="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#1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Pickup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23.7</a:t>
                      </a:r>
                      <a:r>
                        <a:rPr sz="8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A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6308">
                <a:tc>
                  <a:txBody>
                    <a:bodyPr/>
                    <a:lstStyle/>
                    <a:p>
                      <a:pPr marL="67945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50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#1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Time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Delay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2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Cycles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=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33.33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mseg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6" name="object 6"/>
          <p:cNvSpPr txBox="1"/>
          <p:nvPr/>
        </p:nvSpPr>
        <p:spPr>
          <a:xfrm>
            <a:off x="1051937" y="2248072"/>
            <a:ext cx="4340754" cy="364302"/>
          </a:xfrm>
          <a:prstGeom prst="rect">
            <a:avLst/>
          </a:prstGeom>
        </p:spPr>
        <p:txBody>
          <a:bodyPr vert="horz" wrap="square" lIns="0" tIns="10259" rIns="0" bIns="0" rtlCol="0">
            <a:spAutoFit/>
          </a:bodyPr>
          <a:lstStyle/>
          <a:p>
            <a:pPr marL="1035652">
              <a:spcBef>
                <a:spcPts val="81"/>
              </a:spcBef>
            </a:pPr>
            <a:r>
              <a:rPr sz="700" b="1" i="1" dirty="0">
                <a:latin typeface="Times New Roman"/>
                <a:cs typeface="Times New Roman"/>
              </a:rPr>
              <a:t>Tabla 4.30:</a:t>
            </a:r>
            <a:r>
              <a:rPr sz="700" b="1" i="1" spc="4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Ajustes</a:t>
            </a:r>
            <a:r>
              <a:rPr sz="700" b="1" i="1" dirty="0">
                <a:latin typeface="Times New Roman"/>
                <a:cs typeface="Times New Roman"/>
              </a:rPr>
              <a:t> de </a:t>
            </a:r>
            <a:r>
              <a:rPr sz="700" b="1" i="1" spc="-4" dirty="0">
                <a:latin typeface="Times New Roman"/>
                <a:cs typeface="Times New Roman"/>
              </a:rPr>
              <a:t>protección</a:t>
            </a:r>
            <a:r>
              <a:rPr sz="700" b="1" i="1" dirty="0">
                <a:latin typeface="Times New Roman"/>
                <a:cs typeface="Times New Roman"/>
              </a:rPr>
              <a:t> de </a:t>
            </a:r>
            <a:r>
              <a:rPr sz="700" b="1" i="1" spc="-4" dirty="0">
                <a:latin typeface="Times New Roman"/>
                <a:cs typeface="Times New Roman"/>
              </a:rPr>
              <a:t>respaldo 50G</a:t>
            </a:r>
            <a:r>
              <a:rPr sz="700" b="1" i="1" spc="4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del</a:t>
            </a:r>
            <a:r>
              <a:rPr sz="700" b="1" i="1" spc="-8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generador.</a:t>
            </a:r>
            <a:endParaRPr sz="700">
              <a:latin typeface="Times New Roman"/>
              <a:cs typeface="Times New Roman"/>
            </a:endParaRPr>
          </a:p>
          <a:p>
            <a:pPr>
              <a:spcBef>
                <a:spcPts val="12"/>
              </a:spcBef>
            </a:pPr>
            <a:endParaRPr sz="600">
              <a:latin typeface="Times New Roman"/>
              <a:cs typeface="Times New Roman"/>
            </a:endParaRPr>
          </a:p>
          <a:p>
            <a:pPr marL="10259"/>
            <a:r>
              <a:rPr sz="1000" b="1" spc="-4" dirty="0">
                <a:latin typeface="Times New Roman"/>
                <a:cs typeface="Times New Roman"/>
              </a:rPr>
              <a:t>M-3425A</a:t>
            </a:r>
            <a:r>
              <a:rPr sz="1000" b="1" spc="4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(50/27)</a:t>
            </a:r>
            <a:r>
              <a:rPr sz="1000" b="1" spc="8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ENERGIZACIÓN</a:t>
            </a:r>
            <a:r>
              <a:rPr sz="1000" b="1" spc="4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INADVERTIDA</a:t>
            </a:r>
            <a:r>
              <a:rPr sz="1000" b="1" spc="12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RESPALDO.</a:t>
            </a:r>
            <a:endParaRPr sz="1000">
              <a:latin typeface="Times New Roman"/>
              <a:cs typeface="Times New Roman"/>
            </a:endParaRPr>
          </a:p>
        </p:txBody>
      </p:sp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2313152" y="2646194"/>
          <a:ext cx="3021205" cy="9906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65444"/>
                <a:gridCol w="1255761"/>
              </a:tblGrid>
              <a:tr h="116308">
                <a:tc gridSpan="2"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Sobrecorriente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116309">
                <a:tc>
                  <a:txBody>
                    <a:bodyPr/>
                    <a:lstStyle/>
                    <a:p>
                      <a:pPr marL="68580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50</a:t>
                      </a:r>
                      <a:r>
                        <a:rPr sz="8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Pickup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2.09</a:t>
                      </a:r>
                      <a:r>
                        <a:rPr sz="8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A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6308">
                <a:tc gridSpan="2"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800" b="1" dirty="0">
                          <a:latin typeface="Times New Roman"/>
                          <a:cs typeface="Times New Roman"/>
                        </a:rPr>
                        <a:t>Bajo</a:t>
                      </a:r>
                      <a:r>
                        <a:rPr sz="800" b="1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voltaje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116309">
                <a:tc>
                  <a:txBody>
                    <a:bodyPr/>
                    <a:lstStyle/>
                    <a:p>
                      <a:pPr marL="68580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27</a:t>
                      </a:r>
                      <a:r>
                        <a:rPr sz="8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Pickup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46</a:t>
                      </a:r>
                      <a:r>
                        <a:rPr sz="8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V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6308">
                <a:tc>
                  <a:txBody>
                    <a:bodyPr/>
                    <a:lstStyle/>
                    <a:p>
                      <a:pPr marL="68580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50/27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Pickup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Time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Delay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300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Cycles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(5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seg)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7286">
                <a:tc>
                  <a:txBody>
                    <a:bodyPr/>
                    <a:lstStyle/>
                    <a:p>
                      <a:pPr marL="68580">
                        <a:lnSpc>
                          <a:spcPts val="134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50/27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Dropout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Time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Delay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134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15</a:t>
                      </a:r>
                      <a:r>
                        <a:rPr sz="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Cycles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8" name="object 8"/>
          <p:cNvSpPr txBox="1"/>
          <p:nvPr/>
        </p:nvSpPr>
        <p:spPr>
          <a:xfrm>
            <a:off x="1051937" y="3336067"/>
            <a:ext cx="5550237" cy="524859"/>
          </a:xfrm>
          <a:prstGeom prst="rect">
            <a:avLst/>
          </a:prstGeom>
        </p:spPr>
        <p:txBody>
          <a:bodyPr vert="horz" wrap="square" lIns="0" tIns="10259" rIns="0" bIns="0" rtlCol="0">
            <a:spAutoFit/>
          </a:bodyPr>
          <a:lstStyle/>
          <a:p>
            <a:pPr marL="513" algn="ctr">
              <a:spcBef>
                <a:spcPts val="81"/>
              </a:spcBef>
            </a:pPr>
            <a:r>
              <a:rPr sz="700" b="1" i="1" dirty="0">
                <a:latin typeface="Times New Roman"/>
                <a:cs typeface="Times New Roman"/>
              </a:rPr>
              <a:t>Tabla</a:t>
            </a:r>
            <a:r>
              <a:rPr sz="700" b="1" i="1" spc="8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4.31:Ajustes</a:t>
            </a:r>
            <a:r>
              <a:rPr sz="700" b="1" i="1" dirty="0">
                <a:latin typeface="Times New Roman"/>
                <a:cs typeface="Times New Roman"/>
              </a:rPr>
              <a:t> de</a:t>
            </a:r>
            <a:r>
              <a:rPr sz="700" b="1" i="1" spc="4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protección</a:t>
            </a:r>
            <a:r>
              <a:rPr sz="700" b="1" i="1" spc="4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de</a:t>
            </a:r>
            <a:r>
              <a:rPr sz="700" b="1" i="1" spc="8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respaldo</a:t>
            </a:r>
            <a:r>
              <a:rPr sz="700" b="1" i="1" spc="4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50/27G</a:t>
            </a:r>
            <a:r>
              <a:rPr sz="700" b="1" i="1" spc="12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del </a:t>
            </a:r>
            <a:r>
              <a:rPr sz="700" b="1" i="1" spc="-4" dirty="0">
                <a:latin typeface="Times New Roman"/>
                <a:cs typeface="Times New Roman"/>
              </a:rPr>
              <a:t>generador.</a:t>
            </a:r>
            <a:endParaRPr sz="700">
              <a:latin typeface="Times New Roman"/>
              <a:cs typeface="Times New Roman"/>
            </a:endParaRPr>
          </a:p>
          <a:p>
            <a:pPr marL="10259" marR="4104">
              <a:lnSpc>
                <a:spcPct val="103299"/>
              </a:lnSpc>
              <a:spcBef>
                <a:spcPts val="707"/>
              </a:spcBef>
            </a:pPr>
            <a:r>
              <a:rPr sz="1000" b="1" spc="-4" dirty="0">
                <a:latin typeface="Times New Roman"/>
                <a:cs typeface="Times New Roman"/>
              </a:rPr>
              <a:t>M-3425A</a:t>
            </a:r>
            <a:r>
              <a:rPr sz="1000" b="1" spc="89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(51V)</a:t>
            </a:r>
            <a:r>
              <a:rPr sz="1000" b="1" spc="92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SOBRECORRIENTE</a:t>
            </a:r>
            <a:r>
              <a:rPr sz="1000" b="1" spc="97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DE</a:t>
            </a:r>
            <a:r>
              <a:rPr sz="1000" b="1" spc="85" dirty="0">
                <a:latin typeface="Times New Roman"/>
                <a:cs typeface="Times New Roman"/>
              </a:rPr>
              <a:t> </a:t>
            </a:r>
            <a:r>
              <a:rPr sz="1000" b="1" spc="-8" dirty="0">
                <a:latin typeface="Times New Roman"/>
                <a:cs typeface="Times New Roman"/>
              </a:rPr>
              <a:t>TIEMPO</a:t>
            </a:r>
            <a:r>
              <a:rPr sz="1000" b="1" spc="92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INVERSO,</a:t>
            </a:r>
            <a:r>
              <a:rPr sz="1000" b="1" spc="92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CON</a:t>
            </a:r>
            <a:r>
              <a:rPr sz="1000" b="1" spc="89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CONTROL</a:t>
            </a:r>
            <a:r>
              <a:rPr sz="1000" b="1" spc="85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O </a:t>
            </a:r>
            <a:r>
              <a:rPr sz="1000" b="1" spc="-230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RESTRICCIÓN DE</a:t>
            </a:r>
            <a:r>
              <a:rPr sz="1000" b="1" dirty="0">
                <a:latin typeface="Times New Roman"/>
                <a:cs typeface="Times New Roman"/>
              </a:rPr>
              <a:t> VOLTAJE</a:t>
            </a:r>
            <a:r>
              <a:rPr sz="1000" b="1" spc="8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RESPALDO.</a:t>
            </a:r>
            <a:endParaRPr sz="1000">
              <a:latin typeface="Times New Roman"/>
              <a:cs typeface="Times New Roman"/>
            </a:endParaRPr>
          </a:p>
        </p:txBody>
      </p:sp>
      <p:graphicFrame>
        <p:nvGraphicFramePr>
          <p:cNvPr id="9" name="object 9"/>
          <p:cNvGraphicFramePr>
            <a:graphicFrameLocks noGrp="1"/>
          </p:cNvGraphicFramePr>
          <p:nvPr/>
        </p:nvGraphicFramePr>
        <p:xfrm>
          <a:off x="2436600" y="3855384"/>
          <a:ext cx="2775431" cy="6604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82208"/>
                <a:gridCol w="1193223"/>
              </a:tblGrid>
              <a:tr h="116309">
                <a:tc>
                  <a:txBody>
                    <a:bodyPr/>
                    <a:lstStyle/>
                    <a:p>
                      <a:pPr marL="67945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51</a:t>
                      </a:r>
                      <a:r>
                        <a:rPr sz="8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Pickup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6.28</a:t>
                      </a:r>
                      <a:r>
                        <a:rPr sz="8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A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6308">
                <a:tc>
                  <a:txBody>
                    <a:bodyPr/>
                    <a:lstStyle/>
                    <a:p>
                      <a:pPr marL="67945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51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Time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Dial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0.22</a:t>
                      </a:r>
                      <a:r>
                        <a:rPr sz="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seg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6309">
                <a:tc>
                  <a:txBody>
                    <a:bodyPr/>
                    <a:lstStyle/>
                    <a:p>
                      <a:pPr marL="67945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51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Inverse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Time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Curves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33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IEC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Very</a:t>
                      </a:r>
                      <a:r>
                        <a:rPr sz="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Inverse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6308">
                <a:tc>
                  <a:txBody>
                    <a:bodyPr/>
                    <a:lstStyle/>
                    <a:p>
                      <a:pPr marL="67945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51</a:t>
                      </a:r>
                      <a:r>
                        <a:rPr sz="8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Voltage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Voltage</a:t>
                      </a:r>
                      <a:r>
                        <a:rPr sz="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Restraint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10" name="object 10"/>
          <p:cNvSpPr txBox="1"/>
          <p:nvPr/>
        </p:nvSpPr>
        <p:spPr>
          <a:xfrm>
            <a:off x="1051937" y="4311499"/>
            <a:ext cx="4298228" cy="364302"/>
          </a:xfrm>
          <a:prstGeom prst="rect">
            <a:avLst/>
          </a:prstGeom>
        </p:spPr>
        <p:txBody>
          <a:bodyPr vert="horz" wrap="square" lIns="0" tIns="10259" rIns="0" bIns="0" rtlCol="0">
            <a:spAutoFit/>
          </a:bodyPr>
          <a:lstStyle/>
          <a:p>
            <a:pPr marL="1037704">
              <a:spcBef>
                <a:spcPts val="81"/>
              </a:spcBef>
            </a:pPr>
            <a:r>
              <a:rPr sz="700" b="1" i="1" dirty="0">
                <a:latin typeface="Times New Roman"/>
                <a:cs typeface="Times New Roman"/>
              </a:rPr>
              <a:t>Tabla</a:t>
            </a:r>
            <a:r>
              <a:rPr sz="700" b="1" i="1" spc="4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4.32: </a:t>
            </a:r>
            <a:r>
              <a:rPr sz="700" b="1" i="1" spc="-4" dirty="0">
                <a:latin typeface="Times New Roman"/>
                <a:cs typeface="Times New Roman"/>
              </a:rPr>
              <a:t>Ajustes</a:t>
            </a:r>
            <a:r>
              <a:rPr sz="700" b="1" i="1" spc="4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de </a:t>
            </a:r>
            <a:r>
              <a:rPr sz="700" b="1" i="1" spc="-4" dirty="0">
                <a:latin typeface="Times New Roman"/>
                <a:cs typeface="Times New Roman"/>
              </a:rPr>
              <a:t>protección</a:t>
            </a:r>
            <a:r>
              <a:rPr sz="700" b="1" i="1" spc="4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de </a:t>
            </a:r>
            <a:r>
              <a:rPr sz="700" b="1" i="1" spc="-4" dirty="0">
                <a:latin typeface="Times New Roman"/>
                <a:cs typeface="Times New Roman"/>
              </a:rPr>
              <a:t>respaldo</a:t>
            </a:r>
            <a:r>
              <a:rPr sz="700" b="1" i="1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51V</a:t>
            </a:r>
            <a:r>
              <a:rPr sz="700" b="1" i="1" spc="4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del</a:t>
            </a:r>
            <a:r>
              <a:rPr sz="700" b="1" i="1" spc="12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generador.</a:t>
            </a:r>
            <a:endParaRPr sz="700">
              <a:latin typeface="Times New Roman"/>
              <a:cs typeface="Times New Roman"/>
            </a:endParaRPr>
          </a:p>
          <a:p>
            <a:pPr>
              <a:spcBef>
                <a:spcPts val="12"/>
              </a:spcBef>
            </a:pPr>
            <a:endParaRPr sz="600">
              <a:latin typeface="Times New Roman"/>
              <a:cs typeface="Times New Roman"/>
            </a:endParaRPr>
          </a:p>
          <a:p>
            <a:pPr marL="10259"/>
            <a:r>
              <a:rPr sz="1000" b="1" spc="-4" dirty="0">
                <a:latin typeface="Times New Roman"/>
                <a:cs typeface="Times New Roman"/>
              </a:rPr>
              <a:t>M-3425A </a:t>
            </a:r>
            <a:r>
              <a:rPr sz="1000" b="1" dirty="0">
                <a:latin typeface="Times New Roman"/>
                <a:cs typeface="Times New Roman"/>
              </a:rPr>
              <a:t>(59)</a:t>
            </a:r>
            <a:r>
              <a:rPr sz="1000" b="1" spc="-4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SOBREVOLTAJE </a:t>
            </a:r>
            <a:r>
              <a:rPr sz="1000" b="1" spc="-4" dirty="0">
                <a:latin typeface="Times New Roman"/>
                <a:cs typeface="Times New Roman"/>
              </a:rPr>
              <a:t>TRIFÁSICA</a:t>
            </a:r>
            <a:r>
              <a:rPr sz="1000" b="1" spc="4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RESPALDO.</a:t>
            </a:r>
            <a:endParaRPr sz="1000">
              <a:latin typeface="Times New Roman"/>
              <a:cs typeface="Times New Roman"/>
            </a:endParaRPr>
          </a:p>
        </p:txBody>
      </p:sp>
      <p:graphicFrame>
        <p:nvGraphicFramePr>
          <p:cNvPr id="11" name="object 11"/>
          <p:cNvGraphicFramePr>
            <a:graphicFrameLocks noGrp="1"/>
          </p:cNvGraphicFramePr>
          <p:nvPr/>
        </p:nvGraphicFramePr>
        <p:xfrm>
          <a:off x="2957415" y="4709622"/>
          <a:ext cx="1734800" cy="9906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27437"/>
                <a:gridCol w="807363"/>
              </a:tblGrid>
              <a:tr h="116553">
                <a:tc gridSpan="2"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800" b="1" dirty="0">
                          <a:latin typeface="Times New Roman"/>
                          <a:cs typeface="Times New Roman"/>
                        </a:rPr>
                        <a:t>#1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116308"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59</a:t>
                      </a:r>
                      <a:r>
                        <a:rPr sz="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#1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Pickup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70</a:t>
                      </a:r>
                      <a:r>
                        <a:rPr sz="8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V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7286">
                <a:tc>
                  <a:txBody>
                    <a:bodyPr/>
                    <a:lstStyle/>
                    <a:p>
                      <a:pPr marR="50165" algn="ctr">
                        <a:lnSpc>
                          <a:spcPts val="134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59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#1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Delay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4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120</a:t>
                      </a:r>
                      <a:r>
                        <a:rPr sz="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Cycles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6309">
                <a:tc gridSpan="2"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800" b="1" dirty="0">
                          <a:latin typeface="Times New Roman"/>
                          <a:cs typeface="Times New Roman"/>
                        </a:rPr>
                        <a:t>#2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116309"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59</a:t>
                      </a:r>
                      <a:r>
                        <a:rPr sz="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#2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Pickup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73</a:t>
                      </a:r>
                      <a:r>
                        <a:rPr sz="8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V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6309">
                <a:tc>
                  <a:txBody>
                    <a:bodyPr/>
                    <a:lstStyle/>
                    <a:p>
                      <a:pPr marR="50165" algn="ctr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59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#2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Delay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180</a:t>
                      </a:r>
                      <a:r>
                        <a:rPr sz="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Cycles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12" name="object 12"/>
          <p:cNvSpPr txBox="1"/>
          <p:nvPr/>
        </p:nvSpPr>
        <p:spPr>
          <a:xfrm>
            <a:off x="2302143" y="5399575"/>
            <a:ext cx="3049347" cy="118081"/>
          </a:xfrm>
          <a:prstGeom prst="rect">
            <a:avLst/>
          </a:prstGeom>
        </p:spPr>
        <p:txBody>
          <a:bodyPr vert="horz" wrap="square" lIns="0" tIns="10259" rIns="0" bIns="0" rtlCol="0">
            <a:spAutoFit/>
          </a:bodyPr>
          <a:lstStyle/>
          <a:p>
            <a:pPr marL="10259">
              <a:spcBef>
                <a:spcPts val="81"/>
              </a:spcBef>
            </a:pPr>
            <a:r>
              <a:rPr sz="700" b="1" i="1" dirty="0">
                <a:latin typeface="Times New Roman"/>
                <a:cs typeface="Times New Roman"/>
              </a:rPr>
              <a:t>Tabla 4.33:</a:t>
            </a:r>
            <a:r>
              <a:rPr sz="700" b="1" i="1" spc="4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Ajustes</a:t>
            </a:r>
            <a:r>
              <a:rPr sz="700" b="1" i="1" dirty="0">
                <a:latin typeface="Times New Roman"/>
                <a:cs typeface="Times New Roman"/>
              </a:rPr>
              <a:t> de </a:t>
            </a:r>
            <a:r>
              <a:rPr sz="700" b="1" i="1" spc="-4" dirty="0">
                <a:latin typeface="Times New Roman"/>
                <a:cs typeface="Times New Roman"/>
              </a:rPr>
              <a:t>protección</a:t>
            </a:r>
            <a:r>
              <a:rPr sz="700" b="1" i="1" dirty="0">
                <a:latin typeface="Times New Roman"/>
                <a:cs typeface="Times New Roman"/>
              </a:rPr>
              <a:t> de </a:t>
            </a:r>
            <a:r>
              <a:rPr sz="700" b="1" i="1" spc="-4" dirty="0">
                <a:latin typeface="Times New Roman"/>
                <a:cs typeface="Times New Roman"/>
              </a:rPr>
              <a:t>respaldo 59G</a:t>
            </a:r>
            <a:r>
              <a:rPr sz="700" b="1" i="1" spc="16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del</a:t>
            </a:r>
            <a:r>
              <a:rPr sz="700" b="1" i="1" spc="-8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generador.</a:t>
            </a:r>
            <a:endParaRPr sz="7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13"/>
          <p:cNvSpPr txBox="1">
            <a:spLocks noGrp="1"/>
          </p:cNvSpPr>
          <p:nvPr>
            <p:ph type="sldNum" sz="quarter" idx="7"/>
          </p:nvPr>
        </p:nvSpPr>
        <p:spPr>
          <a:xfrm>
            <a:off x="6329082" y="5931133"/>
            <a:ext cx="300182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r>
              <a:rPr dirty="0"/>
              <a:t>75</a:t>
            </a:r>
          </a:p>
        </p:txBody>
      </p:sp>
      <p:sp>
        <p:nvSpPr>
          <p:cNvPr id="2" name="object 2"/>
          <p:cNvSpPr txBox="1"/>
          <p:nvPr/>
        </p:nvSpPr>
        <p:spPr>
          <a:xfrm>
            <a:off x="1051936" y="561834"/>
            <a:ext cx="4193790" cy="164247"/>
          </a:xfrm>
          <a:prstGeom prst="rect">
            <a:avLst/>
          </a:prstGeom>
        </p:spPr>
        <p:txBody>
          <a:bodyPr vert="horz" wrap="square" lIns="0" tIns="10259" rIns="0" bIns="0" rtlCol="0">
            <a:spAutoFit/>
          </a:bodyPr>
          <a:lstStyle/>
          <a:p>
            <a:pPr marL="10259">
              <a:spcBef>
                <a:spcPts val="81"/>
              </a:spcBef>
            </a:pPr>
            <a:r>
              <a:rPr sz="900" b="1" dirty="0">
                <a:latin typeface="Times New Roman"/>
                <a:cs typeface="Times New Roman"/>
              </a:rPr>
              <a:t>M-3425A</a:t>
            </a:r>
            <a:r>
              <a:rPr sz="900" b="1" spc="-8" dirty="0">
                <a:latin typeface="Times New Roman"/>
                <a:cs typeface="Times New Roman"/>
              </a:rPr>
              <a:t> </a:t>
            </a:r>
            <a:r>
              <a:rPr sz="900" b="1" spc="-4" dirty="0">
                <a:latin typeface="Times New Roman"/>
                <a:cs typeface="Times New Roman"/>
              </a:rPr>
              <a:t>(59N</a:t>
            </a:r>
            <a:r>
              <a:rPr sz="1000" b="1" spc="-4" dirty="0">
                <a:latin typeface="Times New Roman"/>
                <a:cs typeface="Times New Roman"/>
              </a:rPr>
              <a:t>) </a:t>
            </a:r>
            <a:r>
              <a:rPr sz="1000" b="1" dirty="0">
                <a:latin typeface="Times New Roman"/>
                <a:cs typeface="Times New Roman"/>
              </a:rPr>
              <a:t>SOBRE</a:t>
            </a:r>
            <a:r>
              <a:rPr sz="1000" b="1" spc="-16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VOLTAJE</a:t>
            </a:r>
            <a:r>
              <a:rPr sz="1000" b="1" spc="-4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DEL </a:t>
            </a:r>
            <a:r>
              <a:rPr sz="1000" b="1" spc="-4" dirty="0">
                <a:latin typeface="Times New Roman"/>
                <a:cs typeface="Times New Roman"/>
              </a:rPr>
              <a:t>NEUTRO</a:t>
            </a:r>
            <a:r>
              <a:rPr sz="1000" b="1" spc="4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RESPALDO.</a:t>
            </a:r>
            <a:endParaRPr sz="1000">
              <a:latin typeface="Times New Roman"/>
              <a:cs typeface="Times New Roman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2957416" y="796733"/>
          <a:ext cx="1733550" cy="9906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35627"/>
                <a:gridCol w="697923"/>
              </a:tblGrid>
              <a:tr h="116309">
                <a:tc gridSpan="2"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800" b="1" dirty="0">
                          <a:latin typeface="Times New Roman"/>
                          <a:cs typeface="Times New Roman"/>
                        </a:rPr>
                        <a:t>#1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116308">
                <a:tc>
                  <a:txBody>
                    <a:bodyPr/>
                    <a:lstStyle/>
                    <a:p>
                      <a:pPr marL="67945">
                        <a:lnSpc>
                          <a:spcPts val="1330"/>
                        </a:lnSpc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59N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#1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Pickup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5</a:t>
                      </a:r>
                      <a:r>
                        <a:rPr sz="8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V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6308">
                <a:tc>
                  <a:txBody>
                    <a:bodyPr/>
                    <a:lstStyle/>
                    <a:p>
                      <a:pPr marL="67945">
                        <a:lnSpc>
                          <a:spcPts val="1330"/>
                        </a:lnSpc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59N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#1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Delay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30</a:t>
                      </a:r>
                      <a:r>
                        <a:rPr sz="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cycles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6308">
                <a:tc gridSpan="2"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800" b="1" dirty="0">
                          <a:latin typeface="Times New Roman"/>
                          <a:cs typeface="Times New Roman"/>
                        </a:rPr>
                        <a:t>#2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116309">
                <a:tc>
                  <a:txBody>
                    <a:bodyPr/>
                    <a:lstStyle/>
                    <a:p>
                      <a:pPr marL="67945">
                        <a:lnSpc>
                          <a:spcPts val="1330"/>
                        </a:lnSpc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59N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#1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Pickup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5</a:t>
                      </a:r>
                      <a:r>
                        <a:rPr sz="8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V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7286">
                <a:tc>
                  <a:txBody>
                    <a:bodyPr/>
                    <a:lstStyle/>
                    <a:p>
                      <a:pPr marL="67945">
                        <a:lnSpc>
                          <a:spcPts val="1340"/>
                        </a:lnSpc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59N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#1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Delay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34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90</a:t>
                      </a:r>
                      <a:r>
                        <a:rPr sz="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cycles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4" name="object 4"/>
          <p:cNvSpPr txBox="1"/>
          <p:nvPr/>
        </p:nvSpPr>
        <p:spPr>
          <a:xfrm>
            <a:off x="1051937" y="1486443"/>
            <a:ext cx="4413923" cy="364302"/>
          </a:xfrm>
          <a:prstGeom prst="rect">
            <a:avLst/>
          </a:prstGeom>
        </p:spPr>
        <p:txBody>
          <a:bodyPr vert="horz" wrap="square" lIns="0" tIns="10259" rIns="0" bIns="0" rtlCol="0">
            <a:spAutoFit/>
          </a:bodyPr>
          <a:lstStyle/>
          <a:p>
            <a:pPr marL="1035652">
              <a:spcBef>
                <a:spcPts val="81"/>
              </a:spcBef>
            </a:pPr>
            <a:r>
              <a:rPr sz="700" b="1" i="1" dirty="0">
                <a:latin typeface="Times New Roman"/>
                <a:cs typeface="Times New Roman"/>
              </a:rPr>
              <a:t>Tabla 4.34:</a:t>
            </a:r>
            <a:r>
              <a:rPr sz="700" b="1" i="1" spc="4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Ajustes</a:t>
            </a:r>
            <a:r>
              <a:rPr sz="700" b="1" i="1" dirty="0">
                <a:latin typeface="Times New Roman"/>
                <a:cs typeface="Times New Roman"/>
              </a:rPr>
              <a:t> de </a:t>
            </a:r>
            <a:r>
              <a:rPr sz="700" b="1" i="1" spc="-4" dirty="0">
                <a:latin typeface="Times New Roman"/>
                <a:cs typeface="Times New Roman"/>
              </a:rPr>
              <a:t>protección</a:t>
            </a:r>
            <a:r>
              <a:rPr sz="700" b="1" i="1" dirty="0">
                <a:latin typeface="Times New Roman"/>
                <a:cs typeface="Times New Roman"/>
              </a:rPr>
              <a:t> de </a:t>
            </a:r>
            <a:r>
              <a:rPr sz="700" b="1" i="1" spc="-4" dirty="0">
                <a:latin typeface="Times New Roman"/>
                <a:cs typeface="Times New Roman"/>
              </a:rPr>
              <a:t>respaldo 59N</a:t>
            </a:r>
            <a:r>
              <a:rPr sz="700" b="1" i="1" spc="16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del</a:t>
            </a:r>
            <a:r>
              <a:rPr sz="700" b="1" i="1" spc="-8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generador.</a:t>
            </a: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600">
              <a:latin typeface="Times New Roman"/>
              <a:cs typeface="Times New Roman"/>
            </a:endParaRPr>
          </a:p>
          <a:p>
            <a:pPr marL="10259">
              <a:spcBef>
                <a:spcPts val="4"/>
              </a:spcBef>
            </a:pPr>
            <a:r>
              <a:rPr sz="1000" b="1" spc="-4" dirty="0">
                <a:latin typeface="Times New Roman"/>
                <a:cs typeface="Times New Roman"/>
              </a:rPr>
              <a:t>M-3425A</a:t>
            </a:r>
            <a:r>
              <a:rPr sz="1000" b="1" spc="4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(60)</a:t>
            </a:r>
            <a:r>
              <a:rPr sz="1000" b="1" spc="4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DETECCIÓN</a:t>
            </a:r>
            <a:r>
              <a:rPr sz="1000" b="1" spc="4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DE</a:t>
            </a:r>
            <a:r>
              <a:rPr sz="1000" b="1" spc="8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FUSIBLE</a:t>
            </a:r>
            <a:r>
              <a:rPr sz="1000" b="1" spc="4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FUNDIDO</a:t>
            </a:r>
            <a:r>
              <a:rPr sz="1000" b="1" spc="16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RESPALDO.</a:t>
            </a:r>
            <a:endParaRPr sz="1000">
              <a:latin typeface="Times New Roman"/>
              <a:cs typeface="Times New Roman"/>
            </a:endParaRPr>
          </a:p>
        </p:txBody>
      </p:sp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2247111" y="1883587"/>
          <a:ext cx="3156911" cy="4953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499639"/>
                <a:gridCol w="657272"/>
              </a:tblGrid>
              <a:tr h="116455">
                <a:tc>
                  <a:txBody>
                    <a:bodyPr/>
                    <a:lstStyle/>
                    <a:p>
                      <a:pPr marL="68580">
                        <a:lnSpc>
                          <a:spcPts val="1330"/>
                        </a:lnSpc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60FLTime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Delay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5</a:t>
                      </a:r>
                      <a:r>
                        <a:rPr sz="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Cycles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7384">
                <a:tc>
                  <a:txBody>
                    <a:bodyPr/>
                    <a:lstStyle/>
                    <a:p>
                      <a:pPr marL="68580">
                        <a:lnSpc>
                          <a:spcPts val="134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60FL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Three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Phase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Fuse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Loss Detection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40"/>
                        </a:lnSpc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Enable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6309">
                <a:tc>
                  <a:txBody>
                    <a:bodyPr/>
                    <a:lstStyle/>
                    <a:p>
                      <a:pPr marL="68580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60FL</a:t>
                      </a:r>
                      <a:r>
                        <a:rPr sz="8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Outputs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8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6" name="object 6"/>
          <p:cNvSpPr txBox="1"/>
          <p:nvPr/>
        </p:nvSpPr>
        <p:spPr>
          <a:xfrm>
            <a:off x="1051937" y="2224615"/>
            <a:ext cx="4808538" cy="364302"/>
          </a:xfrm>
          <a:prstGeom prst="rect">
            <a:avLst/>
          </a:prstGeom>
        </p:spPr>
        <p:txBody>
          <a:bodyPr vert="horz" wrap="square" lIns="0" tIns="10259" rIns="0" bIns="0" rtlCol="0">
            <a:spAutoFit/>
          </a:bodyPr>
          <a:lstStyle/>
          <a:p>
            <a:pPr marL="1035652">
              <a:spcBef>
                <a:spcPts val="81"/>
              </a:spcBef>
            </a:pPr>
            <a:r>
              <a:rPr sz="700" b="1" i="1" dirty="0">
                <a:latin typeface="Times New Roman"/>
                <a:cs typeface="Times New Roman"/>
              </a:rPr>
              <a:t>Tabla 4.35:</a:t>
            </a:r>
            <a:r>
              <a:rPr sz="700" b="1" i="1" spc="4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Ajustes</a:t>
            </a:r>
            <a:r>
              <a:rPr sz="700" b="1" i="1" dirty="0">
                <a:latin typeface="Times New Roman"/>
                <a:cs typeface="Times New Roman"/>
              </a:rPr>
              <a:t> de </a:t>
            </a:r>
            <a:r>
              <a:rPr sz="700" b="1" i="1" spc="-4" dirty="0">
                <a:latin typeface="Times New Roman"/>
                <a:cs typeface="Times New Roman"/>
              </a:rPr>
              <a:t>protección</a:t>
            </a:r>
            <a:r>
              <a:rPr sz="700" b="1" i="1" dirty="0">
                <a:latin typeface="Times New Roman"/>
                <a:cs typeface="Times New Roman"/>
              </a:rPr>
              <a:t> de </a:t>
            </a:r>
            <a:r>
              <a:rPr sz="700" b="1" i="1" spc="-4" dirty="0">
                <a:latin typeface="Times New Roman"/>
                <a:cs typeface="Times New Roman"/>
              </a:rPr>
              <a:t>respaldo 60G</a:t>
            </a:r>
            <a:r>
              <a:rPr sz="700" b="1" i="1" spc="4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del</a:t>
            </a:r>
            <a:r>
              <a:rPr sz="700" b="1" i="1" spc="8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generador.</a:t>
            </a:r>
            <a:endParaRPr sz="700">
              <a:latin typeface="Times New Roman"/>
              <a:cs typeface="Times New Roman"/>
            </a:endParaRPr>
          </a:p>
          <a:p>
            <a:pPr>
              <a:spcBef>
                <a:spcPts val="12"/>
              </a:spcBef>
            </a:pPr>
            <a:endParaRPr sz="600">
              <a:latin typeface="Times New Roman"/>
              <a:cs typeface="Times New Roman"/>
            </a:endParaRPr>
          </a:p>
          <a:p>
            <a:pPr marL="10259"/>
            <a:r>
              <a:rPr sz="1000" b="1" spc="-4" dirty="0">
                <a:latin typeface="Times New Roman"/>
                <a:cs typeface="Times New Roman"/>
              </a:rPr>
              <a:t>M-3425A</a:t>
            </a:r>
            <a:r>
              <a:rPr sz="1000" b="1" dirty="0">
                <a:latin typeface="Times New Roman"/>
                <a:cs typeface="Times New Roman"/>
              </a:rPr>
              <a:t> 64F </a:t>
            </a:r>
            <a:r>
              <a:rPr sz="1000" b="1" spc="-4" dirty="0">
                <a:latin typeface="Times New Roman"/>
                <a:cs typeface="Times New Roman"/>
              </a:rPr>
              <a:t>PROTECCIÓN</a:t>
            </a:r>
            <a:r>
              <a:rPr sz="1000" b="1" spc="8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DE</a:t>
            </a:r>
            <a:r>
              <a:rPr sz="1000" b="1" spc="4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TIERRA</a:t>
            </a:r>
            <a:r>
              <a:rPr sz="1000" b="1" spc="8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EN</a:t>
            </a:r>
            <a:r>
              <a:rPr sz="1000" b="1" spc="4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EL</a:t>
            </a:r>
            <a:r>
              <a:rPr sz="1000" b="1" spc="8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CAMPO</a:t>
            </a:r>
            <a:r>
              <a:rPr sz="1000" b="1" spc="16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RESPALDO.</a:t>
            </a:r>
            <a:endParaRPr sz="1000">
              <a:latin typeface="Times New Roman"/>
              <a:cs typeface="Times New Roman"/>
            </a:endParaRPr>
          </a:p>
        </p:txBody>
      </p:sp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2790816" y="2622737"/>
          <a:ext cx="2068753" cy="9906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11863"/>
                <a:gridCol w="1056890"/>
              </a:tblGrid>
              <a:tr h="116308">
                <a:tc gridSpan="2"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Tiempo</a:t>
                      </a:r>
                      <a:r>
                        <a:rPr sz="800" b="1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dirty="0">
                          <a:latin typeface="Times New Roman"/>
                          <a:cs typeface="Times New Roman"/>
                        </a:rPr>
                        <a:t>#1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116309"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64F</a:t>
                      </a:r>
                      <a:r>
                        <a:rPr sz="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#1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Pickup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50</a:t>
                      </a:r>
                      <a:r>
                        <a:rPr sz="8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kΩ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6308">
                <a:tc>
                  <a:txBody>
                    <a:bodyPr/>
                    <a:lstStyle/>
                    <a:p>
                      <a:pPr marR="51435" algn="ctr">
                        <a:lnSpc>
                          <a:spcPts val="1330"/>
                        </a:lnSpc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64F</a:t>
                      </a:r>
                      <a:r>
                        <a:rPr sz="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#1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Delay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300</a:t>
                      </a:r>
                      <a:r>
                        <a:rPr sz="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ciclos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6309">
                <a:tc gridSpan="2"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Tiempo</a:t>
                      </a:r>
                      <a:r>
                        <a:rPr sz="800" b="1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dirty="0">
                          <a:latin typeface="Times New Roman"/>
                          <a:cs typeface="Times New Roman"/>
                        </a:rPr>
                        <a:t>#2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116308"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64F</a:t>
                      </a:r>
                      <a:r>
                        <a:rPr sz="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#2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Pickup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5</a:t>
                      </a:r>
                      <a:r>
                        <a:rPr sz="8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kΩ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7286">
                <a:tc>
                  <a:txBody>
                    <a:bodyPr/>
                    <a:lstStyle/>
                    <a:p>
                      <a:pPr marR="51435" algn="ctr">
                        <a:lnSpc>
                          <a:spcPts val="1340"/>
                        </a:lnSpc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64F</a:t>
                      </a:r>
                      <a:r>
                        <a:rPr sz="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#2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Delay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4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300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ciclos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(5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s)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8" name="object 8"/>
          <p:cNvSpPr txBox="1"/>
          <p:nvPr/>
        </p:nvSpPr>
        <p:spPr>
          <a:xfrm>
            <a:off x="1051937" y="3312609"/>
            <a:ext cx="4548380" cy="364302"/>
          </a:xfrm>
          <a:prstGeom prst="rect">
            <a:avLst/>
          </a:prstGeom>
        </p:spPr>
        <p:txBody>
          <a:bodyPr vert="horz" wrap="square" lIns="0" tIns="10259" rIns="0" bIns="0" rtlCol="0">
            <a:spAutoFit/>
          </a:bodyPr>
          <a:lstStyle/>
          <a:p>
            <a:pPr marL="1037704">
              <a:spcBef>
                <a:spcPts val="81"/>
              </a:spcBef>
            </a:pPr>
            <a:r>
              <a:rPr sz="700" b="1" i="1" dirty="0">
                <a:latin typeface="Times New Roman"/>
                <a:cs typeface="Times New Roman"/>
              </a:rPr>
              <a:t>Tabla</a:t>
            </a:r>
            <a:r>
              <a:rPr sz="700" b="1" i="1" spc="4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4.36:</a:t>
            </a:r>
            <a:r>
              <a:rPr sz="700" b="1" i="1" spc="4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Ajustes</a:t>
            </a:r>
            <a:r>
              <a:rPr sz="700" b="1" i="1" dirty="0">
                <a:latin typeface="Times New Roman"/>
                <a:cs typeface="Times New Roman"/>
              </a:rPr>
              <a:t> de</a:t>
            </a:r>
            <a:r>
              <a:rPr sz="700" b="1" i="1" spc="4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protección</a:t>
            </a:r>
            <a:r>
              <a:rPr sz="700" b="1" i="1" spc="12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de</a:t>
            </a:r>
            <a:r>
              <a:rPr sz="700" b="1" i="1" spc="4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respaldo 64F</a:t>
            </a:r>
            <a:r>
              <a:rPr sz="700" b="1" i="1" spc="4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del</a:t>
            </a:r>
            <a:r>
              <a:rPr sz="700" b="1" i="1" spc="-4" dirty="0">
                <a:latin typeface="Times New Roman"/>
                <a:cs typeface="Times New Roman"/>
              </a:rPr>
              <a:t> generador.</a:t>
            </a: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600">
              <a:latin typeface="Times New Roman"/>
              <a:cs typeface="Times New Roman"/>
            </a:endParaRPr>
          </a:p>
          <a:p>
            <a:pPr marL="10259">
              <a:spcBef>
                <a:spcPts val="4"/>
              </a:spcBef>
            </a:pPr>
            <a:r>
              <a:rPr sz="1000" b="1" spc="-4" dirty="0">
                <a:latin typeface="Times New Roman"/>
                <a:cs typeface="Times New Roman"/>
              </a:rPr>
              <a:t>M-3425A</a:t>
            </a:r>
            <a:r>
              <a:rPr sz="1000" b="1" dirty="0">
                <a:latin typeface="Times New Roman"/>
                <a:cs typeface="Times New Roman"/>
              </a:rPr>
              <a:t> 64B</a:t>
            </a:r>
            <a:r>
              <a:rPr sz="1000" b="1" spc="8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DETECCIÓN</a:t>
            </a:r>
            <a:r>
              <a:rPr sz="1000" b="1" spc="8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DE</a:t>
            </a:r>
            <a:r>
              <a:rPr sz="1000" b="1" spc="8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ESCOBILLA</a:t>
            </a:r>
            <a:r>
              <a:rPr sz="1000" b="1" spc="8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SUELTA</a:t>
            </a:r>
            <a:r>
              <a:rPr sz="1000" b="1" spc="8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RESPALDO.</a:t>
            </a:r>
            <a:endParaRPr sz="1000">
              <a:latin typeface="Times New Roman"/>
              <a:cs typeface="Times New Roman"/>
            </a:endParaRPr>
          </a:p>
        </p:txBody>
      </p:sp>
      <p:graphicFrame>
        <p:nvGraphicFramePr>
          <p:cNvPr id="9" name="object 9"/>
          <p:cNvGraphicFramePr>
            <a:graphicFrameLocks noGrp="1"/>
          </p:cNvGraphicFramePr>
          <p:nvPr/>
        </p:nvGraphicFramePr>
        <p:xfrm>
          <a:off x="2757796" y="3709755"/>
          <a:ext cx="2134417" cy="4953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82591"/>
                <a:gridCol w="951826"/>
              </a:tblGrid>
              <a:tr h="117286">
                <a:tc>
                  <a:txBody>
                    <a:bodyPr/>
                    <a:lstStyle/>
                    <a:p>
                      <a:pPr marL="67945">
                        <a:lnSpc>
                          <a:spcPts val="134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64B</a:t>
                      </a:r>
                      <a:r>
                        <a:rPr sz="8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Pickup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34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1,000</a:t>
                      </a:r>
                      <a:r>
                        <a:rPr sz="8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mVolts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6308">
                <a:tc>
                  <a:txBody>
                    <a:bodyPr/>
                    <a:lstStyle/>
                    <a:p>
                      <a:pPr marL="67945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64B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Delay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300</a:t>
                      </a:r>
                      <a:r>
                        <a:rPr sz="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ciclos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6309">
                <a:tc>
                  <a:txBody>
                    <a:bodyPr/>
                    <a:lstStyle/>
                    <a:p>
                      <a:pPr marL="67945">
                        <a:lnSpc>
                          <a:spcPts val="1330"/>
                        </a:lnSpc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64B/F</a:t>
                      </a:r>
                      <a:r>
                        <a:rPr sz="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Frequency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0.49</a:t>
                      </a:r>
                      <a:r>
                        <a:rPr sz="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Hz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10" name="object 10"/>
          <p:cNvSpPr txBox="1"/>
          <p:nvPr/>
        </p:nvSpPr>
        <p:spPr>
          <a:xfrm>
            <a:off x="1051936" y="4050536"/>
            <a:ext cx="4297603" cy="364302"/>
          </a:xfrm>
          <a:prstGeom prst="rect">
            <a:avLst/>
          </a:prstGeom>
        </p:spPr>
        <p:txBody>
          <a:bodyPr vert="horz" wrap="square" lIns="0" tIns="10259" rIns="0" bIns="0" rtlCol="0">
            <a:spAutoFit/>
          </a:bodyPr>
          <a:lstStyle/>
          <a:p>
            <a:pPr marL="1037704">
              <a:spcBef>
                <a:spcPts val="81"/>
              </a:spcBef>
            </a:pPr>
            <a:r>
              <a:rPr sz="700" b="1" i="1" dirty="0">
                <a:latin typeface="Times New Roman"/>
                <a:cs typeface="Times New Roman"/>
              </a:rPr>
              <a:t>Tabla</a:t>
            </a:r>
            <a:r>
              <a:rPr sz="700" b="1" i="1" spc="4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4.37:</a:t>
            </a:r>
            <a:r>
              <a:rPr sz="700" b="1" i="1" spc="4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Ajustes</a:t>
            </a:r>
            <a:r>
              <a:rPr sz="700" b="1" i="1" dirty="0">
                <a:latin typeface="Times New Roman"/>
                <a:cs typeface="Times New Roman"/>
              </a:rPr>
              <a:t> de </a:t>
            </a:r>
            <a:r>
              <a:rPr sz="700" b="1" i="1" spc="-4" dirty="0">
                <a:latin typeface="Times New Roman"/>
                <a:cs typeface="Times New Roman"/>
              </a:rPr>
              <a:t>protección</a:t>
            </a:r>
            <a:r>
              <a:rPr sz="700" b="1" i="1" spc="16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de</a:t>
            </a:r>
            <a:r>
              <a:rPr sz="700" b="1" i="1" spc="4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respaldo 64B</a:t>
            </a:r>
            <a:r>
              <a:rPr sz="700" b="1" i="1" spc="4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del</a:t>
            </a:r>
            <a:r>
              <a:rPr sz="700" b="1" i="1" spc="-4" dirty="0">
                <a:latin typeface="Times New Roman"/>
                <a:cs typeface="Times New Roman"/>
              </a:rPr>
              <a:t> generador.</a:t>
            </a:r>
            <a:endParaRPr sz="700">
              <a:latin typeface="Times New Roman"/>
              <a:cs typeface="Times New Roman"/>
            </a:endParaRPr>
          </a:p>
          <a:p>
            <a:pPr>
              <a:spcBef>
                <a:spcPts val="12"/>
              </a:spcBef>
            </a:pPr>
            <a:endParaRPr sz="600">
              <a:latin typeface="Times New Roman"/>
              <a:cs typeface="Times New Roman"/>
            </a:endParaRPr>
          </a:p>
          <a:p>
            <a:pPr marL="10259"/>
            <a:r>
              <a:rPr sz="1000" b="1" spc="-4" dirty="0">
                <a:latin typeface="Times New Roman"/>
                <a:cs typeface="Times New Roman"/>
              </a:rPr>
              <a:t>M-3425A</a:t>
            </a:r>
            <a:r>
              <a:rPr sz="1000" b="1" spc="-8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(78)</a:t>
            </a:r>
            <a:r>
              <a:rPr sz="1000" b="1" spc="-4" dirty="0">
                <a:latin typeface="Times New Roman"/>
                <a:cs typeface="Times New Roman"/>
              </a:rPr>
              <a:t> OUT </a:t>
            </a:r>
            <a:r>
              <a:rPr sz="1000" b="1" dirty="0">
                <a:latin typeface="Times New Roman"/>
                <a:cs typeface="Times New Roman"/>
              </a:rPr>
              <a:t>OF</a:t>
            </a:r>
            <a:r>
              <a:rPr sz="1000" b="1" spc="-4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STEP</a:t>
            </a:r>
            <a:r>
              <a:rPr sz="1000" b="1" spc="-8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RESPALDO.</a:t>
            </a:r>
            <a:endParaRPr sz="1000">
              <a:latin typeface="Times New Roman"/>
              <a:cs typeface="Times New Roman"/>
            </a:endParaRPr>
          </a:p>
        </p:txBody>
      </p:sp>
      <p:graphicFrame>
        <p:nvGraphicFramePr>
          <p:cNvPr id="11" name="object 11"/>
          <p:cNvGraphicFramePr>
            <a:graphicFrameLocks noGrp="1"/>
          </p:cNvGraphicFramePr>
          <p:nvPr/>
        </p:nvGraphicFramePr>
        <p:xfrm>
          <a:off x="2570182" y="4448659"/>
          <a:ext cx="2509019" cy="13208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03531"/>
                <a:gridCol w="805488"/>
              </a:tblGrid>
              <a:tr h="116308">
                <a:tc>
                  <a:txBody>
                    <a:bodyPr/>
                    <a:lstStyle/>
                    <a:p>
                      <a:pPr marL="67945">
                        <a:lnSpc>
                          <a:spcPts val="1330"/>
                        </a:lnSpc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78G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Circle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Diameter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11.9</a:t>
                      </a:r>
                      <a:r>
                        <a:rPr sz="8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Ohm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6309">
                <a:tc>
                  <a:txBody>
                    <a:bodyPr/>
                    <a:lstStyle/>
                    <a:p>
                      <a:pPr marL="67945">
                        <a:lnSpc>
                          <a:spcPts val="1330"/>
                        </a:lnSpc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78G</a:t>
                      </a:r>
                      <a:r>
                        <a:rPr sz="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Offset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30"/>
                        </a:lnSpc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-9.5</a:t>
                      </a:r>
                      <a:r>
                        <a:rPr sz="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Ohm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6553">
                <a:tc>
                  <a:txBody>
                    <a:bodyPr/>
                    <a:lstStyle/>
                    <a:p>
                      <a:pPr marL="67945">
                        <a:lnSpc>
                          <a:spcPts val="1330"/>
                        </a:lnSpc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78G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Blinder Impedance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2.1</a:t>
                      </a:r>
                      <a:r>
                        <a:rPr sz="8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Ohm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6309">
                <a:tc>
                  <a:txBody>
                    <a:bodyPr/>
                    <a:lstStyle/>
                    <a:p>
                      <a:pPr marL="67945">
                        <a:lnSpc>
                          <a:spcPts val="1330"/>
                        </a:lnSpc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78G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Impedance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Angle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90º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6309">
                <a:tc>
                  <a:txBody>
                    <a:bodyPr/>
                    <a:lstStyle/>
                    <a:p>
                      <a:pPr marL="67945">
                        <a:lnSpc>
                          <a:spcPts val="1330"/>
                        </a:lnSpc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78G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Pole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Slip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Counter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sz="8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Slip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7286">
                <a:tc>
                  <a:txBody>
                    <a:bodyPr/>
                    <a:lstStyle/>
                    <a:p>
                      <a:pPr marL="67945">
                        <a:lnSpc>
                          <a:spcPts val="1340"/>
                        </a:lnSpc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78G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Pole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Slip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Reset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Time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4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120</a:t>
                      </a:r>
                      <a:r>
                        <a:rPr sz="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Cycles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6309">
                <a:tc>
                  <a:txBody>
                    <a:bodyPr/>
                    <a:lstStyle/>
                    <a:p>
                      <a:pPr marL="67945">
                        <a:lnSpc>
                          <a:spcPts val="1330"/>
                        </a:lnSpc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78G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Time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Delay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6</a:t>
                      </a:r>
                      <a:r>
                        <a:rPr sz="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Cycles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6308">
                <a:tc>
                  <a:txBody>
                    <a:bodyPr/>
                    <a:lstStyle/>
                    <a:p>
                      <a:pPr marL="67945">
                        <a:lnSpc>
                          <a:spcPts val="1330"/>
                        </a:lnSpc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78G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Trip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on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MHO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Exit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30"/>
                        </a:lnSpc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Enable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12" name="object 12"/>
          <p:cNvSpPr txBox="1"/>
          <p:nvPr/>
        </p:nvSpPr>
        <p:spPr>
          <a:xfrm>
            <a:off x="2302143" y="5371231"/>
            <a:ext cx="3049347" cy="118081"/>
          </a:xfrm>
          <a:prstGeom prst="rect">
            <a:avLst/>
          </a:prstGeom>
        </p:spPr>
        <p:txBody>
          <a:bodyPr vert="horz" wrap="square" lIns="0" tIns="10259" rIns="0" bIns="0" rtlCol="0">
            <a:spAutoFit/>
          </a:bodyPr>
          <a:lstStyle/>
          <a:p>
            <a:pPr marL="10259">
              <a:spcBef>
                <a:spcPts val="81"/>
              </a:spcBef>
            </a:pPr>
            <a:r>
              <a:rPr sz="700" b="1" i="1" dirty="0">
                <a:latin typeface="Times New Roman"/>
                <a:cs typeface="Times New Roman"/>
              </a:rPr>
              <a:t>Tabla 4.38:</a:t>
            </a:r>
            <a:r>
              <a:rPr sz="700" b="1" i="1" spc="4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Ajustes</a:t>
            </a:r>
            <a:r>
              <a:rPr sz="700" b="1" i="1" dirty="0">
                <a:latin typeface="Times New Roman"/>
                <a:cs typeface="Times New Roman"/>
              </a:rPr>
              <a:t> de </a:t>
            </a:r>
            <a:r>
              <a:rPr sz="700" b="1" i="1" spc="-4" dirty="0">
                <a:latin typeface="Times New Roman"/>
                <a:cs typeface="Times New Roman"/>
              </a:rPr>
              <a:t>protección</a:t>
            </a:r>
            <a:r>
              <a:rPr sz="700" b="1" i="1" spc="8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de </a:t>
            </a:r>
            <a:r>
              <a:rPr sz="700" b="1" i="1" spc="-4" dirty="0">
                <a:latin typeface="Times New Roman"/>
                <a:cs typeface="Times New Roman"/>
              </a:rPr>
              <a:t>respaldo</a:t>
            </a:r>
            <a:r>
              <a:rPr sz="700" b="1" i="1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78G</a:t>
            </a:r>
            <a:r>
              <a:rPr sz="700" b="1" i="1" spc="4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del</a:t>
            </a:r>
            <a:r>
              <a:rPr sz="700" b="1" i="1" spc="-8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generador.</a:t>
            </a:r>
            <a:endParaRPr sz="7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51936" y="561834"/>
            <a:ext cx="4523990" cy="164247"/>
          </a:xfrm>
          <a:prstGeom prst="rect">
            <a:avLst/>
          </a:prstGeom>
        </p:spPr>
        <p:txBody>
          <a:bodyPr vert="horz" wrap="square" lIns="0" tIns="10259" rIns="0" bIns="0" rtlCol="0">
            <a:spAutoFit/>
          </a:bodyPr>
          <a:lstStyle/>
          <a:p>
            <a:pPr marL="10259">
              <a:spcBef>
                <a:spcPts val="81"/>
              </a:spcBef>
            </a:pPr>
            <a:r>
              <a:rPr sz="1000" b="1" spc="-4" dirty="0">
                <a:latin typeface="Times New Roman"/>
                <a:cs typeface="Times New Roman"/>
              </a:rPr>
              <a:t>M-3425A</a:t>
            </a:r>
            <a:r>
              <a:rPr sz="1000" b="1" spc="4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(81O</a:t>
            </a:r>
            <a:r>
              <a:rPr sz="1000" b="1" spc="4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Y</a:t>
            </a:r>
            <a:r>
              <a:rPr sz="1000" b="1" spc="4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81U)</a:t>
            </a:r>
            <a:r>
              <a:rPr sz="1000" b="1" spc="8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SOBRE</a:t>
            </a:r>
            <a:r>
              <a:rPr sz="1000" b="1" spc="8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Y</a:t>
            </a:r>
            <a:r>
              <a:rPr sz="1000" b="1" spc="4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BAJA</a:t>
            </a:r>
            <a:r>
              <a:rPr sz="1000" b="1" spc="4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FRECUENCIA</a:t>
            </a:r>
            <a:r>
              <a:rPr sz="1000" b="1" spc="12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RESPALDO.</a:t>
            </a:r>
            <a:endParaRPr sz="1000">
              <a:latin typeface="Times New Roman"/>
              <a:cs typeface="Times New Roman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2666240" y="796733"/>
          <a:ext cx="2317654" cy="19812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11541"/>
                <a:gridCol w="806113"/>
              </a:tblGrid>
              <a:tr h="116309">
                <a:tc gridSpan="2"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800" b="1" dirty="0">
                          <a:latin typeface="Times New Roman"/>
                          <a:cs typeface="Times New Roman"/>
                        </a:rPr>
                        <a:t>#1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116308">
                <a:tc>
                  <a:txBody>
                    <a:bodyPr/>
                    <a:lstStyle/>
                    <a:p>
                      <a:pPr marL="68580">
                        <a:lnSpc>
                          <a:spcPts val="1330"/>
                        </a:lnSpc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81OG/UG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Pickup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59.0</a:t>
                      </a:r>
                      <a:r>
                        <a:rPr sz="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Hz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6308">
                <a:tc>
                  <a:txBody>
                    <a:bodyPr/>
                    <a:lstStyle/>
                    <a:p>
                      <a:pPr marL="68580">
                        <a:lnSpc>
                          <a:spcPts val="1330"/>
                        </a:lnSpc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81OG/UG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Time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Delay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60</a:t>
                      </a:r>
                      <a:r>
                        <a:rPr sz="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Cycles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6308">
                <a:tc gridSpan="2"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800" b="1" dirty="0">
                          <a:latin typeface="Times New Roman"/>
                          <a:cs typeface="Times New Roman"/>
                        </a:rPr>
                        <a:t>#2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116309">
                <a:tc>
                  <a:txBody>
                    <a:bodyPr/>
                    <a:lstStyle/>
                    <a:p>
                      <a:pPr marL="68580">
                        <a:lnSpc>
                          <a:spcPts val="1330"/>
                        </a:lnSpc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81OG/UG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Pickup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61.20</a:t>
                      </a:r>
                      <a:r>
                        <a:rPr sz="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Hz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6308">
                <a:tc>
                  <a:txBody>
                    <a:bodyPr/>
                    <a:lstStyle/>
                    <a:p>
                      <a:pPr marL="68580">
                        <a:lnSpc>
                          <a:spcPts val="1330"/>
                        </a:lnSpc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81OG/UG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Time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Delay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60</a:t>
                      </a:r>
                      <a:r>
                        <a:rPr sz="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Cycles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7286">
                <a:tc gridSpan="2">
                  <a:txBody>
                    <a:bodyPr/>
                    <a:lstStyle/>
                    <a:p>
                      <a:pPr algn="ctr">
                        <a:lnSpc>
                          <a:spcPts val="1340"/>
                        </a:lnSpc>
                      </a:pPr>
                      <a:r>
                        <a:rPr sz="800" b="1" dirty="0">
                          <a:latin typeface="Times New Roman"/>
                          <a:cs typeface="Times New Roman"/>
                        </a:rPr>
                        <a:t>#3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116308">
                <a:tc>
                  <a:txBody>
                    <a:bodyPr/>
                    <a:lstStyle/>
                    <a:p>
                      <a:pPr marL="68580">
                        <a:lnSpc>
                          <a:spcPts val="1330"/>
                        </a:lnSpc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81OG/UG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Pickup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57.0</a:t>
                      </a:r>
                      <a:r>
                        <a:rPr sz="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Hz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6309">
                <a:tc>
                  <a:txBody>
                    <a:bodyPr/>
                    <a:lstStyle/>
                    <a:p>
                      <a:pPr marL="68580">
                        <a:lnSpc>
                          <a:spcPts val="1330"/>
                        </a:lnSpc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81OG/UG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Time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Delay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30</a:t>
                      </a:r>
                      <a:r>
                        <a:rPr sz="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Cycles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6308">
                <a:tc gridSpan="2"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800" b="1" dirty="0">
                          <a:latin typeface="Times New Roman"/>
                          <a:cs typeface="Times New Roman"/>
                        </a:rPr>
                        <a:t>#4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116553">
                <a:tc>
                  <a:txBody>
                    <a:bodyPr/>
                    <a:lstStyle/>
                    <a:p>
                      <a:pPr marL="68580">
                        <a:lnSpc>
                          <a:spcPts val="1330"/>
                        </a:lnSpc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81OG/UG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Pickup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62.0</a:t>
                      </a:r>
                      <a:r>
                        <a:rPr sz="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Hz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7286">
                <a:tc>
                  <a:txBody>
                    <a:bodyPr/>
                    <a:lstStyle/>
                    <a:p>
                      <a:pPr marL="68580">
                        <a:lnSpc>
                          <a:spcPts val="1340"/>
                        </a:lnSpc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81OG/UG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Time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Delay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34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600</a:t>
                      </a:r>
                      <a:r>
                        <a:rPr sz="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Cycles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4" name="object 4"/>
          <p:cNvSpPr txBox="1"/>
          <p:nvPr/>
        </p:nvSpPr>
        <p:spPr>
          <a:xfrm>
            <a:off x="1051937" y="2185520"/>
            <a:ext cx="5471439" cy="364302"/>
          </a:xfrm>
          <a:prstGeom prst="rect">
            <a:avLst/>
          </a:prstGeom>
        </p:spPr>
        <p:txBody>
          <a:bodyPr vert="horz" wrap="square" lIns="0" tIns="10259" rIns="0" bIns="0" rtlCol="0">
            <a:spAutoFit/>
          </a:bodyPr>
          <a:lstStyle/>
          <a:p>
            <a:pPr marL="65658" algn="ctr">
              <a:spcBef>
                <a:spcPts val="81"/>
              </a:spcBef>
            </a:pPr>
            <a:r>
              <a:rPr sz="700" b="1" i="1" dirty="0">
                <a:latin typeface="Times New Roman"/>
                <a:cs typeface="Times New Roman"/>
              </a:rPr>
              <a:t>Tabla</a:t>
            </a:r>
            <a:r>
              <a:rPr sz="700" b="1" i="1" spc="4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4.39:Ajustes</a:t>
            </a:r>
            <a:r>
              <a:rPr sz="700" b="1" i="1" spc="-8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de</a:t>
            </a:r>
            <a:r>
              <a:rPr sz="700" b="1" i="1" spc="4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protección</a:t>
            </a:r>
            <a:r>
              <a:rPr sz="700" b="1" i="1" dirty="0">
                <a:latin typeface="Times New Roman"/>
                <a:cs typeface="Times New Roman"/>
              </a:rPr>
              <a:t> de </a:t>
            </a:r>
            <a:r>
              <a:rPr sz="700" b="1" i="1" spc="-4" dirty="0">
                <a:latin typeface="Times New Roman"/>
                <a:cs typeface="Times New Roman"/>
              </a:rPr>
              <a:t>respaldo</a:t>
            </a:r>
            <a:r>
              <a:rPr sz="700" b="1" i="1" spc="4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81OG/UG</a:t>
            </a:r>
            <a:r>
              <a:rPr sz="700" b="1" i="1" spc="182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del</a:t>
            </a:r>
            <a:r>
              <a:rPr sz="700" b="1" i="1" spc="-4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generador.</a:t>
            </a: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600">
              <a:latin typeface="Times New Roman"/>
              <a:cs typeface="Times New Roman"/>
            </a:endParaRPr>
          </a:p>
          <a:p>
            <a:pPr marL="10259">
              <a:spcBef>
                <a:spcPts val="4"/>
              </a:spcBef>
            </a:pPr>
            <a:r>
              <a:rPr sz="1000" b="1" spc="-4" dirty="0">
                <a:latin typeface="Times New Roman"/>
                <a:cs typeface="Times New Roman"/>
              </a:rPr>
              <a:t>M-3425A</a:t>
            </a:r>
            <a:r>
              <a:rPr sz="1000" b="1" spc="8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(87G)</a:t>
            </a:r>
            <a:r>
              <a:rPr sz="1000" b="1" spc="12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DIFERENCIAL</a:t>
            </a:r>
            <a:r>
              <a:rPr sz="1000" b="1" spc="8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DEL</a:t>
            </a:r>
            <a:r>
              <a:rPr sz="1000" b="1" spc="8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ESTATOR</a:t>
            </a:r>
            <a:r>
              <a:rPr sz="1000" b="1" spc="8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DEL</a:t>
            </a:r>
            <a:r>
              <a:rPr sz="1000" b="1" spc="8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GENERADOR</a:t>
            </a:r>
            <a:r>
              <a:rPr sz="1000" b="1" spc="28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RESPALDO.</a:t>
            </a:r>
            <a:endParaRPr sz="1000">
              <a:latin typeface="Times New Roman"/>
              <a:cs typeface="Times New Roman"/>
            </a:endParaRPr>
          </a:p>
        </p:txBody>
      </p:sp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2865861" y="2582664"/>
          <a:ext cx="1918037" cy="6604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60764"/>
                <a:gridCol w="657273"/>
              </a:tblGrid>
              <a:tr h="116308">
                <a:tc gridSpan="2"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800" b="1" dirty="0">
                          <a:latin typeface="Times New Roman"/>
                          <a:cs typeface="Times New Roman"/>
                        </a:rPr>
                        <a:t>#1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117286">
                <a:tc>
                  <a:txBody>
                    <a:bodyPr/>
                    <a:lstStyle/>
                    <a:p>
                      <a:pPr marL="68580">
                        <a:lnSpc>
                          <a:spcPts val="1340"/>
                        </a:lnSpc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87G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Pickup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4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0.42A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6308">
                <a:tc>
                  <a:txBody>
                    <a:bodyPr/>
                    <a:lstStyle/>
                    <a:p>
                      <a:pPr marL="68580">
                        <a:lnSpc>
                          <a:spcPts val="1330"/>
                        </a:lnSpc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87G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Time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Delay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2</a:t>
                      </a:r>
                      <a:r>
                        <a:rPr sz="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Cycles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6309">
                <a:tc>
                  <a:txBody>
                    <a:bodyPr/>
                    <a:lstStyle/>
                    <a:p>
                      <a:pPr marL="68580">
                        <a:lnSpc>
                          <a:spcPts val="1330"/>
                        </a:lnSpc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87G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Percent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Slope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20%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6" name="object 6"/>
          <p:cNvSpPr txBox="1"/>
          <p:nvPr/>
        </p:nvSpPr>
        <p:spPr>
          <a:xfrm>
            <a:off x="2317153" y="3039755"/>
            <a:ext cx="3022456" cy="118081"/>
          </a:xfrm>
          <a:prstGeom prst="rect">
            <a:avLst/>
          </a:prstGeom>
        </p:spPr>
        <p:txBody>
          <a:bodyPr vert="horz" wrap="square" lIns="0" tIns="10259" rIns="0" bIns="0" rtlCol="0">
            <a:spAutoFit/>
          </a:bodyPr>
          <a:lstStyle/>
          <a:p>
            <a:pPr marL="10259">
              <a:spcBef>
                <a:spcPts val="81"/>
              </a:spcBef>
            </a:pPr>
            <a:r>
              <a:rPr sz="700" b="1" i="1" dirty="0">
                <a:latin typeface="Times New Roman"/>
                <a:cs typeface="Times New Roman"/>
              </a:rPr>
              <a:t>Tabla</a:t>
            </a:r>
            <a:r>
              <a:rPr sz="700" b="1" i="1" spc="8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4.40:Ajustes </a:t>
            </a:r>
            <a:r>
              <a:rPr sz="700" b="1" i="1" dirty="0">
                <a:latin typeface="Times New Roman"/>
                <a:cs typeface="Times New Roman"/>
              </a:rPr>
              <a:t>de</a:t>
            </a:r>
            <a:r>
              <a:rPr sz="700" b="1" i="1" spc="8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protección</a:t>
            </a:r>
            <a:r>
              <a:rPr sz="700" b="1" i="1" spc="8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de</a:t>
            </a:r>
            <a:r>
              <a:rPr sz="700" b="1" i="1" spc="4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respaldo</a:t>
            </a:r>
            <a:r>
              <a:rPr sz="700" b="1" i="1" spc="8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87G</a:t>
            </a:r>
            <a:r>
              <a:rPr sz="700" b="1" i="1" spc="-4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del </a:t>
            </a:r>
            <a:r>
              <a:rPr sz="700" b="1" i="1" spc="-4" dirty="0">
                <a:latin typeface="Times New Roman"/>
                <a:cs typeface="Times New Roman"/>
              </a:rPr>
              <a:t>generador.</a:t>
            </a:r>
            <a:endParaRPr sz="700">
              <a:latin typeface="Times New Roman"/>
              <a:cs typeface="Times New Roman"/>
            </a:endParaRP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68662" y="3383766"/>
            <a:ext cx="212363" cy="80582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1051936" y="3338999"/>
            <a:ext cx="5552113" cy="2624106"/>
          </a:xfrm>
          <a:prstGeom prst="rect">
            <a:avLst/>
          </a:prstGeom>
        </p:spPr>
        <p:txBody>
          <a:bodyPr vert="horz" wrap="square" lIns="0" tIns="5642" rIns="0" bIns="0" rtlCol="0">
            <a:spAutoFit/>
          </a:bodyPr>
          <a:lstStyle/>
          <a:p>
            <a:pPr marL="202103" marR="232368" indent="26674">
              <a:lnSpc>
                <a:spcPct val="102899"/>
              </a:lnSpc>
              <a:spcBef>
                <a:spcPts val="44"/>
              </a:spcBef>
            </a:pPr>
            <a:r>
              <a:rPr sz="1100" b="1" spc="-4" dirty="0">
                <a:latin typeface="Times New Roman"/>
                <a:cs typeface="Times New Roman"/>
              </a:rPr>
              <a:t>ESQUEMA</a:t>
            </a:r>
            <a:r>
              <a:rPr sz="1100" b="1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DE</a:t>
            </a:r>
            <a:r>
              <a:rPr sz="1100" b="1" spc="4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PROTECCIONES</a:t>
            </a:r>
            <a:r>
              <a:rPr sz="1100" b="1" spc="8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DE</a:t>
            </a:r>
            <a:r>
              <a:rPr sz="1100" b="1" spc="-8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LOS </a:t>
            </a:r>
            <a:r>
              <a:rPr sz="1100" b="1" spc="-4" dirty="0">
                <a:latin typeface="Times New Roman"/>
                <a:cs typeface="Times New Roman"/>
              </a:rPr>
              <a:t>GENERADORES</a:t>
            </a:r>
            <a:r>
              <a:rPr sz="1100" b="1" spc="8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DE </a:t>
            </a:r>
            <a:r>
              <a:rPr sz="1100" b="1" spc="-271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LA</a:t>
            </a:r>
            <a:r>
              <a:rPr sz="1100" b="1" spc="-4" dirty="0">
                <a:latin typeface="Times New Roman"/>
                <a:cs typeface="Times New Roman"/>
              </a:rPr>
              <a:t> CENTRAL</a:t>
            </a:r>
            <a:r>
              <a:rPr sz="1100" b="1" spc="4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HIDROELÉCTRICA </a:t>
            </a:r>
            <a:r>
              <a:rPr sz="1100" b="1" dirty="0">
                <a:latin typeface="Times New Roman"/>
                <a:cs typeface="Times New Roman"/>
              </a:rPr>
              <a:t>15 </a:t>
            </a:r>
            <a:r>
              <a:rPr sz="1100" b="1" spc="-4" dirty="0">
                <a:latin typeface="Times New Roman"/>
                <a:cs typeface="Times New Roman"/>
              </a:rPr>
              <a:t>DE</a:t>
            </a:r>
            <a:r>
              <a:rPr sz="1100" b="1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SEPTIEMBRE.</a:t>
            </a:r>
            <a:endParaRPr sz="1100">
              <a:latin typeface="Times New Roman"/>
              <a:cs typeface="Times New Roman"/>
            </a:endParaRPr>
          </a:p>
          <a:p>
            <a:pPr>
              <a:spcBef>
                <a:spcPts val="8"/>
              </a:spcBef>
            </a:pPr>
            <a:endParaRPr sz="1100">
              <a:latin typeface="Times New Roman"/>
              <a:cs typeface="Times New Roman"/>
            </a:endParaRPr>
          </a:p>
          <a:p>
            <a:pPr marL="10259" marR="7181" algn="just">
              <a:lnSpc>
                <a:spcPct val="103299"/>
              </a:lnSpc>
            </a:pPr>
            <a:r>
              <a:rPr sz="1000" spc="-8" dirty="0">
                <a:latin typeface="Times New Roman"/>
                <a:cs typeface="Times New Roman"/>
              </a:rPr>
              <a:t>La </a:t>
            </a:r>
            <a:r>
              <a:rPr sz="1000" spc="-4" dirty="0">
                <a:latin typeface="Times New Roman"/>
                <a:cs typeface="Times New Roman"/>
              </a:rPr>
              <a:t>Central </a:t>
            </a:r>
            <a:r>
              <a:rPr sz="1000" dirty="0">
                <a:latin typeface="Times New Roman"/>
                <a:cs typeface="Times New Roman"/>
              </a:rPr>
              <a:t>Hidroeléctrica 15 de septiembre cuenta </a:t>
            </a:r>
            <a:r>
              <a:rPr sz="1000" spc="-4" dirty="0">
                <a:latin typeface="Times New Roman"/>
                <a:cs typeface="Times New Roman"/>
              </a:rPr>
              <a:t>con dos </a:t>
            </a:r>
            <a:r>
              <a:rPr sz="1000" dirty="0">
                <a:latin typeface="Times New Roman"/>
                <a:cs typeface="Times New Roman"/>
              </a:rPr>
              <a:t>unidades </a:t>
            </a:r>
            <a:r>
              <a:rPr sz="1000" spc="-4" dirty="0">
                <a:latin typeface="Times New Roman"/>
                <a:cs typeface="Times New Roman"/>
              </a:rPr>
              <a:t>generadoras iguales, el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primer generador entro </a:t>
            </a:r>
            <a:r>
              <a:rPr sz="1000" dirty="0">
                <a:latin typeface="Times New Roman"/>
                <a:cs typeface="Times New Roman"/>
              </a:rPr>
              <a:t>en </a:t>
            </a:r>
            <a:r>
              <a:rPr sz="1000" spc="-4" dirty="0">
                <a:latin typeface="Times New Roman"/>
                <a:cs typeface="Times New Roman"/>
              </a:rPr>
              <a:t>operaciones en </a:t>
            </a:r>
            <a:r>
              <a:rPr sz="1000" dirty="0">
                <a:latin typeface="Times New Roman"/>
                <a:cs typeface="Times New Roman"/>
              </a:rPr>
              <a:t>septiembre de 1983 y </a:t>
            </a:r>
            <a:r>
              <a:rPr sz="1000" spc="-4" dirty="0">
                <a:latin typeface="Times New Roman"/>
                <a:cs typeface="Times New Roman"/>
              </a:rPr>
              <a:t>el segundo generador entro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 operaciones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dirty="0">
                <a:latin typeface="Times New Roman"/>
                <a:cs typeface="Times New Roman"/>
              </a:rPr>
              <a:t> marzo de</a:t>
            </a:r>
            <a:r>
              <a:rPr sz="1000" spc="-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1984.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40"/>
              </a:spcBef>
            </a:pPr>
            <a:endParaRPr sz="1000">
              <a:latin typeface="Times New Roman"/>
              <a:cs typeface="Times New Roman"/>
            </a:endParaRPr>
          </a:p>
          <a:p>
            <a:pPr marL="10259" marR="4104" algn="just">
              <a:lnSpc>
                <a:spcPct val="103400"/>
              </a:lnSpc>
            </a:pPr>
            <a:r>
              <a:rPr sz="1000" dirty="0">
                <a:latin typeface="Times New Roman"/>
                <a:cs typeface="Times New Roman"/>
              </a:rPr>
              <a:t>En </a:t>
            </a:r>
            <a:r>
              <a:rPr sz="1000" spc="-4" dirty="0">
                <a:latin typeface="Times New Roman"/>
                <a:cs typeface="Times New Roman"/>
              </a:rPr>
              <a:t>las siguientes Figuras se presentan los </a:t>
            </a:r>
            <a:r>
              <a:rPr sz="1000" dirty="0">
                <a:latin typeface="Times New Roman"/>
                <a:cs typeface="Times New Roman"/>
              </a:rPr>
              <a:t>esquemas de </a:t>
            </a:r>
            <a:r>
              <a:rPr sz="1000" spc="-4" dirty="0">
                <a:latin typeface="Times New Roman"/>
                <a:cs typeface="Times New Roman"/>
              </a:rPr>
              <a:t>protecciones eléctricas unifilares </a:t>
            </a:r>
            <a:r>
              <a:rPr sz="1000" dirty="0">
                <a:latin typeface="Times New Roman"/>
                <a:cs typeface="Times New Roman"/>
              </a:rPr>
              <a:t>del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sistema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generación en </a:t>
            </a:r>
            <a:r>
              <a:rPr sz="1000" dirty="0">
                <a:latin typeface="Times New Roman"/>
                <a:cs typeface="Times New Roman"/>
              </a:rPr>
              <a:t>la </a:t>
            </a:r>
            <a:r>
              <a:rPr sz="1000" spc="-4" dirty="0">
                <a:latin typeface="Times New Roman"/>
                <a:cs typeface="Times New Roman"/>
              </a:rPr>
              <a:t>Central Hidroeléctrica </a:t>
            </a:r>
            <a:r>
              <a:rPr sz="1000" dirty="0">
                <a:latin typeface="Times New Roman"/>
                <a:cs typeface="Times New Roman"/>
              </a:rPr>
              <a:t>15 </a:t>
            </a:r>
            <a:r>
              <a:rPr sz="1000" spc="4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septiembre, </a:t>
            </a:r>
            <a:r>
              <a:rPr sz="1000" dirty="0">
                <a:latin typeface="Times New Roman"/>
                <a:cs typeface="Times New Roman"/>
              </a:rPr>
              <a:t>dichos </a:t>
            </a:r>
            <a:r>
              <a:rPr sz="1000" spc="-4" dirty="0">
                <a:latin typeface="Times New Roman"/>
                <a:cs typeface="Times New Roman"/>
              </a:rPr>
              <a:t>esquemas </a:t>
            </a:r>
            <a:r>
              <a:rPr sz="1000" dirty="0">
                <a:latin typeface="Times New Roman"/>
                <a:cs typeface="Times New Roman"/>
              </a:rPr>
              <a:t>han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sido </a:t>
            </a:r>
            <a:r>
              <a:rPr sz="1000" spc="-4" dirty="0">
                <a:latin typeface="Times New Roman"/>
                <a:cs typeface="Times New Roman"/>
              </a:rPr>
              <a:t>realizados en base </a:t>
            </a:r>
            <a:r>
              <a:rPr sz="1000" dirty="0">
                <a:latin typeface="Times New Roman"/>
                <a:cs typeface="Times New Roman"/>
              </a:rPr>
              <a:t>a </a:t>
            </a:r>
            <a:r>
              <a:rPr sz="1000" spc="-4" dirty="0">
                <a:latin typeface="Times New Roman"/>
                <a:cs typeface="Times New Roman"/>
              </a:rPr>
              <a:t>los proporcionados </a:t>
            </a:r>
            <a:r>
              <a:rPr sz="1000" dirty="0">
                <a:latin typeface="Times New Roman"/>
                <a:cs typeface="Times New Roman"/>
              </a:rPr>
              <a:t>por la </a:t>
            </a:r>
            <a:r>
              <a:rPr sz="1000" spc="-8" dirty="0">
                <a:latin typeface="Times New Roman"/>
                <a:cs typeface="Times New Roman"/>
              </a:rPr>
              <a:t>CEL, </a:t>
            </a:r>
            <a:r>
              <a:rPr sz="1000" spc="-4" dirty="0">
                <a:latin typeface="Times New Roman"/>
                <a:cs typeface="Times New Roman"/>
              </a:rPr>
              <a:t>en </a:t>
            </a:r>
            <a:r>
              <a:rPr sz="1000" spc="4" dirty="0">
                <a:latin typeface="Times New Roman"/>
                <a:cs typeface="Times New Roman"/>
              </a:rPr>
              <a:t>la </a:t>
            </a:r>
            <a:r>
              <a:rPr sz="1000" spc="-4" dirty="0">
                <a:latin typeface="Times New Roman"/>
                <a:cs typeface="Times New Roman"/>
              </a:rPr>
              <a:t>cual </a:t>
            </a:r>
            <a:r>
              <a:rPr sz="1000" dirty="0">
                <a:latin typeface="Times New Roman"/>
                <a:cs typeface="Times New Roman"/>
              </a:rPr>
              <a:t>detallan </a:t>
            </a:r>
            <a:r>
              <a:rPr sz="1000" spc="-4" dirty="0">
                <a:latin typeface="Times New Roman"/>
                <a:cs typeface="Times New Roman"/>
              </a:rPr>
              <a:t>unifilarmente el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sistema</a:t>
            </a:r>
            <a:r>
              <a:rPr sz="1000" spc="-4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protecciones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con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los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que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cuenta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cada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generador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dicha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central.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En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dichas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figuras </a:t>
            </a:r>
            <a:r>
              <a:rPr sz="1000" spc="-23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observa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que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protección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que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dan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más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importancia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esquema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protección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87G,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que dicha </a:t>
            </a:r>
            <a:r>
              <a:rPr sz="1000" spc="-4" dirty="0">
                <a:latin typeface="Times New Roman"/>
                <a:cs typeface="Times New Roman"/>
              </a:rPr>
              <a:t>protección es protección diferencial, al </a:t>
            </a:r>
            <a:r>
              <a:rPr sz="1000" dirty="0">
                <a:latin typeface="Times New Roman"/>
                <a:cs typeface="Times New Roman"/>
              </a:rPr>
              <a:t>haber una </a:t>
            </a:r>
            <a:r>
              <a:rPr sz="1000" spc="-4" dirty="0">
                <a:latin typeface="Times New Roman"/>
                <a:cs typeface="Times New Roman"/>
              </a:rPr>
              <a:t>variación en </a:t>
            </a:r>
            <a:r>
              <a:rPr sz="1000" spc="4" dirty="0">
                <a:latin typeface="Times New Roman"/>
                <a:cs typeface="Times New Roman"/>
              </a:rPr>
              <a:t>la </a:t>
            </a:r>
            <a:r>
              <a:rPr sz="1000" spc="-4" dirty="0">
                <a:latin typeface="Times New Roman"/>
                <a:cs typeface="Times New Roman"/>
              </a:rPr>
              <a:t>corriente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los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puntos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referencia en </a:t>
            </a:r>
            <a:r>
              <a:rPr sz="1000" dirty="0">
                <a:latin typeface="Times New Roman"/>
                <a:cs typeface="Times New Roman"/>
              </a:rPr>
              <a:t>los </a:t>
            </a:r>
            <a:r>
              <a:rPr sz="1000" spc="-4" dirty="0">
                <a:latin typeface="Times New Roman"/>
                <a:cs typeface="Times New Roman"/>
              </a:rPr>
              <a:t>cuales se tengan los </a:t>
            </a:r>
            <a:r>
              <a:rPr sz="1000" spc="4" dirty="0">
                <a:latin typeface="Times New Roman"/>
                <a:cs typeface="Times New Roman"/>
              </a:rPr>
              <a:t>CT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referencia esta actuara </a:t>
            </a:r>
            <a:r>
              <a:rPr sz="1000" dirty="0">
                <a:latin typeface="Times New Roman"/>
                <a:cs typeface="Times New Roman"/>
              </a:rPr>
              <a:t>y se </a:t>
            </a:r>
            <a:r>
              <a:rPr sz="1000" spc="-4" dirty="0">
                <a:latin typeface="Times New Roman"/>
                <a:cs typeface="Times New Roman"/>
              </a:rPr>
              <a:t>generara </a:t>
            </a:r>
            <a:r>
              <a:rPr sz="1000" dirty="0">
                <a:latin typeface="Times New Roman"/>
                <a:cs typeface="Times New Roman"/>
              </a:rPr>
              <a:t> un </a:t>
            </a:r>
            <a:r>
              <a:rPr sz="1000" spc="-4" dirty="0">
                <a:latin typeface="Times New Roman"/>
                <a:cs typeface="Times New Roman"/>
              </a:rPr>
              <a:t>dispara </a:t>
            </a:r>
            <a:r>
              <a:rPr sz="1000" dirty="0">
                <a:latin typeface="Times New Roman"/>
                <a:cs typeface="Times New Roman"/>
              </a:rPr>
              <a:t>para </a:t>
            </a:r>
            <a:r>
              <a:rPr sz="1000" spc="-4" dirty="0">
                <a:latin typeface="Times New Roman"/>
                <a:cs typeface="Times New Roman"/>
              </a:rPr>
              <a:t>proteger el generador, al igual se muestran las protecciones 27TN/59N </a:t>
            </a:r>
            <a:r>
              <a:rPr sz="1000" dirty="0">
                <a:latin typeface="Times New Roman"/>
                <a:cs typeface="Times New Roman"/>
              </a:rPr>
              <a:t>que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dichas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protecciones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son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contra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bajo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voltaje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y</a:t>
            </a:r>
            <a:r>
              <a:rPr sz="1000" spc="-53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sobrevoltaje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respectivamente,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al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obtener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uno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23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eso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dos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casos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protección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actuara</a:t>
            </a:r>
            <a:r>
              <a:rPr sz="1000" dirty="0">
                <a:latin typeface="Times New Roman"/>
                <a:cs typeface="Times New Roman"/>
              </a:rPr>
              <a:t> y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dará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orden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apertura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al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interruptor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potencia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para </a:t>
            </a:r>
            <a:r>
              <a:rPr sz="1000" spc="-23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desconectar al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generador.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xfrm>
            <a:off x="6329082" y="5931133"/>
            <a:ext cx="300182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r>
              <a:rPr dirty="0"/>
              <a:t>76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73029" y="675212"/>
            <a:ext cx="4525241" cy="179636"/>
          </a:xfrm>
          <a:prstGeom prst="rect">
            <a:avLst/>
          </a:prstGeom>
        </p:spPr>
        <p:txBody>
          <a:bodyPr vert="horz" wrap="square" lIns="0" tIns="10259" rIns="0" bIns="0" rtlCol="0">
            <a:spAutoFit/>
          </a:bodyPr>
          <a:lstStyle/>
          <a:p>
            <a:pPr marL="10259">
              <a:spcBef>
                <a:spcPts val="81"/>
              </a:spcBef>
            </a:pPr>
            <a:r>
              <a:rPr sz="1100" b="1" spc="-4" dirty="0">
                <a:latin typeface="Times New Roman"/>
                <a:cs typeface="Times New Roman"/>
              </a:rPr>
              <a:t>4.6.1</a:t>
            </a:r>
            <a:r>
              <a:rPr sz="1100" b="1" spc="36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ESQUEMA</a:t>
            </a:r>
            <a:r>
              <a:rPr sz="1100" b="1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DE</a:t>
            </a:r>
            <a:r>
              <a:rPr sz="1100" b="1" spc="4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PROTECCIONES</a:t>
            </a:r>
            <a:r>
              <a:rPr sz="1100" b="1" spc="4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GENERADOR</a:t>
            </a:r>
            <a:r>
              <a:rPr sz="1100" b="1" spc="4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U1.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357659" y="2808278"/>
            <a:ext cx="3190683" cy="118081"/>
          </a:xfrm>
          <a:prstGeom prst="rect">
            <a:avLst/>
          </a:prstGeom>
        </p:spPr>
        <p:txBody>
          <a:bodyPr vert="horz" wrap="square" lIns="0" tIns="10259" rIns="0" bIns="0" rtlCol="0">
            <a:spAutoFit/>
          </a:bodyPr>
          <a:lstStyle/>
          <a:p>
            <a:pPr marL="10259">
              <a:spcBef>
                <a:spcPts val="81"/>
              </a:spcBef>
            </a:pPr>
            <a:r>
              <a:rPr sz="700" b="1" i="1" dirty="0">
                <a:latin typeface="Times New Roman"/>
                <a:cs typeface="Times New Roman"/>
              </a:rPr>
              <a:t>Figura</a:t>
            </a:r>
            <a:r>
              <a:rPr sz="700" b="1" i="1" spc="-4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4.31:</a:t>
            </a:r>
            <a:r>
              <a:rPr sz="700" b="1" i="1" spc="4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ESQUEMA</a:t>
            </a:r>
            <a:r>
              <a:rPr sz="700" b="1" i="1" spc="4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DE</a:t>
            </a:r>
            <a:r>
              <a:rPr sz="700" b="1" i="1" spc="4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PROTECCIONES</a:t>
            </a:r>
            <a:r>
              <a:rPr sz="700" b="1" i="1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GENERADOR</a:t>
            </a:r>
            <a:r>
              <a:rPr sz="700" b="1" i="1" spc="12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U1.</a:t>
            </a:r>
            <a:endParaRPr sz="700">
              <a:latin typeface="Times New Roman"/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01949" y="1098450"/>
            <a:ext cx="8698857" cy="1666843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8832599" y="4465052"/>
            <a:ext cx="225136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0777">
              <a:lnSpc>
                <a:spcPts val="1139"/>
              </a:lnSpc>
            </a:pPr>
            <a:r>
              <a:rPr sz="1000" dirty="0">
                <a:latin typeface="Times New Roman"/>
                <a:cs typeface="Times New Roman"/>
              </a:rPr>
              <a:t>77</a:t>
            </a:r>
            <a:endParaRPr sz="1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73029" y="675212"/>
            <a:ext cx="4526492" cy="179636"/>
          </a:xfrm>
          <a:prstGeom prst="rect">
            <a:avLst/>
          </a:prstGeom>
        </p:spPr>
        <p:txBody>
          <a:bodyPr vert="horz" wrap="square" lIns="0" tIns="10259" rIns="0" bIns="0" rtlCol="0">
            <a:spAutoFit/>
          </a:bodyPr>
          <a:lstStyle/>
          <a:p>
            <a:pPr marL="10259">
              <a:spcBef>
                <a:spcPts val="81"/>
              </a:spcBef>
            </a:pPr>
            <a:r>
              <a:rPr sz="1100" b="1" spc="-4" dirty="0">
                <a:latin typeface="Times New Roman"/>
                <a:cs typeface="Times New Roman"/>
              </a:rPr>
              <a:t>4.6.2</a:t>
            </a:r>
            <a:r>
              <a:rPr sz="1100" b="1" spc="32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ESQUEMA</a:t>
            </a:r>
            <a:r>
              <a:rPr sz="1100" b="1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DE</a:t>
            </a:r>
            <a:r>
              <a:rPr sz="1100" b="1" spc="4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PROTECCIONES</a:t>
            </a:r>
            <a:r>
              <a:rPr sz="1100" b="1" spc="4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GENERADOR</a:t>
            </a:r>
            <a:r>
              <a:rPr sz="1100" b="1" dirty="0">
                <a:latin typeface="Times New Roman"/>
                <a:cs typeface="Times New Roman"/>
              </a:rPr>
              <a:t> U2.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357659" y="2808278"/>
            <a:ext cx="3190683" cy="118081"/>
          </a:xfrm>
          <a:prstGeom prst="rect">
            <a:avLst/>
          </a:prstGeom>
        </p:spPr>
        <p:txBody>
          <a:bodyPr vert="horz" wrap="square" lIns="0" tIns="10259" rIns="0" bIns="0" rtlCol="0">
            <a:spAutoFit/>
          </a:bodyPr>
          <a:lstStyle/>
          <a:p>
            <a:pPr marL="10259">
              <a:spcBef>
                <a:spcPts val="81"/>
              </a:spcBef>
            </a:pPr>
            <a:r>
              <a:rPr sz="700" b="1" i="1" dirty="0">
                <a:latin typeface="Times New Roman"/>
                <a:cs typeface="Times New Roman"/>
              </a:rPr>
              <a:t>Figura</a:t>
            </a:r>
            <a:r>
              <a:rPr sz="700" b="1" i="1" spc="-4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4.32:</a:t>
            </a:r>
            <a:r>
              <a:rPr sz="700" b="1" i="1" spc="4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ESQUEMA</a:t>
            </a:r>
            <a:r>
              <a:rPr sz="700" b="1" i="1" spc="4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DE</a:t>
            </a:r>
            <a:r>
              <a:rPr sz="700" b="1" i="1" spc="4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PROTECCIONES</a:t>
            </a:r>
            <a:r>
              <a:rPr sz="700" b="1" i="1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GENERADOR</a:t>
            </a:r>
            <a:r>
              <a:rPr sz="700" b="1" i="1" spc="12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U2.</a:t>
            </a:r>
            <a:endParaRPr sz="700">
              <a:latin typeface="Times New Roman"/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92515" y="1113426"/>
            <a:ext cx="8772963" cy="1676434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8832599" y="4465052"/>
            <a:ext cx="225136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0777">
              <a:lnSpc>
                <a:spcPts val="1139"/>
              </a:lnSpc>
            </a:pPr>
            <a:r>
              <a:rPr sz="1000" dirty="0">
                <a:latin typeface="Times New Roman"/>
                <a:cs typeface="Times New Roman"/>
              </a:rPr>
              <a:t>78</a:t>
            </a:r>
            <a:endParaRPr sz="1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73029" y="675212"/>
            <a:ext cx="7452013" cy="179636"/>
          </a:xfrm>
          <a:prstGeom prst="rect">
            <a:avLst/>
          </a:prstGeom>
        </p:spPr>
        <p:txBody>
          <a:bodyPr vert="horz" wrap="square" lIns="0" tIns="10259" rIns="0" bIns="0" rtlCol="0">
            <a:spAutoFit/>
          </a:bodyPr>
          <a:lstStyle/>
          <a:p>
            <a:pPr marL="10259">
              <a:spcBef>
                <a:spcPts val="81"/>
              </a:spcBef>
            </a:pPr>
            <a:r>
              <a:rPr sz="1100" b="1" spc="-4" dirty="0">
                <a:latin typeface="Times New Roman"/>
                <a:cs typeface="Times New Roman"/>
              </a:rPr>
              <a:t>4.6.3</a:t>
            </a:r>
            <a:r>
              <a:rPr sz="1100" b="1" spc="48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ESQUEMA</a:t>
            </a:r>
            <a:r>
              <a:rPr sz="1100" b="1" spc="12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UNIFILAR</a:t>
            </a:r>
            <a:r>
              <a:rPr sz="1100" b="1" spc="8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GENERAL</a:t>
            </a:r>
            <a:r>
              <a:rPr sz="1100" b="1" spc="16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CENTRAL</a:t>
            </a:r>
            <a:r>
              <a:rPr sz="1100" b="1" spc="16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HIDROELÉCTRICA</a:t>
            </a:r>
            <a:r>
              <a:rPr sz="1100" b="1" spc="12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15</a:t>
            </a:r>
            <a:r>
              <a:rPr sz="1100" b="1" spc="20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DE</a:t>
            </a:r>
            <a:r>
              <a:rPr sz="1100" b="1" spc="4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SEPTIEMBRE.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465743" y="3326293"/>
            <a:ext cx="4973012" cy="118081"/>
          </a:xfrm>
          <a:prstGeom prst="rect">
            <a:avLst/>
          </a:prstGeom>
        </p:spPr>
        <p:txBody>
          <a:bodyPr vert="horz" wrap="square" lIns="0" tIns="10259" rIns="0" bIns="0" rtlCol="0">
            <a:spAutoFit/>
          </a:bodyPr>
          <a:lstStyle/>
          <a:p>
            <a:pPr marL="10259">
              <a:spcBef>
                <a:spcPts val="81"/>
              </a:spcBef>
            </a:pPr>
            <a:r>
              <a:rPr sz="700" b="1" i="1" dirty="0">
                <a:latin typeface="Times New Roman"/>
                <a:cs typeface="Times New Roman"/>
              </a:rPr>
              <a:t>Figura 4.33:ESQUEMA</a:t>
            </a:r>
            <a:r>
              <a:rPr sz="700" b="1" i="1" spc="-8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UNIFILAR</a:t>
            </a:r>
            <a:r>
              <a:rPr sz="700" b="1" i="1" spc="16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GENERAL</a:t>
            </a:r>
            <a:r>
              <a:rPr sz="700" b="1" i="1" spc="4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CENTRAL</a:t>
            </a:r>
            <a:r>
              <a:rPr sz="700" b="1" i="1" spc="8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HIDROELÉCTRICA</a:t>
            </a:r>
            <a:r>
              <a:rPr sz="700" b="1" i="1" spc="4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15</a:t>
            </a:r>
            <a:r>
              <a:rPr sz="700" b="1" i="1" spc="12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DE</a:t>
            </a:r>
            <a:r>
              <a:rPr sz="700" b="1" i="1" spc="4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SEPTIEMBRE.</a:t>
            </a:r>
            <a:endParaRPr sz="700">
              <a:latin typeface="Times New Roman"/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85536" y="955884"/>
            <a:ext cx="8489142" cy="2308589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8832599" y="4465052"/>
            <a:ext cx="225136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0777">
              <a:lnSpc>
                <a:spcPts val="1139"/>
              </a:lnSpc>
            </a:pPr>
            <a:r>
              <a:rPr sz="1000" dirty="0">
                <a:latin typeface="Times New Roman"/>
                <a:cs typeface="Times New Roman"/>
              </a:rPr>
              <a:t>79</a:t>
            </a:r>
            <a:endParaRPr sz="1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429144" y="5920490"/>
            <a:ext cx="175106" cy="164247"/>
          </a:xfrm>
          <a:prstGeom prst="rect">
            <a:avLst/>
          </a:prstGeom>
        </p:spPr>
        <p:txBody>
          <a:bodyPr vert="horz" wrap="square" lIns="0" tIns="10259" rIns="0" bIns="0" rtlCol="0">
            <a:spAutoFit/>
          </a:bodyPr>
          <a:lstStyle/>
          <a:p>
            <a:pPr marL="10259">
              <a:spcBef>
                <a:spcPts val="81"/>
              </a:spcBef>
            </a:pPr>
            <a:r>
              <a:rPr sz="1000" dirty="0">
                <a:latin typeface="Times New Roman"/>
                <a:cs typeface="Times New Roman"/>
              </a:rPr>
              <a:t>80</a:t>
            </a:r>
            <a:endParaRPr sz="1000">
              <a:latin typeface="Times New Roman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68694" y="604077"/>
            <a:ext cx="213832" cy="80582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1051937" y="558902"/>
            <a:ext cx="5553989" cy="5765978"/>
          </a:xfrm>
          <a:prstGeom prst="rect">
            <a:avLst/>
          </a:prstGeom>
        </p:spPr>
        <p:txBody>
          <a:bodyPr vert="horz" wrap="square" lIns="0" tIns="4104" rIns="0" bIns="0" rtlCol="0">
            <a:spAutoFit/>
          </a:bodyPr>
          <a:lstStyle/>
          <a:p>
            <a:pPr marL="202103" marR="232881" indent="26674">
              <a:lnSpc>
                <a:spcPct val="103600"/>
              </a:lnSpc>
              <a:spcBef>
                <a:spcPts val="32"/>
              </a:spcBef>
            </a:pPr>
            <a:r>
              <a:rPr sz="1100" b="1" spc="-4" dirty="0">
                <a:latin typeface="Times New Roman"/>
                <a:cs typeface="Times New Roman"/>
              </a:rPr>
              <a:t>DESEMPEÑO</a:t>
            </a:r>
            <a:r>
              <a:rPr sz="1100" b="1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DE</a:t>
            </a:r>
            <a:r>
              <a:rPr sz="1100" b="1" spc="4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LAS</a:t>
            </a:r>
            <a:r>
              <a:rPr sz="1100" b="1" spc="4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PROTECCIONES</a:t>
            </a:r>
            <a:r>
              <a:rPr sz="1100" b="1" spc="4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ELÉCTRICAS</a:t>
            </a:r>
            <a:r>
              <a:rPr sz="1100" b="1" spc="4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DE</a:t>
            </a:r>
            <a:r>
              <a:rPr sz="1100" b="1" spc="4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LA </a:t>
            </a:r>
            <a:r>
              <a:rPr sz="1100" b="1" spc="-271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CENTRAL</a:t>
            </a:r>
            <a:r>
              <a:rPr sz="1100" b="1" dirty="0">
                <a:latin typeface="Times New Roman"/>
                <a:cs typeface="Times New Roman"/>
              </a:rPr>
              <a:t> A</a:t>
            </a:r>
            <a:r>
              <a:rPr sz="1100" b="1" spc="-8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PARTIR</a:t>
            </a:r>
            <a:r>
              <a:rPr sz="1100" b="1" spc="-4" dirty="0">
                <a:latin typeface="Times New Roman"/>
                <a:cs typeface="Times New Roman"/>
              </a:rPr>
              <a:t> DE</a:t>
            </a:r>
            <a:r>
              <a:rPr sz="1100" b="1" dirty="0">
                <a:latin typeface="Times New Roman"/>
                <a:cs typeface="Times New Roman"/>
              </a:rPr>
              <a:t> LOS </a:t>
            </a:r>
            <a:r>
              <a:rPr sz="1100" b="1" spc="-4" dirty="0">
                <a:latin typeface="Times New Roman"/>
                <a:cs typeface="Times New Roman"/>
              </a:rPr>
              <a:t>DATOS HISTÓRICOS.</a:t>
            </a:r>
            <a:endParaRPr sz="1100">
              <a:latin typeface="Times New Roman"/>
              <a:cs typeface="Times New Roman"/>
            </a:endParaRPr>
          </a:p>
          <a:p>
            <a:pPr>
              <a:spcBef>
                <a:spcPts val="8"/>
              </a:spcBef>
            </a:pPr>
            <a:endParaRPr sz="1100">
              <a:latin typeface="Times New Roman"/>
              <a:cs typeface="Times New Roman"/>
            </a:endParaRPr>
          </a:p>
          <a:p>
            <a:pPr marL="10259" marR="4104" algn="just">
              <a:lnSpc>
                <a:spcPct val="103499"/>
              </a:lnSpc>
              <a:spcBef>
                <a:spcPts val="4"/>
              </a:spcBef>
            </a:pPr>
            <a:r>
              <a:rPr sz="1000" spc="-8" dirty="0">
                <a:latin typeface="Times New Roman"/>
                <a:cs typeface="Times New Roman"/>
              </a:rPr>
              <a:t>La </a:t>
            </a:r>
            <a:r>
              <a:rPr sz="1000" spc="-4" dirty="0">
                <a:latin typeface="Times New Roman"/>
                <a:cs typeface="Times New Roman"/>
              </a:rPr>
              <a:t>Central </a:t>
            </a:r>
            <a:r>
              <a:rPr sz="1000" dirty="0">
                <a:latin typeface="Times New Roman"/>
                <a:cs typeface="Times New Roman"/>
              </a:rPr>
              <a:t>Hidroeléctrica 15 de </a:t>
            </a:r>
            <a:r>
              <a:rPr sz="1000" spc="-4" dirty="0">
                <a:latin typeface="Times New Roman"/>
                <a:cs typeface="Times New Roman"/>
              </a:rPr>
              <a:t>septiembre, </a:t>
            </a:r>
            <a:r>
              <a:rPr sz="1000" dirty="0">
                <a:latin typeface="Times New Roman"/>
                <a:cs typeface="Times New Roman"/>
              </a:rPr>
              <a:t>posee un </a:t>
            </a:r>
            <a:r>
              <a:rPr sz="1000" spc="-4" dirty="0">
                <a:latin typeface="Times New Roman"/>
                <a:cs typeface="Times New Roman"/>
              </a:rPr>
              <a:t>sistema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protecciones funcional, el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cual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posee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dos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relés</a:t>
            </a:r>
            <a:r>
              <a:rPr sz="1000" dirty="0">
                <a:latin typeface="Times New Roman"/>
                <a:cs typeface="Times New Roman"/>
              </a:rPr>
              <a:t> microprocesados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Beckwinth</a:t>
            </a:r>
            <a:r>
              <a:rPr sz="1000" dirty="0">
                <a:latin typeface="Times New Roman"/>
                <a:cs typeface="Times New Roman"/>
              </a:rPr>
              <a:t> M-3425A,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uno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para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las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protecciones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primarias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y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uno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para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las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protecciones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secundarias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o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respaldo,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los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generadores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central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poseen </a:t>
            </a:r>
            <a:r>
              <a:rPr sz="1000" dirty="0">
                <a:latin typeface="Times New Roman"/>
                <a:cs typeface="Times New Roman"/>
              </a:rPr>
              <a:t>18 </a:t>
            </a:r>
            <a:r>
              <a:rPr sz="1000" spc="-4" dirty="0">
                <a:latin typeface="Times New Roman"/>
                <a:cs typeface="Times New Roman"/>
              </a:rPr>
              <a:t>protecciones eléctricas primarias </a:t>
            </a:r>
            <a:r>
              <a:rPr sz="1000" dirty="0">
                <a:latin typeface="Times New Roman"/>
                <a:cs typeface="Times New Roman"/>
              </a:rPr>
              <a:t>y 18 </a:t>
            </a:r>
            <a:r>
              <a:rPr sz="1000" spc="-4" dirty="0">
                <a:latin typeface="Times New Roman"/>
                <a:cs typeface="Times New Roman"/>
              </a:rPr>
              <a:t>protecciones eléctricas secundarias </a:t>
            </a:r>
            <a:r>
              <a:rPr sz="1000" dirty="0">
                <a:latin typeface="Times New Roman"/>
                <a:cs typeface="Times New Roman"/>
              </a:rPr>
              <a:t>o </a:t>
            </a:r>
            <a:r>
              <a:rPr sz="1000" spc="4" dirty="0">
                <a:latin typeface="Times New Roman"/>
                <a:cs typeface="Times New Roman"/>
              </a:rPr>
              <a:t>de 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respaldo, anteriormente </a:t>
            </a:r>
            <a:r>
              <a:rPr sz="1000" dirty="0">
                <a:latin typeface="Times New Roman"/>
                <a:cs typeface="Times New Roman"/>
              </a:rPr>
              <a:t>se </a:t>
            </a:r>
            <a:r>
              <a:rPr sz="1000" spc="-4" dirty="0">
                <a:latin typeface="Times New Roman"/>
                <a:cs typeface="Times New Roman"/>
              </a:rPr>
              <a:t>mostraron los ajustes realizados </a:t>
            </a:r>
            <a:r>
              <a:rPr sz="1000" dirty="0">
                <a:latin typeface="Times New Roman"/>
                <a:cs typeface="Times New Roman"/>
              </a:rPr>
              <a:t>a las </a:t>
            </a:r>
            <a:r>
              <a:rPr sz="1000" spc="-4" dirty="0">
                <a:latin typeface="Times New Roman"/>
                <a:cs typeface="Times New Roman"/>
              </a:rPr>
              <a:t>protecciones, </a:t>
            </a:r>
            <a:r>
              <a:rPr sz="1000" dirty="0">
                <a:latin typeface="Times New Roman"/>
                <a:cs typeface="Times New Roman"/>
              </a:rPr>
              <a:t>dichos </a:t>
            </a:r>
            <a:r>
              <a:rPr sz="1000" spc="-4" dirty="0">
                <a:latin typeface="Times New Roman"/>
                <a:cs typeface="Times New Roman"/>
              </a:rPr>
              <a:t>ajustes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 realizan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bajo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las</a:t>
            </a:r>
            <a:r>
              <a:rPr sz="1000" dirty="0">
                <a:latin typeface="Times New Roman"/>
                <a:cs typeface="Times New Roman"/>
              </a:rPr>
              <a:t> normas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ANSI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C50.13,</a:t>
            </a:r>
            <a:r>
              <a:rPr sz="1000" spc="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IEEE </a:t>
            </a:r>
            <a:r>
              <a:rPr sz="1000" dirty="0">
                <a:latin typeface="Times New Roman"/>
                <a:cs typeface="Times New Roman"/>
              </a:rPr>
              <a:t>std C37.102-2006,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ANSI/IEEE</a:t>
            </a:r>
            <a:r>
              <a:rPr sz="1000" dirty="0">
                <a:latin typeface="Times New Roman"/>
                <a:cs typeface="Times New Roman"/>
              </a:rPr>
              <a:t> C37.91.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36"/>
              </a:spcBef>
            </a:pPr>
            <a:endParaRPr sz="1000">
              <a:latin typeface="Times New Roman"/>
              <a:cs typeface="Times New Roman"/>
            </a:endParaRPr>
          </a:p>
          <a:p>
            <a:pPr marL="10259" marR="5130" algn="just">
              <a:lnSpc>
                <a:spcPct val="103400"/>
              </a:lnSpc>
            </a:pPr>
            <a:r>
              <a:rPr sz="1000" spc="-8" dirty="0">
                <a:latin typeface="Times New Roman"/>
                <a:cs typeface="Times New Roman"/>
              </a:rPr>
              <a:t>La </a:t>
            </a:r>
            <a:r>
              <a:rPr sz="1000" spc="-4" dirty="0">
                <a:latin typeface="Times New Roman"/>
                <a:cs typeface="Times New Roman"/>
              </a:rPr>
              <a:t>Central Hidroeléctrica </a:t>
            </a:r>
            <a:r>
              <a:rPr sz="1000" dirty="0">
                <a:latin typeface="Times New Roman"/>
                <a:cs typeface="Times New Roman"/>
              </a:rPr>
              <a:t>15 de </a:t>
            </a:r>
            <a:r>
              <a:rPr sz="1000" spc="-4" dirty="0">
                <a:latin typeface="Times New Roman"/>
                <a:cs typeface="Times New Roman"/>
              </a:rPr>
              <a:t>septiembre </a:t>
            </a:r>
            <a:r>
              <a:rPr sz="1000" dirty="0">
                <a:latin typeface="Times New Roman"/>
                <a:cs typeface="Times New Roman"/>
              </a:rPr>
              <a:t>posee </a:t>
            </a:r>
            <a:r>
              <a:rPr sz="1000" spc="-4" dirty="0">
                <a:latin typeface="Times New Roman"/>
                <a:cs typeface="Times New Roman"/>
              </a:rPr>
              <a:t>dos unidades generadoras similares, </a:t>
            </a:r>
            <a:r>
              <a:rPr sz="1000" dirty="0">
                <a:latin typeface="Times New Roman"/>
                <a:cs typeface="Times New Roman"/>
              </a:rPr>
              <a:t>la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unidad </a:t>
            </a:r>
            <a:r>
              <a:rPr sz="1000" spc="-4" dirty="0">
                <a:latin typeface="Times New Roman"/>
                <a:cs typeface="Times New Roman"/>
              </a:rPr>
              <a:t>generadora U1 es </a:t>
            </a:r>
            <a:r>
              <a:rPr sz="1000" dirty="0">
                <a:latin typeface="Times New Roman"/>
                <a:cs typeface="Times New Roman"/>
              </a:rPr>
              <a:t>la que </a:t>
            </a:r>
            <a:r>
              <a:rPr sz="1000" spc="-4" dirty="0">
                <a:latin typeface="Times New Roman"/>
                <a:cs typeface="Times New Roman"/>
              </a:rPr>
              <a:t>en su </a:t>
            </a:r>
            <a:r>
              <a:rPr sz="1000" dirty="0">
                <a:latin typeface="Times New Roman"/>
                <a:cs typeface="Times New Roman"/>
              </a:rPr>
              <a:t>mayor parte </a:t>
            </a:r>
            <a:r>
              <a:rPr sz="1000" spc="-4" dirty="0">
                <a:latin typeface="Times New Roman"/>
                <a:cs typeface="Times New Roman"/>
              </a:rPr>
              <a:t>del </a:t>
            </a:r>
            <a:r>
              <a:rPr sz="1000" dirty="0">
                <a:latin typeface="Times New Roman"/>
                <a:cs typeface="Times New Roman"/>
              </a:rPr>
              <a:t>tiempo </a:t>
            </a:r>
            <a:r>
              <a:rPr sz="1000" spc="-4" dirty="0">
                <a:latin typeface="Times New Roman"/>
                <a:cs typeface="Times New Roman"/>
              </a:rPr>
              <a:t>está en </a:t>
            </a:r>
            <a:r>
              <a:rPr sz="1000" dirty="0">
                <a:latin typeface="Times New Roman"/>
                <a:cs typeface="Times New Roman"/>
              </a:rPr>
              <a:t>servicio de </a:t>
            </a:r>
            <a:r>
              <a:rPr sz="1000" spc="-4" dirty="0">
                <a:latin typeface="Times New Roman"/>
                <a:cs typeface="Times New Roman"/>
              </a:rPr>
              <a:t>generación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energía eléctrica, </a:t>
            </a:r>
            <a:r>
              <a:rPr sz="1000" dirty="0">
                <a:latin typeface="Times New Roman"/>
                <a:cs typeface="Times New Roman"/>
              </a:rPr>
              <a:t>por </a:t>
            </a:r>
            <a:r>
              <a:rPr sz="1000" spc="-4" dirty="0">
                <a:latin typeface="Times New Roman"/>
                <a:cs typeface="Times New Roman"/>
              </a:rPr>
              <a:t>ello es </a:t>
            </a:r>
            <a:r>
              <a:rPr sz="1000" dirty="0">
                <a:latin typeface="Times New Roman"/>
                <a:cs typeface="Times New Roman"/>
              </a:rPr>
              <a:t>la </a:t>
            </a:r>
            <a:r>
              <a:rPr sz="1000" spc="-4" dirty="0">
                <a:latin typeface="Times New Roman"/>
                <a:cs typeface="Times New Roman"/>
              </a:rPr>
              <a:t>unidad generadora en </a:t>
            </a:r>
            <a:r>
              <a:rPr sz="1000" dirty="0">
                <a:latin typeface="Times New Roman"/>
                <a:cs typeface="Times New Roman"/>
              </a:rPr>
              <a:t>la </a:t>
            </a:r>
            <a:r>
              <a:rPr sz="1000" spc="-4" dirty="0">
                <a:latin typeface="Times New Roman"/>
                <a:cs typeface="Times New Roman"/>
              </a:rPr>
              <a:t>cual se </a:t>
            </a:r>
            <a:r>
              <a:rPr sz="1000" dirty="0">
                <a:latin typeface="Times New Roman"/>
                <a:cs typeface="Times New Roman"/>
              </a:rPr>
              <a:t>da </a:t>
            </a:r>
            <a:r>
              <a:rPr sz="1000" spc="-4" dirty="0">
                <a:latin typeface="Times New Roman"/>
                <a:cs typeface="Times New Roman"/>
              </a:rPr>
              <a:t>mayormente fallas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eléctricas, </a:t>
            </a:r>
            <a:r>
              <a:rPr sz="1000" dirty="0">
                <a:latin typeface="Times New Roman"/>
                <a:cs typeface="Times New Roman"/>
              </a:rPr>
              <a:t>la unidad </a:t>
            </a:r>
            <a:r>
              <a:rPr sz="1000" spc="-4" dirty="0">
                <a:latin typeface="Times New Roman"/>
                <a:cs typeface="Times New Roman"/>
              </a:rPr>
              <a:t>generadora U2 </a:t>
            </a:r>
            <a:r>
              <a:rPr sz="1000" dirty="0">
                <a:latin typeface="Times New Roman"/>
                <a:cs typeface="Times New Roman"/>
              </a:rPr>
              <a:t>entra </a:t>
            </a:r>
            <a:r>
              <a:rPr sz="1000" spc="-4" dirty="0">
                <a:latin typeface="Times New Roman"/>
                <a:cs typeface="Times New Roman"/>
              </a:rPr>
              <a:t>en </a:t>
            </a:r>
            <a:r>
              <a:rPr sz="1000" dirty="0">
                <a:latin typeface="Times New Roman"/>
                <a:cs typeface="Times New Roman"/>
              </a:rPr>
              <a:t>operaciones </a:t>
            </a:r>
            <a:r>
              <a:rPr sz="1000" spc="-4" dirty="0">
                <a:latin typeface="Times New Roman"/>
                <a:cs typeface="Times New Roman"/>
              </a:rPr>
              <a:t>cuando </a:t>
            </a:r>
            <a:r>
              <a:rPr sz="1000" dirty="0">
                <a:latin typeface="Times New Roman"/>
                <a:cs typeface="Times New Roman"/>
              </a:rPr>
              <a:t>la unidad </a:t>
            </a:r>
            <a:r>
              <a:rPr sz="1000" spc="-4" dirty="0">
                <a:latin typeface="Times New Roman"/>
                <a:cs typeface="Times New Roman"/>
              </a:rPr>
              <a:t>U1 está fuera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servicio </a:t>
            </a:r>
            <a:r>
              <a:rPr sz="1000" dirty="0">
                <a:latin typeface="Times New Roman"/>
                <a:cs typeface="Times New Roman"/>
              </a:rPr>
              <a:t>por un mantenimiento </a:t>
            </a:r>
            <a:r>
              <a:rPr sz="1000" spc="-4" dirty="0">
                <a:latin typeface="Times New Roman"/>
                <a:cs typeface="Times New Roman"/>
              </a:rPr>
              <a:t>programado </a:t>
            </a:r>
            <a:r>
              <a:rPr sz="1000" dirty="0">
                <a:latin typeface="Times New Roman"/>
                <a:cs typeface="Times New Roman"/>
              </a:rPr>
              <a:t>o cuando </a:t>
            </a:r>
            <a:r>
              <a:rPr sz="1000" spc="-4" dirty="0">
                <a:latin typeface="Times New Roman"/>
                <a:cs typeface="Times New Roman"/>
              </a:rPr>
              <a:t>se </a:t>
            </a:r>
            <a:r>
              <a:rPr sz="1000" spc="4" dirty="0">
                <a:latin typeface="Times New Roman"/>
                <a:cs typeface="Times New Roman"/>
              </a:rPr>
              <a:t>da </a:t>
            </a:r>
            <a:r>
              <a:rPr sz="1000" dirty="0">
                <a:latin typeface="Times New Roman"/>
                <a:cs typeface="Times New Roman"/>
              </a:rPr>
              <a:t>una </a:t>
            </a:r>
            <a:r>
              <a:rPr sz="1000" spc="-4" dirty="0">
                <a:latin typeface="Times New Roman"/>
                <a:cs typeface="Times New Roman"/>
              </a:rPr>
              <a:t>falla </a:t>
            </a:r>
            <a:r>
              <a:rPr sz="1000" dirty="0">
                <a:latin typeface="Times New Roman"/>
                <a:cs typeface="Times New Roman"/>
              </a:rPr>
              <a:t>y este </a:t>
            </a:r>
            <a:r>
              <a:rPr sz="1000" spc="-4" dirty="0">
                <a:latin typeface="Times New Roman"/>
                <a:cs typeface="Times New Roman"/>
              </a:rPr>
              <a:t>sale </a:t>
            </a:r>
            <a:r>
              <a:rPr sz="1000" spc="4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servicio </a:t>
            </a:r>
            <a:r>
              <a:rPr sz="1000" dirty="0">
                <a:latin typeface="Times New Roman"/>
                <a:cs typeface="Times New Roman"/>
              </a:rPr>
              <a:t> por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un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tiempo</a:t>
            </a:r>
            <a:r>
              <a:rPr sz="1000" dirty="0">
                <a:latin typeface="Times New Roman"/>
                <a:cs typeface="Times New Roman"/>
              </a:rPr>
              <a:t> indeterminado,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entra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dirty="0">
                <a:latin typeface="Times New Roman"/>
                <a:cs typeface="Times New Roman"/>
              </a:rPr>
              <a:t> servicio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unidad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generadora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U2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cuando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las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condiciones del </a:t>
            </a:r>
            <a:r>
              <a:rPr sz="1000" dirty="0">
                <a:latin typeface="Times New Roman"/>
                <a:cs typeface="Times New Roman"/>
              </a:rPr>
              <a:t>embalse de la presa </a:t>
            </a:r>
            <a:r>
              <a:rPr sz="1000" spc="-4" dirty="0">
                <a:latin typeface="Times New Roman"/>
                <a:cs typeface="Times New Roman"/>
              </a:rPr>
              <a:t>hidroeléctrica son las adecuadas </a:t>
            </a:r>
            <a:r>
              <a:rPr sz="1000" dirty="0">
                <a:latin typeface="Times New Roman"/>
                <a:cs typeface="Times New Roman"/>
              </a:rPr>
              <a:t>para mantener </a:t>
            </a:r>
            <a:r>
              <a:rPr sz="1000" spc="-4" dirty="0">
                <a:latin typeface="Times New Roman"/>
                <a:cs typeface="Times New Roman"/>
              </a:rPr>
              <a:t>en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operaciones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las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dos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unidades</a:t>
            </a:r>
            <a:r>
              <a:rPr sz="1000" spc="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generadoras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central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hidroeléctrica.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4"/>
              </a:spcBef>
            </a:pPr>
            <a:endParaRPr sz="1100">
              <a:latin typeface="Times New Roman"/>
              <a:cs typeface="Times New Roman"/>
            </a:endParaRPr>
          </a:p>
          <a:p>
            <a:pPr marL="10259" marR="4104" algn="just">
              <a:lnSpc>
                <a:spcPct val="103400"/>
              </a:lnSpc>
            </a:pPr>
            <a:r>
              <a:rPr sz="1000" spc="-4" dirty="0">
                <a:latin typeface="Times New Roman"/>
                <a:cs typeface="Times New Roman"/>
              </a:rPr>
              <a:t>Se gestionó </a:t>
            </a:r>
            <a:r>
              <a:rPr sz="1000" dirty="0">
                <a:latin typeface="Times New Roman"/>
                <a:cs typeface="Times New Roman"/>
              </a:rPr>
              <a:t>por medio de la Universidad </a:t>
            </a:r>
            <a:r>
              <a:rPr sz="1000" spc="4" dirty="0">
                <a:latin typeface="Times New Roman"/>
                <a:cs typeface="Times New Roman"/>
              </a:rPr>
              <a:t>de </a:t>
            </a:r>
            <a:r>
              <a:rPr sz="1000" dirty="0">
                <a:latin typeface="Times New Roman"/>
                <a:cs typeface="Times New Roman"/>
              </a:rPr>
              <a:t>El </a:t>
            </a:r>
            <a:r>
              <a:rPr sz="1000" spc="-4" dirty="0">
                <a:latin typeface="Times New Roman"/>
                <a:cs typeface="Times New Roman"/>
              </a:rPr>
              <a:t>Salvador </a:t>
            </a:r>
            <a:r>
              <a:rPr sz="1000" dirty="0">
                <a:latin typeface="Times New Roman"/>
                <a:cs typeface="Times New Roman"/>
              </a:rPr>
              <a:t>la petición para </a:t>
            </a:r>
            <a:r>
              <a:rPr sz="1000" spc="-4" dirty="0">
                <a:latin typeface="Times New Roman"/>
                <a:cs typeface="Times New Roman"/>
              </a:rPr>
              <a:t>acceder </a:t>
            </a:r>
            <a:r>
              <a:rPr sz="1000" dirty="0">
                <a:latin typeface="Times New Roman"/>
                <a:cs typeface="Times New Roman"/>
              </a:rPr>
              <a:t>a </a:t>
            </a:r>
            <a:r>
              <a:rPr sz="1000" spc="-4" dirty="0">
                <a:latin typeface="Times New Roman"/>
                <a:cs typeface="Times New Roman"/>
              </a:rPr>
              <a:t>los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registros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históricos</a:t>
            </a:r>
            <a:r>
              <a:rPr sz="1000" dirty="0">
                <a:latin typeface="Times New Roman"/>
                <a:cs typeface="Times New Roman"/>
              </a:rPr>
              <a:t> de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las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protecciones</a:t>
            </a:r>
            <a:r>
              <a:rPr sz="1000" dirty="0">
                <a:latin typeface="Times New Roman"/>
                <a:cs typeface="Times New Roman"/>
              </a:rPr>
              <a:t> eléctricas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Central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Hidroeléctrica</a:t>
            </a:r>
            <a:r>
              <a:rPr sz="1000" dirty="0">
                <a:latin typeface="Times New Roman"/>
                <a:cs typeface="Times New Roman"/>
              </a:rPr>
              <a:t> 15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septiembre, se </a:t>
            </a:r>
            <a:r>
              <a:rPr sz="1000" dirty="0">
                <a:latin typeface="Times New Roman"/>
                <a:cs typeface="Times New Roman"/>
              </a:rPr>
              <a:t>obtuvo una </a:t>
            </a:r>
            <a:r>
              <a:rPr sz="1000" spc="-4" dirty="0">
                <a:latin typeface="Times New Roman"/>
                <a:cs typeface="Times New Roman"/>
              </a:rPr>
              <a:t>respuesta favorable </a:t>
            </a:r>
            <a:r>
              <a:rPr sz="1000" dirty="0">
                <a:latin typeface="Times New Roman"/>
                <a:cs typeface="Times New Roman"/>
              </a:rPr>
              <a:t>de la Comisión </a:t>
            </a:r>
            <a:r>
              <a:rPr sz="1000" spc="-4" dirty="0">
                <a:latin typeface="Times New Roman"/>
                <a:cs typeface="Times New Roman"/>
              </a:rPr>
              <a:t>Ejecutiva Hidroeléctrica del </a:t>
            </a:r>
            <a:r>
              <a:rPr sz="1000" dirty="0">
                <a:latin typeface="Times New Roman"/>
                <a:cs typeface="Times New Roman"/>
              </a:rPr>
              <a:t> Rio </a:t>
            </a:r>
            <a:r>
              <a:rPr sz="1000" spc="-4" dirty="0">
                <a:latin typeface="Times New Roman"/>
                <a:cs typeface="Times New Roman"/>
              </a:rPr>
              <a:t>Lempa (CEL) </a:t>
            </a:r>
            <a:r>
              <a:rPr sz="1000" dirty="0">
                <a:latin typeface="Times New Roman"/>
                <a:cs typeface="Times New Roman"/>
              </a:rPr>
              <a:t>y se </a:t>
            </a:r>
            <a:r>
              <a:rPr sz="1000" spc="-4" dirty="0">
                <a:latin typeface="Times New Roman"/>
                <a:cs typeface="Times New Roman"/>
              </a:rPr>
              <a:t>nos proporcionó </a:t>
            </a:r>
            <a:r>
              <a:rPr sz="1000" dirty="0">
                <a:latin typeface="Times New Roman"/>
                <a:cs typeface="Times New Roman"/>
              </a:rPr>
              <a:t>un archivo </a:t>
            </a:r>
            <a:r>
              <a:rPr sz="1000" spc="-4" dirty="0">
                <a:latin typeface="Times New Roman"/>
                <a:cs typeface="Times New Roman"/>
              </a:rPr>
              <a:t>el </a:t>
            </a:r>
            <a:r>
              <a:rPr sz="1000" dirty="0">
                <a:latin typeface="Times New Roman"/>
                <a:cs typeface="Times New Roman"/>
              </a:rPr>
              <a:t>cual </a:t>
            </a:r>
            <a:r>
              <a:rPr sz="1000" spc="-4" dirty="0">
                <a:latin typeface="Times New Roman"/>
                <a:cs typeface="Times New Roman"/>
              </a:rPr>
              <a:t>en su </a:t>
            </a:r>
            <a:r>
              <a:rPr sz="1000" dirty="0">
                <a:latin typeface="Times New Roman"/>
                <a:cs typeface="Times New Roman"/>
              </a:rPr>
              <a:t>interior </a:t>
            </a:r>
            <a:r>
              <a:rPr sz="1000" spc="-4" dirty="0">
                <a:latin typeface="Times New Roman"/>
                <a:cs typeface="Times New Roman"/>
              </a:rPr>
              <a:t>posee archivos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generados</a:t>
            </a:r>
            <a:r>
              <a:rPr sz="1000" dirty="0">
                <a:latin typeface="Times New Roman"/>
                <a:cs typeface="Times New Roman"/>
              </a:rPr>
              <a:t> por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dirty="0">
                <a:latin typeface="Times New Roman"/>
                <a:cs typeface="Times New Roman"/>
              </a:rPr>
              <a:t> relé </a:t>
            </a:r>
            <a:r>
              <a:rPr sz="1000" spc="4" dirty="0">
                <a:latin typeface="Times New Roman"/>
                <a:cs typeface="Times New Roman"/>
              </a:rPr>
              <a:t>de </a:t>
            </a:r>
            <a:r>
              <a:rPr sz="1000" dirty="0">
                <a:latin typeface="Times New Roman"/>
                <a:cs typeface="Times New Roman"/>
              </a:rPr>
              <a:t>protecciones, </a:t>
            </a:r>
            <a:r>
              <a:rPr sz="1000" spc="-4" dirty="0">
                <a:latin typeface="Times New Roman"/>
                <a:cs typeface="Times New Roman"/>
              </a:rPr>
              <a:t>capturas</a:t>
            </a:r>
            <a:r>
              <a:rPr sz="1000" dirty="0">
                <a:latin typeface="Times New Roman"/>
                <a:cs typeface="Times New Roman"/>
              </a:rPr>
              <a:t> de </a:t>
            </a:r>
            <a:r>
              <a:rPr sz="1000" spc="-4" dirty="0">
                <a:latin typeface="Times New Roman"/>
                <a:cs typeface="Times New Roman"/>
              </a:rPr>
              <a:t>oscilografía</a:t>
            </a:r>
            <a:r>
              <a:rPr sz="1000" dirty="0">
                <a:latin typeface="Times New Roman"/>
                <a:cs typeface="Times New Roman"/>
              </a:rPr>
              <a:t> y un documento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Excel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(ANÁLISIS</a:t>
            </a:r>
            <a:r>
              <a:rPr sz="1000" spc="19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POR</a:t>
            </a:r>
            <a:r>
              <a:rPr sz="1000" spc="19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EL</a:t>
            </a:r>
            <a:r>
              <a:rPr sz="1000" spc="17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TIPO</a:t>
            </a:r>
            <a:r>
              <a:rPr sz="1000" spc="19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</a:t>
            </a:r>
            <a:r>
              <a:rPr sz="1000" spc="19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FALLA</a:t>
            </a:r>
            <a:r>
              <a:rPr sz="1000" spc="19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DICIEMBRE</a:t>
            </a:r>
            <a:r>
              <a:rPr sz="1000" spc="19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2019_G18_INFO)</a:t>
            </a:r>
            <a:r>
              <a:rPr sz="1000" spc="19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spc="19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spc="19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cual</a:t>
            </a:r>
            <a:r>
              <a:rPr sz="1000" spc="19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</a:t>
            </a:r>
            <a:endParaRPr sz="1000">
              <a:latin typeface="Times New Roman"/>
              <a:cs typeface="Times New Roman"/>
            </a:endParaRPr>
          </a:p>
          <a:p>
            <a:pPr marL="10259" marR="8720" algn="just">
              <a:lnSpc>
                <a:spcPct val="103299"/>
              </a:lnSpc>
            </a:pPr>
            <a:r>
              <a:rPr sz="1000" spc="-4" dirty="0">
                <a:latin typeface="Times New Roman"/>
                <a:cs typeface="Times New Roman"/>
              </a:rPr>
              <a:t>encuentra el registro </a:t>
            </a:r>
            <a:r>
              <a:rPr sz="1000" dirty="0">
                <a:latin typeface="Times New Roman"/>
                <a:cs typeface="Times New Roman"/>
              </a:rPr>
              <a:t>histórico de </a:t>
            </a:r>
            <a:r>
              <a:rPr sz="1000" spc="-4" dirty="0">
                <a:latin typeface="Times New Roman"/>
                <a:cs typeface="Times New Roman"/>
              </a:rPr>
              <a:t>las fallas </a:t>
            </a:r>
            <a:r>
              <a:rPr sz="1000" dirty="0">
                <a:latin typeface="Times New Roman"/>
                <a:cs typeface="Times New Roman"/>
              </a:rPr>
              <a:t>que </a:t>
            </a:r>
            <a:r>
              <a:rPr sz="1000" spc="-4" dirty="0">
                <a:latin typeface="Times New Roman"/>
                <a:cs typeface="Times New Roman"/>
              </a:rPr>
              <a:t>se dieron en </a:t>
            </a:r>
            <a:r>
              <a:rPr sz="1000" dirty="0">
                <a:latin typeface="Times New Roman"/>
                <a:cs typeface="Times New Roman"/>
              </a:rPr>
              <a:t>la </a:t>
            </a:r>
            <a:r>
              <a:rPr sz="1000" spc="-4" dirty="0">
                <a:latin typeface="Times New Roman"/>
                <a:cs typeface="Times New Roman"/>
              </a:rPr>
              <a:t>Central Hidroeléctrica </a:t>
            </a:r>
            <a:r>
              <a:rPr sz="1000" dirty="0">
                <a:latin typeface="Times New Roman"/>
                <a:cs typeface="Times New Roman"/>
              </a:rPr>
              <a:t>15 de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septiembre, en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periodo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dirty="0">
                <a:latin typeface="Times New Roman"/>
                <a:cs typeface="Times New Roman"/>
              </a:rPr>
              <a:t> año 2019.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40"/>
              </a:spcBef>
            </a:pPr>
            <a:endParaRPr sz="1000">
              <a:latin typeface="Times New Roman"/>
              <a:cs typeface="Times New Roman"/>
            </a:endParaRPr>
          </a:p>
          <a:p>
            <a:pPr marL="10259" marR="4104" algn="just">
              <a:lnSpc>
                <a:spcPct val="103499"/>
              </a:lnSpc>
            </a:pPr>
            <a:r>
              <a:rPr sz="1000" dirty="0">
                <a:latin typeface="Times New Roman"/>
                <a:cs typeface="Times New Roman"/>
              </a:rPr>
              <a:t>En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documento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fallas</a:t>
            </a:r>
            <a:r>
              <a:rPr sz="1000" spc="17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que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dieron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periodo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del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año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2019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cual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fue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proporcionado </a:t>
            </a:r>
            <a:r>
              <a:rPr sz="1000" spc="-23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por la </a:t>
            </a:r>
            <a:r>
              <a:rPr sz="1000" spc="-4" dirty="0">
                <a:latin typeface="Times New Roman"/>
                <a:cs typeface="Times New Roman"/>
              </a:rPr>
              <a:t>CEL, se </a:t>
            </a:r>
            <a:r>
              <a:rPr sz="1000" dirty="0">
                <a:latin typeface="Times New Roman"/>
                <a:cs typeface="Times New Roman"/>
              </a:rPr>
              <a:t>muestra en la </a:t>
            </a:r>
            <a:r>
              <a:rPr sz="1000" b="1" dirty="0">
                <a:latin typeface="Times New Roman"/>
                <a:cs typeface="Times New Roman"/>
              </a:rPr>
              <a:t>Tabla 4.41</a:t>
            </a:r>
            <a:r>
              <a:rPr sz="1000" dirty="0">
                <a:latin typeface="Times New Roman"/>
                <a:cs typeface="Times New Roman"/>
              </a:rPr>
              <a:t>, la hoja </a:t>
            </a:r>
            <a:r>
              <a:rPr sz="1000" spc="-4" dirty="0">
                <a:latin typeface="Times New Roman"/>
                <a:cs typeface="Times New Roman"/>
              </a:rPr>
              <a:t>reporte con su información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elaboración,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revisión</a:t>
            </a:r>
            <a:r>
              <a:rPr sz="1000" spc="2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y </a:t>
            </a:r>
            <a:r>
              <a:rPr sz="1000" spc="-4" dirty="0">
                <a:latin typeface="Times New Roman"/>
                <a:cs typeface="Times New Roman"/>
              </a:rPr>
              <a:t>aprobación</a:t>
            </a:r>
            <a:r>
              <a:rPr sz="1000" spc="2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</a:t>
            </a:r>
            <a:r>
              <a:rPr sz="1000" spc="3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muestra</a:t>
            </a:r>
            <a:r>
              <a:rPr sz="1000" spc="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ANEXOS,</a:t>
            </a:r>
            <a:r>
              <a:rPr sz="1000" spc="2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dicho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documento</a:t>
            </a:r>
            <a:r>
              <a:rPr sz="1000" spc="2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</a:t>
            </a:r>
            <a:r>
              <a:rPr sz="1000" spc="1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hace</a:t>
            </a:r>
            <a:r>
              <a:rPr sz="1000" spc="1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un</a:t>
            </a:r>
            <a:r>
              <a:rPr sz="1000" spc="4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recuento</a:t>
            </a:r>
            <a:r>
              <a:rPr sz="1000" spc="2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23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6 </a:t>
            </a:r>
            <a:r>
              <a:rPr sz="1000" spc="-4" dirty="0">
                <a:latin typeface="Times New Roman"/>
                <a:cs typeface="Times New Roman"/>
              </a:rPr>
              <a:t>fallas ocurridas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 el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periodo del</a:t>
            </a:r>
            <a:r>
              <a:rPr sz="1000" dirty="0">
                <a:latin typeface="Times New Roman"/>
                <a:cs typeface="Times New Roman"/>
              </a:rPr>
              <a:t> 12/4/2019 </a:t>
            </a:r>
            <a:r>
              <a:rPr sz="1000" spc="-4" dirty="0">
                <a:latin typeface="Times New Roman"/>
                <a:cs typeface="Times New Roman"/>
              </a:rPr>
              <a:t>al</a:t>
            </a:r>
            <a:r>
              <a:rPr sz="1000" dirty="0">
                <a:latin typeface="Times New Roman"/>
                <a:cs typeface="Times New Roman"/>
              </a:rPr>
              <a:t> 3/9/2019, </a:t>
            </a:r>
            <a:r>
              <a:rPr sz="1000" spc="-4" dirty="0">
                <a:latin typeface="Times New Roman"/>
                <a:cs typeface="Times New Roman"/>
              </a:rPr>
              <a:t>en el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recuento</a:t>
            </a:r>
            <a:r>
              <a:rPr sz="1000" dirty="0">
                <a:latin typeface="Times New Roman"/>
                <a:cs typeface="Times New Roman"/>
              </a:rPr>
              <a:t> de </a:t>
            </a:r>
            <a:r>
              <a:rPr sz="1000" spc="-4" dirty="0">
                <a:latin typeface="Times New Roman"/>
                <a:cs typeface="Times New Roman"/>
              </a:rPr>
              <a:t>disparos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ocurridos se </a:t>
            </a:r>
            <a:r>
              <a:rPr sz="1000" dirty="0">
                <a:latin typeface="Times New Roman"/>
                <a:cs typeface="Times New Roman"/>
              </a:rPr>
              <a:t>contabilizan 4 </a:t>
            </a:r>
            <a:r>
              <a:rPr sz="1000" spc="-4" dirty="0">
                <a:latin typeface="Times New Roman"/>
                <a:cs typeface="Times New Roman"/>
              </a:rPr>
              <a:t>fallas ocasionadas </a:t>
            </a:r>
            <a:r>
              <a:rPr sz="1000" dirty="0">
                <a:latin typeface="Times New Roman"/>
                <a:cs typeface="Times New Roman"/>
              </a:rPr>
              <a:t>por </a:t>
            </a:r>
            <a:r>
              <a:rPr sz="1000" spc="-4" dirty="0">
                <a:latin typeface="Times New Roman"/>
                <a:cs typeface="Times New Roman"/>
              </a:rPr>
              <a:t>falla en el equipo </a:t>
            </a:r>
            <a:r>
              <a:rPr sz="1000" dirty="0">
                <a:latin typeface="Times New Roman"/>
                <a:cs typeface="Times New Roman"/>
              </a:rPr>
              <a:t>y 1 </a:t>
            </a:r>
            <a:r>
              <a:rPr sz="1000" spc="-4" dirty="0">
                <a:latin typeface="Times New Roman"/>
                <a:cs typeface="Times New Roman"/>
              </a:rPr>
              <a:t>falla </a:t>
            </a:r>
            <a:r>
              <a:rPr sz="1000" dirty="0">
                <a:latin typeface="Times New Roman"/>
                <a:cs typeface="Times New Roman"/>
              </a:rPr>
              <a:t>por error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humano; </a:t>
            </a:r>
            <a:r>
              <a:rPr sz="1000" spc="-4" dirty="0">
                <a:latin typeface="Times New Roman"/>
                <a:cs typeface="Times New Roman"/>
              </a:rPr>
              <a:t>en el recuento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salidas forzadas </a:t>
            </a:r>
            <a:r>
              <a:rPr sz="1000" dirty="0">
                <a:latin typeface="Times New Roman"/>
                <a:cs typeface="Times New Roman"/>
              </a:rPr>
              <a:t>no se </a:t>
            </a:r>
            <a:r>
              <a:rPr sz="1000" spc="-4" dirty="0">
                <a:latin typeface="Times New Roman"/>
                <a:cs typeface="Times New Roman"/>
              </a:rPr>
              <a:t>contabilizan </a:t>
            </a:r>
            <a:r>
              <a:rPr sz="1000" dirty="0">
                <a:latin typeface="Times New Roman"/>
                <a:cs typeface="Times New Roman"/>
              </a:rPr>
              <a:t>fallas ocurridas </a:t>
            </a:r>
            <a:r>
              <a:rPr sz="1000" spc="-4" dirty="0">
                <a:latin typeface="Times New Roman"/>
                <a:cs typeface="Times New Roman"/>
              </a:rPr>
              <a:t>en el </a:t>
            </a:r>
            <a:r>
              <a:rPr sz="1000" dirty="0">
                <a:latin typeface="Times New Roman"/>
                <a:cs typeface="Times New Roman"/>
              </a:rPr>
              <a:t>2019 y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 el recuento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salidas tardías se </a:t>
            </a:r>
            <a:r>
              <a:rPr sz="1000" dirty="0">
                <a:latin typeface="Times New Roman"/>
                <a:cs typeface="Times New Roman"/>
              </a:rPr>
              <a:t>contabiliza 1 </a:t>
            </a:r>
            <a:r>
              <a:rPr sz="1000" spc="-4" dirty="0">
                <a:latin typeface="Times New Roman"/>
                <a:cs typeface="Times New Roman"/>
              </a:rPr>
              <a:t>falla ocasionada </a:t>
            </a:r>
            <a:r>
              <a:rPr sz="1000" dirty="0">
                <a:latin typeface="Times New Roman"/>
                <a:cs typeface="Times New Roman"/>
              </a:rPr>
              <a:t>por </a:t>
            </a:r>
            <a:r>
              <a:rPr sz="1000" spc="-4" dirty="0">
                <a:latin typeface="Times New Roman"/>
                <a:cs typeface="Times New Roman"/>
              </a:rPr>
              <a:t>falla ocasionada </a:t>
            </a:r>
            <a:r>
              <a:rPr sz="1000" dirty="0">
                <a:latin typeface="Times New Roman"/>
                <a:cs typeface="Times New Roman"/>
              </a:rPr>
              <a:t>por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falla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equipo.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40"/>
              </a:spcBef>
            </a:pPr>
            <a:endParaRPr sz="1000">
              <a:latin typeface="Times New Roman"/>
              <a:cs typeface="Times New Roman"/>
            </a:endParaRPr>
          </a:p>
          <a:p>
            <a:pPr marL="10259" marR="7694" algn="just">
              <a:lnSpc>
                <a:spcPct val="103299"/>
              </a:lnSpc>
            </a:pPr>
            <a:r>
              <a:rPr sz="1000" dirty="0">
                <a:latin typeface="Times New Roman"/>
                <a:cs typeface="Times New Roman"/>
              </a:rPr>
              <a:t>En</a:t>
            </a:r>
            <a:r>
              <a:rPr sz="1000" spc="-57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dicha</a:t>
            </a:r>
            <a:r>
              <a:rPr sz="1000" spc="-61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tabla</a:t>
            </a:r>
            <a:r>
              <a:rPr sz="1000" spc="-61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</a:t>
            </a:r>
            <a:r>
              <a:rPr sz="1000" spc="-4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muestra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-57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descripción</a:t>
            </a:r>
            <a:r>
              <a:rPr sz="1000" spc="-53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53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las</a:t>
            </a:r>
            <a:r>
              <a:rPr sz="1000" spc="-57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fallas</a:t>
            </a:r>
            <a:r>
              <a:rPr sz="1000" spc="-53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que</a:t>
            </a:r>
            <a:r>
              <a:rPr sz="1000" spc="-61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</a:t>
            </a:r>
            <a:r>
              <a:rPr sz="1000" spc="-4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dieron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spc="-57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central</a:t>
            </a:r>
            <a:r>
              <a:rPr sz="1000" spc="-53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hidroeléctrica, </a:t>
            </a:r>
            <a:r>
              <a:rPr sz="1000" spc="-23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</a:t>
            </a:r>
            <a:r>
              <a:rPr sz="1000" spc="-4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presentan</a:t>
            </a:r>
            <a:r>
              <a:rPr sz="1000" spc="-4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las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fechan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las</a:t>
            </a:r>
            <a:r>
              <a:rPr sz="1000" spc="-4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que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dieron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y</a:t>
            </a:r>
            <a:r>
              <a:rPr sz="1000" spc="-57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tiempo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cual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-4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unidad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generadora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estuvo </a:t>
            </a:r>
            <a:r>
              <a:rPr sz="1000" spc="-23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fuera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spc="4" dirty="0">
                <a:latin typeface="Times New Roman"/>
                <a:cs typeface="Times New Roman"/>
              </a:rPr>
              <a:t>de</a:t>
            </a:r>
            <a:r>
              <a:rPr sz="1000" spc="-4" dirty="0">
                <a:latin typeface="Times New Roman"/>
                <a:cs typeface="Times New Roman"/>
              </a:rPr>
              <a:t> servicio.</a:t>
            </a:r>
            <a:endParaRPr sz="1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857614" y="4454409"/>
            <a:ext cx="175106" cy="164247"/>
          </a:xfrm>
          <a:prstGeom prst="rect">
            <a:avLst/>
          </a:prstGeom>
        </p:spPr>
        <p:txBody>
          <a:bodyPr vert="horz" wrap="square" lIns="0" tIns="10259" rIns="0" bIns="0" rtlCol="0">
            <a:spAutoFit/>
          </a:bodyPr>
          <a:lstStyle/>
          <a:p>
            <a:pPr marL="10259">
              <a:spcBef>
                <a:spcPts val="81"/>
              </a:spcBef>
            </a:pPr>
            <a:r>
              <a:rPr sz="1000" dirty="0">
                <a:latin typeface="Times New Roman"/>
                <a:cs typeface="Times New Roman"/>
              </a:rPr>
              <a:t>81</a:t>
            </a:r>
            <a:endParaRPr sz="1000">
              <a:latin typeface="Times New Roman"/>
              <a:cs typeface="Times New Roman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84050" y="879811"/>
          <a:ext cx="9657720" cy="300922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21627"/>
                <a:gridCol w="531572"/>
                <a:gridCol w="444019"/>
                <a:gridCol w="442767"/>
                <a:gridCol w="444019"/>
                <a:gridCol w="531572"/>
                <a:gridCol w="1506538"/>
                <a:gridCol w="442143"/>
                <a:gridCol w="530946"/>
                <a:gridCol w="532197"/>
                <a:gridCol w="442142"/>
                <a:gridCol w="532196"/>
                <a:gridCol w="530947"/>
                <a:gridCol w="442143"/>
                <a:gridCol w="532196"/>
                <a:gridCol w="530947"/>
                <a:gridCol w="619749"/>
              </a:tblGrid>
              <a:tr h="115332">
                <a:tc gridSpan="17">
                  <a:txBody>
                    <a:bodyPr/>
                    <a:lstStyle/>
                    <a:p>
                      <a:pPr algn="ctr">
                        <a:lnSpc>
                          <a:spcPts val="800"/>
                        </a:lnSpc>
                      </a:pPr>
                      <a:r>
                        <a:rPr sz="400" b="1" spc="-5" dirty="0">
                          <a:latin typeface="Arial"/>
                          <a:cs typeface="Arial"/>
                        </a:rPr>
                        <a:t>ANÁLISIS</a:t>
                      </a:r>
                      <a:r>
                        <a:rPr sz="400" b="1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b="1" dirty="0">
                          <a:latin typeface="Arial"/>
                          <a:cs typeface="Arial"/>
                        </a:rPr>
                        <a:t>POR</a:t>
                      </a:r>
                      <a:r>
                        <a:rPr sz="400" b="1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b="1" spc="-5" dirty="0">
                          <a:latin typeface="Arial"/>
                          <a:cs typeface="Arial"/>
                        </a:rPr>
                        <a:t>TIPO</a:t>
                      </a:r>
                      <a:r>
                        <a:rPr sz="400" b="1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b="1" spc="-5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400" b="1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b="1" spc="-5" dirty="0">
                          <a:latin typeface="Arial"/>
                          <a:cs typeface="Arial"/>
                        </a:rPr>
                        <a:t>FALLA</a:t>
                      </a:r>
                      <a:r>
                        <a:rPr sz="400" b="1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b="1" spc="-5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400" b="1" spc="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b="1" spc="-10" dirty="0">
                          <a:latin typeface="Arial"/>
                          <a:cs typeface="Arial"/>
                        </a:rPr>
                        <a:t>LAS</a:t>
                      </a:r>
                      <a:r>
                        <a:rPr sz="400" b="1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b="1" spc="-5" dirty="0">
                          <a:latin typeface="Arial"/>
                          <a:cs typeface="Arial"/>
                        </a:rPr>
                        <a:t>UNIDADES</a:t>
                      </a:r>
                      <a:r>
                        <a:rPr sz="400" b="1" spc="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b="1" spc="-5" dirty="0">
                          <a:latin typeface="Arial"/>
                          <a:cs typeface="Arial"/>
                        </a:rPr>
                        <a:t>GENERADORAS</a:t>
                      </a:r>
                      <a:r>
                        <a:rPr sz="400" b="1" spc="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b="1" spc="-5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400" b="1" spc="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b="1" spc="-5" dirty="0">
                          <a:latin typeface="Arial"/>
                          <a:cs typeface="Arial"/>
                        </a:rPr>
                        <a:t>LA</a:t>
                      </a:r>
                      <a:r>
                        <a:rPr sz="400" b="1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b="1" spc="-5" dirty="0">
                          <a:latin typeface="Arial"/>
                          <a:cs typeface="Arial"/>
                        </a:rPr>
                        <a:t>CENTRAL</a:t>
                      </a:r>
                      <a:r>
                        <a:rPr sz="400" b="1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b="1" spc="-5" dirty="0">
                          <a:latin typeface="Arial"/>
                          <a:cs typeface="Arial"/>
                        </a:rPr>
                        <a:t>HIDROELÉCTRICA</a:t>
                      </a:r>
                      <a:r>
                        <a:rPr sz="400" b="1" spc="204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b="1" spc="-5" dirty="0">
                          <a:latin typeface="Arial"/>
                          <a:cs typeface="Arial"/>
                        </a:rPr>
                        <a:t>15</a:t>
                      </a:r>
                      <a:r>
                        <a:rPr sz="400" b="1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b="1" spc="-5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400" b="1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b="1" spc="-5" dirty="0">
                          <a:latin typeface="Arial"/>
                          <a:cs typeface="Arial"/>
                        </a:rPr>
                        <a:t>SEPTIEMBRE.</a:t>
                      </a:r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114354">
                <a:tc gridSpan="17">
                  <a:txBody>
                    <a:bodyPr/>
                    <a:lstStyle/>
                    <a:p>
                      <a:pPr algn="ctr">
                        <a:lnSpc>
                          <a:spcPts val="800"/>
                        </a:lnSpc>
                      </a:pPr>
                      <a:r>
                        <a:rPr sz="400" b="1" spc="-5" dirty="0">
                          <a:latin typeface="Arial"/>
                          <a:cs typeface="Arial"/>
                        </a:rPr>
                        <a:t>DICIEMBRE</a:t>
                      </a:r>
                      <a:r>
                        <a:rPr sz="400" b="1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b="1" spc="-5" dirty="0">
                          <a:latin typeface="Arial"/>
                          <a:cs typeface="Arial"/>
                        </a:rPr>
                        <a:t>2019</a:t>
                      </a:r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278555">
                <a:tc rowSpan="2">
                  <a:txBody>
                    <a:bodyPr/>
                    <a:lstStyle/>
                    <a:p>
                      <a:pPr marL="130810">
                        <a:lnSpc>
                          <a:spcPts val="800"/>
                        </a:lnSpc>
                      </a:pPr>
                      <a:r>
                        <a:rPr sz="400" b="1" spc="-5" dirty="0">
                          <a:latin typeface="Arial"/>
                          <a:cs typeface="Arial"/>
                        </a:rPr>
                        <a:t>No.</a:t>
                      </a:r>
                      <a:r>
                        <a:rPr sz="400" b="1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b="1" spc="-5" dirty="0">
                          <a:latin typeface="Arial"/>
                          <a:cs typeface="Arial"/>
                        </a:rPr>
                        <a:t>Falla</a:t>
                      </a:r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141605">
                        <a:lnSpc>
                          <a:spcPts val="800"/>
                        </a:lnSpc>
                      </a:pPr>
                      <a:r>
                        <a:rPr sz="400" b="1" spc="-5" dirty="0">
                          <a:latin typeface="Arial"/>
                          <a:cs typeface="Arial"/>
                        </a:rPr>
                        <a:t>Fecha</a:t>
                      </a:r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74295" marR="67945" indent="80645">
                        <a:lnSpc>
                          <a:spcPts val="800"/>
                        </a:lnSpc>
                        <a:spcBef>
                          <a:spcPts val="20"/>
                        </a:spcBef>
                      </a:pPr>
                      <a:r>
                        <a:rPr sz="400" b="1" spc="-5" dirty="0">
                          <a:latin typeface="Arial"/>
                          <a:cs typeface="Arial"/>
                        </a:rPr>
                        <a:t>No. </a:t>
                      </a:r>
                      <a:r>
                        <a:rPr sz="400" b="1" dirty="0">
                          <a:latin typeface="Arial"/>
                          <a:cs typeface="Arial"/>
                        </a:rPr>
                        <a:t> U</a:t>
                      </a:r>
                      <a:r>
                        <a:rPr sz="400" b="1" spc="-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400" b="1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400" b="1" spc="-10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400" b="1" spc="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400" b="1" dirty="0">
                          <a:latin typeface="Arial"/>
                          <a:cs typeface="Arial"/>
                        </a:rPr>
                        <a:t>d</a:t>
                      </a:r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162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109220" marR="103505" algn="ctr">
                        <a:lnSpc>
                          <a:spcPts val="800"/>
                        </a:lnSpc>
                        <a:spcBef>
                          <a:spcPts val="20"/>
                        </a:spcBef>
                      </a:pPr>
                      <a:r>
                        <a:rPr sz="400" b="1" spc="-5" dirty="0">
                          <a:latin typeface="Arial"/>
                          <a:cs typeface="Arial"/>
                        </a:rPr>
                        <a:t>Periodo </a:t>
                      </a:r>
                      <a:r>
                        <a:rPr sz="400" b="1" dirty="0">
                          <a:latin typeface="Arial"/>
                          <a:cs typeface="Arial"/>
                        </a:rPr>
                        <a:t> I</a:t>
                      </a:r>
                      <a:r>
                        <a:rPr sz="400" b="1" spc="-1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400" b="1" spc="5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400" b="1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400" b="1" spc="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400" b="1" spc="-10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400" b="1" spc="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400" b="1" spc="-1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400" b="1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400" b="1" spc="-10" dirty="0">
                          <a:latin typeface="Arial"/>
                          <a:cs typeface="Arial"/>
                        </a:rPr>
                        <a:t>b</a:t>
                      </a:r>
                      <a:r>
                        <a:rPr sz="400" b="1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400" b="1" spc="5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400" b="1" dirty="0">
                          <a:latin typeface="Arial"/>
                          <a:cs typeface="Arial"/>
                        </a:rPr>
                        <a:t>id</a:t>
                      </a:r>
                      <a:r>
                        <a:rPr sz="400" b="1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400" b="1" dirty="0">
                          <a:latin typeface="Arial"/>
                          <a:cs typeface="Arial"/>
                        </a:rPr>
                        <a:t>d  </a:t>
                      </a:r>
                      <a:r>
                        <a:rPr sz="400" b="1" spc="-5" dirty="0">
                          <a:latin typeface="Arial"/>
                          <a:cs typeface="Arial"/>
                        </a:rPr>
                        <a:t>Horas:</a:t>
                      </a:r>
                      <a:r>
                        <a:rPr sz="400" b="1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b="1" spc="-5" dirty="0">
                          <a:latin typeface="Arial"/>
                          <a:cs typeface="Arial"/>
                        </a:rPr>
                        <a:t>Minutos</a:t>
                      </a:r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162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2">
                  <a:txBody>
                    <a:bodyPr/>
                    <a:lstStyle/>
                    <a:p>
                      <a:pPr marL="71120" marR="67310" indent="635" algn="ctr">
                        <a:lnSpc>
                          <a:spcPts val="800"/>
                        </a:lnSpc>
                        <a:spcBef>
                          <a:spcPts val="20"/>
                        </a:spcBef>
                      </a:pPr>
                      <a:r>
                        <a:rPr sz="400" b="1" spc="-5" dirty="0">
                          <a:latin typeface="Arial"/>
                          <a:cs typeface="Arial"/>
                        </a:rPr>
                        <a:t>Tiempo </a:t>
                      </a:r>
                      <a:r>
                        <a:rPr sz="400" b="1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b="1" spc="-10" dirty="0">
                          <a:latin typeface="Arial"/>
                          <a:cs typeface="Arial"/>
                        </a:rPr>
                        <a:t>de </a:t>
                      </a:r>
                      <a:r>
                        <a:rPr sz="4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b="1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400" b="1" spc="-1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400" b="1" spc="5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400" b="1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400" b="1" spc="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400" b="1" spc="-10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400" b="1" spc="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400" b="1" spc="-1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400" b="1" dirty="0">
                          <a:latin typeface="Arial"/>
                          <a:cs typeface="Arial"/>
                        </a:rPr>
                        <a:t>i  </a:t>
                      </a:r>
                      <a:r>
                        <a:rPr sz="400" b="1" spc="-5" dirty="0">
                          <a:latin typeface="Arial"/>
                          <a:cs typeface="Arial"/>
                        </a:rPr>
                        <a:t>bilidad </a:t>
                      </a:r>
                      <a:r>
                        <a:rPr sz="400" b="1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b="1" spc="-5" dirty="0">
                          <a:latin typeface="Arial"/>
                          <a:cs typeface="Arial"/>
                        </a:rPr>
                        <a:t>Horas: </a:t>
                      </a:r>
                      <a:r>
                        <a:rPr sz="400" b="1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b="1" spc="-5" dirty="0">
                          <a:latin typeface="Arial"/>
                          <a:cs typeface="Arial"/>
                        </a:rPr>
                        <a:t>Minutos</a:t>
                      </a:r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162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800"/>
                        </a:lnSpc>
                      </a:pPr>
                      <a:r>
                        <a:rPr sz="400" b="1" spc="-5" dirty="0">
                          <a:latin typeface="Arial"/>
                          <a:cs typeface="Arial"/>
                        </a:rPr>
                        <a:t>Descripción</a:t>
                      </a:r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ts val="800"/>
                        </a:lnSpc>
                      </a:pPr>
                      <a:r>
                        <a:rPr sz="400" b="1" spc="-5" dirty="0">
                          <a:latin typeface="Arial"/>
                          <a:cs typeface="Arial"/>
                        </a:rPr>
                        <a:t>DISPARO</a:t>
                      </a:r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3">
                  <a:txBody>
                    <a:bodyPr/>
                    <a:lstStyle/>
                    <a:p>
                      <a:pPr marL="368300">
                        <a:lnSpc>
                          <a:spcPts val="800"/>
                        </a:lnSpc>
                      </a:pPr>
                      <a:r>
                        <a:rPr sz="400" b="1" spc="-5" dirty="0">
                          <a:latin typeface="Arial"/>
                          <a:cs typeface="Arial"/>
                        </a:rPr>
                        <a:t>SALIDA</a:t>
                      </a:r>
                      <a:r>
                        <a:rPr sz="400" b="1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b="1" spc="-5" dirty="0">
                          <a:latin typeface="Arial"/>
                          <a:cs typeface="Arial"/>
                        </a:rPr>
                        <a:t>FORZADA</a:t>
                      </a:r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3">
                  <a:txBody>
                    <a:bodyPr/>
                    <a:lstStyle/>
                    <a:p>
                      <a:pPr marL="367030">
                        <a:lnSpc>
                          <a:spcPts val="800"/>
                        </a:lnSpc>
                      </a:pPr>
                      <a:r>
                        <a:rPr sz="400" b="1" spc="-5" dirty="0">
                          <a:latin typeface="Arial"/>
                          <a:cs typeface="Arial"/>
                        </a:rPr>
                        <a:t>ENTRADA</a:t>
                      </a:r>
                      <a:r>
                        <a:rPr sz="400" b="1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b="1" spc="-5" dirty="0">
                          <a:latin typeface="Arial"/>
                          <a:cs typeface="Arial"/>
                        </a:rPr>
                        <a:t>TARDÍA</a:t>
                      </a:r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1915" marR="76200" indent="83820">
                        <a:lnSpc>
                          <a:spcPts val="800"/>
                        </a:lnSpc>
                        <a:spcBef>
                          <a:spcPts val="20"/>
                        </a:spcBef>
                      </a:pPr>
                      <a:r>
                        <a:rPr sz="400" b="1" spc="-5" dirty="0">
                          <a:latin typeface="Arial"/>
                          <a:cs typeface="Arial"/>
                        </a:rPr>
                        <a:t>Acción </a:t>
                      </a:r>
                      <a:r>
                        <a:rPr sz="400" b="1" dirty="0">
                          <a:latin typeface="Arial"/>
                          <a:cs typeface="Arial"/>
                        </a:rPr>
                        <a:t> C</a:t>
                      </a:r>
                      <a:r>
                        <a:rPr sz="400" b="1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400" b="1" dirty="0">
                          <a:latin typeface="Arial"/>
                          <a:cs typeface="Arial"/>
                        </a:rPr>
                        <a:t>rr</a:t>
                      </a:r>
                      <a:r>
                        <a:rPr sz="400" b="1" spc="-5" dirty="0">
                          <a:latin typeface="Arial"/>
                          <a:cs typeface="Arial"/>
                        </a:rPr>
                        <a:t>ec</a:t>
                      </a:r>
                      <a:r>
                        <a:rPr sz="400" b="1" spc="5" dirty="0">
                          <a:latin typeface="Arial"/>
                          <a:cs typeface="Arial"/>
                        </a:rPr>
                        <a:t>ti</a:t>
                      </a:r>
                      <a:r>
                        <a:rPr sz="400" b="1" spc="-5" dirty="0">
                          <a:latin typeface="Arial"/>
                          <a:cs typeface="Arial"/>
                        </a:rPr>
                        <a:t>va</a:t>
                      </a:r>
                      <a:r>
                        <a:rPr sz="400" b="1" dirty="0">
                          <a:latin typeface="Arial"/>
                          <a:cs typeface="Arial"/>
                        </a:rPr>
                        <a:t>/  </a:t>
                      </a:r>
                      <a:r>
                        <a:rPr sz="400" b="1" spc="-5" dirty="0">
                          <a:latin typeface="Arial"/>
                          <a:cs typeface="Arial"/>
                        </a:rPr>
                        <a:t>Preventiva</a:t>
                      </a:r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162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55342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25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ts val="800"/>
                        </a:lnSpc>
                      </a:pPr>
                      <a:r>
                        <a:rPr sz="400" b="1" spc="-5" dirty="0">
                          <a:latin typeface="Arial"/>
                          <a:cs typeface="Arial"/>
                        </a:rPr>
                        <a:t>Desde</a:t>
                      </a:r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00"/>
                        </a:lnSpc>
                      </a:pPr>
                      <a:r>
                        <a:rPr sz="400" b="1" spc="-5" dirty="0">
                          <a:latin typeface="Arial"/>
                          <a:cs typeface="Arial"/>
                        </a:rPr>
                        <a:t>Hasta</a:t>
                      </a:r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25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3025" marR="67945" indent="50165">
                        <a:lnSpc>
                          <a:spcPts val="800"/>
                        </a:lnSpc>
                        <a:spcBef>
                          <a:spcPts val="20"/>
                        </a:spcBef>
                      </a:pPr>
                      <a:r>
                        <a:rPr sz="400" b="1" spc="-5" dirty="0">
                          <a:latin typeface="Arial"/>
                          <a:cs typeface="Arial"/>
                        </a:rPr>
                        <a:t>Falla </a:t>
                      </a:r>
                      <a:r>
                        <a:rPr sz="400" b="1" dirty="0">
                          <a:latin typeface="Arial"/>
                          <a:cs typeface="Arial"/>
                        </a:rPr>
                        <a:t> E</a:t>
                      </a:r>
                      <a:r>
                        <a:rPr sz="400" b="1" spc="-10" dirty="0">
                          <a:latin typeface="Arial"/>
                          <a:cs typeface="Arial"/>
                        </a:rPr>
                        <a:t>qu</a:t>
                      </a:r>
                      <a:r>
                        <a:rPr sz="400" b="1" spc="5" dirty="0">
                          <a:latin typeface="Arial"/>
                          <a:cs typeface="Arial"/>
                        </a:rPr>
                        <a:t>ip</a:t>
                      </a:r>
                      <a:r>
                        <a:rPr sz="400" b="1" dirty="0">
                          <a:latin typeface="Arial"/>
                          <a:cs typeface="Arial"/>
                        </a:rPr>
                        <a:t>o</a:t>
                      </a:r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162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710" marR="85090" indent="68580">
                        <a:lnSpc>
                          <a:spcPts val="800"/>
                        </a:lnSpc>
                        <a:spcBef>
                          <a:spcPts val="20"/>
                        </a:spcBef>
                      </a:pPr>
                      <a:r>
                        <a:rPr sz="400" b="1" spc="-5" dirty="0">
                          <a:latin typeface="Arial"/>
                          <a:cs typeface="Arial"/>
                        </a:rPr>
                        <a:t>Error </a:t>
                      </a:r>
                      <a:r>
                        <a:rPr sz="400" b="1" dirty="0">
                          <a:latin typeface="Arial"/>
                          <a:cs typeface="Arial"/>
                        </a:rPr>
                        <a:t> H</a:t>
                      </a:r>
                      <a:r>
                        <a:rPr sz="400" b="1" spc="-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400" b="1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400" b="1" spc="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400" b="1" spc="-1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400" b="1" dirty="0">
                          <a:latin typeface="Arial"/>
                          <a:cs typeface="Arial"/>
                        </a:rPr>
                        <a:t>o</a:t>
                      </a:r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162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7950" marR="100330" indent="30480">
                        <a:lnSpc>
                          <a:spcPts val="800"/>
                        </a:lnSpc>
                        <a:spcBef>
                          <a:spcPts val="20"/>
                        </a:spcBef>
                      </a:pPr>
                      <a:r>
                        <a:rPr sz="400" b="1" spc="-5" dirty="0">
                          <a:latin typeface="Arial"/>
                          <a:cs typeface="Arial"/>
                        </a:rPr>
                        <a:t>Causa </a:t>
                      </a:r>
                      <a:r>
                        <a:rPr sz="400" b="1" spc="-18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b="1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400" b="1" spc="-5" dirty="0">
                          <a:latin typeface="Arial"/>
                          <a:cs typeface="Arial"/>
                        </a:rPr>
                        <a:t>xte</a:t>
                      </a:r>
                      <a:r>
                        <a:rPr sz="400" b="1" spc="15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400" b="1" spc="-1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400" b="1" dirty="0">
                          <a:latin typeface="Arial"/>
                          <a:cs typeface="Arial"/>
                        </a:rPr>
                        <a:t>a</a:t>
                      </a:r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162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3025" marR="67945" indent="50165">
                        <a:lnSpc>
                          <a:spcPts val="800"/>
                        </a:lnSpc>
                        <a:spcBef>
                          <a:spcPts val="20"/>
                        </a:spcBef>
                      </a:pPr>
                      <a:r>
                        <a:rPr sz="400" b="1" spc="-5" dirty="0">
                          <a:latin typeface="Arial"/>
                          <a:cs typeface="Arial"/>
                        </a:rPr>
                        <a:t>Falla </a:t>
                      </a:r>
                      <a:r>
                        <a:rPr sz="400" b="1" dirty="0">
                          <a:latin typeface="Arial"/>
                          <a:cs typeface="Arial"/>
                        </a:rPr>
                        <a:t> E</a:t>
                      </a:r>
                      <a:r>
                        <a:rPr sz="400" b="1" spc="-10" dirty="0">
                          <a:latin typeface="Arial"/>
                          <a:cs typeface="Arial"/>
                        </a:rPr>
                        <a:t>qu</a:t>
                      </a:r>
                      <a:r>
                        <a:rPr sz="400" b="1" spc="5" dirty="0">
                          <a:latin typeface="Arial"/>
                          <a:cs typeface="Arial"/>
                        </a:rPr>
                        <a:t>ip</a:t>
                      </a:r>
                      <a:r>
                        <a:rPr sz="400" b="1" dirty="0">
                          <a:latin typeface="Arial"/>
                          <a:cs typeface="Arial"/>
                        </a:rPr>
                        <a:t>o</a:t>
                      </a:r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162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710" marR="86360" indent="68580">
                        <a:lnSpc>
                          <a:spcPts val="800"/>
                        </a:lnSpc>
                        <a:spcBef>
                          <a:spcPts val="20"/>
                        </a:spcBef>
                      </a:pPr>
                      <a:r>
                        <a:rPr sz="400" b="1" spc="-5" dirty="0">
                          <a:latin typeface="Arial"/>
                          <a:cs typeface="Arial"/>
                        </a:rPr>
                        <a:t>Error </a:t>
                      </a:r>
                      <a:r>
                        <a:rPr sz="400" b="1" dirty="0">
                          <a:latin typeface="Arial"/>
                          <a:cs typeface="Arial"/>
                        </a:rPr>
                        <a:t> H</a:t>
                      </a:r>
                      <a:r>
                        <a:rPr sz="400" b="1" spc="-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400" b="1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400" b="1" spc="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400" b="1" spc="-1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400" b="1" dirty="0">
                          <a:latin typeface="Arial"/>
                          <a:cs typeface="Arial"/>
                        </a:rPr>
                        <a:t>o</a:t>
                      </a:r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162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6680" marR="100330" indent="30480">
                        <a:lnSpc>
                          <a:spcPts val="800"/>
                        </a:lnSpc>
                        <a:spcBef>
                          <a:spcPts val="20"/>
                        </a:spcBef>
                      </a:pPr>
                      <a:r>
                        <a:rPr sz="400" b="1" spc="-5" dirty="0">
                          <a:latin typeface="Arial"/>
                          <a:cs typeface="Arial"/>
                        </a:rPr>
                        <a:t>Causa </a:t>
                      </a:r>
                      <a:r>
                        <a:rPr sz="400" b="1" spc="-18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b="1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400" b="1" spc="-5" dirty="0">
                          <a:latin typeface="Arial"/>
                          <a:cs typeface="Arial"/>
                        </a:rPr>
                        <a:t>xte</a:t>
                      </a:r>
                      <a:r>
                        <a:rPr sz="400" b="1" spc="15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400" b="1" spc="-1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400" b="1" dirty="0">
                          <a:latin typeface="Arial"/>
                          <a:cs typeface="Arial"/>
                        </a:rPr>
                        <a:t>a</a:t>
                      </a:r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162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3025" marR="67945" indent="50165">
                        <a:lnSpc>
                          <a:spcPts val="800"/>
                        </a:lnSpc>
                        <a:spcBef>
                          <a:spcPts val="20"/>
                        </a:spcBef>
                      </a:pPr>
                      <a:r>
                        <a:rPr sz="400" b="1" spc="-5" dirty="0">
                          <a:latin typeface="Arial"/>
                          <a:cs typeface="Arial"/>
                        </a:rPr>
                        <a:t>Falla </a:t>
                      </a:r>
                      <a:r>
                        <a:rPr sz="400" b="1" dirty="0">
                          <a:latin typeface="Arial"/>
                          <a:cs typeface="Arial"/>
                        </a:rPr>
                        <a:t> E</a:t>
                      </a:r>
                      <a:r>
                        <a:rPr sz="400" b="1" spc="-10" dirty="0">
                          <a:latin typeface="Arial"/>
                          <a:cs typeface="Arial"/>
                        </a:rPr>
                        <a:t>qu</a:t>
                      </a:r>
                      <a:r>
                        <a:rPr sz="400" b="1" spc="5" dirty="0">
                          <a:latin typeface="Arial"/>
                          <a:cs typeface="Arial"/>
                        </a:rPr>
                        <a:t>ip</a:t>
                      </a:r>
                      <a:r>
                        <a:rPr sz="400" b="1" dirty="0">
                          <a:latin typeface="Arial"/>
                          <a:cs typeface="Arial"/>
                        </a:rPr>
                        <a:t>o</a:t>
                      </a:r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162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3980" marR="84455" indent="68580">
                        <a:lnSpc>
                          <a:spcPts val="800"/>
                        </a:lnSpc>
                        <a:spcBef>
                          <a:spcPts val="20"/>
                        </a:spcBef>
                      </a:pPr>
                      <a:r>
                        <a:rPr sz="400" b="1" spc="-5" dirty="0">
                          <a:latin typeface="Arial"/>
                          <a:cs typeface="Arial"/>
                        </a:rPr>
                        <a:t>Error </a:t>
                      </a:r>
                      <a:r>
                        <a:rPr sz="400" b="1" dirty="0">
                          <a:latin typeface="Arial"/>
                          <a:cs typeface="Arial"/>
                        </a:rPr>
                        <a:t> H</a:t>
                      </a:r>
                      <a:r>
                        <a:rPr sz="400" b="1" spc="-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400" b="1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400" b="1" spc="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400" b="1" spc="-1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400" b="1" dirty="0">
                          <a:latin typeface="Arial"/>
                          <a:cs typeface="Arial"/>
                        </a:rPr>
                        <a:t>o</a:t>
                      </a:r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162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6680" marR="100330" indent="30480">
                        <a:lnSpc>
                          <a:spcPts val="800"/>
                        </a:lnSpc>
                        <a:spcBef>
                          <a:spcPts val="20"/>
                        </a:spcBef>
                      </a:pPr>
                      <a:r>
                        <a:rPr sz="400" b="1" spc="-5" dirty="0">
                          <a:latin typeface="Arial"/>
                          <a:cs typeface="Arial"/>
                        </a:rPr>
                        <a:t>Causa </a:t>
                      </a:r>
                      <a:r>
                        <a:rPr sz="400" b="1" spc="-18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b="1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400" b="1" spc="-5" dirty="0">
                          <a:latin typeface="Arial"/>
                          <a:cs typeface="Arial"/>
                        </a:rPr>
                        <a:t>xte</a:t>
                      </a:r>
                      <a:r>
                        <a:rPr sz="400" b="1" spc="15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400" b="1" spc="-1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400" b="1" dirty="0">
                          <a:latin typeface="Arial"/>
                          <a:cs typeface="Arial"/>
                        </a:rPr>
                        <a:t>a</a:t>
                      </a:r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162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25796">
                <a:tc>
                  <a:txBody>
                    <a:bodyPr/>
                    <a:lstStyle/>
                    <a:p>
                      <a:pPr algn="ctr">
                        <a:lnSpc>
                          <a:spcPts val="810"/>
                        </a:lnSpc>
                      </a:pPr>
                      <a:r>
                        <a:rPr sz="400" spc="-5" dirty="0">
                          <a:latin typeface="Arial MT"/>
                          <a:cs typeface="Arial MT"/>
                        </a:rPr>
                        <a:t>F2019-011</a:t>
                      </a:r>
                      <a:endParaRPr sz="4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10"/>
                        </a:lnSpc>
                      </a:pPr>
                      <a:r>
                        <a:rPr sz="400" spc="-5" dirty="0">
                          <a:latin typeface="Arial MT"/>
                          <a:cs typeface="Arial MT"/>
                        </a:rPr>
                        <a:t>12/4/2019</a:t>
                      </a:r>
                      <a:endParaRPr sz="4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10"/>
                        </a:lnSpc>
                      </a:pPr>
                      <a:r>
                        <a:rPr sz="400" dirty="0">
                          <a:latin typeface="Arial MT"/>
                          <a:cs typeface="Arial MT"/>
                        </a:rPr>
                        <a:t>1</a:t>
                      </a:r>
                      <a:endParaRPr sz="4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2395">
                        <a:lnSpc>
                          <a:spcPts val="810"/>
                        </a:lnSpc>
                      </a:pPr>
                      <a:r>
                        <a:rPr sz="400" spc="-5" dirty="0">
                          <a:latin typeface="Arial MT"/>
                          <a:cs typeface="Arial MT"/>
                        </a:rPr>
                        <a:t>17:11</a:t>
                      </a:r>
                      <a:endParaRPr sz="4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10"/>
                        </a:lnSpc>
                      </a:pPr>
                      <a:r>
                        <a:rPr sz="400" spc="-5" dirty="0">
                          <a:latin typeface="Arial MT"/>
                          <a:cs typeface="Arial MT"/>
                        </a:rPr>
                        <a:t>19:04</a:t>
                      </a:r>
                      <a:endParaRPr sz="4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10"/>
                        </a:lnSpc>
                      </a:pPr>
                      <a:r>
                        <a:rPr sz="400" spc="-5" dirty="0">
                          <a:latin typeface="Arial MT"/>
                          <a:cs typeface="Arial MT"/>
                        </a:rPr>
                        <a:t>01:53</a:t>
                      </a:r>
                      <a:endParaRPr sz="4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 marR="62865" algn="just">
                        <a:lnSpc>
                          <a:spcPts val="800"/>
                        </a:lnSpc>
                      </a:pPr>
                      <a:r>
                        <a:rPr sz="400" spc="-5" dirty="0">
                          <a:latin typeface="Arial MT"/>
                          <a:cs typeface="Arial MT"/>
                        </a:rPr>
                        <a:t>Disparo</a:t>
                      </a:r>
                      <a:r>
                        <a:rPr sz="4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400" spc="-5" dirty="0">
                          <a:latin typeface="Arial MT"/>
                          <a:cs typeface="Arial MT"/>
                        </a:rPr>
                        <a:t>ocasionado</a:t>
                      </a:r>
                      <a:r>
                        <a:rPr sz="4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400" spc="-5" dirty="0">
                          <a:latin typeface="Arial MT"/>
                          <a:cs typeface="Arial MT"/>
                        </a:rPr>
                        <a:t>por</a:t>
                      </a:r>
                      <a:r>
                        <a:rPr sz="4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400" spc="-5" dirty="0">
                          <a:latin typeface="Arial MT"/>
                          <a:cs typeface="Arial MT"/>
                        </a:rPr>
                        <a:t>la </a:t>
                      </a:r>
                      <a:r>
                        <a:rPr sz="4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400" spc="-5" dirty="0">
                          <a:latin typeface="Arial MT"/>
                          <a:cs typeface="Arial MT"/>
                        </a:rPr>
                        <a:t>activación de la función 27TN </a:t>
                      </a:r>
                      <a:r>
                        <a:rPr sz="400" spc="-10" dirty="0">
                          <a:latin typeface="Arial MT"/>
                          <a:cs typeface="Arial MT"/>
                        </a:rPr>
                        <a:t>del </a:t>
                      </a:r>
                      <a:r>
                        <a:rPr sz="400" spc="-5" dirty="0">
                          <a:latin typeface="Arial MT"/>
                          <a:cs typeface="Arial MT"/>
                        </a:rPr>
                        <a:t> relé</a:t>
                      </a:r>
                      <a:r>
                        <a:rPr sz="400" dirty="0">
                          <a:latin typeface="Arial MT"/>
                          <a:cs typeface="Arial MT"/>
                        </a:rPr>
                        <a:t> de</a:t>
                      </a:r>
                      <a:r>
                        <a:rPr sz="400" spc="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400" spc="-5" dirty="0">
                          <a:latin typeface="Arial MT"/>
                          <a:cs typeface="Arial MT"/>
                        </a:rPr>
                        <a:t>protección</a:t>
                      </a:r>
                      <a:r>
                        <a:rPr sz="4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400" spc="-5" dirty="0">
                          <a:latin typeface="Arial MT"/>
                          <a:cs typeface="Arial MT"/>
                        </a:rPr>
                        <a:t>eléctrica </a:t>
                      </a:r>
                      <a:r>
                        <a:rPr sz="4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400" spc="-5" dirty="0">
                          <a:latin typeface="Arial MT"/>
                          <a:cs typeface="Arial MT"/>
                        </a:rPr>
                        <a:t>BECKWITH</a:t>
                      </a:r>
                      <a:r>
                        <a:rPr sz="400" spc="-10" dirty="0">
                          <a:latin typeface="Arial MT"/>
                          <a:cs typeface="Arial MT"/>
                        </a:rPr>
                        <a:t> del</a:t>
                      </a:r>
                      <a:r>
                        <a:rPr sz="400" spc="-5" dirty="0">
                          <a:latin typeface="Arial MT"/>
                          <a:cs typeface="Arial MT"/>
                        </a:rPr>
                        <a:t> generador</a:t>
                      </a:r>
                      <a:endParaRPr sz="4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93040" algn="r">
                        <a:lnSpc>
                          <a:spcPts val="810"/>
                        </a:lnSpc>
                      </a:pPr>
                      <a:r>
                        <a:rPr sz="400" dirty="0">
                          <a:latin typeface="Arial MT"/>
                          <a:cs typeface="Arial MT"/>
                        </a:rPr>
                        <a:t>1</a:t>
                      </a:r>
                      <a:endParaRPr sz="4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10"/>
                        </a:lnSpc>
                      </a:pPr>
                      <a:r>
                        <a:rPr sz="400" spc="-5" dirty="0">
                          <a:latin typeface="Arial MT"/>
                          <a:cs typeface="Arial MT"/>
                        </a:rPr>
                        <a:t>PE</a:t>
                      </a:r>
                      <a:endParaRPr sz="4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28239">
                <a:tc>
                  <a:txBody>
                    <a:bodyPr/>
                    <a:lstStyle/>
                    <a:p>
                      <a:pPr algn="ctr">
                        <a:lnSpc>
                          <a:spcPts val="810"/>
                        </a:lnSpc>
                      </a:pPr>
                      <a:r>
                        <a:rPr sz="400" spc="-5" dirty="0">
                          <a:latin typeface="Arial MT"/>
                          <a:cs typeface="Arial MT"/>
                        </a:rPr>
                        <a:t>F2019-012</a:t>
                      </a:r>
                      <a:endParaRPr sz="4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10"/>
                        </a:lnSpc>
                      </a:pPr>
                      <a:r>
                        <a:rPr sz="400" spc="-5" dirty="0">
                          <a:latin typeface="Arial MT"/>
                          <a:cs typeface="Arial MT"/>
                        </a:rPr>
                        <a:t>13/4/2019</a:t>
                      </a:r>
                      <a:endParaRPr sz="4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10"/>
                        </a:lnSpc>
                      </a:pPr>
                      <a:r>
                        <a:rPr sz="400" dirty="0">
                          <a:latin typeface="Arial MT"/>
                          <a:cs typeface="Arial MT"/>
                        </a:rPr>
                        <a:t>1</a:t>
                      </a:r>
                      <a:endParaRPr sz="4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2395">
                        <a:lnSpc>
                          <a:spcPts val="810"/>
                        </a:lnSpc>
                      </a:pPr>
                      <a:r>
                        <a:rPr sz="400" spc="-5" dirty="0">
                          <a:latin typeface="Arial MT"/>
                          <a:cs typeface="Arial MT"/>
                        </a:rPr>
                        <a:t>18:00</a:t>
                      </a:r>
                      <a:endParaRPr sz="4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10"/>
                        </a:lnSpc>
                      </a:pPr>
                      <a:r>
                        <a:rPr sz="400" spc="-5" dirty="0">
                          <a:latin typeface="Arial MT"/>
                          <a:cs typeface="Arial MT"/>
                        </a:rPr>
                        <a:t>18:24</a:t>
                      </a:r>
                      <a:endParaRPr sz="4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10"/>
                        </a:lnSpc>
                      </a:pPr>
                      <a:r>
                        <a:rPr sz="400" spc="-5" dirty="0">
                          <a:latin typeface="Arial MT"/>
                          <a:cs typeface="Arial MT"/>
                        </a:rPr>
                        <a:t>00:24</a:t>
                      </a:r>
                      <a:endParaRPr sz="4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 marR="62865" algn="just">
                        <a:lnSpc>
                          <a:spcPts val="800"/>
                        </a:lnSpc>
                        <a:spcBef>
                          <a:spcPts val="30"/>
                        </a:spcBef>
                      </a:pPr>
                      <a:r>
                        <a:rPr sz="400" spc="-5" dirty="0">
                          <a:latin typeface="Arial MT"/>
                          <a:cs typeface="Arial MT"/>
                        </a:rPr>
                        <a:t>Disparo</a:t>
                      </a:r>
                      <a:r>
                        <a:rPr sz="4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400" spc="-5" dirty="0">
                          <a:latin typeface="Arial MT"/>
                          <a:cs typeface="Arial MT"/>
                        </a:rPr>
                        <a:t>ocasionado</a:t>
                      </a:r>
                      <a:r>
                        <a:rPr sz="4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400" spc="-5" dirty="0">
                          <a:latin typeface="Arial MT"/>
                          <a:cs typeface="Arial MT"/>
                        </a:rPr>
                        <a:t>por</a:t>
                      </a:r>
                      <a:r>
                        <a:rPr sz="4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400" spc="-5" dirty="0">
                          <a:latin typeface="Arial MT"/>
                          <a:cs typeface="Arial MT"/>
                        </a:rPr>
                        <a:t>la </a:t>
                      </a:r>
                      <a:r>
                        <a:rPr sz="4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400" spc="-5" dirty="0">
                          <a:latin typeface="Arial MT"/>
                          <a:cs typeface="Arial MT"/>
                        </a:rPr>
                        <a:t>activación de la función 27TN </a:t>
                      </a:r>
                      <a:r>
                        <a:rPr sz="400" spc="-10" dirty="0">
                          <a:latin typeface="Arial MT"/>
                          <a:cs typeface="Arial MT"/>
                        </a:rPr>
                        <a:t>del </a:t>
                      </a:r>
                      <a:r>
                        <a:rPr sz="400" spc="-5" dirty="0">
                          <a:latin typeface="Arial MT"/>
                          <a:cs typeface="Arial MT"/>
                        </a:rPr>
                        <a:t> relé</a:t>
                      </a:r>
                      <a:r>
                        <a:rPr sz="400" dirty="0">
                          <a:latin typeface="Arial MT"/>
                          <a:cs typeface="Arial MT"/>
                        </a:rPr>
                        <a:t> de</a:t>
                      </a:r>
                      <a:r>
                        <a:rPr sz="400" spc="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400" spc="-5" dirty="0">
                          <a:latin typeface="Arial MT"/>
                          <a:cs typeface="Arial MT"/>
                        </a:rPr>
                        <a:t>protección</a:t>
                      </a:r>
                      <a:r>
                        <a:rPr sz="4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400" spc="-5" dirty="0">
                          <a:latin typeface="Arial MT"/>
                          <a:cs typeface="Arial MT"/>
                        </a:rPr>
                        <a:t>eléctrica </a:t>
                      </a:r>
                      <a:r>
                        <a:rPr sz="4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400" spc="-5" dirty="0">
                          <a:latin typeface="Arial MT"/>
                          <a:cs typeface="Arial MT"/>
                        </a:rPr>
                        <a:t>BECKWITH</a:t>
                      </a:r>
                      <a:r>
                        <a:rPr sz="400" spc="-10" dirty="0">
                          <a:latin typeface="Arial MT"/>
                          <a:cs typeface="Arial MT"/>
                        </a:rPr>
                        <a:t> del</a:t>
                      </a:r>
                      <a:r>
                        <a:rPr sz="400" spc="-5" dirty="0">
                          <a:latin typeface="Arial MT"/>
                          <a:cs typeface="Arial MT"/>
                        </a:rPr>
                        <a:t> generador</a:t>
                      </a:r>
                      <a:endParaRPr sz="400">
                        <a:latin typeface="Arial MT"/>
                        <a:cs typeface="Arial MT"/>
                      </a:endParaRPr>
                    </a:p>
                  </a:txBody>
                  <a:tcPr marL="0" marR="0" marT="244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93040" algn="r">
                        <a:lnSpc>
                          <a:spcPts val="810"/>
                        </a:lnSpc>
                      </a:pPr>
                      <a:r>
                        <a:rPr sz="400" dirty="0">
                          <a:latin typeface="Arial MT"/>
                          <a:cs typeface="Arial MT"/>
                        </a:rPr>
                        <a:t>1</a:t>
                      </a:r>
                      <a:endParaRPr sz="4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10"/>
                        </a:lnSpc>
                      </a:pPr>
                      <a:r>
                        <a:rPr sz="400" spc="-5" dirty="0">
                          <a:latin typeface="Arial MT"/>
                          <a:cs typeface="Arial MT"/>
                        </a:rPr>
                        <a:t>PE</a:t>
                      </a:r>
                      <a:endParaRPr sz="4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29461">
                <a:tc>
                  <a:txBody>
                    <a:bodyPr/>
                    <a:lstStyle/>
                    <a:p>
                      <a:pPr algn="ctr">
                        <a:lnSpc>
                          <a:spcPts val="825"/>
                        </a:lnSpc>
                      </a:pPr>
                      <a:r>
                        <a:rPr sz="400" spc="-5" dirty="0">
                          <a:latin typeface="Arial MT"/>
                          <a:cs typeface="Arial MT"/>
                        </a:rPr>
                        <a:t>F2019-017</a:t>
                      </a:r>
                      <a:endParaRPr sz="4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25"/>
                        </a:lnSpc>
                      </a:pPr>
                      <a:r>
                        <a:rPr sz="400" spc="-5" dirty="0">
                          <a:latin typeface="Arial MT"/>
                          <a:cs typeface="Arial MT"/>
                        </a:rPr>
                        <a:t>14/6/2019</a:t>
                      </a:r>
                      <a:endParaRPr sz="4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25"/>
                        </a:lnSpc>
                      </a:pPr>
                      <a:r>
                        <a:rPr sz="400" dirty="0">
                          <a:latin typeface="Arial MT"/>
                          <a:cs typeface="Arial MT"/>
                        </a:rPr>
                        <a:t>1</a:t>
                      </a:r>
                      <a:endParaRPr sz="4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2395">
                        <a:lnSpc>
                          <a:spcPts val="825"/>
                        </a:lnSpc>
                      </a:pPr>
                      <a:r>
                        <a:rPr sz="400" spc="-5" dirty="0">
                          <a:latin typeface="Arial MT"/>
                          <a:cs typeface="Arial MT"/>
                        </a:rPr>
                        <a:t>07:32</a:t>
                      </a:r>
                      <a:endParaRPr sz="4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25"/>
                        </a:lnSpc>
                      </a:pPr>
                      <a:r>
                        <a:rPr sz="400" spc="-5" dirty="0">
                          <a:latin typeface="Arial MT"/>
                          <a:cs typeface="Arial MT"/>
                        </a:rPr>
                        <a:t>11:58</a:t>
                      </a:r>
                      <a:endParaRPr sz="4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25"/>
                        </a:lnSpc>
                      </a:pPr>
                      <a:r>
                        <a:rPr sz="400" spc="-5" dirty="0">
                          <a:latin typeface="Arial MT"/>
                          <a:cs typeface="Arial MT"/>
                        </a:rPr>
                        <a:t>4:26:00</a:t>
                      </a:r>
                      <a:endParaRPr sz="4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 marR="62230" algn="just">
                        <a:lnSpc>
                          <a:spcPts val="800"/>
                        </a:lnSpc>
                        <a:spcBef>
                          <a:spcPts val="45"/>
                        </a:spcBef>
                      </a:pPr>
                      <a:r>
                        <a:rPr sz="400" spc="-5" dirty="0">
                          <a:latin typeface="Arial MT"/>
                          <a:cs typeface="Arial MT"/>
                        </a:rPr>
                        <a:t>Disparo debido a actuación de relé </a:t>
                      </a:r>
                      <a:r>
                        <a:rPr sz="4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400" spc="-5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4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400" spc="-5" dirty="0">
                          <a:latin typeface="Arial MT"/>
                          <a:cs typeface="Arial MT"/>
                        </a:rPr>
                        <a:t>protección</a:t>
                      </a:r>
                      <a:r>
                        <a:rPr sz="4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400" spc="-5" dirty="0">
                          <a:latin typeface="Arial MT"/>
                          <a:cs typeface="Arial MT"/>
                        </a:rPr>
                        <a:t>eléctrica</a:t>
                      </a:r>
                      <a:r>
                        <a:rPr sz="4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400" spc="-5" dirty="0">
                          <a:latin typeface="Arial MT"/>
                          <a:cs typeface="Arial MT"/>
                        </a:rPr>
                        <a:t>generador </a:t>
                      </a:r>
                      <a:r>
                        <a:rPr sz="400" spc="-18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400" spc="-5" dirty="0">
                          <a:latin typeface="Arial MT"/>
                          <a:cs typeface="Arial MT"/>
                        </a:rPr>
                        <a:t>Beckwith</a:t>
                      </a:r>
                      <a:r>
                        <a:rPr sz="4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400" spc="-10" dirty="0">
                          <a:latin typeface="Arial MT"/>
                          <a:cs typeface="Arial MT"/>
                        </a:rPr>
                        <a:t>M3425A</a:t>
                      </a:r>
                      <a:r>
                        <a:rPr sz="400" spc="17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400" spc="-5" dirty="0">
                          <a:latin typeface="Arial MT"/>
                          <a:cs typeface="Arial MT"/>
                        </a:rPr>
                        <a:t>principal;</a:t>
                      </a:r>
                      <a:r>
                        <a:rPr sz="4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400" spc="-5" dirty="0">
                          <a:latin typeface="Arial MT"/>
                          <a:cs typeface="Arial MT"/>
                        </a:rPr>
                        <a:t>se </a:t>
                      </a:r>
                      <a:r>
                        <a:rPr sz="4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400" spc="-5" dirty="0">
                          <a:latin typeface="Arial MT"/>
                          <a:cs typeface="Arial MT"/>
                        </a:rPr>
                        <a:t>activó</a:t>
                      </a:r>
                      <a:r>
                        <a:rPr sz="4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400" spc="-5" dirty="0">
                          <a:latin typeface="Arial MT"/>
                          <a:cs typeface="Arial MT"/>
                        </a:rPr>
                        <a:t>la función</a:t>
                      </a:r>
                      <a:r>
                        <a:rPr sz="4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400" spc="-5" dirty="0">
                          <a:latin typeface="Arial MT"/>
                          <a:cs typeface="Arial MT"/>
                        </a:rPr>
                        <a:t>27TN</a:t>
                      </a:r>
                      <a:endParaRPr sz="400">
                        <a:latin typeface="Arial MT"/>
                        <a:cs typeface="Arial MT"/>
                      </a:endParaRPr>
                    </a:p>
                  </a:txBody>
                  <a:tcPr marL="0" marR="0" marT="36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93040" algn="r">
                        <a:lnSpc>
                          <a:spcPts val="825"/>
                        </a:lnSpc>
                      </a:pPr>
                      <a:r>
                        <a:rPr sz="400" dirty="0">
                          <a:latin typeface="Arial MT"/>
                          <a:cs typeface="Arial MT"/>
                        </a:rPr>
                        <a:t>1</a:t>
                      </a:r>
                      <a:endParaRPr sz="4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25"/>
                        </a:lnSpc>
                      </a:pPr>
                      <a:r>
                        <a:rPr sz="400" spc="-5" dirty="0">
                          <a:latin typeface="Arial MT"/>
                          <a:cs typeface="Arial MT"/>
                        </a:rPr>
                        <a:t>PE</a:t>
                      </a:r>
                      <a:endParaRPr sz="4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4354">
                <a:tc rowSpan="3">
                  <a:txBody>
                    <a:bodyPr/>
                    <a:lstStyle/>
                    <a:p>
                      <a:pPr marL="100330">
                        <a:lnSpc>
                          <a:spcPts val="810"/>
                        </a:lnSpc>
                      </a:pPr>
                      <a:r>
                        <a:rPr sz="400" spc="-5" dirty="0">
                          <a:latin typeface="Arial MT"/>
                          <a:cs typeface="Arial MT"/>
                        </a:rPr>
                        <a:t>F2019-020</a:t>
                      </a:r>
                      <a:endParaRPr sz="4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71120">
                        <a:lnSpc>
                          <a:spcPts val="810"/>
                        </a:lnSpc>
                      </a:pPr>
                      <a:r>
                        <a:rPr sz="400" spc="-5" dirty="0">
                          <a:latin typeface="Arial MT"/>
                          <a:cs typeface="Arial MT"/>
                        </a:rPr>
                        <a:t>12/7/2019</a:t>
                      </a:r>
                      <a:endParaRPr sz="4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ts val="810"/>
                        </a:lnSpc>
                      </a:pPr>
                      <a:r>
                        <a:rPr sz="400" dirty="0">
                          <a:latin typeface="Arial MT"/>
                          <a:cs typeface="Arial MT"/>
                        </a:rPr>
                        <a:t>1</a:t>
                      </a:r>
                      <a:endParaRPr sz="4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2395">
                        <a:lnSpc>
                          <a:spcPts val="810"/>
                        </a:lnSpc>
                      </a:pPr>
                      <a:r>
                        <a:rPr sz="400" spc="-5" dirty="0">
                          <a:latin typeface="Arial MT"/>
                          <a:cs typeface="Arial MT"/>
                        </a:rPr>
                        <a:t>17:25</a:t>
                      </a:r>
                      <a:endParaRPr sz="4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10"/>
                        </a:lnSpc>
                      </a:pPr>
                      <a:r>
                        <a:rPr sz="400" spc="-5" dirty="0">
                          <a:latin typeface="Arial MT"/>
                          <a:cs typeface="Arial MT"/>
                        </a:rPr>
                        <a:t>17:38</a:t>
                      </a:r>
                      <a:endParaRPr sz="4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10"/>
                        </a:lnSpc>
                      </a:pPr>
                      <a:r>
                        <a:rPr sz="400" spc="-5" dirty="0">
                          <a:latin typeface="Arial MT"/>
                          <a:cs typeface="Arial MT"/>
                        </a:rPr>
                        <a:t>0:13:00</a:t>
                      </a:r>
                      <a:endParaRPr sz="4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 marL="68580" marR="80645">
                        <a:lnSpc>
                          <a:spcPct val="95800"/>
                        </a:lnSpc>
                        <a:spcBef>
                          <a:spcPts val="5"/>
                        </a:spcBef>
                      </a:pPr>
                      <a:r>
                        <a:rPr sz="400" spc="-5" dirty="0">
                          <a:latin typeface="Arial MT"/>
                          <a:cs typeface="Arial MT"/>
                        </a:rPr>
                        <a:t>Disparo debido</a:t>
                      </a:r>
                      <a:r>
                        <a:rPr sz="4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400" spc="-5" dirty="0">
                          <a:latin typeface="Arial MT"/>
                          <a:cs typeface="Arial MT"/>
                        </a:rPr>
                        <a:t>a actuación de</a:t>
                      </a:r>
                      <a:r>
                        <a:rPr sz="4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400" spc="-5" dirty="0">
                          <a:latin typeface="Arial MT"/>
                          <a:cs typeface="Arial MT"/>
                        </a:rPr>
                        <a:t>relé </a:t>
                      </a:r>
                      <a:r>
                        <a:rPr sz="400" spc="-18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400" spc="-5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4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400" spc="-5" dirty="0">
                          <a:latin typeface="Arial MT"/>
                          <a:cs typeface="Arial MT"/>
                        </a:rPr>
                        <a:t>protección</a:t>
                      </a:r>
                      <a:r>
                        <a:rPr sz="4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400" spc="-5" dirty="0">
                          <a:latin typeface="Arial MT"/>
                          <a:cs typeface="Arial MT"/>
                        </a:rPr>
                        <a:t>eléctrica generador </a:t>
                      </a:r>
                      <a:r>
                        <a:rPr sz="4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400" spc="-5" dirty="0">
                          <a:latin typeface="Arial MT"/>
                          <a:cs typeface="Arial MT"/>
                        </a:rPr>
                        <a:t>Beckwith</a:t>
                      </a:r>
                      <a:r>
                        <a:rPr sz="400" spc="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400" spc="-10" dirty="0">
                          <a:latin typeface="Arial MT"/>
                          <a:cs typeface="Arial MT"/>
                        </a:rPr>
                        <a:t>M3425A</a:t>
                      </a:r>
                      <a:r>
                        <a:rPr sz="400" spc="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400" spc="-5" dirty="0">
                          <a:latin typeface="Arial MT"/>
                          <a:cs typeface="Arial MT"/>
                        </a:rPr>
                        <a:t>principal</a:t>
                      </a:r>
                      <a:r>
                        <a:rPr sz="400" spc="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400" spc="-5" dirty="0">
                          <a:latin typeface="Arial MT"/>
                          <a:cs typeface="Arial MT"/>
                        </a:rPr>
                        <a:t>y </a:t>
                      </a:r>
                      <a:r>
                        <a:rPr sz="4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400" spc="-5" dirty="0">
                          <a:latin typeface="Arial MT"/>
                          <a:cs typeface="Arial MT"/>
                        </a:rPr>
                        <a:t>respaldo;</a:t>
                      </a:r>
                      <a:r>
                        <a:rPr sz="4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400" dirty="0">
                          <a:latin typeface="Arial MT"/>
                          <a:cs typeface="Arial MT"/>
                        </a:rPr>
                        <a:t>se</a:t>
                      </a:r>
                      <a:r>
                        <a:rPr sz="400" spc="-5" dirty="0">
                          <a:latin typeface="Arial MT"/>
                          <a:cs typeface="Arial MT"/>
                        </a:rPr>
                        <a:t> activó</a:t>
                      </a:r>
                      <a:r>
                        <a:rPr sz="4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400" spc="-5" dirty="0">
                          <a:latin typeface="Arial MT"/>
                          <a:cs typeface="Arial MT"/>
                        </a:rPr>
                        <a:t>la función</a:t>
                      </a:r>
                      <a:r>
                        <a:rPr sz="400" spc="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400" spc="-5" dirty="0">
                          <a:latin typeface="Arial MT"/>
                          <a:cs typeface="Arial MT"/>
                        </a:rPr>
                        <a:t>40</a:t>
                      </a:r>
                      <a:endParaRPr sz="400">
                        <a:latin typeface="Arial MT"/>
                        <a:cs typeface="Arial MT"/>
                      </a:endParaRPr>
                    </a:p>
                  </a:txBody>
                  <a:tcPr marL="0" marR="0" marT="407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ts val="810"/>
                        </a:lnSpc>
                      </a:pPr>
                      <a:r>
                        <a:rPr sz="400" dirty="0">
                          <a:latin typeface="Arial MT"/>
                          <a:cs typeface="Arial MT"/>
                        </a:rPr>
                        <a:t>1</a:t>
                      </a:r>
                      <a:endParaRPr sz="4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ts val="810"/>
                        </a:lnSpc>
                      </a:pPr>
                      <a:r>
                        <a:rPr sz="400" spc="-5" dirty="0">
                          <a:latin typeface="Arial MT"/>
                          <a:cs typeface="Arial MT"/>
                        </a:rPr>
                        <a:t>PE</a:t>
                      </a:r>
                      <a:endParaRPr sz="4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6471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2395">
                        <a:lnSpc>
                          <a:spcPts val="815"/>
                        </a:lnSpc>
                      </a:pPr>
                      <a:r>
                        <a:rPr sz="400" spc="-5" dirty="0">
                          <a:latin typeface="Arial MT"/>
                          <a:cs typeface="Arial MT"/>
                        </a:rPr>
                        <a:t>20:37</a:t>
                      </a:r>
                      <a:endParaRPr sz="4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15"/>
                        </a:lnSpc>
                      </a:pPr>
                      <a:r>
                        <a:rPr sz="400" spc="-5" dirty="0">
                          <a:latin typeface="Arial MT"/>
                          <a:cs typeface="Arial MT"/>
                        </a:rPr>
                        <a:t>00:00</a:t>
                      </a:r>
                      <a:endParaRPr sz="4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15"/>
                        </a:lnSpc>
                      </a:pPr>
                      <a:r>
                        <a:rPr sz="400" spc="-5" dirty="0">
                          <a:latin typeface="Arial MT"/>
                          <a:cs typeface="Arial MT"/>
                        </a:rPr>
                        <a:t>3:23:00</a:t>
                      </a:r>
                      <a:endParaRPr sz="4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6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240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10"/>
                        </a:lnSpc>
                      </a:pPr>
                      <a:r>
                        <a:rPr sz="400" spc="-5" dirty="0">
                          <a:latin typeface="Arial MT"/>
                          <a:cs typeface="Arial MT"/>
                        </a:rPr>
                        <a:t>13/7/2019</a:t>
                      </a:r>
                      <a:endParaRPr sz="4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2395">
                        <a:lnSpc>
                          <a:spcPts val="810"/>
                        </a:lnSpc>
                      </a:pPr>
                      <a:r>
                        <a:rPr sz="400" spc="-5" dirty="0">
                          <a:latin typeface="Arial MT"/>
                          <a:cs typeface="Arial MT"/>
                        </a:rPr>
                        <a:t>00:00</a:t>
                      </a:r>
                      <a:endParaRPr sz="4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10"/>
                        </a:lnSpc>
                      </a:pPr>
                      <a:r>
                        <a:rPr sz="400" spc="-5" dirty="0">
                          <a:latin typeface="Arial MT"/>
                          <a:cs typeface="Arial MT"/>
                        </a:rPr>
                        <a:t>14:20</a:t>
                      </a:r>
                      <a:endParaRPr sz="4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10"/>
                        </a:lnSpc>
                      </a:pPr>
                      <a:r>
                        <a:rPr sz="400" spc="-5" dirty="0">
                          <a:latin typeface="Arial MT"/>
                          <a:cs typeface="Arial MT"/>
                        </a:rPr>
                        <a:t>14:20:00</a:t>
                      </a:r>
                      <a:endParaRPr sz="4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6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28239">
                <a:tc>
                  <a:txBody>
                    <a:bodyPr/>
                    <a:lstStyle/>
                    <a:p>
                      <a:pPr algn="ctr">
                        <a:lnSpc>
                          <a:spcPts val="810"/>
                        </a:lnSpc>
                      </a:pPr>
                      <a:r>
                        <a:rPr sz="400" spc="-5" dirty="0">
                          <a:latin typeface="Arial MT"/>
                          <a:cs typeface="Arial MT"/>
                        </a:rPr>
                        <a:t>F2019-025</a:t>
                      </a:r>
                      <a:endParaRPr sz="4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10"/>
                        </a:lnSpc>
                      </a:pPr>
                      <a:r>
                        <a:rPr sz="400" spc="-5" dirty="0">
                          <a:latin typeface="Arial MT"/>
                          <a:cs typeface="Arial MT"/>
                        </a:rPr>
                        <a:t>2/9/2019</a:t>
                      </a:r>
                      <a:endParaRPr sz="4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10"/>
                        </a:lnSpc>
                      </a:pPr>
                      <a:r>
                        <a:rPr sz="400" dirty="0">
                          <a:latin typeface="Arial MT"/>
                          <a:cs typeface="Arial MT"/>
                        </a:rPr>
                        <a:t>2</a:t>
                      </a:r>
                      <a:endParaRPr sz="4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2395">
                        <a:lnSpc>
                          <a:spcPts val="810"/>
                        </a:lnSpc>
                      </a:pPr>
                      <a:r>
                        <a:rPr sz="400" spc="-5" dirty="0">
                          <a:latin typeface="Arial MT"/>
                          <a:cs typeface="Arial MT"/>
                        </a:rPr>
                        <a:t>13:57</a:t>
                      </a:r>
                      <a:endParaRPr sz="4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10"/>
                        </a:lnSpc>
                      </a:pPr>
                      <a:r>
                        <a:rPr sz="400" spc="-5" dirty="0">
                          <a:latin typeface="Arial MT"/>
                          <a:cs typeface="Arial MT"/>
                        </a:rPr>
                        <a:t>17:01</a:t>
                      </a:r>
                      <a:endParaRPr sz="4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10"/>
                        </a:lnSpc>
                      </a:pPr>
                      <a:r>
                        <a:rPr sz="400" spc="-5" dirty="0">
                          <a:latin typeface="Arial MT"/>
                          <a:cs typeface="Arial MT"/>
                        </a:rPr>
                        <a:t>3:04:00</a:t>
                      </a:r>
                      <a:endParaRPr sz="4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 marR="95250">
                        <a:lnSpc>
                          <a:spcPts val="800"/>
                        </a:lnSpc>
                        <a:spcBef>
                          <a:spcPts val="30"/>
                        </a:spcBef>
                      </a:pPr>
                      <a:r>
                        <a:rPr sz="400" spc="-5" dirty="0">
                          <a:latin typeface="Arial MT"/>
                          <a:cs typeface="Arial MT"/>
                        </a:rPr>
                        <a:t>Entrada</a:t>
                      </a:r>
                      <a:r>
                        <a:rPr sz="4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400" spc="-5" dirty="0">
                          <a:latin typeface="Arial MT"/>
                          <a:cs typeface="Arial MT"/>
                        </a:rPr>
                        <a:t>tardía</a:t>
                      </a:r>
                      <a:r>
                        <a:rPr sz="4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400" spc="-5" dirty="0">
                          <a:latin typeface="Arial MT"/>
                          <a:cs typeface="Arial MT"/>
                        </a:rPr>
                        <a:t>por</a:t>
                      </a:r>
                      <a:r>
                        <a:rPr sz="4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400" spc="-5" dirty="0">
                          <a:latin typeface="Arial MT"/>
                          <a:cs typeface="Arial MT"/>
                        </a:rPr>
                        <a:t>activación</a:t>
                      </a:r>
                      <a:r>
                        <a:rPr sz="400" spc="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400" spc="-5" dirty="0">
                          <a:latin typeface="Arial MT"/>
                          <a:cs typeface="Arial MT"/>
                        </a:rPr>
                        <a:t>de </a:t>
                      </a:r>
                      <a:r>
                        <a:rPr sz="4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400" spc="-5" dirty="0">
                          <a:latin typeface="Arial MT"/>
                          <a:cs typeface="Arial MT"/>
                        </a:rPr>
                        <a:t>función</a:t>
                      </a:r>
                      <a:r>
                        <a:rPr sz="4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400" spc="-5" dirty="0">
                          <a:latin typeface="Arial MT"/>
                          <a:cs typeface="Arial MT"/>
                        </a:rPr>
                        <a:t>Volts/Hz, debido</a:t>
                      </a:r>
                      <a:r>
                        <a:rPr sz="400" spc="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400" spc="-5" dirty="0">
                          <a:latin typeface="Arial MT"/>
                          <a:cs typeface="Arial MT"/>
                        </a:rPr>
                        <a:t>a </a:t>
                      </a:r>
                      <a:r>
                        <a:rPr sz="4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400" spc="-5" dirty="0">
                          <a:latin typeface="Arial MT"/>
                          <a:cs typeface="Arial MT"/>
                        </a:rPr>
                        <a:t>enclavamiento opción</a:t>
                      </a:r>
                      <a:r>
                        <a:rPr sz="400" spc="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400" spc="-5" dirty="0">
                          <a:latin typeface="Arial MT"/>
                          <a:cs typeface="Arial MT"/>
                        </a:rPr>
                        <a:t>subir voltaje </a:t>
                      </a:r>
                      <a:r>
                        <a:rPr sz="400" spc="-18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400" spc="-5" dirty="0">
                          <a:latin typeface="Arial MT"/>
                          <a:cs typeface="Arial MT"/>
                        </a:rPr>
                        <a:t>en</a:t>
                      </a:r>
                      <a:r>
                        <a:rPr sz="4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400" spc="-5" dirty="0">
                          <a:latin typeface="Arial MT"/>
                          <a:cs typeface="Arial MT"/>
                        </a:rPr>
                        <a:t>control</a:t>
                      </a:r>
                      <a:r>
                        <a:rPr sz="400" spc="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400" spc="-5" dirty="0">
                          <a:latin typeface="Arial MT"/>
                          <a:cs typeface="Arial MT"/>
                        </a:rPr>
                        <a:t>CPU</a:t>
                      </a:r>
                      <a:r>
                        <a:rPr sz="4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400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400" spc="-5" dirty="0">
                          <a:latin typeface="Arial MT"/>
                          <a:cs typeface="Arial MT"/>
                        </a:rPr>
                        <a:t> excitación</a:t>
                      </a:r>
                      <a:endParaRPr sz="400">
                        <a:latin typeface="Arial MT"/>
                        <a:cs typeface="Arial MT"/>
                      </a:endParaRPr>
                    </a:p>
                  </a:txBody>
                  <a:tcPr marL="0" marR="0" marT="244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9390">
                        <a:lnSpc>
                          <a:spcPts val="810"/>
                        </a:lnSpc>
                      </a:pPr>
                      <a:r>
                        <a:rPr sz="400" dirty="0">
                          <a:latin typeface="Arial MT"/>
                          <a:cs typeface="Arial MT"/>
                        </a:rPr>
                        <a:t>1</a:t>
                      </a:r>
                      <a:endParaRPr sz="4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10"/>
                        </a:lnSpc>
                      </a:pPr>
                      <a:r>
                        <a:rPr sz="400" spc="-5" dirty="0">
                          <a:latin typeface="Arial MT"/>
                          <a:cs typeface="Arial MT"/>
                        </a:rPr>
                        <a:t>PE</a:t>
                      </a:r>
                      <a:endParaRPr sz="4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28239">
                <a:tc>
                  <a:txBody>
                    <a:bodyPr/>
                    <a:lstStyle/>
                    <a:p>
                      <a:pPr algn="ctr">
                        <a:lnSpc>
                          <a:spcPts val="810"/>
                        </a:lnSpc>
                      </a:pPr>
                      <a:r>
                        <a:rPr sz="400" spc="-5" dirty="0">
                          <a:latin typeface="Arial MT"/>
                          <a:cs typeface="Arial MT"/>
                        </a:rPr>
                        <a:t>F2019-026</a:t>
                      </a:r>
                      <a:endParaRPr sz="4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10"/>
                        </a:lnSpc>
                      </a:pPr>
                      <a:r>
                        <a:rPr sz="400" spc="-5" dirty="0">
                          <a:latin typeface="Arial MT"/>
                          <a:cs typeface="Arial MT"/>
                        </a:rPr>
                        <a:t>3/9/2019</a:t>
                      </a:r>
                      <a:endParaRPr sz="4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10"/>
                        </a:lnSpc>
                      </a:pPr>
                      <a:r>
                        <a:rPr sz="400" dirty="0">
                          <a:latin typeface="Arial MT"/>
                          <a:cs typeface="Arial MT"/>
                        </a:rPr>
                        <a:t>2</a:t>
                      </a:r>
                      <a:endParaRPr sz="4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2395">
                        <a:lnSpc>
                          <a:spcPts val="810"/>
                        </a:lnSpc>
                      </a:pPr>
                      <a:r>
                        <a:rPr sz="400" spc="-5" dirty="0">
                          <a:latin typeface="Arial MT"/>
                          <a:cs typeface="Arial MT"/>
                        </a:rPr>
                        <a:t>11:31</a:t>
                      </a:r>
                      <a:endParaRPr sz="4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10"/>
                        </a:lnSpc>
                      </a:pPr>
                      <a:r>
                        <a:rPr sz="400" spc="-5" dirty="0">
                          <a:latin typeface="Arial MT"/>
                          <a:cs typeface="Arial MT"/>
                        </a:rPr>
                        <a:t>18:14</a:t>
                      </a:r>
                      <a:endParaRPr sz="4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10"/>
                        </a:lnSpc>
                      </a:pPr>
                      <a:r>
                        <a:rPr sz="400" spc="-5" dirty="0">
                          <a:latin typeface="Arial MT"/>
                          <a:cs typeface="Arial MT"/>
                        </a:rPr>
                        <a:t>6:43:00</a:t>
                      </a:r>
                      <a:endParaRPr sz="4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 marR="91440">
                        <a:lnSpc>
                          <a:spcPts val="800"/>
                        </a:lnSpc>
                        <a:spcBef>
                          <a:spcPts val="30"/>
                        </a:spcBef>
                      </a:pPr>
                      <a:r>
                        <a:rPr sz="400" spc="-5" dirty="0">
                          <a:latin typeface="Arial MT"/>
                          <a:cs typeface="Arial MT"/>
                        </a:rPr>
                        <a:t>Disparo por daño a cable control </a:t>
                      </a:r>
                      <a:r>
                        <a:rPr sz="4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400" spc="-5" dirty="0">
                          <a:latin typeface="Arial MT"/>
                          <a:cs typeface="Arial MT"/>
                        </a:rPr>
                        <a:t>señales</a:t>
                      </a:r>
                      <a:r>
                        <a:rPr sz="4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400" spc="-5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4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400" spc="-5" dirty="0">
                          <a:latin typeface="Arial MT"/>
                          <a:cs typeface="Arial MT"/>
                        </a:rPr>
                        <a:t>disparo</a:t>
                      </a:r>
                      <a:r>
                        <a:rPr sz="4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400" spc="-5" dirty="0">
                          <a:latin typeface="Arial MT"/>
                          <a:cs typeface="Arial MT"/>
                        </a:rPr>
                        <a:t>del TX,</a:t>
                      </a:r>
                      <a:r>
                        <a:rPr sz="4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400" spc="-5" dirty="0">
                          <a:latin typeface="Arial MT"/>
                          <a:cs typeface="Arial MT"/>
                        </a:rPr>
                        <a:t>debido </a:t>
                      </a:r>
                      <a:r>
                        <a:rPr sz="4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400" spc="-5" dirty="0">
                          <a:latin typeface="Arial MT"/>
                          <a:cs typeface="Arial MT"/>
                        </a:rPr>
                        <a:t>a perforación ejecutada </a:t>
                      </a:r>
                      <a:r>
                        <a:rPr sz="400" dirty="0">
                          <a:latin typeface="Arial MT"/>
                          <a:cs typeface="Arial MT"/>
                        </a:rPr>
                        <a:t>en </a:t>
                      </a:r>
                      <a:r>
                        <a:rPr sz="400" spc="-5" dirty="0">
                          <a:latin typeface="Arial MT"/>
                          <a:cs typeface="Arial MT"/>
                        </a:rPr>
                        <a:t>piso en </a:t>
                      </a:r>
                      <a:r>
                        <a:rPr sz="400" spc="-18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400" spc="-5" dirty="0">
                          <a:latin typeface="Arial MT"/>
                          <a:cs typeface="Arial MT"/>
                        </a:rPr>
                        <a:t>el</a:t>
                      </a:r>
                      <a:r>
                        <a:rPr sz="4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400" spc="-5" dirty="0">
                          <a:latin typeface="Arial MT"/>
                          <a:cs typeface="Arial MT"/>
                        </a:rPr>
                        <a:t>área</a:t>
                      </a:r>
                      <a:r>
                        <a:rPr sz="400" spc="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400" spc="-5" dirty="0">
                          <a:latin typeface="Arial MT"/>
                          <a:cs typeface="Arial MT"/>
                        </a:rPr>
                        <a:t>cerca</a:t>
                      </a:r>
                      <a:r>
                        <a:rPr sz="4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400" spc="-5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400" spc="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400" spc="-10" dirty="0">
                          <a:latin typeface="Arial MT"/>
                          <a:cs typeface="Arial MT"/>
                        </a:rPr>
                        <a:t>TX.</a:t>
                      </a:r>
                      <a:endParaRPr sz="400">
                        <a:latin typeface="Arial MT"/>
                        <a:cs typeface="Arial MT"/>
                      </a:endParaRPr>
                    </a:p>
                  </a:txBody>
                  <a:tcPr marL="0" marR="0" marT="244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ts val="810"/>
                        </a:lnSpc>
                      </a:pPr>
                      <a:r>
                        <a:rPr sz="400" dirty="0">
                          <a:latin typeface="Arial MT"/>
                          <a:cs typeface="Arial MT"/>
                        </a:rPr>
                        <a:t>1</a:t>
                      </a:r>
                      <a:endParaRPr sz="4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10"/>
                        </a:lnSpc>
                      </a:pPr>
                      <a:r>
                        <a:rPr sz="400" spc="-5" dirty="0">
                          <a:latin typeface="Arial MT"/>
                          <a:cs typeface="Arial MT"/>
                        </a:rPr>
                        <a:t>PE</a:t>
                      </a:r>
                      <a:endParaRPr sz="4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20218">
                <a:tc gridSpan="7">
                  <a:txBody>
                    <a:bodyPr/>
                    <a:lstStyle/>
                    <a:p>
                      <a:pPr algn="ctr">
                        <a:lnSpc>
                          <a:spcPts val="810"/>
                        </a:lnSpc>
                      </a:pPr>
                      <a:r>
                        <a:rPr sz="400" spc="-5" dirty="0">
                          <a:latin typeface="Arial MT"/>
                          <a:cs typeface="Arial MT"/>
                        </a:rPr>
                        <a:t>SUB-TOTAL</a:t>
                      </a:r>
                      <a:endParaRPr sz="4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56210" algn="r">
                        <a:lnSpc>
                          <a:spcPts val="810"/>
                        </a:lnSpc>
                      </a:pPr>
                      <a:r>
                        <a:rPr sz="400" spc="-5" dirty="0">
                          <a:latin typeface="Arial MT"/>
                          <a:cs typeface="Arial MT"/>
                        </a:rPr>
                        <a:t>4.0</a:t>
                      </a:r>
                      <a:endParaRPr sz="4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810"/>
                        </a:lnSpc>
                      </a:pPr>
                      <a:r>
                        <a:rPr sz="400" spc="-5" dirty="0">
                          <a:latin typeface="Arial MT"/>
                          <a:cs typeface="Arial MT"/>
                        </a:rPr>
                        <a:t>1.0</a:t>
                      </a:r>
                      <a:endParaRPr sz="4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810"/>
                        </a:lnSpc>
                      </a:pPr>
                      <a:r>
                        <a:rPr sz="400" spc="-5" dirty="0">
                          <a:latin typeface="Arial MT"/>
                          <a:cs typeface="Arial MT"/>
                        </a:rPr>
                        <a:t>0.0</a:t>
                      </a:r>
                      <a:endParaRPr sz="4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10"/>
                        </a:lnSpc>
                      </a:pPr>
                      <a:r>
                        <a:rPr sz="400" spc="-5" dirty="0">
                          <a:latin typeface="Arial MT"/>
                          <a:cs typeface="Arial MT"/>
                        </a:rPr>
                        <a:t>0.0</a:t>
                      </a:r>
                      <a:endParaRPr sz="4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10"/>
                        </a:lnSpc>
                      </a:pPr>
                      <a:r>
                        <a:rPr sz="400" spc="-5" dirty="0">
                          <a:latin typeface="Arial MT"/>
                          <a:cs typeface="Arial MT"/>
                        </a:rPr>
                        <a:t>0.0</a:t>
                      </a:r>
                      <a:endParaRPr sz="4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10"/>
                        </a:lnSpc>
                      </a:pPr>
                      <a:r>
                        <a:rPr sz="400" spc="-5" dirty="0">
                          <a:latin typeface="Arial MT"/>
                          <a:cs typeface="Arial MT"/>
                        </a:rPr>
                        <a:t>0.0</a:t>
                      </a:r>
                      <a:endParaRPr sz="4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2560">
                        <a:lnSpc>
                          <a:spcPts val="810"/>
                        </a:lnSpc>
                      </a:pPr>
                      <a:r>
                        <a:rPr sz="400" spc="-5" dirty="0">
                          <a:latin typeface="Arial MT"/>
                          <a:cs typeface="Arial MT"/>
                        </a:rPr>
                        <a:t>1.0</a:t>
                      </a:r>
                      <a:endParaRPr sz="4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810"/>
                        </a:lnSpc>
                      </a:pPr>
                      <a:r>
                        <a:rPr sz="400" spc="-5" dirty="0">
                          <a:latin typeface="Arial MT"/>
                          <a:cs typeface="Arial MT"/>
                        </a:rPr>
                        <a:t>0.0</a:t>
                      </a:r>
                      <a:endParaRPr sz="4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10"/>
                        </a:lnSpc>
                      </a:pPr>
                      <a:r>
                        <a:rPr sz="400" spc="-5" dirty="0">
                          <a:latin typeface="Arial MT"/>
                          <a:cs typeface="Arial MT"/>
                        </a:rPr>
                        <a:t>0.0</a:t>
                      </a:r>
                      <a:endParaRPr sz="4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4354">
                <a:tc gridSpan="7">
                  <a:txBody>
                    <a:bodyPr/>
                    <a:lstStyle/>
                    <a:p>
                      <a:pPr marL="1270" algn="ctr">
                        <a:lnSpc>
                          <a:spcPts val="810"/>
                        </a:lnSpc>
                      </a:pPr>
                      <a:r>
                        <a:rPr sz="400" spc="-5" dirty="0">
                          <a:latin typeface="Arial MT"/>
                          <a:cs typeface="Arial MT"/>
                        </a:rPr>
                        <a:t>TOTAL</a:t>
                      </a:r>
                      <a:endParaRPr sz="4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ts val="810"/>
                        </a:lnSpc>
                      </a:pPr>
                      <a:r>
                        <a:rPr sz="400" spc="-5" dirty="0">
                          <a:latin typeface="Arial MT"/>
                          <a:cs typeface="Arial MT"/>
                        </a:rPr>
                        <a:t>5.0</a:t>
                      </a:r>
                      <a:endParaRPr sz="4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ts val="810"/>
                        </a:lnSpc>
                      </a:pPr>
                      <a:r>
                        <a:rPr sz="400" spc="-5" dirty="0">
                          <a:latin typeface="Arial MT"/>
                          <a:cs typeface="Arial MT"/>
                        </a:rPr>
                        <a:t>0.0</a:t>
                      </a:r>
                      <a:endParaRPr sz="4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ts val="810"/>
                        </a:lnSpc>
                      </a:pPr>
                      <a:r>
                        <a:rPr sz="400" spc="-5" dirty="0">
                          <a:latin typeface="Arial MT"/>
                          <a:cs typeface="Arial MT"/>
                        </a:rPr>
                        <a:t>1.0</a:t>
                      </a:r>
                      <a:endParaRPr sz="4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4" name="object 4"/>
          <p:cNvSpPr txBox="1"/>
          <p:nvPr/>
        </p:nvSpPr>
        <p:spPr>
          <a:xfrm>
            <a:off x="1364075" y="3631481"/>
            <a:ext cx="7174345" cy="118081"/>
          </a:xfrm>
          <a:prstGeom prst="rect">
            <a:avLst/>
          </a:prstGeom>
        </p:spPr>
        <p:txBody>
          <a:bodyPr vert="horz" wrap="square" lIns="0" tIns="10259" rIns="0" bIns="0" rtlCol="0">
            <a:spAutoFit/>
          </a:bodyPr>
          <a:lstStyle/>
          <a:p>
            <a:pPr marL="10259">
              <a:spcBef>
                <a:spcPts val="81"/>
              </a:spcBef>
            </a:pPr>
            <a:r>
              <a:rPr sz="700" b="1" i="1" dirty="0">
                <a:latin typeface="Times New Roman"/>
                <a:cs typeface="Times New Roman"/>
              </a:rPr>
              <a:t>Tabla 4.41:</a:t>
            </a:r>
            <a:r>
              <a:rPr sz="700" b="1" i="1" spc="8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ANÁLISIS </a:t>
            </a:r>
            <a:r>
              <a:rPr sz="700" b="1" i="1" dirty="0">
                <a:latin typeface="Times New Roman"/>
                <a:cs typeface="Times New Roman"/>
              </a:rPr>
              <a:t>POR</a:t>
            </a:r>
            <a:r>
              <a:rPr sz="700" b="1" i="1" spc="8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TIPO</a:t>
            </a:r>
            <a:r>
              <a:rPr sz="700" b="1" i="1" spc="4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DE</a:t>
            </a:r>
            <a:r>
              <a:rPr sz="700" b="1" i="1" spc="8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FALLA</a:t>
            </a:r>
            <a:r>
              <a:rPr sz="700" b="1" i="1" spc="4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DE</a:t>
            </a:r>
            <a:r>
              <a:rPr sz="700" b="1" i="1" spc="8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LAS</a:t>
            </a:r>
            <a:r>
              <a:rPr sz="700" b="1" i="1" spc="4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UNIDADES</a:t>
            </a:r>
            <a:r>
              <a:rPr sz="700" b="1" i="1" spc="8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GENERADORAS</a:t>
            </a:r>
            <a:r>
              <a:rPr sz="700" b="1" i="1" spc="8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DE</a:t>
            </a:r>
            <a:r>
              <a:rPr sz="700" b="1" i="1" spc="4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LA</a:t>
            </a:r>
            <a:r>
              <a:rPr sz="700" b="1" i="1" spc="8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CENTRAL</a:t>
            </a:r>
            <a:r>
              <a:rPr sz="700" b="1" i="1" spc="4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HIDROELÉCTRICA</a:t>
            </a:r>
            <a:r>
              <a:rPr sz="700" b="1" i="1" spc="194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15</a:t>
            </a:r>
            <a:r>
              <a:rPr sz="700" b="1" i="1" spc="4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DE</a:t>
            </a:r>
            <a:r>
              <a:rPr sz="700" b="1" i="1" spc="4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SEPTIEMBRE.</a:t>
            </a:r>
            <a:endParaRPr sz="7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xfrm>
            <a:off x="6329082" y="5931133"/>
            <a:ext cx="300182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0777"/>
            <a:r>
              <a:rPr dirty="0"/>
              <a:t>82</a:t>
            </a:r>
          </a:p>
        </p:txBody>
      </p:sp>
      <p:sp>
        <p:nvSpPr>
          <p:cNvPr id="2" name="object 2"/>
          <p:cNvSpPr txBox="1"/>
          <p:nvPr/>
        </p:nvSpPr>
        <p:spPr>
          <a:xfrm>
            <a:off x="1051937" y="559880"/>
            <a:ext cx="5554614" cy="5416790"/>
          </a:xfrm>
          <a:prstGeom prst="rect">
            <a:avLst/>
          </a:prstGeom>
        </p:spPr>
        <p:txBody>
          <a:bodyPr vert="horz" wrap="square" lIns="0" tIns="5130" rIns="0" bIns="0" rtlCol="0">
            <a:spAutoFit/>
          </a:bodyPr>
          <a:lstStyle/>
          <a:p>
            <a:pPr marL="10259" marR="5130" algn="just">
              <a:lnSpc>
                <a:spcPct val="103299"/>
              </a:lnSpc>
              <a:spcBef>
                <a:spcPts val="40"/>
              </a:spcBef>
            </a:pPr>
            <a:r>
              <a:rPr sz="1000" spc="-4" dirty="0">
                <a:latin typeface="Times New Roman"/>
                <a:cs typeface="Times New Roman"/>
              </a:rPr>
              <a:t>Del informe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fallas </a:t>
            </a:r>
            <a:r>
              <a:rPr sz="1000" dirty="0">
                <a:latin typeface="Times New Roman"/>
                <a:cs typeface="Times New Roman"/>
              </a:rPr>
              <a:t>ocurridas </a:t>
            </a:r>
            <a:r>
              <a:rPr sz="1000" spc="-4" dirty="0">
                <a:latin typeface="Times New Roman"/>
                <a:cs typeface="Times New Roman"/>
              </a:rPr>
              <a:t>en el </a:t>
            </a:r>
            <a:r>
              <a:rPr sz="1000" dirty="0">
                <a:latin typeface="Times New Roman"/>
                <a:cs typeface="Times New Roman"/>
              </a:rPr>
              <a:t>2019 descritas </a:t>
            </a:r>
            <a:r>
              <a:rPr sz="1000" spc="-4" dirty="0">
                <a:latin typeface="Times New Roman"/>
                <a:cs typeface="Times New Roman"/>
              </a:rPr>
              <a:t>en </a:t>
            </a:r>
            <a:r>
              <a:rPr sz="1000" dirty="0">
                <a:latin typeface="Times New Roman"/>
                <a:cs typeface="Times New Roman"/>
              </a:rPr>
              <a:t>la </a:t>
            </a:r>
            <a:r>
              <a:rPr sz="1000" b="1" dirty="0">
                <a:latin typeface="Times New Roman"/>
                <a:cs typeface="Times New Roman"/>
              </a:rPr>
              <a:t>Tabla 4.41 </a:t>
            </a:r>
            <a:r>
              <a:rPr sz="1000" dirty="0">
                <a:latin typeface="Times New Roman"/>
                <a:cs typeface="Times New Roman"/>
              </a:rPr>
              <a:t>podemos </a:t>
            </a:r>
            <a:r>
              <a:rPr sz="1000" spc="-4" dirty="0">
                <a:latin typeface="Times New Roman"/>
                <a:cs typeface="Times New Roman"/>
              </a:rPr>
              <a:t>observar </a:t>
            </a:r>
            <a:r>
              <a:rPr sz="1000" dirty="0">
                <a:latin typeface="Times New Roman"/>
                <a:cs typeface="Times New Roman"/>
              </a:rPr>
              <a:t>que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 unidad </a:t>
            </a:r>
            <a:r>
              <a:rPr sz="1000" spc="-4" dirty="0">
                <a:latin typeface="Times New Roman"/>
                <a:cs typeface="Times New Roman"/>
              </a:rPr>
              <a:t>generadora </a:t>
            </a:r>
            <a:r>
              <a:rPr sz="1000" dirty="0">
                <a:latin typeface="Times New Roman"/>
                <a:cs typeface="Times New Roman"/>
              </a:rPr>
              <a:t>que ha presentado más fallas </a:t>
            </a:r>
            <a:r>
              <a:rPr sz="1000" spc="-4" dirty="0">
                <a:latin typeface="Times New Roman"/>
                <a:cs typeface="Times New Roman"/>
              </a:rPr>
              <a:t>ese año es </a:t>
            </a:r>
            <a:r>
              <a:rPr sz="1000" dirty="0">
                <a:latin typeface="Times New Roman"/>
                <a:cs typeface="Times New Roman"/>
              </a:rPr>
              <a:t>la unidad </a:t>
            </a:r>
            <a:r>
              <a:rPr sz="1000" spc="-4" dirty="0">
                <a:latin typeface="Times New Roman"/>
                <a:cs typeface="Times New Roman"/>
              </a:rPr>
              <a:t>generadora </a:t>
            </a:r>
            <a:r>
              <a:rPr sz="1000" spc="12" dirty="0">
                <a:latin typeface="Times New Roman"/>
                <a:cs typeface="Times New Roman"/>
              </a:rPr>
              <a:t>U1 </a:t>
            </a:r>
            <a:r>
              <a:rPr sz="1000" spc="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anteriormente </a:t>
            </a:r>
            <a:r>
              <a:rPr sz="1000" dirty="0">
                <a:latin typeface="Times New Roman"/>
                <a:cs typeface="Times New Roman"/>
              </a:rPr>
              <a:t>se </a:t>
            </a:r>
            <a:r>
              <a:rPr sz="1000" spc="-4" dirty="0">
                <a:latin typeface="Times New Roman"/>
                <a:cs typeface="Times New Roman"/>
              </a:rPr>
              <a:t>aclaró </a:t>
            </a:r>
            <a:r>
              <a:rPr sz="1000" dirty="0">
                <a:latin typeface="Times New Roman"/>
                <a:cs typeface="Times New Roman"/>
              </a:rPr>
              <a:t>que </a:t>
            </a:r>
            <a:r>
              <a:rPr sz="1000" spc="-4" dirty="0">
                <a:latin typeface="Times New Roman"/>
                <a:cs typeface="Times New Roman"/>
              </a:rPr>
              <a:t>es </a:t>
            </a:r>
            <a:r>
              <a:rPr sz="1000" dirty="0">
                <a:latin typeface="Times New Roman"/>
                <a:cs typeface="Times New Roman"/>
              </a:rPr>
              <a:t>la unidad </a:t>
            </a:r>
            <a:r>
              <a:rPr sz="1000" spc="-4" dirty="0">
                <a:latin typeface="Times New Roman"/>
                <a:cs typeface="Times New Roman"/>
              </a:rPr>
              <a:t>generadora </a:t>
            </a:r>
            <a:r>
              <a:rPr sz="1000" dirty="0">
                <a:latin typeface="Times New Roman"/>
                <a:cs typeface="Times New Roman"/>
              </a:rPr>
              <a:t>que </a:t>
            </a:r>
            <a:r>
              <a:rPr sz="1000" spc="-4" dirty="0">
                <a:latin typeface="Times New Roman"/>
                <a:cs typeface="Times New Roman"/>
              </a:rPr>
              <a:t>se encuentra operando </a:t>
            </a:r>
            <a:r>
              <a:rPr sz="1000" dirty="0">
                <a:latin typeface="Times New Roman"/>
                <a:cs typeface="Times New Roman"/>
              </a:rPr>
              <a:t>la mayor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parte</a:t>
            </a:r>
            <a:r>
              <a:rPr sz="1000" dirty="0">
                <a:latin typeface="Times New Roman"/>
                <a:cs typeface="Times New Roman"/>
              </a:rPr>
              <a:t> del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tiempo</a:t>
            </a:r>
            <a:r>
              <a:rPr sz="1000" dirty="0">
                <a:latin typeface="Times New Roman"/>
                <a:cs typeface="Times New Roman"/>
              </a:rPr>
              <a:t> por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ende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generador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al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cual</a:t>
            </a:r>
            <a:r>
              <a:rPr sz="1000" dirty="0">
                <a:latin typeface="Times New Roman"/>
                <a:cs typeface="Times New Roman"/>
              </a:rPr>
              <a:t> se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debe</a:t>
            </a:r>
            <a:r>
              <a:rPr sz="1000" dirty="0">
                <a:latin typeface="Times New Roman"/>
                <a:cs typeface="Times New Roman"/>
              </a:rPr>
              <a:t> de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proporcionar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mayor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mantenimiento.</a:t>
            </a:r>
            <a:r>
              <a:rPr sz="1000" spc="4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</a:t>
            </a:r>
            <a:r>
              <a:rPr sz="1000" spc="4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las</a:t>
            </a:r>
            <a:r>
              <a:rPr sz="1000" spc="4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6</a:t>
            </a:r>
            <a:r>
              <a:rPr sz="1000" spc="4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fallas</a:t>
            </a:r>
            <a:r>
              <a:rPr sz="1000" spc="57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ocurridas</a:t>
            </a:r>
            <a:r>
              <a:rPr sz="1000" spc="4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spc="53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spc="57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periodo</a:t>
            </a:r>
            <a:r>
              <a:rPr sz="1000" spc="53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del</a:t>
            </a:r>
            <a:r>
              <a:rPr sz="1000" spc="57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2019,</a:t>
            </a:r>
            <a:r>
              <a:rPr sz="1000" spc="53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un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total</a:t>
            </a:r>
            <a:r>
              <a:rPr sz="1000" spc="44" dirty="0">
                <a:latin typeface="Times New Roman"/>
                <a:cs typeface="Times New Roman"/>
              </a:rPr>
              <a:t> </a:t>
            </a:r>
            <a:r>
              <a:rPr sz="1000" spc="-8" dirty="0">
                <a:latin typeface="Times New Roman"/>
                <a:cs typeface="Times New Roman"/>
              </a:rPr>
              <a:t>de</a:t>
            </a:r>
            <a:r>
              <a:rPr sz="1000" spc="57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4</a:t>
            </a:r>
            <a:r>
              <a:rPr sz="1000" spc="53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fallas</a:t>
            </a:r>
            <a:r>
              <a:rPr sz="1000" spc="57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fueron </a:t>
            </a:r>
            <a:r>
              <a:rPr sz="1000" spc="-23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 el generador U1, el generador U2 </a:t>
            </a:r>
            <a:r>
              <a:rPr sz="1000" dirty="0">
                <a:latin typeface="Times New Roman"/>
                <a:cs typeface="Times New Roman"/>
              </a:rPr>
              <a:t>sufrió solo 2 </a:t>
            </a:r>
            <a:r>
              <a:rPr sz="1000" spc="-4" dirty="0">
                <a:latin typeface="Times New Roman"/>
                <a:cs typeface="Times New Roman"/>
              </a:rPr>
              <a:t>fallas en el </a:t>
            </a:r>
            <a:r>
              <a:rPr sz="1000" dirty="0">
                <a:latin typeface="Times New Roman"/>
                <a:cs typeface="Times New Roman"/>
              </a:rPr>
              <a:t>2019, una de </a:t>
            </a:r>
            <a:r>
              <a:rPr sz="1000" spc="-4" dirty="0">
                <a:latin typeface="Times New Roman"/>
                <a:cs typeface="Times New Roman"/>
              </a:rPr>
              <a:t>las fallas </a:t>
            </a:r>
            <a:r>
              <a:rPr sz="1000" dirty="0">
                <a:latin typeface="Times New Roman"/>
                <a:cs typeface="Times New Roman"/>
              </a:rPr>
              <a:t>fue por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error </a:t>
            </a:r>
            <a:r>
              <a:rPr sz="1000" dirty="0">
                <a:latin typeface="Times New Roman"/>
                <a:cs typeface="Times New Roman"/>
              </a:rPr>
              <a:t>humano y </a:t>
            </a:r>
            <a:r>
              <a:rPr sz="1000" spc="4" dirty="0">
                <a:latin typeface="Times New Roman"/>
                <a:cs typeface="Times New Roman"/>
              </a:rPr>
              <a:t>la </a:t>
            </a:r>
            <a:r>
              <a:rPr sz="1000" dirty="0">
                <a:latin typeface="Times New Roman"/>
                <a:cs typeface="Times New Roman"/>
              </a:rPr>
              <a:t>segunda fue una </a:t>
            </a:r>
            <a:r>
              <a:rPr sz="1000" spc="-4" dirty="0">
                <a:latin typeface="Times New Roman"/>
                <a:cs typeface="Times New Roman"/>
              </a:rPr>
              <a:t>entrada </a:t>
            </a:r>
            <a:r>
              <a:rPr sz="1000" dirty="0">
                <a:latin typeface="Times New Roman"/>
                <a:cs typeface="Times New Roman"/>
              </a:rPr>
              <a:t>tardía por un </a:t>
            </a:r>
            <a:r>
              <a:rPr sz="1000" spc="-4" dirty="0">
                <a:latin typeface="Times New Roman"/>
                <a:cs typeface="Times New Roman"/>
              </a:rPr>
              <a:t>enclavamiento </a:t>
            </a:r>
            <a:r>
              <a:rPr sz="1000" dirty="0">
                <a:latin typeface="Times New Roman"/>
                <a:cs typeface="Times New Roman"/>
              </a:rPr>
              <a:t>en </a:t>
            </a:r>
            <a:r>
              <a:rPr sz="1000" spc="-4" dirty="0">
                <a:latin typeface="Times New Roman"/>
                <a:cs typeface="Times New Roman"/>
              </a:rPr>
              <a:t>control CPU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excitación,</a:t>
            </a:r>
            <a:r>
              <a:rPr sz="1000" dirty="0">
                <a:latin typeface="Times New Roman"/>
                <a:cs typeface="Times New Roman"/>
              </a:rPr>
              <a:t> el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generador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U2</a:t>
            </a:r>
            <a:r>
              <a:rPr sz="1000" dirty="0">
                <a:latin typeface="Times New Roman"/>
                <a:cs typeface="Times New Roman"/>
              </a:rPr>
              <a:t> no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sufrió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ningún</a:t>
            </a:r>
            <a:r>
              <a:rPr sz="1000" dirty="0">
                <a:latin typeface="Times New Roman"/>
                <a:cs typeface="Times New Roman"/>
              </a:rPr>
              <a:t> disparo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por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falla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equipo</a:t>
            </a:r>
            <a:r>
              <a:rPr sz="1000" spc="1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en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dirty="0">
                <a:latin typeface="Times New Roman"/>
                <a:cs typeface="Times New Roman"/>
              </a:rPr>
              <a:t> 2019.</a:t>
            </a:r>
            <a:endParaRPr sz="1000">
              <a:latin typeface="Times New Roman"/>
              <a:cs typeface="Times New Roman"/>
            </a:endParaRPr>
          </a:p>
          <a:p>
            <a:pPr marL="10259" marR="4104" algn="just">
              <a:lnSpc>
                <a:spcPct val="103400"/>
              </a:lnSpc>
              <a:spcBef>
                <a:spcPts val="658"/>
              </a:spcBef>
            </a:pPr>
            <a:r>
              <a:rPr sz="1000" spc="-4" dirty="0">
                <a:latin typeface="Times New Roman"/>
                <a:cs typeface="Times New Roman"/>
              </a:rPr>
              <a:t>De las </a:t>
            </a:r>
            <a:r>
              <a:rPr sz="1000" dirty="0">
                <a:latin typeface="Times New Roman"/>
                <a:cs typeface="Times New Roman"/>
              </a:rPr>
              <a:t>4 </a:t>
            </a:r>
            <a:r>
              <a:rPr sz="1000" spc="-4" dirty="0">
                <a:latin typeface="Times New Roman"/>
                <a:cs typeface="Times New Roman"/>
              </a:rPr>
              <a:t>fallas ocurridas en el generador U1, </a:t>
            </a:r>
            <a:r>
              <a:rPr sz="1000" dirty="0">
                <a:latin typeface="Times New Roman"/>
                <a:cs typeface="Times New Roman"/>
              </a:rPr>
              <a:t>3 </a:t>
            </a:r>
            <a:r>
              <a:rPr sz="1000" spc="-4" dirty="0">
                <a:latin typeface="Times New Roman"/>
                <a:cs typeface="Times New Roman"/>
              </a:rPr>
              <a:t>fallas fueron ocasionadas </a:t>
            </a:r>
            <a:r>
              <a:rPr sz="1000" dirty="0">
                <a:latin typeface="Times New Roman"/>
                <a:cs typeface="Times New Roman"/>
              </a:rPr>
              <a:t>por </a:t>
            </a:r>
            <a:r>
              <a:rPr sz="1000" spc="-4" dirty="0">
                <a:latin typeface="Times New Roman"/>
                <a:cs typeface="Times New Roman"/>
              </a:rPr>
              <a:t>disparo en falla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equipo debido </a:t>
            </a:r>
            <a:r>
              <a:rPr sz="1000" dirty="0">
                <a:latin typeface="Times New Roman"/>
                <a:cs typeface="Times New Roman"/>
              </a:rPr>
              <a:t>a la </a:t>
            </a:r>
            <a:r>
              <a:rPr sz="1000" spc="-4" dirty="0">
                <a:latin typeface="Times New Roman"/>
                <a:cs typeface="Times New Roman"/>
              </a:rPr>
              <a:t>actuación </a:t>
            </a:r>
            <a:r>
              <a:rPr sz="1000" dirty="0">
                <a:latin typeface="Times New Roman"/>
                <a:cs typeface="Times New Roman"/>
              </a:rPr>
              <a:t>de la </a:t>
            </a:r>
            <a:r>
              <a:rPr sz="1000" spc="-4" dirty="0">
                <a:latin typeface="Times New Roman"/>
                <a:cs typeface="Times New Roman"/>
              </a:rPr>
              <a:t>protección </a:t>
            </a:r>
            <a:r>
              <a:rPr sz="1000" dirty="0">
                <a:latin typeface="Times New Roman"/>
                <a:cs typeface="Times New Roman"/>
              </a:rPr>
              <a:t>27TN, la </a:t>
            </a:r>
            <a:r>
              <a:rPr sz="1000" spc="-4" dirty="0">
                <a:latin typeface="Times New Roman"/>
                <a:cs typeface="Times New Roman"/>
              </a:rPr>
              <a:t>cual es Protección contra falla </a:t>
            </a:r>
            <a:r>
              <a:rPr sz="1000" dirty="0">
                <a:latin typeface="Times New Roman"/>
                <a:cs typeface="Times New Roman"/>
              </a:rPr>
              <a:t>a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tierra en el devanado del estator, en condiciones </a:t>
            </a:r>
            <a:r>
              <a:rPr sz="1000" spc="4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falla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esta protección se presentan dos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escenarios,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primero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una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falla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cercano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al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neutro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del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generador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que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provoca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que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voltaje </a:t>
            </a:r>
            <a:r>
              <a:rPr sz="1000" spc="-23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tercera </a:t>
            </a:r>
            <a:r>
              <a:rPr sz="1000" dirty="0">
                <a:latin typeface="Times New Roman"/>
                <a:cs typeface="Times New Roman"/>
              </a:rPr>
              <a:t>armónica </a:t>
            </a:r>
            <a:r>
              <a:rPr sz="1000" spc="-4" dirty="0">
                <a:latin typeface="Times New Roman"/>
                <a:cs typeface="Times New Roman"/>
              </a:rPr>
              <a:t>disminuya considerablemente en el neutro, </a:t>
            </a:r>
            <a:r>
              <a:rPr sz="1000" dirty="0">
                <a:latin typeface="Times New Roman"/>
                <a:cs typeface="Times New Roman"/>
              </a:rPr>
              <a:t>lo que </a:t>
            </a:r>
            <a:r>
              <a:rPr sz="1000" spc="-4" dirty="0">
                <a:latin typeface="Times New Roman"/>
                <a:cs typeface="Times New Roman"/>
              </a:rPr>
              <a:t>provoca </a:t>
            </a:r>
            <a:r>
              <a:rPr sz="1000" dirty="0">
                <a:latin typeface="Times New Roman"/>
                <a:cs typeface="Times New Roman"/>
              </a:rPr>
              <a:t>la </a:t>
            </a:r>
            <a:r>
              <a:rPr sz="1000" spc="-4" dirty="0">
                <a:latin typeface="Times New Roman"/>
                <a:cs typeface="Times New Roman"/>
              </a:rPr>
              <a:t>operación </a:t>
            </a:r>
            <a:r>
              <a:rPr sz="1000" dirty="0">
                <a:latin typeface="Times New Roman"/>
                <a:cs typeface="Times New Roman"/>
              </a:rPr>
              <a:t> la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protección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27TN;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segundo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escenario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una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falla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cercana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las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terminales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del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generador,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que </a:t>
            </a:r>
            <a:r>
              <a:rPr sz="1000" spc="-4" dirty="0">
                <a:latin typeface="Times New Roman"/>
                <a:cs typeface="Times New Roman"/>
              </a:rPr>
              <a:t>conlleva </a:t>
            </a:r>
            <a:r>
              <a:rPr sz="1000" dirty="0">
                <a:latin typeface="Times New Roman"/>
                <a:cs typeface="Times New Roman"/>
              </a:rPr>
              <a:t>a que </a:t>
            </a:r>
            <a:r>
              <a:rPr sz="1000" spc="-4" dirty="0">
                <a:latin typeface="Times New Roman"/>
                <a:cs typeface="Times New Roman"/>
              </a:rPr>
              <a:t>el voltaje se incremente en el </a:t>
            </a:r>
            <a:r>
              <a:rPr sz="1000" dirty="0">
                <a:latin typeface="Times New Roman"/>
                <a:cs typeface="Times New Roman"/>
              </a:rPr>
              <a:t>neutro, que hace operar la </a:t>
            </a:r>
            <a:r>
              <a:rPr sz="1000" spc="-4" dirty="0">
                <a:latin typeface="Times New Roman"/>
                <a:cs typeface="Times New Roman"/>
              </a:rPr>
              <a:t>protección </a:t>
            </a:r>
            <a:r>
              <a:rPr sz="1000" dirty="0">
                <a:latin typeface="Times New Roman"/>
                <a:cs typeface="Times New Roman"/>
              </a:rPr>
              <a:t>59N.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Dado </a:t>
            </a:r>
            <a:r>
              <a:rPr sz="1000" dirty="0">
                <a:latin typeface="Times New Roman"/>
                <a:cs typeface="Times New Roman"/>
              </a:rPr>
              <a:t>que no hay </a:t>
            </a:r>
            <a:r>
              <a:rPr sz="1000" spc="-4" dirty="0">
                <a:latin typeface="Times New Roman"/>
                <a:cs typeface="Times New Roman"/>
              </a:rPr>
              <a:t>disparo </a:t>
            </a:r>
            <a:r>
              <a:rPr sz="1000" dirty="0">
                <a:latin typeface="Times New Roman"/>
                <a:cs typeface="Times New Roman"/>
              </a:rPr>
              <a:t>de la </a:t>
            </a:r>
            <a:r>
              <a:rPr sz="1000" spc="-4" dirty="0">
                <a:latin typeface="Times New Roman"/>
                <a:cs typeface="Times New Roman"/>
              </a:rPr>
              <a:t>protección </a:t>
            </a:r>
            <a:r>
              <a:rPr sz="1000" dirty="0">
                <a:latin typeface="Times New Roman"/>
                <a:cs typeface="Times New Roman"/>
              </a:rPr>
              <a:t>59N </a:t>
            </a:r>
            <a:r>
              <a:rPr sz="1000" spc="-4" dirty="0">
                <a:latin typeface="Times New Roman"/>
                <a:cs typeface="Times New Roman"/>
              </a:rPr>
              <a:t>en el periodo del </a:t>
            </a:r>
            <a:r>
              <a:rPr sz="1000" dirty="0">
                <a:latin typeface="Times New Roman"/>
                <a:cs typeface="Times New Roman"/>
              </a:rPr>
              <a:t>2019, </a:t>
            </a:r>
            <a:r>
              <a:rPr sz="1000" spc="-4" dirty="0">
                <a:latin typeface="Times New Roman"/>
                <a:cs typeface="Times New Roman"/>
              </a:rPr>
              <a:t>se tiene presente el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primer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escenario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cual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indica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una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falla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cercana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al neutro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del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generador </a:t>
            </a:r>
            <a:r>
              <a:rPr sz="1000" dirty="0">
                <a:latin typeface="Times New Roman"/>
                <a:cs typeface="Times New Roman"/>
              </a:rPr>
              <a:t>por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lo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que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tendría </a:t>
            </a:r>
            <a:r>
              <a:rPr sz="1000" spc="-23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que </a:t>
            </a:r>
            <a:r>
              <a:rPr sz="1000" spc="-4" dirty="0">
                <a:latin typeface="Times New Roman"/>
                <a:cs typeface="Times New Roman"/>
              </a:rPr>
              <a:t>realizar las mediciones </a:t>
            </a:r>
            <a:r>
              <a:rPr sz="1000" dirty="0">
                <a:latin typeface="Times New Roman"/>
                <a:cs typeface="Times New Roman"/>
              </a:rPr>
              <a:t>y </a:t>
            </a:r>
            <a:r>
              <a:rPr sz="1000" spc="-4" dirty="0">
                <a:latin typeface="Times New Roman"/>
                <a:cs typeface="Times New Roman"/>
              </a:rPr>
              <a:t>revisiones </a:t>
            </a:r>
            <a:r>
              <a:rPr sz="1000" dirty="0">
                <a:latin typeface="Times New Roman"/>
                <a:cs typeface="Times New Roman"/>
              </a:rPr>
              <a:t>pertinentes </a:t>
            </a:r>
            <a:r>
              <a:rPr sz="1000" spc="-4" dirty="0">
                <a:latin typeface="Times New Roman"/>
                <a:cs typeface="Times New Roman"/>
              </a:rPr>
              <a:t>en el sistema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aterrizaje del neutro del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generador,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dirty="0">
                <a:latin typeface="Times New Roman"/>
                <a:cs typeface="Times New Roman"/>
              </a:rPr>
              <a:t> cual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</a:t>
            </a:r>
            <a:r>
              <a:rPr sz="1000" dirty="0">
                <a:latin typeface="Times New Roman"/>
                <a:cs typeface="Times New Roman"/>
              </a:rPr>
              <a:t> 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través</a:t>
            </a:r>
            <a:r>
              <a:rPr sz="1000" dirty="0">
                <a:latin typeface="Times New Roman"/>
                <a:cs typeface="Times New Roman"/>
              </a:rPr>
              <a:t> de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alta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impedancia</a:t>
            </a:r>
            <a:r>
              <a:rPr sz="1000" dirty="0">
                <a:latin typeface="Times New Roman"/>
                <a:cs typeface="Times New Roman"/>
              </a:rPr>
              <a:t> por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medio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un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transformador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distribución</a:t>
            </a:r>
            <a:r>
              <a:rPr sz="1000" dirty="0">
                <a:latin typeface="Times New Roman"/>
                <a:cs typeface="Times New Roman"/>
              </a:rPr>
              <a:t> con un </a:t>
            </a:r>
            <a:r>
              <a:rPr sz="1000" spc="-4" dirty="0">
                <a:latin typeface="Times New Roman"/>
                <a:cs typeface="Times New Roman"/>
              </a:rPr>
              <a:t>resistor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secundario.</a:t>
            </a:r>
            <a:endParaRPr sz="1000">
              <a:latin typeface="Times New Roman"/>
              <a:cs typeface="Times New Roman"/>
            </a:endParaRPr>
          </a:p>
          <a:p>
            <a:pPr marL="10259" marR="5642" algn="just">
              <a:lnSpc>
                <a:spcPct val="103299"/>
              </a:lnSpc>
              <a:spcBef>
                <a:spcPts val="658"/>
              </a:spcBef>
            </a:pPr>
            <a:r>
              <a:rPr sz="1000" spc="-4" dirty="0">
                <a:latin typeface="Times New Roman"/>
                <a:cs typeface="Times New Roman"/>
              </a:rPr>
              <a:t>Además del </a:t>
            </a:r>
            <a:r>
              <a:rPr sz="1000" dirty="0">
                <a:latin typeface="Times New Roman"/>
                <a:cs typeface="Times New Roman"/>
              </a:rPr>
              <a:t>disparo de </a:t>
            </a:r>
            <a:r>
              <a:rPr sz="1000" spc="4" dirty="0">
                <a:latin typeface="Times New Roman"/>
                <a:cs typeface="Times New Roman"/>
              </a:rPr>
              <a:t>la </a:t>
            </a:r>
            <a:r>
              <a:rPr sz="1000" spc="-4" dirty="0">
                <a:latin typeface="Times New Roman"/>
                <a:cs typeface="Times New Roman"/>
              </a:rPr>
              <a:t>protección </a:t>
            </a:r>
            <a:r>
              <a:rPr sz="1000" dirty="0">
                <a:latin typeface="Times New Roman"/>
                <a:cs typeface="Times New Roman"/>
              </a:rPr>
              <a:t>27TN la unidad </a:t>
            </a:r>
            <a:r>
              <a:rPr sz="1000" spc="-4" dirty="0">
                <a:latin typeface="Times New Roman"/>
                <a:cs typeface="Times New Roman"/>
              </a:rPr>
              <a:t>generadora U1 en </a:t>
            </a:r>
            <a:r>
              <a:rPr sz="1000" dirty="0">
                <a:latin typeface="Times New Roman"/>
                <a:cs typeface="Times New Roman"/>
              </a:rPr>
              <a:t>el </a:t>
            </a:r>
            <a:r>
              <a:rPr sz="1000" spc="-4" dirty="0">
                <a:latin typeface="Times New Roman"/>
                <a:cs typeface="Times New Roman"/>
              </a:rPr>
              <a:t>periodo del año </a:t>
            </a:r>
            <a:r>
              <a:rPr sz="1000" dirty="0">
                <a:latin typeface="Times New Roman"/>
                <a:cs typeface="Times New Roman"/>
              </a:rPr>
              <a:t> 2019 </a:t>
            </a:r>
            <a:r>
              <a:rPr sz="1000" spc="-4" dirty="0">
                <a:latin typeface="Times New Roman"/>
                <a:cs typeface="Times New Roman"/>
              </a:rPr>
              <a:t>sufrió </a:t>
            </a:r>
            <a:r>
              <a:rPr sz="1000" dirty="0">
                <a:latin typeface="Times New Roman"/>
                <a:cs typeface="Times New Roman"/>
              </a:rPr>
              <a:t>un </a:t>
            </a:r>
            <a:r>
              <a:rPr sz="1000" spc="-4" dirty="0">
                <a:latin typeface="Times New Roman"/>
                <a:cs typeface="Times New Roman"/>
              </a:rPr>
              <a:t>disparo </a:t>
            </a:r>
            <a:r>
              <a:rPr sz="1000" dirty="0">
                <a:latin typeface="Times New Roman"/>
                <a:cs typeface="Times New Roman"/>
              </a:rPr>
              <a:t>de la </a:t>
            </a:r>
            <a:r>
              <a:rPr sz="1000" spc="-4" dirty="0">
                <a:latin typeface="Times New Roman"/>
                <a:cs typeface="Times New Roman"/>
              </a:rPr>
              <a:t>protección </a:t>
            </a:r>
            <a:r>
              <a:rPr sz="1000" dirty="0">
                <a:latin typeface="Times New Roman"/>
                <a:cs typeface="Times New Roman"/>
              </a:rPr>
              <a:t>40, la cual </a:t>
            </a:r>
            <a:r>
              <a:rPr sz="1000" spc="-4" dirty="0">
                <a:latin typeface="Times New Roman"/>
                <a:cs typeface="Times New Roman"/>
              </a:rPr>
              <a:t>es Protección contra </a:t>
            </a:r>
            <a:r>
              <a:rPr sz="1000" dirty="0">
                <a:latin typeface="Times New Roman"/>
                <a:cs typeface="Times New Roman"/>
              </a:rPr>
              <a:t>perdida de campo o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excitación,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dicha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falla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además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que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presenta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en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ese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año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mayor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tiempo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que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generador </a:t>
            </a:r>
            <a:r>
              <a:rPr sz="1000" spc="-23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U1 estuvo fuera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servicio, el mayor tiempo </a:t>
            </a:r>
            <a:r>
              <a:rPr sz="1000" dirty="0">
                <a:latin typeface="Times New Roman"/>
                <a:cs typeface="Times New Roman"/>
              </a:rPr>
              <a:t>de indisponibilidad </a:t>
            </a:r>
            <a:r>
              <a:rPr sz="1000" spc="-4" dirty="0">
                <a:latin typeface="Times New Roman"/>
                <a:cs typeface="Times New Roman"/>
              </a:rPr>
              <a:t>del generador </a:t>
            </a:r>
            <a:r>
              <a:rPr sz="1000" dirty="0">
                <a:latin typeface="Times New Roman"/>
                <a:cs typeface="Times New Roman"/>
              </a:rPr>
              <a:t>por dicha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falla </a:t>
            </a:r>
            <a:r>
              <a:rPr sz="1000" dirty="0">
                <a:latin typeface="Times New Roman"/>
                <a:cs typeface="Times New Roman"/>
              </a:rPr>
              <a:t>fue de un </a:t>
            </a:r>
            <a:r>
              <a:rPr sz="1000" spc="-4" dirty="0">
                <a:latin typeface="Times New Roman"/>
                <a:cs typeface="Times New Roman"/>
              </a:rPr>
              <a:t>tiempo </a:t>
            </a:r>
            <a:r>
              <a:rPr sz="1000" dirty="0">
                <a:latin typeface="Times New Roman"/>
                <a:cs typeface="Times New Roman"/>
              </a:rPr>
              <a:t>de 17 </a:t>
            </a:r>
            <a:r>
              <a:rPr sz="1000" spc="-4" dirty="0">
                <a:latin typeface="Times New Roman"/>
                <a:cs typeface="Times New Roman"/>
              </a:rPr>
              <a:t>horas con </a:t>
            </a:r>
            <a:r>
              <a:rPr sz="1000" dirty="0">
                <a:latin typeface="Times New Roman"/>
                <a:cs typeface="Times New Roman"/>
              </a:rPr>
              <a:t>43 </a:t>
            </a:r>
            <a:r>
              <a:rPr sz="1000" spc="-4" dirty="0">
                <a:latin typeface="Times New Roman"/>
                <a:cs typeface="Times New Roman"/>
              </a:rPr>
              <a:t>minutos, el actuar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esta protección evita daños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mecánicos </a:t>
            </a:r>
            <a:r>
              <a:rPr sz="1000" dirty="0">
                <a:latin typeface="Times New Roman"/>
                <a:cs typeface="Times New Roman"/>
              </a:rPr>
              <a:t>y </a:t>
            </a:r>
            <a:r>
              <a:rPr sz="1000" spc="-4" dirty="0">
                <a:latin typeface="Times New Roman"/>
                <a:cs typeface="Times New Roman"/>
              </a:rPr>
              <a:t>eléctricos </a:t>
            </a:r>
            <a:r>
              <a:rPr sz="1000" dirty="0">
                <a:latin typeface="Times New Roman"/>
                <a:cs typeface="Times New Roman"/>
              </a:rPr>
              <a:t>producidos por una perdida </a:t>
            </a:r>
            <a:r>
              <a:rPr sz="1000" spc="-4" dirty="0">
                <a:latin typeface="Times New Roman"/>
                <a:cs typeface="Times New Roman"/>
              </a:rPr>
              <a:t>repentina </a:t>
            </a:r>
            <a:r>
              <a:rPr sz="1000" dirty="0">
                <a:latin typeface="Times New Roman"/>
                <a:cs typeface="Times New Roman"/>
              </a:rPr>
              <a:t>de la </a:t>
            </a:r>
            <a:r>
              <a:rPr sz="1000" spc="-4" dirty="0">
                <a:latin typeface="Times New Roman"/>
                <a:cs typeface="Times New Roman"/>
              </a:rPr>
              <a:t>excitación, </a:t>
            </a:r>
            <a:r>
              <a:rPr sz="1000" dirty="0">
                <a:latin typeface="Times New Roman"/>
                <a:cs typeface="Times New Roman"/>
              </a:rPr>
              <a:t>pasando a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recibir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energía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reactiva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spc="4" dirty="0">
                <a:latin typeface="Times New Roman"/>
                <a:cs typeface="Times New Roman"/>
              </a:rPr>
              <a:t>de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red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para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poder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mantener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tensión y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pudiendo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incluso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perder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sincronismo,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esta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una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falla</a:t>
            </a:r>
            <a:r>
              <a:rPr sz="1000" spc="-4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compleja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spc="-12" dirty="0">
                <a:latin typeface="Times New Roman"/>
                <a:cs typeface="Times New Roman"/>
              </a:rPr>
              <a:t>ya</a:t>
            </a:r>
            <a:r>
              <a:rPr sz="1000" spc="-4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que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spc="4" dirty="0">
                <a:latin typeface="Times New Roman"/>
                <a:cs typeface="Times New Roman"/>
              </a:rPr>
              <a:t>hay</a:t>
            </a:r>
            <a:r>
              <a:rPr sz="1000" spc="-57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diversos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factores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para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spc="4" dirty="0">
                <a:latin typeface="Times New Roman"/>
                <a:cs typeface="Times New Roman"/>
              </a:rPr>
              <a:t>que</a:t>
            </a:r>
            <a:r>
              <a:rPr sz="1000" spc="-4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dé</a:t>
            </a:r>
            <a:r>
              <a:rPr sz="1000" spc="-4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un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disparo </a:t>
            </a:r>
            <a:r>
              <a:rPr sz="1000" spc="-23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esta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protección, </a:t>
            </a:r>
            <a:r>
              <a:rPr sz="1000" dirty="0">
                <a:latin typeface="Times New Roman"/>
                <a:cs typeface="Times New Roman"/>
              </a:rPr>
              <a:t>por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ello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falla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que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más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tiempo </a:t>
            </a:r>
            <a:r>
              <a:rPr sz="1000" dirty="0">
                <a:latin typeface="Times New Roman"/>
                <a:cs typeface="Times New Roman"/>
              </a:rPr>
              <a:t>a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tenido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fuera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servicio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al generador </a:t>
            </a:r>
            <a:r>
              <a:rPr sz="1000" spc="-23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U1, </a:t>
            </a:r>
            <a:r>
              <a:rPr sz="1000" spc="-4" dirty="0">
                <a:latin typeface="Times New Roman"/>
                <a:cs typeface="Times New Roman"/>
              </a:rPr>
              <a:t>durante el año </a:t>
            </a:r>
            <a:r>
              <a:rPr sz="1000" dirty="0">
                <a:latin typeface="Times New Roman"/>
                <a:cs typeface="Times New Roman"/>
              </a:rPr>
              <a:t>2019, </a:t>
            </a:r>
            <a:r>
              <a:rPr sz="1000" spc="-4" dirty="0">
                <a:latin typeface="Times New Roman"/>
                <a:cs typeface="Times New Roman"/>
              </a:rPr>
              <a:t>esta protección </a:t>
            </a:r>
            <a:r>
              <a:rPr sz="1000" dirty="0">
                <a:latin typeface="Times New Roman"/>
                <a:cs typeface="Times New Roman"/>
              </a:rPr>
              <a:t>requiere un </a:t>
            </a:r>
            <a:r>
              <a:rPr sz="1000" spc="-4" dirty="0">
                <a:latin typeface="Times New Roman"/>
                <a:cs typeface="Times New Roman"/>
              </a:rPr>
              <a:t>ajuste complejo </a:t>
            </a:r>
            <a:r>
              <a:rPr sz="1000" spc="-12" dirty="0">
                <a:latin typeface="Times New Roman"/>
                <a:cs typeface="Times New Roman"/>
              </a:rPr>
              <a:t>ya </a:t>
            </a:r>
            <a:r>
              <a:rPr sz="1000" dirty="0">
                <a:latin typeface="Times New Roman"/>
                <a:cs typeface="Times New Roman"/>
              </a:rPr>
              <a:t>que </a:t>
            </a:r>
            <a:r>
              <a:rPr sz="1000" spc="-4" dirty="0">
                <a:latin typeface="Times New Roman"/>
                <a:cs typeface="Times New Roman"/>
              </a:rPr>
              <a:t>se tiene </a:t>
            </a:r>
            <a:r>
              <a:rPr sz="1000" dirty="0">
                <a:latin typeface="Times New Roman"/>
                <a:cs typeface="Times New Roman"/>
              </a:rPr>
              <a:t>que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coordinar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con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curva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capabilidad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que muestra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los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límites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térmicos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del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generador.</a:t>
            </a:r>
            <a:endParaRPr sz="1000">
              <a:latin typeface="Times New Roman"/>
              <a:cs typeface="Times New Roman"/>
            </a:endParaRPr>
          </a:p>
          <a:p>
            <a:pPr marL="10259" marR="6155" algn="just">
              <a:lnSpc>
                <a:spcPct val="103400"/>
              </a:lnSpc>
              <a:spcBef>
                <a:spcPts val="650"/>
              </a:spcBef>
            </a:pPr>
            <a:r>
              <a:rPr sz="1000" dirty="0">
                <a:latin typeface="Times New Roman"/>
                <a:cs typeface="Times New Roman"/>
              </a:rPr>
              <a:t>Con </a:t>
            </a:r>
            <a:r>
              <a:rPr sz="1000" spc="-4" dirty="0">
                <a:latin typeface="Times New Roman"/>
                <a:cs typeface="Times New Roman"/>
              </a:rPr>
              <a:t>el documento </a:t>
            </a:r>
            <a:r>
              <a:rPr sz="1000" dirty="0">
                <a:latin typeface="Times New Roman"/>
                <a:cs typeface="Times New Roman"/>
              </a:rPr>
              <a:t>de análisis de </a:t>
            </a:r>
            <a:r>
              <a:rPr sz="1000" spc="-4" dirty="0">
                <a:latin typeface="Times New Roman"/>
                <a:cs typeface="Times New Roman"/>
              </a:rPr>
              <a:t>fallas ocurridas en el año </a:t>
            </a:r>
            <a:r>
              <a:rPr sz="1000" dirty="0">
                <a:latin typeface="Times New Roman"/>
                <a:cs typeface="Times New Roman"/>
              </a:rPr>
              <a:t>2019 que fue </a:t>
            </a:r>
            <a:r>
              <a:rPr sz="1000" spc="-4" dirty="0">
                <a:latin typeface="Times New Roman"/>
                <a:cs typeface="Times New Roman"/>
              </a:rPr>
              <a:t>proporcionado </a:t>
            </a:r>
            <a:r>
              <a:rPr sz="1000" dirty="0">
                <a:latin typeface="Times New Roman"/>
                <a:cs typeface="Times New Roman"/>
              </a:rPr>
              <a:t>por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 </a:t>
            </a:r>
            <a:r>
              <a:rPr sz="1000" spc="-8" dirty="0">
                <a:latin typeface="Times New Roman"/>
                <a:cs typeface="Times New Roman"/>
              </a:rPr>
              <a:t>CEL, </a:t>
            </a:r>
            <a:r>
              <a:rPr sz="1000" spc="-4" dirty="0">
                <a:latin typeface="Times New Roman"/>
                <a:cs typeface="Times New Roman"/>
              </a:rPr>
              <a:t>se </a:t>
            </a:r>
            <a:r>
              <a:rPr sz="1000" dirty="0">
                <a:latin typeface="Times New Roman"/>
                <a:cs typeface="Times New Roman"/>
              </a:rPr>
              <a:t>puede </a:t>
            </a:r>
            <a:r>
              <a:rPr sz="1000" spc="-4" dirty="0">
                <a:latin typeface="Times New Roman"/>
                <a:cs typeface="Times New Roman"/>
              </a:rPr>
              <a:t>ver </a:t>
            </a:r>
            <a:r>
              <a:rPr sz="1000" dirty="0">
                <a:latin typeface="Times New Roman"/>
                <a:cs typeface="Times New Roman"/>
              </a:rPr>
              <a:t>que la </a:t>
            </a:r>
            <a:r>
              <a:rPr sz="1000" spc="-4" dirty="0">
                <a:latin typeface="Times New Roman"/>
                <a:cs typeface="Times New Roman"/>
              </a:rPr>
              <a:t>Central Hidroeléctrica </a:t>
            </a:r>
            <a:r>
              <a:rPr sz="1000" dirty="0">
                <a:latin typeface="Times New Roman"/>
                <a:cs typeface="Times New Roman"/>
              </a:rPr>
              <a:t>15 de </a:t>
            </a:r>
            <a:r>
              <a:rPr sz="1000" spc="-4" dirty="0">
                <a:latin typeface="Times New Roman"/>
                <a:cs typeface="Times New Roman"/>
              </a:rPr>
              <a:t>septiembre </a:t>
            </a:r>
            <a:r>
              <a:rPr sz="1000" dirty="0">
                <a:latin typeface="Times New Roman"/>
                <a:cs typeface="Times New Roman"/>
              </a:rPr>
              <a:t>pose un </a:t>
            </a:r>
            <a:r>
              <a:rPr sz="1000" spc="-4" dirty="0">
                <a:latin typeface="Times New Roman"/>
                <a:cs typeface="Times New Roman"/>
              </a:rPr>
              <a:t>sistema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protecciones eléctricas </a:t>
            </a:r>
            <a:r>
              <a:rPr sz="1000" dirty="0">
                <a:latin typeface="Times New Roman"/>
                <a:cs typeface="Times New Roman"/>
              </a:rPr>
              <a:t>con un </a:t>
            </a:r>
            <a:r>
              <a:rPr sz="1000" spc="-4" dirty="0">
                <a:latin typeface="Times New Roman"/>
                <a:cs typeface="Times New Roman"/>
              </a:rPr>
              <a:t>buen desempeño </a:t>
            </a:r>
            <a:r>
              <a:rPr sz="1000" spc="4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actuación, además </a:t>
            </a:r>
            <a:r>
              <a:rPr sz="1000" spc="-12" dirty="0">
                <a:latin typeface="Times New Roman"/>
                <a:cs typeface="Times New Roman"/>
              </a:rPr>
              <a:t>ya </a:t>
            </a:r>
            <a:r>
              <a:rPr sz="1000" dirty="0">
                <a:latin typeface="Times New Roman"/>
                <a:cs typeface="Times New Roman"/>
              </a:rPr>
              <a:t>que </a:t>
            </a:r>
            <a:r>
              <a:rPr sz="1000" spc="-4" dirty="0">
                <a:latin typeface="Times New Roman"/>
                <a:cs typeface="Times New Roman"/>
              </a:rPr>
              <a:t>ese año </a:t>
            </a:r>
            <a:r>
              <a:rPr sz="1000" dirty="0">
                <a:latin typeface="Times New Roman"/>
                <a:cs typeface="Times New Roman"/>
              </a:rPr>
              <a:t>solo </a:t>
            </a:r>
            <a:r>
              <a:rPr sz="1000" spc="-4" dirty="0">
                <a:latin typeface="Times New Roman"/>
                <a:cs typeface="Times New Roman"/>
              </a:rPr>
              <a:t>se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dieron </a:t>
            </a:r>
            <a:r>
              <a:rPr sz="1000" dirty="0">
                <a:latin typeface="Times New Roman"/>
                <a:cs typeface="Times New Roman"/>
              </a:rPr>
              <a:t>6 </a:t>
            </a:r>
            <a:r>
              <a:rPr sz="1000" spc="-4" dirty="0">
                <a:latin typeface="Times New Roman"/>
                <a:cs typeface="Times New Roman"/>
              </a:rPr>
              <a:t>fallas </a:t>
            </a:r>
            <a:r>
              <a:rPr sz="1000" dirty="0">
                <a:latin typeface="Times New Roman"/>
                <a:cs typeface="Times New Roman"/>
              </a:rPr>
              <a:t>y 1 fue por </a:t>
            </a:r>
            <a:r>
              <a:rPr sz="1000" spc="-4" dirty="0">
                <a:latin typeface="Times New Roman"/>
                <a:cs typeface="Times New Roman"/>
              </a:rPr>
              <a:t>error </a:t>
            </a:r>
            <a:r>
              <a:rPr sz="1000" dirty="0">
                <a:latin typeface="Times New Roman"/>
                <a:cs typeface="Times New Roman"/>
              </a:rPr>
              <a:t>humano </a:t>
            </a:r>
            <a:r>
              <a:rPr sz="1000" spc="-4" dirty="0">
                <a:latin typeface="Times New Roman"/>
                <a:cs typeface="Times New Roman"/>
              </a:rPr>
              <a:t>se </a:t>
            </a:r>
            <a:r>
              <a:rPr sz="1000" dirty="0">
                <a:latin typeface="Times New Roman"/>
                <a:cs typeface="Times New Roman"/>
              </a:rPr>
              <a:t>percata que </a:t>
            </a:r>
            <a:r>
              <a:rPr sz="1000" spc="-4" dirty="0">
                <a:latin typeface="Times New Roman"/>
                <a:cs typeface="Times New Roman"/>
              </a:rPr>
              <a:t>el mantenimiento </a:t>
            </a:r>
            <a:r>
              <a:rPr sz="1000" dirty="0">
                <a:latin typeface="Times New Roman"/>
                <a:cs typeface="Times New Roman"/>
              </a:rPr>
              <a:t>que </a:t>
            </a:r>
            <a:r>
              <a:rPr sz="1000" spc="-4" dirty="0">
                <a:latin typeface="Times New Roman"/>
                <a:cs typeface="Times New Roman"/>
              </a:rPr>
              <a:t>se </a:t>
            </a:r>
            <a:r>
              <a:rPr sz="1000" dirty="0">
                <a:latin typeface="Times New Roman"/>
                <a:cs typeface="Times New Roman"/>
              </a:rPr>
              <a:t>les brinda a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los equipo es bastante óptimo, los generadores </a:t>
            </a:r>
            <a:r>
              <a:rPr sz="1000" dirty="0">
                <a:latin typeface="Times New Roman"/>
                <a:cs typeface="Times New Roman"/>
              </a:rPr>
              <a:t>no </a:t>
            </a:r>
            <a:r>
              <a:rPr sz="1000" spc="-4" dirty="0">
                <a:latin typeface="Times New Roman"/>
                <a:cs typeface="Times New Roman"/>
              </a:rPr>
              <a:t>sufrieron ninguna </a:t>
            </a:r>
            <a:r>
              <a:rPr sz="1000" dirty="0">
                <a:latin typeface="Times New Roman"/>
                <a:cs typeface="Times New Roman"/>
              </a:rPr>
              <a:t>falla de </a:t>
            </a:r>
            <a:r>
              <a:rPr sz="1000" spc="-4" dirty="0">
                <a:latin typeface="Times New Roman"/>
                <a:cs typeface="Times New Roman"/>
              </a:rPr>
              <a:t>alto riesgo, el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tiempo</a:t>
            </a:r>
            <a:r>
              <a:rPr sz="1000" dirty="0">
                <a:latin typeface="Times New Roman"/>
                <a:cs typeface="Times New Roman"/>
              </a:rPr>
              <a:t> de </a:t>
            </a:r>
            <a:r>
              <a:rPr sz="1000" spc="-4" dirty="0">
                <a:latin typeface="Times New Roman"/>
                <a:cs typeface="Times New Roman"/>
              </a:rPr>
              <a:t>despeje</a:t>
            </a:r>
            <a:r>
              <a:rPr sz="1000" dirty="0">
                <a:latin typeface="Times New Roman"/>
                <a:cs typeface="Times New Roman"/>
              </a:rPr>
              <a:t> de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fallas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promedio</a:t>
            </a:r>
            <a:r>
              <a:rPr sz="1000" dirty="0">
                <a:latin typeface="Times New Roman"/>
                <a:cs typeface="Times New Roman"/>
              </a:rPr>
              <a:t> no fue</a:t>
            </a:r>
            <a:r>
              <a:rPr sz="1000" spc="-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larga duración.</a:t>
            </a:r>
            <a:endParaRPr sz="1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51937" y="559879"/>
            <a:ext cx="5553989" cy="1114715"/>
          </a:xfrm>
          <a:prstGeom prst="rect">
            <a:avLst/>
          </a:prstGeom>
        </p:spPr>
        <p:txBody>
          <a:bodyPr vert="horz" wrap="square" lIns="0" tIns="5130" rIns="0" bIns="0" rtlCol="0">
            <a:spAutoFit/>
          </a:bodyPr>
          <a:lstStyle/>
          <a:p>
            <a:pPr marL="10259" marR="4104" algn="just">
              <a:lnSpc>
                <a:spcPct val="103299"/>
              </a:lnSpc>
              <a:spcBef>
                <a:spcPts val="40"/>
              </a:spcBef>
            </a:pPr>
            <a:r>
              <a:rPr sz="1000" dirty="0">
                <a:latin typeface="Times New Roman"/>
                <a:cs typeface="Times New Roman"/>
              </a:rPr>
              <a:t>En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archivo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proporcionado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también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encuentran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capturas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oscilografía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generadas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por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relé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protecciones eléctricas Beckwith </a:t>
            </a:r>
            <a:r>
              <a:rPr sz="1000" dirty="0">
                <a:latin typeface="Times New Roman"/>
                <a:cs typeface="Times New Roman"/>
              </a:rPr>
              <a:t>M3425A a </a:t>
            </a:r>
            <a:r>
              <a:rPr sz="1000" spc="-4" dirty="0">
                <a:latin typeface="Times New Roman"/>
                <a:cs typeface="Times New Roman"/>
              </a:rPr>
              <a:t>través del </a:t>
            </a:r>
            <a:r>
              <a:rPr sz="1000" dirty="0">
                <a:latin typeface="Times New Roman"/>
                <a:cs typeface="Times New Roman"/>
              </a:rPr>
              <a:t>software </a:t>
            </a:r>
            <a:r>
              <a:rPr sz="1000" spc="-4" dirty="0">
                <a:latin typeface="Times New Roman"/>
                <a:cs typeface="Times New Roman"/>
              </a:rPr>
              <a:t>IPS PLOT, dichas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oscilografías corresponden </a:t>
            </a:r>
            <a:r>
              <a:rPr sz="1000" dirty="0">
                <a:latin typeface="Times New Roman"/>
                <a:cs typeface="Times New Roman"/>
              </a:rPr>
              <a:t>a la </a:t>
            </a:r>
            <a:r>
              <a:rPr sz="1000" spc="-4" dirty="0">
                <a:latin typeface="Times New Roman"/>
                <a:cs typeface="Times New Roman"/>
              </a:rPr>
              <a:t>fecha del </a:t>
            </a:r>
            <a:r>
              <a:rPr sz="1000" dirty="0">
                <a:latin typeface="Times New Roman"/>
                <a:cs typeface="Times New Roman"/>
              </a:rPr>
              <a:t>14/6/2019, </a:t>
            </a:r>
            <a:r>
              <a:rPr sz="1000" spc="-4" dirty="0">
                <a:latin typeface="Times New Roman"/>
                <a:cs typeface="Times New Roman"/>
              </a:rPr>
              <a:t>en </a:t>
            </a:r>
            <a:r>
              <a:rPr sz="1000" dirty="0">
                <a:latin typeface="Times New Roman"/>
                <a:cs typeface="Times New Roman"/>
              </a:rPr>
              <a:t>dicha </a:t>
            </a:r>
            <a:r>
              <a:rPr sz="1000" spc="-4" dirty="0">
                <a:latin typeface="Times New Roman"/>
                <a:cs typeface="Times New Roman"/>
              </a:rPr>
              <a:t>fecha ocurrió </a:t>
            </a:r>
            <a:r>
              <a:rPr sz="1000" dirty="0">
                <a:latin typeface="Times New Roman"/>
                <a:cs typeface="Times New Roman"/>
              </a:rPr>
              <a:t>una </a:t>
            </a:r>
            <a:r>
              <a:rPr sz="1000" spc="-4" dirty="0">
                <a:latin typeface="Times New Roman"/>
                <a:cs typeface="Times New Roman"/>
              </a:rPr>
              <a:t>falla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disparo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función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27TN,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oscilografía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1,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presenta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tiempo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las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07:32:13 </a:t>
            </a:r>
            <a:r>
              <a:rPr sz="1000" spc="-4" dirty="0">
                <a:latin typeface="Times New Roman"/>
                <a:cs typeface="Times New Roman"/>
              </a:rPr>
              <a:t>horas,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 </a:t>
            </a:r>
            <a:r>
              <a:rPr sz="1000" spc="-23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-53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cual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según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Tabla</a:t>
            </a:r>
            <a:r>
              <a:rPr sz="1000" b="1" spc="-44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4.41</a:t>
            </a:r>
            <a:r>
              <a:rPr sz="1000" b="1" spc="-4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-4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hora</a:t>
            </a:r>
            <a:r>
              <a:rPr sz="1000" spc="-4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que</a:t>
            </a:r>
            <a:r>
              <a:rPr sz="1000" spc="-4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</a:t>
            </a:r>
            <a:r>
              <a:rPr sz="1000" spc="-4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dio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disparo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4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protección,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-4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oscilografía </a:t>
            </a:r>
            <a:r>
              <a:rPr sz="1000" spc="-23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2, </a:t>
            </a:r>
            <a:r>
              <a:rPr sz="1000" spc="-4" dirty="0">
                <a:latin typeface="Times New Roman"/>
                <a:cs typeface="Times New Roman"/>
              </a:rPr>
              <a:t>presenta el tiempo </a:t>
            </a:r>
            <a:r>
              <a:rPr sz="1000" spc="4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las </a:t>
            </a:r>
            <a:r>
              <a:rPr sz="1000" dirty="0">
                <a:latin typeface="Times New Roman"/>
                <a:cs typeface="Times New Roman"/>
              </a:rPr>
              <a:t>07:57:40 </a:t>
            </a:r>
            <a:r>
              <a:rPr sz="1000" spc="-4" dirty="0">
                <a:latin typeface="Times New Roman"/>
                <a:cs typeface="Times New Roman"/>
              </a:rPr>
              <a:t>horas, </a:t>
            </a:r>
            <a:r>
              <a:rPr sz="1000" dirty="0">
                <a:latin typeface="Times New Roman"/>
                <a:cs typeface="Times New Roman"/>
              </a:rPr>
              <a:t>tiempo </a:t>
            </a:r>
            <a:r>
              <a:rPr sz="1000" spc="-4" dirty="0">
                <a:latin typeface="Times New Roman"/>
                <a:cs typeface="Times New Roman"/>
              </a:rPr>
              <a:t>en el cual </a:t>
            </a:r>
            <a:r>
              <a:rPr sz="1000" dirty="0">
                <a:latin typeface="Times New Roman"/>
                <a:cs typeface="Times New Roman"/>
              </a:rPr>
              <a:t>la </a:t>
            </a:r>
            <a:r>
              <a:rPr sz="1000" spc="-4" dirty="0">
                <a:latin typeface="Times New Roman"/>
                <a:cs typeface="Times New Roman"/>
              </a:rPr>
              <a:t>falla aún </a:t>
            </a:r>
            <a:r>
              <a:rPr sz="1000" dirty="0">
                <a:latin typeface="Times New Roman"/>
                <a:cs typeface="Times New Roman"/>
              </a:rPr>
              <a:t>no había sido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despejada,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las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capturas</a:t>
            </a:r>
            <a:r>
              <a:rPr sz="1000" dirty="0">
                <a:latin typeface="Times New Roman"/>
                <a:cs typeface="Times New Roman"/>
              </a:rPr>
              <a:t> de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oscilografía</a:t>
            </a:r>
            <a:r>
              <a:rPr sz="1000" dirty="0">
                <a:latin typeface="Times New Roman"/>
                <a:cs typeface="Times New Roman"/>
              </a:rPr>
              <a:t> que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fueron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proporcionadas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muestran</a:t>
            </a:r>
            <a:r>
              <a:rPr sz="1000" dirty="0">
                <a:latin typeface="Times New Roman"/>
                <a:cs typeface="Times New Roman"/>
              </a:rPr>
              <a:t> a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continuación.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162541" y="3575526"/>
            <a:ext cx="1331431" cy="118081"/>
          </a:xfrm>
          <a:prstGeom prst="rect">
            <a:avLst/>
          </a:prstGeom>
        </p:spPr>
        <p:txBody>
          <a:bodyPr vert="horz" wrap="square" lIns="0" tIns="10259" rIns="0" bIns="0" rtlCol="0">
            <a:spAutoFit/>
          </a:bodyPr>
          <a:lstStyle/>
          <a:p>
            <a:pPr marL="10259">
              <a:spcBef>
                <a:spcPts val="81"/>
              </a:spcBef>
            </a:pPr>
            <a:r>
              <a:rPr sz="700" b="1" i="1" dirty="0">
                <a:latin typeface="Times New Roman"/>
                <a:cs typeface="Times New Roman"/>
              </a:rPr>
              <a:t>Figura</a:t>
            </a:r>
            <a:r>
              <a:rPr sz="700" b="1" i="1" spc="-20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4.34:</a:t>
            </a:r>
            <a:r>
              <a:rPr sz="700" b="1" i="1" spc="-16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Oscilografía</a:t>
            </a:r>
            <a:r>
              <a:rPr sz="700" b="1" i="1" spc="-16" dirty="0">
                <a:latin typeface="Times New Roman"/>
                <a:cs typeface="Times New Roman"/>
              </a:rPr>
              <a:t> </a:t>
            </a:r>
            <a:r>
              <a:rPr sz="700" b="1" i="1" spc="4" dirty="0">
                <a:latin typeface="Times New Roman"/>
                <a:cs typeface="Times New Roman"/>
              </a:rPr>
              <a:t>1.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162541" y="5757266"/>
            <a:ext cx="1330181" cy="118081"/>
          </a:xfrm>
          <a:prstGeom prst="rect">
            <a:avLst/>
          </a:prstGeom>
        </p:spPr>
        <p:txBody>
          <a:bodyPr vert="horz" wrap="square" lIns="0" tIns="10259" rIns="0" bIns="0" rtlCol="0">
            <a:spAutoFit/>
          </a:bodyPr>
          <a:lstStyle/>
          <a:p>
            <a:pPr marL="10259">
              <a:spcBef>
                <a:spcPts val="81"/>
              </a:spcBef>
            </a:pPr>
            <a:r>
              <a:rPr sz="700" b="1" i="1" dirty="0">
                <a:latin typeface="Times New Roman"/>
                <a:cs typeface="Times New Roman"/>
              </a:rPr>
              <a:t>Figura</a:t>
            </a:r>
            <a:r>
              <a:rPr sz="700" b="1" i="1" spc="-20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4.35:</a:t>
            </a:r>
            <a:r>
              <a:rPr sz="700" b="1" i="1" spc="-12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Oscilografía</a:t>
            </a:r>
            <a:r>
              <a:rPr sz="700" b="1" i="1" spc="-20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2.</a:t>
            </a:r>
            <a:endParaRPr sz="700">
              <a:latin typeface="Times New Roman"/>
              <a:cs typeface="Times New Roman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04289" y="1612689"/>
            <a:ext cx="5044555" cy="196161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11794" y="3794217"/>
            <a:ext cx="5031047" cy="1961615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xfrm>
            <a:off x="6329082" y="5931133"/>
            <a:ext cx="300182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0777"/>
            <a:r>
              <a:rPr dirty="0"/>
              <a:t>83</a:t>
            </a: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0165" y="2278341"/>
            <a:ext cx="203356" cy="80582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051936" y="556947"/>
            <a:ext cx="5553364" cy="3909167"/>
          </a:xfrm>
          <a:prstGeom prst="rect">
            <a:avLst/>
          </a:prstGeom>
        </p:spPr>
        <p:txBody>
          <a:bodyPr vert="horz" wrap="square" lIns="0" tIns="2052" rIns="0" bIns="0" rtlCol="0">
            <a:spAutoFit/>
          </a:bodyPr>
          <a:lstStyle/>
          <a:p>
            <a:pPr marL="621699" marR="424212" indent="-124648">
              <a:lnSpc>
                <a:spcPct val="103499"/>
              </a:lnSpc>
              <a:spcBef>
                <a:spcPts val="16"/>
              </a:spcBef>
            </a:pPr>
            <a:r>
              <a:rPr sz="1600" b="1" dirty="0">
                <a:latin typeface="Times New Roman"/>
                <a:cs typeface="Times New Roman"/>
              </a:rPr>
              <a:t>CAPÍTULO</a:t>
            </a:r>
            <a:r>
              <a:rPr sz="1600" b="1" spc="4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5: SIMULACIÓN DE </a:t>
            </a:r>
            <a:r>
              <a:rPr sz="1600" b="1" spc="-4" dirty="0">
                <a:latin typeface="Times New Roman"/>
                <a:cs typeface="Times New Roman"/>
              </a:rPr>
              <a:t>LAS </a:t>
            </a:r>
            <a:r>
              <a:rPr sz="1600" b="1" dirty="0">
                <a:latin typeface="Times New Roman"/>
                <a:cs typeface="Times New Roman"/>
              </a:rPr>
              <a:t> </a:t>
            </a:r>
            <a:r>
              <a:rPr sz="1600" b="1" spc="-4" dirty="0">
                <a:latin typeface="Times New Roman"/>
                <a:cs typeface="Times New Roman"/>
              </a:rPr>
              <a:t>PROTECCIONES</a:t>
            </a:r>
            <a:r>
              <a:rPr sz="1600" b="1" spc="4" dirty="0">
                <a:latin typeface="Times New Roman"/>
                <a:cs typeface="Times New Roman"/>
              </a:rPr>
              <a:t> </a:t>
            </a:r>
            <a:r>
              <a:rPr sz="1600" b="1" spc="-4" dirty="0">
                <a:latin typeface="Times New Roman"/>
                <a:cs typeface="Times New Roman"/>
              </a:rPr>
              <a:t>ELÉCTRICAS</a:t>
            </a:r>
            <a:r>
              <a:rPr sz="1600" b="1" spc="4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DEL</a:t>
            </a:r>
            <a:endParaRPr sz="1600">
              <a:latin typeface="Times New Roman"/>
              <a:cs typeface="Times New Roman"/>
            </a:endParaRPr>
          </a:p>
          <a:p>
            <a:pPr marL="393948" marR="196974" indent="446782">
              <a:lnSpc>
                <a:spcPct val="103499"/>
              </a:lnSpc>
            </a:pPr>
            <a:r>
              <a:rPr sz="1600" b="1" dirty="0">
                <a:latin typeface="Times New Roman"/>
                <a:cs typeface="Times New Roman"/>
              </a:rPr>
              <a:t>GENERADOR DE LA </a:t>
            </a:r>
            <a:r>
              <a:rPr sz="1600" b="1" spc="-4" dirty="0">
                <a:latin typeface="Times New Roman"/>
                <a:cs typeface="Times New Roman"/>
              </a:rPr>
              <a:t>CENTRAL </a:t>
            </a:r>
            <a:r>
              <a:rPr sz="1600" b="1" dirty="0">
                <a:latin typeface="Times New Roman"/>
                <a:cs typeface="Times New Roman"/>
              </a:rPr>
              <a:t> HIDROELÉCTRICA</a:t>
            </a:r>
            <a:r>
              <a:rPr sz="1600" b="1" spc="-20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15</a:t>
            </a:r>
            <a:r>
              <a:rPr sz="1600" b="1" spc="-12" dirty="0">
                <a:latin typeface="Times New Roman"/>
                <a:cs typeface="Times New Roman"/>
              </a:rPr>
              <a:t> </a:t>
            </a:r>
            <a:r>
              <a:rPr sz="1600" b="1" spc="4" dirty="0">
                <a:latin typeface="Times New Roman"/>
                <a:cs typeface="Times New Roman"/>
              </a:rPr>
              <a:t>DE</a:t>
            </a:r>
            <a:r>
              <a:rPr sz="1600" b="1" spc="-20" dirty="0">
                <a:latin typeface="Times New Roman"/>
                <a:cs typeface="Times New Roman"/>
              </a:rPr>
              <a:t> </a:t>
            </a:r>
            <a:r>
              <a:rPr sz="1600" b="1" spc="-4" dirty="0">
                <a:latin typeface="Times New Roman"/>
                <a:cs typeface="Times New Roman"/>
              </a:rPr>
              <a:t>SEPTIEMBRE.</a:t>
            </a:r>
            <a:endParaRPr sz="1600">
              <a:latin typeface="Times New Roman"/>
              <a:cs typeface="Times New Roman"/>
            </a:endParaRPr>
          </a:p>
          <a:p>
            <a:pPr marL="10259" marR="4104" algn="just">
              <a:lnSpc>
                <a:spcPct val="103400"/>
              </a:lnSpc>
              <a:spcBef>
                <a:spcPts val="1256"/>
              </a:spcBef>
            </a:pPr>
            <a:r>
              <a:rPr sz="1000" spc="-4" dirty="0">
                <a:latin typeface="Times New Roman"/>
                <a:cs typeface="Times New Roman"/>
              </a:rPr>
              <a:t>Para el desarrollo </a:t>
            </a:r>
            <a:r>
              <a:rPr sz="1000" dirty="0">
                <a:latin typeface="Times New Roman"/>
                <a:cs typeface="Times New Roman"/>
              </a:rPr>
              <a:t>de la </a:t>
            </a:r>
            <a:r>
              <a:rPr sz="1000" spc="-4" dirty="0">
                <a:latin typeface="Times New Roman"/>
                <a:cs typeface="Times New Roman"/>
              </a:rPr>
              <a:t>simulación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los </a:t>
            </a:r>
            <a:r>
              <a:rPr sz="1000" dirty="0">
                <a:latin typeface="Times New Roman"/>
                <a:cs typeface="Times New Roman"/>
              </a:rPr>
              <a:t>circuitos </a:t>
            </a:r>
            <a:r>
              <a:rPr sz="1000" spc="-4" dirty="0">
                <a:latin typeface="Times New Roman"/>
                <a:cs typeface="Times New Roman"/>
              </a:rPr>
              <a:t>se empleó el </a:t>
            </a:r>
            <a:r>
              <a:rPr sz="1000" dirty="0">
                <a:latin typeface="Times New Roman"/>
                <a:cs typeface="Times New Roman"/>
              </a:rPr>
              <a:t>software </a:t>
            </a:r>
            <a:r>
              <a:rPr sz="1000" spc="-4" dirty="0">
                <a:latin typeface="Times New Roman"/>
                <a:cs typeface="Times New Roman"/>
              </a:rPr>
              <a:t>ETAP versión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19.0.1, se </a:t>
            </a:r>
            <a:r>
              <a:rPr sz="1000" dirty="0">
                <a:latin typeface="Times New Roman"/>
                <a:cs typeface="Times New Roman"/>
              </a:rPr>
              <a:t>utilizará </a:t>
            </a:r>
            <a:r>
              <a:rPr sz="1000" spc="-4" dirty="0">
                <a:latin typeface="Times New Roman"/>
                <a:cs typeface="Times New Roman"/>
              </a:rPr>
              <a:t>el </a:t>
            </a:r>
            <a:r>
              <a:rPr sz="1000" dirty="0">
                <a:latin typeface="Times New Roman"/>
                <a:cs typeface="Times New Roman"/>
              </a:rPr>
              <a:t>sistema de </a:t>
            </a:r>
            <a:r>
              <a:rPr sz="1000" spc="-4" dirty="0">
                <a:latin typeface="Times New Roman"/>
                <a:cs typeface="Times New Roman"/>
              </a:rPr>
              <a:t>unidades </a:t>
            </a:r>
            <a:r>
              <a:rPr sz="1000" dirty="0">
                <a:latin typeface="Times New Roman"/>
                <a:cs typeface="Times New Roman"/>
              </a:rPr>
              <a:t>métrico </a:t>
            </a:r>
            <a:r>
              <a:rPr sz="1000" spc="-4" dirty="0">
                <a:latin typeface="Times New Roman"/>
                <a:cs typeface="Times New Roman"/>
              </a:rPr>
              <a:t>decimal </a:t>
            </a:r>
            <a:r>
              <a:rPr sz="1000" dirty="0">
                <a:latin typeface="Times New Roman"/>
                <a:cs typeface="Times New Roman"/>
              </a:rPr>
              <a:t>(Sistema </a:t>
            </a:r>
            <a:r>
              <a:rPr sz="1000" spc="-4" dirty="0">
                <a:latin typeface="Times New Roman"/>
                <a:cs typeface="Times New Roman"/>
              </a:rPr>
              <a:t>Internacional, SI) </a:t>
            </a:r>
            <a:r>
              <a:rPr sz="1000" dirty="0">
                <a:latin typeface="Times New Roman"/>
                <a:cs typeface="Times New Roman"/>
              </a:rPr>
              <a:t>a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60Hz,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realizó</a:t>
            </a:r>
            <a:r>
              <a:rPr sz="1000" dirty="0">
                <a:latin typeface="Times New Roman"/>
                <a:cs typeface="Times New Roman"/>
              </a:rPr>
              <a:t> un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estudio</a:t>
            </a:r>
            <a:r>
              <a:rPr sz="1000" dirty="0">
                <a:latin typeface="Times New Roman"/>
                <a:cs typeface="Times New Roman"/>
              </a:rPr>
              <a:t> de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cortocircuito,</a:t>
            </a:r>
            <a:r>
              <a:rPr sz="1000" dirty="0">
                <a:latin typeface="Times New Roman"/>
                <a:cs typeface="Times New Roman"/>
              </a:rPr>
              <a:t> flujo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8" dirty="0">
                <a:latin typeface="Times New Roman"/>
                <a:cs typeface="Times New Roman"/>
              </a:rPr>
              <a:t>carga</a:t>
            </a:r>
            <a:r>
              <a:rPr sz="1000" spc="-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y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</a:t>
            </a:r>
            <a:r>
              <a:rPr sz="1000" dirty="0">
                <a:latin typeface="Times New Roman"/>
                <a:cs typeface="Times New Roman"/>
              </a:rPr>
              <a:t> generó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curva</a:t>
            </a:r>
            <a:r>
              <a:rPr sz="1000" dirty="0">
                <a:latin typeface="Times New Roman"/>
                <a:cs typeface="Times New Roman"/>
              </a:rPr>
              <a:t> de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protecciones,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continuación,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presenta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proceso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que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 </a:t>
            </a:r>
            <a:r>
              <a:rPr sz="1000" dirty="0">
                <a:latin typeface="Times New Roman"/>
                <a:cs typeface="Times New Roman"/>
              </a:rPr>
              <a:t>realizó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para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simulación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base </a:t>
            </a:r>
            <a:r>
              <a:rPr sz="1000" spc="-23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pasos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realizados.</a:t>
            </a: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 marL="202103" marR="1100797" indent="26674">
              <a:lnSpc>
                <a:spcPct val="103600"/>
              </a:lnSpc>
              <a:spcBef>
                <a:spcPts val="4"/>
              </a:spcBef>
            </a:pPr>
            <a:r>
              <a:rPr sz="1100" b="1" spc="-4" dirty="0">
                <a:latin typeface="Times New Roman"/>
                <a:cs typeface="Times New Roman"/>
              </a:rPr>
              <a:t>INGRESO DE INFORMACIÓN DE </a:t>
            </a:r>
            <a:r>
              <a:rPr sz="1100" b="1" dirty="0">
                <a:latin typeface="Times New Roman"/>
                <a:cs typeface="Times New Roman"/>
              </a:rPr>
              <a:t>LA </a:t>
            </a:r>
            <a:r>
              <a:rPr sz="1100" b="1" spc="-4" dirty="0">
                <a:latin typeface="Times New Roman"/>
                <a:cs typeface="Times New Roman"/>
              </a:rPr>
              <a:t>CENTRAL </a:t>
            </a:r>
            <a:r>
              <a:rPr sz="1100" b="1" spc="-271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HIDROELÉCTRICA</a:t>
            </a:r>
            <a:r>
              <a:rPr sz="1100" b="1" spc="-8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15</a:t>
            </a:r>
            <a:r>
              <a:rPr sz="1100" b="1" spc="4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DE</a:t>
            </a:r>
            <a:r>
              <a:rPr sz="1100" b="1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SEPTIEMBRE.</a:t>
            </a:r>
            <a:endParaRPr sz="1100">
              <a:latin typeface="Times New Roman"/>
              <a:cs typeface="Times New Roman"/>
            </a:endParaRPr>
          </a:p>
          <a:p>
            <a:pPr>
              <a:spcBef>
                <a:spcPts val="8"/>
              </a:spcBef>
            </a:pPr>
            <a:endParaRPr sz="1100">
              <a:latin typeface="Times New Roman"/>
              <a:cs typeface="Times New Roman"/>
            </a:endParaRPr>
          </a:p>
          <a:p>
            <a:pPr marL="10259" marR="4617" algn="just">
              <a:lnSpc>
                <a:spcPct val="103299"/>
              </a:lnSpc>
            </a:pPr>
            <a:r>
              <a:rPr sz="1000" dirty="0">
                <a:latin typeface="Times New Roman"/>
                <a:cs typeface="Times New Roman"/>
              </a:rPr>
              <a:t>El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generador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central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hidroeléctrica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tiene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un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relé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BECKWITH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M-3425A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principal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y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uno </a:t>
            </a:r>
            <a:r>
              <a:rPr sz="1000" spc="-23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respaldo. Posee </a:t>
            </a:r>
            <a:r>
              <a:rPr sz="1000" dirty="0">
                <a:latin typeface="Times New Roman"/>
                <a:cs typeface="Times New Roman"/>
              </a:rPr>
              <a:t>CT </a:t>
            </a:r>
            <a:r>
              <a:rPr sz="1000" spc="-12" dirty="0">
                <a:latin typeface="Times New Roman"/>
                <a:cs typeface="Times New Roman"/>
              </a:rPr>
              <a:t>(Transformador </a:t>
            </a:r>
            <a:r>
              <a:rPr sz="1000" spc="-8" dirty="0">
                <a:latin typeface="Times New Roman"/>
                <a:cs typeface="Times New Roman"/>
              </a:rPr>
              <a:t>de </a:t>
            </a:r>
            <a:r>
              <a:rPr sz="1000" spc="-12" dirty="0">
                <a:latin typeface="Times New Roman"/>
                <a:cs typeface="Times New Roman"/>
              </a:rPr>
              <a:t>Corriente, </a:t>
            </a:r>
            <a:r>
              <a:rPr sz="1000" spc="-4" dirty="0">
                <a:latin typeface="Times New Roman"/>
                <a:cs typeface="Times New Roman"/>
              </a:rPr>
              <a:t>por </a:t>
            </a:r>
            <a:r>
              <a:rPr sz="1000" spc="-12" dirty="0">
                <a:latin typeface="Times New Roman"/>
                <a:cs typeface="Times New Roman"/>
              </a:rPr>
              <a:t>sus </a:t>
            </a:r>
            <a:r>
              <a:rPr sz="1000" spc="-8" dirty="0">
                <a:latin typeface="Times New Roman"/>
                <a:cs typeface="Times New Roman"/>
              </a:rPr>
              <a:t>siglas en inglés) </a:t>
            </a:r>
            <a:r>
              <a:rPr sz="1000" spc="-4" dirty="0">
                <a:latin typeface="Times New Roman"/>
                <a:cs typeface="Times New Roman"/>
              </a:rPr>
              <a:t>con relación </a:t>
            </a:r>
            <a:r>
              <a:rPr sz="1000" dirty="0">
                <a:latin typeface="Times New Roman"/>
                <a:cs typeface="Times New Roman"/>
              </a:rPr>
              <a:t> 5000/5 = 1000. El </a:t>
            </a:r>
            <a:r>
              <a:rPr sz="1000" spc="-4" dirty="0">
                <a:latin typeface="Times New Roman"/>
                <a:cs typeface="Times New Roman"/>
              </a:rPr>
              <a:t>generador </a:t>
            </a:r>
            <a:r>
              <a:rPr sz="1000" spc="-8" dirty="0">
                <a:latin typeface="Times New Roman"/>
                <a:cs typeface="Times New Roman"/>
              </a:rPr>
              <a:t>es </a:t>
            </a:r>
            <a:r>
              <a:rPr sz="1000" dirty="0">
                <a:latin typeface="Times New Roman"/>
                <a:cs typeface="Times New Roman"/>
              </a:rPr>
              <a:t>de una </a:t>
            </a:r>
            <a:r>
              <a:rPr sz="1000" spc="-4" dirty="0">
                <a:latin typeface="Times New Roman"/>
                <a:cs typeface="Times New Roman"/>
              </a:rPr>
              <a:t>potencia </a:t>
            </a:r>
            <a:r>
              <a:rPr sz="1000" dirty="0">
                <a:latin typeface="Times New Roman"/>
                <a:cs typeface="Times New Roman"/>
              </a:rPr>
              <a:t>de 100.05 </a:t>
            </a:r>
            <a:r>
              <a:rPr sz="1000" spc="-4" dirty="0">
                <a:latin typeface="Times New Roman"/>
                <a:cs typeface="Times New Roman"/>
              </a:rPr>
              <a:t>MVA, con </a:t>
            </a:r>
            <a:r>
              <a:rPr sz="1000" dirty="0">
                <a:latin typeface="Times New Roman"/>
                <a:cs typeface="Times New Roman"/>
              </a:rPr>
              <a:t>una </a:t>
            </a:r>
            <a:r>
              <a:rPr sz="1000" spc="-4" dirty="0">
                <a:latin typeface="Times New Roman"/>
                <a:cs typeface="Times New Roman"/>
              </a:rPr>
              <a:t>corriente nominal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4185.8 </a:t>
            </a:r>
            <a:r>
              <a:rPr sz="1000" spc="-4" dirty="0">
                <a:latin typeface="Times New Roman"/>
                <a:cs typeface="Times New Roman"/>
              </a:rPr>
              <a:t>A,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entonces</a:t>
            </a:r>
            <a:r>
              <a:rPr sz="1000" spc="4" dirty="0">
                <a:latin typeface="Times New Roman"/>
                <a:cs typeface="Times New Roman"/>
              </a:rPr>
              <a:t> 4185.8/100=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4.19 </a:t>
            </a:r>
            <a:r>
              <a:rPr sz="1000" spc="-4" dirty="0">
                <a:latin typeface="Times New Roman"/>
                <a:cs typeface="Times New Roman"/>
              </a:rPr>
              <a:t>A.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8"/>
              </a:spcBef>
            </a:pPr>
            <a:endParaRPr sz="1200">
              <a:latin typeface="Times New Roman"/>
              <a:cs typeface="Times New Roman"/>
            </a:endParaRPr>
          </a:p>
          <a:p>
            <a:pPr marL="10259"/>
            <a:r>
              <a:rPr sz="1100" b="1" spc="-4" dirty="0">
                <a:latin typeface="Times New Roman"/>
                <a:cs typeface="Times New Roman"/>
              </a:rPr>
              <a:t>5.1.1</a:t>
            </a:r>
            <a:r>
              <a:rPr sz="1100" b="1" spc="36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INGRESO</a:t>
            </a:r>
            <a:r>
              <a:rPr sz="1100" b="1" spc="4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DE</a:t>
            </a:r>
            <a:r>
              <a:rPr sz="1100" b="1" spc="8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DATOS</a:t>
            </a:r>
            <a:r>
              <a:rPr sz="1100" b="1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GENERADOR</a:t>
            </a:r>
            <a:r>
              <a:rPr sz="1100" b="1" spc="4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SÍNCRONO.</a:t>
            </a:r>
            <a:endParaRPr sz="1100">
              <a:latin typeface="Times New Roman"/>
              <a:cs typeface="Times New Roman"/>
            </a:endParaRPr>
          </a:p>
          <a:p>
            <a:pPr>
              <a:spcBef>
                <a:spcPts val="12"/>
              </a:spcBef>
            </a:pPr>
            <a:endParaRPr sz="1100">
              <a:latin typeface="Times New Roman"/>
              <a:cs typeface="Times New Roman"/>
            </a:endParaRPr>
          </a:p>
          <a:p>
            <a:pPr marL="10259" marR="5130" algn="just">
              <a:lnSpc>
                <a:spcPct val="103299"/>
              </a:lnSpc>
            </a:pPr>
            <a:r>
              <a:rPr sz="1000" spc="-4" dirty="0">
                <a:latin typeface="Times New Roman"/>
                <a:cs typeface="Times New Roman"/>
              </a:rPr>
              <a:t>Se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ingresan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los</a:t>
            </a:r>
            <a:r>
              <a:rPr sz="1000" dirty="0">
                <a:latin typeface="Times New Roman"/>
                <a:cs typeface="Times New Roman"/>
              </a:rPr>
              <a:t> valores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placa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características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del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generador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U1</a:t>
            </a:r>
            <a:r>
              <a:rPr sz="1000" dirty="0">
                <a:latin typeface="Times New Roman"/>
                <a:cs typeface="Times New Roman"/>
              </a:rPr>
              <a:t> de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central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hidroeléctrica </a:t>
            </a:r>
            <a:r>
              <a:rPr sz="1000" dirty="0">
                <a:latin typeface="Times New Roman"/>
                <a:cs typeface="Times New Roman"/>
              </a:rPr>
              <a:t>que</a:t>
            </a:r>
            <a:r>
              <a:rPr sz="1000" spc="-4" dirty="0">
                <a:latin typeface="Times New Roman"/>
                <a:cs typeface="Times New Roman"/>
              </a:rPr>
              <a:t> se </a:t>
            </a:r>
            <a:r>
              <a:rPr sz="1000" dirty="0">
                <a:latin typeface="Times New Roman"/>
                <a:cs typeface="Times New Roman"/>
              </a:rPr>
              <a:t>muestra</a:t>
            </a:r>
            <a:r>
              <a:rPr sz="1000" spc="-4" dirty="0">
                <a:latin typeface="Times New Roman"/>
                <a:cs typeface="Times New Roman"/>
              </a:rPr>
              <a:t> en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Figura</a:t>
            </a:r>
            <a:r>
              <a:rPr sz="1000" b="1" dirty="0">
                <a:latin typeface="Times New Roman"/>
                <a:cs typeface="Times New Roman"/>
              </a:rPr>
              <a:t> 4.4</a:t>
            </a:r>
            <a:r>
              <a:rPr sz="1000" b="1" spc="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y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se </a:t>
            </a:r>
            <a:r>
              <a:rPr sz="1000" spc="-4" dirty="0">
                <a:latin typeface="Times New Roman"/>
                <a:cs typeface="Times New Roman"/>
              </a:rPr>
              <a:t>describen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dirty="0">
                <a:latin typeface="Times New Roman"/>
                <a:cs typeface="Times New Roman"/>
              </a:rPr>
              <a:t> la </a:t>
            </a:r>
            <a:r>
              <a:rPr sz="1000" b="1" dirty="0">
                <a:latin typeface="Times New Roman"/>
                <a:cs typeface="Times New Roman"/>
              </a:rPr>
              <a:t>Tabla 4.2.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785811" y="5770950"/>
            <a:ext cx="2083762" cy="118081"/>
          </a:xfrm>
          <a:prstGeom prst="rect">
            <a:avLst/>
          </a:prstGeom>
        </p:spPr>
        <p:txBody>
          <a:bodyPr vert="horz" wrap="square" lIns="0" tIns="10259" rIns="0" bIns="0" rtlCol="0">
            <a:spAutoFit/>
          </a:bodyPr>
          <a:lstStyle/>
          <a:p>
            <a:pPr marL="10259">
              <a:spcBef>
                <a:spcPts val="81"/>
              </a:spcBef>
            </a:pPr>
            <a:r>
              <a:rPr sz="700" b="1" i="1" dirty="0">
                <a:latin typeface="Times New Roman"/>
                <a:cs typeface="Times New Roman"/>
              </a:rPr>
              <a:t>Figura</a:t>
            </a:r>
            <a:r>
              <a:rPr sz="700" b="1" i="1" spc="-8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5.1:</a:t>
            </a:r>
            <a:r>
              <a:rPr sz="700" b="1" i="1" spc="-4" dirty="0">
                <a:latin typeface="Times New Roman"/>
                <a:cs typeface="Times New Roman"/>
              </a:rPr>
              <a:t> Ingreso </a:t>
            </a:r>
            <a:r>
              <a:rPr sz="700" b="1" i="1" dirty="0">
                <a:latin typeface="Times New Roman"/>
                <a:cs typeface="Times New Roman"/>
              </a:rPr>
              <a:t>de</a:t>
            </a:r>
            <a:r>
              <a:rPr sz="700" b="1" i="1" spc="-16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datos</a:t>
            </a:r>
            <a:r>
              <a:rPr sz="700" b="1" i="1" spc="-4" dirty="0">
                <a:latin typeface="Times New Roman"/>
                <a:cs typeface="Times New Roman"/>
              </a:rPr>
              <a:t> generador U-1.</a:t>
            </a:r>
            <a:endParaRPr sz="700">
              <a:latin typeface="Times New Roman"/>
              <a:cs typeface="Times New Roman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616085" y="3904661"/>
            <a:ext cx="2423968" cy="1869741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xfrm>
            <a:off x="6329082" y="5931133"/>
            <a:ext cx="300182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0777"/>
            <a:r>
              <a:rPr dirty="0"/>
              <a:t>84</a:t>
            </a: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51936" y="559879"/>
            <a:ext cx="5550862" cy="324232"/>
          </a:xfrm>
          <a:prstGeom prst="rect">
            <a:avLst/>
          </a:prstGeom>
        </p:spPr>
        <p:txBody>
          <a:bodyPr vert="horz" wrap="square" lIns="0" tIns="4104" rIns="0" bIns="0" rtlCol="0">
            <a:spAutoFit/>
          </a:bodyPr>
          <a:lstStyle/>
          <a:p>
            <a:pPr marL="10259" marR="4104">
              <a:lnSpc>
                <a:spcPct val="104200"/>
              </a:lnSpc>
              <a:spcBef>
                <a:spcPts val="32"/>
              </a:spcBef>
            </a:pPr>
            <a:r>
              <a:rPr sz="1000" spc="-4" dirty="0">
                <a:latin typeface="Times New Roman"/>
                <a:cs typeface="Times New Roman"/>
              </a:rPr>
              <a:t>Ya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que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no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se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cuentan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con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los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datos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impedancias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del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generador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y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los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del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modelo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dinámico,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 seleccionan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los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datos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típicos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proporcionados</a:t>
            </a:r>
            <a:r>
              <a:rPr sz="1000" dirty="0">
                <a:latin typeface="Times New Roman"/>
                <a:cs typeface="Times New Roman"/>
              </a:rPr>
              <a:t> por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software ETAP.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51937" y="2847211"/>
            <a:ext cx="5548986" cy="709012"/>
          </a:xfrm>
          <a:prstGeom prst="rect">
            <a:avLst/>
          </a:prstGeom>
        </p:spPr>
        <p:txBody>
          <a:bodyPr vert="horz" wrap="square" lIns="0" tIns="10259" rIns="0" bIns="0" rtlCol="0">
            <a:spAutoFit/>
          </a:bodyPr>
          <a:lstStyle/>
          <a:p>
            <a:pPr marL="3078" algn="ctr">
              <a:spcBef>
                <a:spcPts val="81"/>
              </a:spcBef>
            </a:pPr>
            <a:r>
              <a:rPr sz="700" b="1" i="1" dirty="0">
                <a:latin typeface="Times New Roman"/>
                <a:cs typeface="Times New Roman"/>
              </a:rPr>
              <a:t>Figura</a:t>
            </a:r>
            <a:r>
              <a:rPr sz="700" b="1" i="1" spc="-4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5.2: </a:t>
            </a:r>
            <a:r>
              <a:rPr sz="700" b="1" i="1" spc="-4" dirty="0">
                <a:latin typeface="Times New Roman"/>
                <a:cs typeface="Times New Roman"/>
              </a:rPr>
              <a:t>Impedancias</a:t>
            </a:r>
            <a:r>
              <a:rPr sz="700" b="1" i="1" dirty="0">
                <a:latin typeface="Times New Roman"/>
                <a:cs typeface="Times New Roman"/>
              </a:rPr>
              <a:t> y</a:t>
            </a:r>
            <a:r>
              <a:rPr sz="700" b="1" i="1" spc="-12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modelo</a:t>
            </a:r>
            <a:r>
              <a:rPr sz="700" b="1" i="1" spc="4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del</a:t>
            </a:r>
            <a:r>
              <a:rPr sz="700" b="1" i="1" spc="-8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generador</a:t>
            </a:r>
            <a:r>
              <a:rPr sz="700" b="1" i="1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U-1.</a:t>
            </a:r>
            <a:endParaRPr sz="700">
              <a:latin typeface="Times New Roman"/>
              <a:cs typeface="Times New Roman"/>
            </a:endParaRPr>
          </a:p>
          <a:p>
            <a:pPr marL="10259" marR="4104" algn="just">
              <a:lnSpc>
                <a:spcPct val="103299"/>
              </a:lnSpc>
              <a:spcBef>
                <a:spcPts val="699"/>
              </a:spcBef>
            </a:pPr>
            <a:r>
              <a:rPr sz="1000" spc="-4" dirty="0">
                <a:latin typeface="Times New Roman"/>
                <a:cs typeface="Times New Roman"/>
              </a:rPr>
              <a:t>Se ingresan los datos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aterrizamiento del neutro del generador, </a:t>
            </a:r>
            <a:r>
              <a:rPr sz="1000" dirty="0">
                <a:latin typeface="Times New Roman"/>
                <a:cs typeface="Times New Roman"/>
              </a:rPr>
              <a:t>la conexión </a:t>
            </a:r>
            <a:r>
              <a:rPr sz="1000" spc="-4" dirty="0">
                <a:latin typeface="Times New Roman"/>
                <a:cs typeface="Times New Roman"/>
              </a:rPr>
              <a:t>es en estrella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con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aterrizaje</a:t>
            </a:r>
            <a:r>
              <a:rPr sz="1000" dirty="0">
                <a:latin typeface="Times New Roman"/>
                <a:cs typeface="Times New Roman"/>
              </a:rPr>
              <a:t> 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través</a:t>
            </a:r>
            <a:r>
              <a:rPr sz="1000" dirty="0">
                <a:latin typeface="Times New Roman"/>
                <a:cs typeface="Times New Roman"/>
              </a:rPr>
              <a:t> de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alta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impedancia,</a:t>
            </a:r>
            <a:r>
              <a:rPr sz="1000" dirty="0">
                <a:latin typeface="Times New Roman"/>
                <a:cs typeface="Times New Roman"/>
              </a:rPr>
              <a:t> para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este</a:t>
            </a:r>
            <a:r>
              <a:rPr sz="1000" dirty="0">
                <a:latin typeface="Times New Roman"/>
                <a:cs typeface="Times New Roman"/>
              </a:rPr>
              <a:t> tipo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aterrizaje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</a:t>
            </a:r>
            <a:r>
              <a:rPr sz="1000" dirty="0">
                <a:latin typeface="Times New Roman"/>
                <a:cs typeface="Times New Roman"/>
              </a:rPr>
              <a:t> utiliza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un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transformador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distribución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con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un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resistor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secundario,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como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describió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anteriormente.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51937" y="5417168"/>
            <a:ext cx="5550237" cy="524859"/>
          </a:xfrm>
          <a:prstGeom prst="rect">
            <a:avLst/>
          </a:prstGeom>
        </p:spPr>
        <p:txBody>
          <a:bodyPr vert="horz" wrap="square" lIns="0" tIns="10259" rIns="0" bIns="0" rtlCol="0">
            <a:spAutoFit/>
          </a:bodyPr>
          <a:lstStyle/>
          <a:p>
            <a:pPr marL="1026" algn="ctr">
              <a:spcBef>
                <a:spcPts val="81"/>
              </a:spcBef>
            </a:pPr>
            <a:r>
              <a:rPr sz="700" b="1" i="1" dirty="0">
                <a:latin typeface="Times New Roman"/>
                <a:cs typeface="Times New Roman"/>
              </a:rPr>
              <a:t>Figura</a:t>
            </a:r>
            <a:r>
              <a:rPr sz="700" b="1" i="1" spc="-4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5.3: </a:t>
            </a:r>
            <a:r>
              <a:rPr sz="700" b="1" i="1" spc="-4" dirty="0">
                <a:latin typeface="Times New Roman"/>
                <a:cs typeface="Times New Roman"/>
              </a:rPr>
              <a:t>Aterrizaje</a:t>
            </a:r>
            <a:r>
              <a:rPr sz="700" b="1" i="1" spc="-12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del </a:t>
            </a:r>
            <a:r>
              <a:rPr sz="700" b="1" i="1" spc="-4" dirty="0">
                <a:latin typeface="Times New Roman"/>
                <a:cs typeface="Times New Roman"/>
              </a:rPr>
              <a:t>generador</a:t>
            </a:r>
            <a:r>
              <a:rPr sz="700" b="1" i="1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U-1.</a:t>
            </a:r>
            <a:endParaRPr sz="700">
              <a:latin typeface="Times New Roman"/>
              <a:cs typeface="Times New Roman"/>
            </a:endParaRPr>
          </a:p>
          <a:p>
            <a:pPr marL="10259" marR="4104">
              <a:lnSpc>
                <a:spcPct val="103299"/>
              </a:lnSpc>
              <a:spcBef>
                <a:spcPts val="699"/>
              </a:spcBef>
            </a:pPr>
            <a:r>
              <a:rPr sz="1000" spc="-4" dirty="0">
                <a:latin typeface="Times New Roman"/>
                <a:cs typeface="Times New Roman"/>
              </a:rPr>
              <a:t>Ya</a:t>
            </a:r>
            <a:r>
              <a:rPr sz="1000" spc="4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que</a:t>
            </a:r>
            <a:r>
              <a:rPr sz="1000" spc="4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los</a:t>
            </a:r>
            <a:r>
              <a:rPr sz="1000" spc="57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generadores</a:t>
            </a:r>
            <a:r>
              <a:rPr sz="1000" spc="53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U-1</a:t>
            </a:r>
            <a:r>
              <a:rPr sz="1000" spc="61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y</a:t>
            </a:r>
            <a:r>
              <a:rPr sz="1000" spc="4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U-2</a:t>
            </a:r>
            <a:r>
              <a:rPr sz="1000" spc="4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son</a:t>
            </a:r>
            <a:r>
              <a:rPr sz="1000" spc="53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iguales,</a:t>
            </a:r>
            <a:r>
              <a:rPr sz="1000" spc="53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el</a:t>
            </a:r>
            <a:r>
              <a:rPr sz="1000" spc="53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ingreso</a:t>
            </a:r>
            <a:r>
              <a:rPr sz="1000" spc="57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4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datos</a:t>
            </a:r>
            <a:r>
              <a:rPr sz="1000" spc="53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del</a:t>
            </a:r>
            <a:r>
              <a:rPr sz="1000" spc="57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generador</a:t>
            </a:r>
            <a:r>
              <a:rPr sz="1000" spc="57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U-2</a:t>
            </a:r>
            <a:r>
              <a:rPr sz="1000" spc="4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</a:t>
            </a:r>
            <a:r>
              <a:rPr sz="1000" spc="57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mismo que</a:t>
            </a:r>
            <a:r>
              <a:rPr sz="1000" spc="-4" dirty="0">
                <a:latin typeface="Times New Roman"/>
                <a:cs typeface="Times New Roman"/>
              </a:rPr>
              <a:t> los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del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generador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U-1</a:t>
            </a:r>
            <a:r>
              <a:rPr sz="1000" dirty="0">
                <a:latin typeface="Times New Roman"/>
                <a:cs typeface="Times New Roman"/>
              </a:rPr>
              <a:t> que</a:t>
            </a:r>
            <a:r>
              <a:rPr sz="1000" spc="-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se </a:t>
            </a:r>
            <a:r>
              <a:rPr sz="1000" spc="-4" dirty="0">
                <a:latin typeface="Times New Roman"/>
                <a:cs typeface="Times New Roman"/>
              </a:rPr>
              <a:t>mostraron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anteriormente.</a:t>
            </a:r>
            <a:endParaRPr sz="1000">
              <a:latin typeface="Times New Roman"/>
              <a:cs typeface="Times New Roman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03516" y="820028"/>
            <a:ext cx="2647604" cy="2031010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512522" y="3389578"/>
            <a:ext cx="2629593" cy="2031011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xfrm>
            <a:off x="6329082" y="5931133"/>
            <a:ext cx="300182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0777"/>
            <a:r>
              <a:rPr dirty="0"/>
              <a:t>85</a:t>
            </a: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51937" y="559880"/>
            <a:ext cx="5552738" cy="665923"/>
          </a:xfrm>
          <a:prstGeom prst="rect">
            <a:avLst/>
          </a:prstGeom>
        </p:spPr>
        <p:txBody>
          <a:bodyPr vert="horz" wrap="square" lIns="0" tIns="10259" rIns="0" bIns="0" rtlCol="0">
            <a:spAutoFit/>
          </a:bodyPr>
          <a:lstStyle/>
          <a:p>
            <a:pPr marL="10259">
              <a:spcBef>
                <a:spcPts val="81"/>
              </a:spcBef>
            </a:pPr>
            <a:r>
              <a:rPr sz="1100" b="1" spc="-4" dirty="0">
                <a:latin typeface="Times New Roman"/>
                <a:cs typeface="Times New Roman"/>
              </a:rPr>
              <a:t>5.1.2</a:t>
            </a:r>
            <a:r>
              <a:rPr sz="1100" b="1" spc="36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INGRESO</a:t>
            </a:r>
            <a:r>
              <a:rPr sz="1100" b="1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DE</a:t>
            </a:r>
            <a:r>
              <a:rPr sz="1100" b="1" spc="4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DATOS</a:t>
            </a:r>
            <a:r>
              <a:rPr sz="1100" b="1" spc="4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TRANSFORMADOR</a:t>
            </a:r>
            <a:r>
              <a:rPr sz="1100" b="1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DE</a:t>
            </a:r>
            <a:r>
              <a:rPr sz="1100" b="1" spc="4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POTENCIA.</a:t>
            </a:r>
            <a:endParaRPr sz="1100">
              <a:latin typeface="Times New Roman"/>
              <a:cs typeface="Times New Roman"/>
            </a:endParaRPr>
          </a:p>
          <a:p>
            <a:pPr>
              <a:spcBef>
                <a:spcPts val="4"/>
              </a:spcBef>
            </a:pPr>
            <a:endParaRPr sz="1100">
              <a:latin typeface="Times New Roman"/>
              <a:cs typeface="Times New Roman"/>
            </a:endParaRPr>
          </a:p>
          <a:p>
            <a:pPr marL="10259" marR="4104" algn="just">
              <a:lnSpc>
                <a:spcPct val="103299"/>
              </a:lnSpc>
            </a:pPr>
            <a:r>
              <a:rPr sz="1000" spc="-4" dirty="0">
                <a:latin typeface="Times New Roman"/>
                <a:cs typeface="Times New Roman"/>
              </a:rPr>
              <a:t>Se continua el ingreso </a:t>
            </a:r>
            <a:r>
              <a:rPr sz="1000" spc="4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datos en el software </a:t>
            </a:r>
            <a:r>
              <a:rPr sz="1000" dirty="0">
                <a:latin typeface="Times New Roman"/>
                <a:cs typeface="Times New Roman"/>
              </a:rPr>
              <a:t>con </a:t>
            </a:r>
            <a:r>
              <a:rPr sz="1000" spc="-4" dirty="0">
                <a:latin typeface="Times New Roman"/>
                <a:cs typeface="Times New Roman"/>
              </a:rPr>
              <a:t>los datos del transformador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potencia </a:t>
            </a:r>
            <a:r>
              <a:rPr sz="1000" dirty="0">
                <a:latin typeface="Times New Roman"/>
                <a:cs typeface="Times New Roman"/>
              </a:rPr>
              <a:t> que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posee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central,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se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ingresan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los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datos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según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muestran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placa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características</a:t>
            </a:r>
            <a:r>
              <a:rPr sz="1000" spc="12" dirty="0">
                <a:latin typeface="Times New Roman"/>
                <a:cs typeface="Times New Roman"/>
              </a:rPr>
              <a:t> </a:t>
            </a:r>
            <a:r>
              <a:rPr sz="1000" spc="4" dirty="0">
                <a:latin typeface="Times New Roman"/>
                <a:cs typeface="Times New Roman"/>
              </a:rPr>
              <a:t>de </a:t>
            </a:r>
            <a:r>
              <a:rPr sz="1000" spc="-23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dicho</a:t>
            </a:r>
            <a:r>
              <a:rPr sz="1000" spc="-4" dirty="0">
                <a:latin typeface="Times New Roman"/>
                <a:cs typeface="Times New Roman"/>
              </a:rPr>
              <a:t> transformador.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318655" y="3278237"/>
            <a:ext cx="3017453" cy="118081"/>
          </a:xfrm>
          <a:prstGeom prst="rect">
            <a:avLst/>
          </a:prstGeom>
        </p:spPr>
        <p:txBody>
          <a:bodyPr vert="horz" wrap="square" lIns="0" tIns="10259" rIns="0" bIns="0" rtlCol="0">
            <a:spAutoFit/>
          </a:bodyPr>
          <a:lstStyle/>
          <a:p>
            <a:pPr marL="10259">
              <a:spcBef>
                <a:spcPts val="81"/>
              </a:spcBef>
            </a:pPr>
            <a:r>
              <a:rPr sz="700" b="1" i="1" dirty="0">
                <a:latin typeface="Times New Roman"/>
                <a:cs typeface="Times New Roman"/>
              </a:rPr>
              <a:t>Figura 5.4:</a:t>
            </a:r>
            <a:r>
              <a:rPr sz="700" b="1" i="1" spc="4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Placa</a:t>
            </a:r>
            <a:r>
              <a:rPr sz="700" b="1" i="1" dirty="0">
                <a:latin typeface="Times New Roman"/>
                <a:cs typeface="Times New Roman"/>
              </a:rPr>
              <a:t> de </a:t>
            </a:r>
            <a:r>
              <a:rPr sz="700" b="1" i="1" spc="-4" dirty="0">
                <a:latin typeface="Times New Roman"/>
                <a:cs typeface="Times New Roman"/>
              </a:rPr>
              <a:t>características</a:t>
            </a:r>
            <a:r>
              <a:rPr sz="700" b="1" i="1" spc="4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Transformador</a:t>
            </a:r>
            <a:r>
              <a:rPr sz="700" b="1" i="1" spc="-8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de Potencia.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388070" y="5772904"/>
            <a:ext cx="2880495" cy="118081"/>
          </a:xfrm>
          <a:prstGeom prst="rect">
            <a:avLst/>
          </a:prstGeom>
        </p:spPr>
        <p:txBody>
          <a:bodyPr vert="horz" wrap="square" lIns="0" tIns="10259" rIns="0" bIns="0" rtlCol="0">
            <a:spAutoFit/>
          </a:bodyPr>
          <a:lstStyle/>
          <a:p>
            <a:pPr marL="10259">
              <a:spcBef>
                <a:spcPts val="81"/>
              </a:spcBef>
            </a:pPr>
            <a:r>
              <a:rPr sz="700" b="1" i="1" dirty="0">
                <a:latin typeface="Times New Roman"/>
                <a:cs typeface="Times New Roman"/>
              </a:rPr>
              <a:t>Figura</a:t>
            </a:r>
            <a:r>
              <a:rPr sz="700" b="1" i="1" spc="-4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5.5: </a:t>
            </a:r>
            <a:r>
              <a:rPr sz="700" b="1" i="1" spc="-4" dirty="0">
                <a:latin typeface="Times New Roman"/>
                <a:cs typeface="Times New Roman"/>
              </a:rPr>
              <a:t>Ingreso</a:t>
            </a:r>
            <a:r>
              <a:rPr sz="700" b="1" i="1" spc="4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de</a:t>
            </a:r>
            <a:r>
              <a:rPr sz="700" b="1" i="1" spc="-12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datos</a:t>
            </a:r>
            <a:r>
              <a:rPr sz="700" b="1" i="1" spc="4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Transformador</a:t>
            </a:r>
            <a:r>
              <a:rPr sz="700" b="1" i="1" spc="8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de</a:t>
            </a:r>
            <a:r>
              <a:rPr sz="700" b="1" i="1" spc="-8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potencia</a:t>
            </a:r>
            <a:r>
              <a:rPr sz="700" b="1" i="1" spc="8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U-1.</a:t>
            </a:r>
            <a:endParaRPr sz="700">
              <a:latin typeface="Times New Roman"/>
              <a:cs typeface="Times New Roman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12354" y="1204141"/>
            <a:ext cx="4828425" cy="2076947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401455" y="3577237"/>
            <a:ext cx="2844222" cy="2193256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xfrm>
            <a:off x="6329082" y="5931133"/>
            <a:ext cx="300182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0777"/>
            <a:r>
              <a:rPr dirty="0"/>
              <a:t>86</a:t>
            </a: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51937" y="559879"/>
            <a:ext cx="5552738" cy="324750"/>
          </a:xfrm>
          <a:prstGeom prst="rect">
            <a:avLst/>
          </a:prstGeom>
        </p:spPr>
        <p:txBody>
          <a:bodyPr vert="horz" wrap="square" lIns="0" tIns="4617" rIns="0" bIns="0" rtlCol="0">
            <a:spAutoFit/>
          </a:bodyPr>
          <a:lstStyle/>
          <a:p>
            <a:pPr marL="10259" marR="4104" algn="just">
              <a:lnSpc>
                <a:spcPct val="103800"/>
              </a:lnSpc>
              <a:spcBef>
                <a:spcPts val="36"/>
              </a:spcBef>
            </a:pPr>
            <a:r>
              <a:rPr sz="1000" spc="-4" dirty="0">
                <a:latin typeface="Times New Roman"/>
                <a:cs typeface="Times New Roman"/>
              </a:rPr>
              <a:t>Se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ingresa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valor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impedancia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base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60MVA,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como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no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poseen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los valores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X/R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 </a:t>
            </a:r>
            <a:r>
              <a:rPr sz="1000" spc="-23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utilizarán los valores típicos proporcionados </a:t>
            </a:r>
            <a:r>
              <a:rPr sz="1000" dirty="0">
                <a:latin typeface="Times New Roman"/>
                <a:cs typeface="Times New Roman"/>
              </a:rPr>
              <a:t>por </a:t>
            </a:r>
            <a:r>
              <a:rPr sz="1000" spc="-4" dirty="0">
                <a:latin typeface="Times New Roman"/>
                <a:cs typeface="Times New Roman"/>
              </a:rPr>
              <a:t>ETAP al igual </a:t>
            </a:r>
            <a:r>
              <a:rPr sz="1000" dirty="0">
                <a:latin typeface="Times New Roman"/>
                <a:cs typeface="Times New Roman"/>
              </a:rPr>
              <a:t>que </a:t>
            </a:r>
            <a:r>
              <a:rPr sz="1000" spc="-4" dirty="0">
                <a:latin typeface="Times New Roman"/>
                <a:cs typeface="Times New Roman"/>
              </a:rPr>
              <a:t>los valores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prueba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carga.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51937" y="2928333"/>
            <a:ext cx="5551488" cy="364302"/>
          </a:xfrm>
          <a:prstGeom prst="rect">
            <a:avLst/>
          </a:prstGeom>
        </p:spPr>
        <p:txBody>
          <a:bodyPr vert="horz" wrap="square" lIns="0" tIns="10259" rIns="0" bIns="0" rtlCol="0">
            <a:spAutoFit/>
          </a:bodyPr>
          <a:lstStyle/>
          <a:p>
            <a:pPr marL="1026" algn="ctr">
              <a:spcBef>
                <a:spcPts val="81"/>
              </a:spcBef>
            </a:pPr>
            <a:r>
              <a:rPr sz="700" b="1" i="1" dirty="0">
                <a:latin typeface="Times New Roman"/>
                <a:cs typeface="Times New Roman"/>
              </a:rPr>
              <a:t>Figura 5.6:</a:t>
            </a:r>
            <a:r>
              <a:rPr sz="700" b="1" i="1" spc="4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Ingreso</a:t>
            </a:r>
            <a:r>
              <a:rPr sz="700" b="1" i="1" spc="4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de </a:t>
            </a:r>
            <a:r>
              <a:rPr sz="700" b="1" i="1" spc="-4" dirty="0">
                <a:latin typeface="Times New Roman"/>
                <a:cs typeface="Times New Roman"/>
              </a:rPr>
              <a:t>impedancia</a:t>
            </a:r>
            <a:r>
              <a:rPr sz="700" b="1" i="1" spc="16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Transformador</a:t>
            </a:r>
            <a:r>
              <a:rPr sz="700" b="1" i="1" dirty="0">
                <a:latin typeface="Times New Roman"/>
                <a:cs typeface="Times New Roman"/>
              </a:rPr>
              <a:t> de</a:t>
            </a:r>
            <a:r>
              <a:rPr sz="700" b="1" i="1" spc="-4" dirty="0">
                <a:latin typeface="Times New Roman"/>
                <a:cs typeface="Times New Roman"/>
              </a:rPr>
              <a:t> potencia</a:t>
            </a:r>
            <a:r>
              <a:rPr sz="700" b="1" i="1" spc="12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U-1.</a:t>
            </a:r>
            <a:endParaRPr sz="700">
              <a:latin typeface="Times New Roman"/>
              <a:cs typeface="Times New Roman"/>
            </a:endParaRPr>
          </a:p>
          <a:p>
            <a:pPr>
              <a:spcBef>
                <a:spcPts val="36"/>
              </a:spcBef>
            </a:pPr>
            <a:endParaRPr sz="600">
              <a:latin typeface="Times New Roman"/>
              <a:cs typeface="Times New Roman"/>
            </a:endParaRPr>
          </a:p>
          <a:p>
            <a:pPr algn="ctr">
              <a:spcBef>
                <a:spcPts val="4"/>
              </a:spcBef>
            </a:pPr>
            <a:r>
              <a:rPr sz="1000" spc="-4" dirty="0">
                <a:latin typeface="Times New Roman"/>
                <a:cs typeface="Times New Roman"/>
              </a:rPr>
              <a:t>Se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ingresa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spc="4" dirty="0">
                <a:latin typeface="Times New Roman"/>
                <a:cs typeface="Times New Roman"/>
              </a:rPr>
              <a:t>la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conexión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del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transformador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potencia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U1,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cual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Estrella-Delta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aterrizada.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51936" y="5331158"/>
            <a:ext cx="5553364" cy="524859"/>
          </a:xfrm>
          <a:prstGeom prst="rect">
            <a:avLst/>
          </a:prstGeom>
        </p:spPr>
        <p:txBody>
          <a:bodyPr vert="horz" wrap="square" lIns="0" tIns="10259" rIns="0" bIns="0" rtlCol="0">
            <a:spAutoFit/>
          </a:bodyPr>
          <a:lstStyle/>
          <a:p>
            <a:pPr algn="ctr">
              <a:spcBef>
                <a:spcPts val="81"/>
              </a:spcBef>
            </a:pPr>
            <a:r>
              <a:rPr sz="700" b="1" i="1" dirty="0">
                <a:latin typeface="Times New Roman"/>
                <a:cs typeface="Times New Roman"/>
              </a:rPr>
              <a:t>Figura</a:t>
            </a:r>
            <a:r>
              <a:rPr sz="700" b="1" i="1" spc="-4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5.7:</a:t>
            </a:r>
            <a:r>
              <a:rPr sz="700" b="1" i="1" spc="4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Conexión </a:t>
            </a:r>
            <a:r>
              <a:rPr sz="700" b="1" i="1" dirty="0">
                <a:latin typeface="Times New Roman"/>
                <a:cs typeface="Times New Roman"/>
              </a:rPr>
              <a:t>del</a:t>
            </a:r>
            <a:r>
              <a:rPr sz="700" b="1" i="1" spc="4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Transformador</a:t>
            </a:r>
            <a:r>
              <a:rPr sz="700" b="1" i="1" spc="4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de </a:t>
            </a:r>
            <a:r>
              <a:rPr sz="700" b="1" i="1" spc="-4" dirty="0">
                <a:latin typeface="Times New Roman"/>
                <a:cs typeface="Times New Roman"/>
              </a:rPr>
              <a:t>potencia</a:t>
            </a:r>
            <a:r>
              <a:rPr sz="700" b="1" i="1" dirty="0">
                <a:latin typeface="Times New Roman"/>
                <a:cs typeface="Times New Roman"/>
              </a:rPr>
              <a:t> U-1.</a:t>
            </a:r>
            <a:endParaRPr sz="700">
              <a:latin typeface="Times New Roman"/>
              <a:cs typeface="Times New Roman"/>
            </a:endParaRPr>
          </a:p>
          <a:p>
            <a:pPr marL="10259" marR="4104" algn="just">
              <a:lnSpc>
                <a:spcPct val="103299"/>
              </a:lnSpc>
              <a:spcBef>
                <a:spcPts val="699"/>
              </a:spcBef>
            </a:pPr>
            <a:r>
              <a:rPr sz="1000" spc="-4" dirty="0">
                <a:latin typeface="Times New Roman"/>
                <a:cs typeface="Times New Roman"/>
              </a:rPr>
              <a:t>Ya </a:t>
            </a:r>
            <a:r>
              <a:rPr sz="1000" dirty="0">
                <a:latin typeface="Times New Roman"/>
                <a:cs typeface="Times New Roman"/>
              </a:rPr>
              <a:t>que </a:t>
            </a:r>
            <a:r>
              <a:rPr sz="1000" spc="-4" dirty="0">
                <a:latin typeface="Times New Roman"/>
                <a:cs typeface="Times New Roman"/>
              </a:rPr>
              <a:t>los transformadores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potencia U-1 </a:t>
            </a:r>
            <a:r>
              <a:rPr sz="1000" dirty="0">
                <a:latin typeface="Times New Roman"/>
                <a:cs typeface="Times New Roman"/>
              </a:rPr>
              <a:t>y </a:t>
            </a:r>
            <a:r>
              <a:rPr sz="1000" spc="-4" dirty="0">
                <a:latin typeface="Times New Roman"/>
                <a:cs typeface="Times New Roman"/>
              </a:rPr>
              <a:t>U-2 </a:t>
            </a:r>
            <a:r>
              <a:rPr sz="1000" dirty="0">
                <a:latin typeface="Times New Roman"/>
                <a:cs typeface="Times New Roman"/>
              </a:rPr>
              <a:t>son </a:t>
            </a:r>
            <a:r>
              <a:rPr sz="1000" spc="-4" dirty="0">
                <a:latin typeface="Times New Roman"/>
                <a:cs typeface="Times New Roman"/>
              </a:rPr>
              <a:t>iguales, el ingreso </a:t>
            </a:r>
            <a:r>
              <a:rPr sz="1000" dirty="0">
                <a:latin typeface="Times New Roman"/>
                <a:cs typeface="Times New Roman"/>
              </a:rPr>
              <a:t>de datos </a:t>
            </a:r>
            <a:r>
              <a:rPr sz="1000" spc="-4" dirty="0">
                <a:latin typeface="Times New Roman"/>
                <a:cs typeface="Times New Roman"/>
              </a:rPr>
              <a:t>del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transformador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U-2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dirty="0">
                <a:latin typeface="Times New Roman"/>
                <a:cs typeface="Times New Roman"/>
              </a:rPr>
              <a:t> mismo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que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los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del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transformador</a:t>
            </a:r>
            <a:r>
              <a:rPr sz="1000" dirty="0">
                <a:latin typeface="Times New Roman"/>
                <a:cs typeface="Times New Roman"/>
              </a:rPr>
              <a:t> U-1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que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</a:t>
            </a:r>
            <a:r>
              <a:rPr sz="1000" dirty="0">
                <a:latin typeface="Times New Roman"/>
                <a:cs typeface="Times New Roman"/>
              </a:rPr>
              <a:t> mostraron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anteriormente.</a:t>
            </a:r>
            <a:endParaRPr sz="1000">
              <a:latin typeface="Times New Roman"/>
              <a:cs typeface="Times New Roman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38036" y="941223"/>
            <a:ext cx="2578562" cy="1985073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541039" y="3349505"/>
            <a:ext cx="2574059" cy="1985073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xfrm>
            <a:off x="6329082" y="5931133"/>
            <a:ext cx="300182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0777"/>
            <a:r>
              <a:rPr dirty="0"/>
              <a:t>87</a:t>
            </a: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51936" y="559880"/>
            <a:ext cx="5553364" cy="1313171"/>
          </a:xfrm>
          <a:prstGeom prst="rect">
            <a:avLst/>
          </a:prstGeom>
        </p:spPr>
        <p:txBody>
          <a:bodyPr vert="horz" wrap="square" lIns="0" tIns="5642" rIns="0" bIns="0" rtlCol="0">
            <a:spAutoFit/>
          </a:bodyPr>
          <a:lstStyle/>
          <a:p>
            <a:pPr marL="379072" marR="416004" indent="-369326">
              <a:lnSpc>
                <a:spcPct val="102899"/>
              </a:lnSpc>
              <a:spcBef>
                <a:spcPts val="44"/>
              </a:spcBef>
            </a:pPr>
            <a:r>
              <a:rPr sz="1100" b="1" spc="-4" dirty="0">
                <a:latin typeface="Times New Roman"/>
                <a:cs typeface="Times New Roman"/>
              </a:rPr>
              <a:t>5.1.3</a:t>
            </a:r>
            <a:r>
              <a:rPr sz="1100" b="1" spc="36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INGRESO</a:t>
            </a:r>
            <a:r>
              <a:rPr sz="1100" b="1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DE</a:t>
            </a:r>
            <a:r>
              <a:rPr sz="1100" b="1" spc="4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DATOS</a:t>
            </a:r>
            <a:r>
              <a:rPr sz="1100" b="1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TRANSFORMADOR</a:t>
            </a:r>
            <a:r>
              <a:rPr sz="1100" b="1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DE</a:t>
            </a:r>
            <a:r>
              <a:rPr sz="1100" b="1" spc="4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SERVICIO </a:t>
            </a:r>
            <a:r>
              <a:rPr sz="1100" b="1" spc="-271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PROPIO.</a:t>
            </a:r>
            <a:endParaRPr sz="1100">
              <a:latin typeface="Times New Roman"/>
              <a:cs typeface="Times New Roman"/>
            </a:endParaRPr>
          </a:p>
          <a:p>
            <a:pPr>
              <a:spcBef>
                <a:spcPts val="8"/>
              </a:spcBef>
            </a:pPr>
            <a:endParaRPr sz="1100">
              <a:latin typeface="Times New Roman"/>
              <a:cs typeface="Times New Roman"/>
            </a:endParaRPr>
          </a:p>
          <a:p>
            <a:pPr marL="10259" marR="4104" algn="just">
              <a:lnSpc>
                <a:spcPct val="103299"/>
              </a:lnSpc>
            </a:pPr>
            <a:r>
              <a:rPr sz="1000" spc="-4" dirty="0">
                <a:latin typeface="Times New Roman"/>
                <a:cs typeface="Times New Roman"/>
              </a:rPr>
              <a:t>Posteriormente se ingresan los datos del transformador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servicio </a:t>
            </a:r>
            <a:r>
              <a:rPr sz="1000" dirty="0">
                <a:latin typeface="Times New Roman"/>
                <a:cs typeface="Times New Roman"/>
              </a:rPr>
              <a:t>propio </a:t>
            </a:r>
            <a:r>
              <a:rPr sz="1000" spc="-4" dirty="0">
                <a:latin typeface="Times New Roman"/>
                <a:cs typeface="Times New Roman"/>
              </a:rPr>
              <a:t>para abastecer </a:t>
            </a:r>
            <a:r>
              <a:rPr sz="1000" dirty="0">
                <a:latin typeface="Times New Roman"/>
                <a:cs typeface="Times New Roman"/>
              </a:rPr>
              <a:t>a la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central, </a:t>
            </a:r>
            <a:r>
              <a:rPr sz="1000" dirty="0">
                <a:latin typeface="Times New Roman"/>
                <a:cs typeface="Times New Roman"/>
              </a:rPr>
              <a:t>se </a:t>
            </a:r>
            <a:r>
              <a:rPr sz="1000" spc="-4" dirty="0">
                <a:latin typeface="Times New Roman"/>
                <a:cs typeface="Times New Roman"/>
              </a:rPr>
              <a:t>ingresan los </a:t>
            </a:r>
            <a:r>
              <a:rPr sz="1000" dirty="0">
                <a:latin typeface="Times New Roman"/>
                <a:cs typeface="Times New Roman"/>
              </a:rPr>
              <a:t>datos </a:t>
            </a:r>
            <a:r>
              <a:rPr sz="1000" spc="-4" dirty="0">
                <a:latin typeface="Times New Roman"/>
                <a:cs typeface="Times New Roman"/>
              </a:rPr>
              <a:t>correspondientes </a:t>
            </a:r>
            <a:r>
              <a:rPr sz="1000" dirty="0">
                <a:latin typeface="Times New Roman"/>
                <a:cs typeface="Times New Roman"/>
              </a:rPr>
              <a:t>a </a:t>
            </a:r>
            <a:r>
              <a:rPr sz="1000" spc="4" dirty="0">
                <a:latin typeface="Times New Roman"/>
                <a:cs typeface="Times New Roman"/>
              </a:rPr>
              <a:t>la </a:t>
            </a:r>
            <a:r>
              <a:rPr sz="1000" dirty="0">
                <a:latin typeface="Times New Roman"/>
                <a:cs typeface="Times New Roman"/>
              </a:rPr>
              <a:t>placa </a:t>
            </a:r>
            <a:r>
              <a:rPr sz="1000" spc="4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características del transformador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 el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software.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40"/>
              </a:spcBef>
            </a:pPr>
            <a:endParaRPr sz="1000">
              <a:latin typeface="Times New Roman"/>
              <a:cs typeface="Times New Roman"/>
            </a:endParaRPr>
          </a:p>
          <a:p>
            <a:pPr marL="10259" marR="5642" algn="just">
              <a:lnSpc>
                <a:spcPct val="103600"/>
              </a:lnSpc>
            </a:pPr>
            <a:r>
              <a:rPr sz="1000" spc="-4" dirty="0">
                <a:latin typeface="Times New Roman"/>
                <a:cs typeface="Times New Roman"/>
              </a:rPr>
              <a:t>Por el </a:t>
            </a:r>
            <a:r>
              <a:rPr sz="1000" dirty="0">
                <a:latin typeface="Times New Roman"/>
                <a:cs typeface="Times New Roman"/>
              </a:rPr>
              <a:t>tipo de </a:t>
            </a:r>
            <a:r>
              <a:rPr sz="1000" spc="-4" dirty="0">
                <a:latin typeface="Times New Roman"/>
                <a:cs typeface="Times New Roman"/>
              </a:rPr>
              <a:t>protección </a:t>
            </a:r>
            <a:r>
              <a:rPr sz="1000" dirty="0">
                <a:latin typeface="Times New Roman"/>
                <a:cs typeface="Times New Roman"/>
              </a:rPr>
              <a:t>y nivel de </a:t>
            </a:r>
            <a:r>
              <a:rPr sz="1000" spc="-4" dirty="0">
                <a:latin typeface="Times New Roman"/>
                <a:cs typeface="Times New Roman"/>
              </a:rPr>
              <a:t>voltaje, se </a:t>
            </a:r>
            <a:r>
              <a:rPr sz="1000" dirty="0">
                <a:latin typeface="Times New Roman"/>
                <a:cs typeface="Times New Roman"/>
              </a:rPr>
              <a:t>asume que no </a:t>
            </a:r>
            <a:r>
              <a:rPr sz="1000" spc="-4" dirty="0">
                <a:latin typeface="Times New Roman"/>
                <a:cs typeface="Times New Roman"/>
              </a:rPr>
              <a:t>se tienen voltajes conectados al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relevador.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En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caso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que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disponga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los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diagramas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esquemáticos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y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que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muestre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algún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tipo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monitoreo</a:t>
            </a:r>
            <a:r>
              <a:rPr sz="1000" dirty="0">
                <a:latin typeface="Times New Roman"/>
                <a:cs typeface="Times New Roman"/>
              </a:rPr>
              <a:t> de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voltaje,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deberá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actualizar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este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documento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los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espacios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correspondientes.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179070" y="3388845"/>
            <a:ext cx="3296997" cy="118081"/>
          </a:xfrm>
          <a:prstGeom prst="rect">
            <a:avLst/>
          </a:prstGeom>
        </p:spPr>
        <p:txBody>
          <a:bodyPr vert="horz" wrap="square" lIns="0" tIns="10259" rIns="0" bIns="0" rtlCol="0">
            <a:spAutoFit/>
          </a:bodyPr>
          <a:lstStyle/>
          <a:p>
            <a:pPr marL="10259">
              <a:spcBef>
                <a:spcPts val="81"/>
              </a:spcBef>
            </a:pPr>
            <a:r>
              <a:rPr sz="700" b="1" i="1" dirty="0">
                <a:latin typeface="Times New Roman"/>
                <a:cs typeface="Times New Roman"/>
              </a:rPr>
              <a:t>Figura</a:t>
            </a:r>
            <a:r>
              <a:rPr sz="700" b="1" i="1" spc="8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5.8:</a:t>
            </a:r>
            <a:r>
              <a:rPr sz="700" b="1" i="1" spc="8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Placa</a:t>
            </a:r>
            <a:r>
              <a:rPr sz="700" b="1" i="1" spc="4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de</a:t>
            </a:r>
            <a:r>
              <a:rPr sz="700" b="1" i="1" spc="8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características</a:t>
            </a:r>
            <a:r>
              <a:rPr sz="700" b="1" i="1" spc="8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Transformador</a:t>
            </a:r>
            <a:r>
              <a:rPr sz="700" b="1" i="1" spc="8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de</a:t>
            </a:r>
            <a:r>
              <a:rPr sz="700" b="1" i="1" spc="4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servicio</a:t>
            </a:r>
            <a:r>
              <a:rPr sz="700" b="1" i="1" spc="12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propio.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243609" y="5763131"/>
            <a:ext cx="3170670" cy="118081"/>
          </a:xfrm>
          <a:prstGeom prst="rect">
            <a:avLst/>
          </a:prstGeom>
        </p:spPr>
        <p:txBody>
          <a:bodyPr vert="horz" wrap="square" lIns="0" tIns="10259" rIns="0" bIns="0" rtlCol="0">
            <a:spAutoFit/>
          </a:bodyPr>
          <a:lstStyle/>
          <a:p>
            <a:pPr marL="10259">
              <a:spcBef>
                <a:spcPts val="81"/>
              </a:spcBef>
            </a:pPr>
            <a:r>
              <a:rPr sz="700" b="1" i="1" dirty="0">
                <a:latin typeface="Times New Roman"/>
                <a:cs typeface="Times New Roman"/>
              </a:rPr>
              <a:t>Figura 5.9:</a:t>
            </a:r>
            <a:r>
              <a:rPr sz="700" b="1" i="1" spc="4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Ingreso</a:t>
            </a:r>
            <a:r>
              <a:rPr sz="700" b="1" i="1" spc="4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de</a:t>
            </a:r>
            <a:r>
              <a:rPr sz="700" b="1" i="1" spc="-12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datos</a:t>
            </a:r>
            <a:r>
              <a:rPr sz="700" b="1" i="1" spc="4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Transformador</a:t>
            </a:r>
            <a:r>
              <a:rPr sz="700" b="1" i="1" spc="4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de </a:t>
            </a:r>
            <a:r>
              <a:rPr sz="700" b="1" i="1" spc="-4" dirty="0">
                <a:latin typeface="Times New Roman"/>
                <a:cs typeface="Times New Roman"/>
              </a:rPr>
              <a:t>servicio</a:t>
            </a:r>
            <a:r>
              <a:rPr sz="700" b="1" i="1" spc="4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propio</a:t>
            </a:r>
            <a:r>
              <a:rPr sz="700" b="1" i="1" spc="8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U-1.</a:t>
            </a:r>
            <a:endParaRPr sz="700">
              <a:latin typeface="Times New Roman"/>
              <a:cs typeface="Times New Roman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50818" y="2073038"/>
            <a:ext cx="4953000" cy="1315563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476500" y="3688659"/>
            <a:ext cx="2694131" cy="2076948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xfrm>
            <a:off x="6329082" y="5931133"/>
            <a:ext cx="300182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0777"/>
            <a:r>
              <a:rPr dirty="0"/>
              <a:t>88</a:t>
            </a:r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51937" y="559879"/>
            <a:ext cx="5551488" cy="324232"/>
          </a:xfrm>
          <a:prstGeom prst="rect">
            <a:avLst/>
          </a:prstGeom>
        </p:spPr>
        <p:txBody>
          <a:bodyPr vert="horz" wrap="square" lIns="0" tIns="4104" rIns="0" bIns="0" rtlCol="0">
            <a:spAutoFit/>
          </a:bodyPr>
          <a:lstStyle/>
          <a:p>
            <a:pPr marL="10259" marR="4104">
              <a:lnSpc>
                <a:spcPct val="104200"/>
              </a:lnSpc>
              <a:spcBef>
                <a:spcPts val="32"/>
              </a:spcBef>
            </a:pPr>
            <a:r>
              <a:rPr sz="1000" dirty="0">
                <a:latin typeface="Times New Roman"/>
                <a:cs typeface="Times New Roman"/>
              </a:rPr>
              <a:t>Como</a:t>
            </a:r>
            <a:r>
              <a:rPr sz="1000" spc="57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no</a:t>
            </a:r>
            <a:r>
              <a:rPr sz="1000" spc="53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</a:t>
            </a:r>
            <a:r>
              <a:rPr sz="1000" spc="53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poseen</a:t>
            </a:r>
            <a:r>
              <a:rPr sz="1000" spc="53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los</a:t>
            </a:r>
            <a:r>
              <a:rPr sz="1000" spc="57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valores</a:t>
            </a:r>
            <a:r>
              <a:rPr sz="1000" spc="57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61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X/R</a:t>
            </a:r>
            <a:r>
              <a:rPr sz="1000" spc="57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</a:t>
            </a:r>
            <a:r>
              <a:rPr sz="1000" spc="53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utilizarán</a:t>
            </a:r>
            <a:r>
              <a:rPr sz="1000" spc="53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los</a:t>
            </a:r>
            <a:r>
              <a:rPr sz="1000" spc="57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valores</a:t>
            </a:r>
            <a:r>
              <a:rPr sz="1000" spc="57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típicos</a:t>
            </a:r>
            <a:r>
              <a:rPr sz="1000" spc="53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proporcionados</a:t>
            </a:r>
            <a:r>
              <a:rPr sz="1000" spc="53" dirty="0">
                <a:latin typeface="Times New Roman"/>
                <a:cs typeface="Times New Roman"/>
              </a:rPr>
              <a:t> </a:t>
            </a:r>
            <a:r>
              <a:rPr sz="1000" spc="8" dirty="0">
                <a:latin typeface="Times New Roman"/>
                <a:cs typeface="Times New Roman"/>
              </a:rPr>
              <a:t>por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ETAP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al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igual</a:t>
            </a:r>
            <a:r>
              <a:rPr sz="1000" dirty="0">
                <a:latin typeface="Times New Roman"/>
                <a:cs typeface="Times New Roman"/>
              </a:rPr>
              <a:t> que</a:t>
            </a:r>
            <a:r>
              <a:rPr sz="1000" spc="-4" dirty="0">
                <a:latin typeface="Times New Roman"/>
                <a:cs typeface="Times New Roman"/>
              </a:rPr>
              <a:t> los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valores</a:t>
            </a:r>
            <a:r>
              <a:rPr sz="1000" dirty="0">
                <a:latin typeface="Times New Roman"/>
                <a:cs typeface="Times New Roman"/>
              </a:rPr>
              <a:t> de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prueba</a:t>
            </a:r>
            <a:r>
              <a:rPr sz="1000" spc="-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carga.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51936" y="2922469"/>
            <a:ext cx="5236922" cy="364302"/>
          </a:xfrm>
          <a:prstGeom prst="rect">
            <a:avLst/>
          </a:prstGeom>
        </p:spPr>
        <p:txBody>
          <a:bodyPr vert="horz" wrap="square" lIns="0" tIns="10259" rIns="0" bIns="0" rtlCol="0">
            <a:spAutoFit/>
          </a:bodyPr>
          <a:lstStyle/>
          <a:p>
            <a:pPr marL="855606">
              <a:spcBef>
                <a:spcPts val="81"/>
              </a:spcBef>
            </a:pPr>
            <a:r>
              <a:rPr sz="700" b="1" i="1" dirty="0">
                <a:latin typeface="Times New Roman"/>
                <a:cs typeface="Times New Roman"/>
              </a:rPr>
              <a:t>Figura</a:t>
            </a:r>
            <a:r>
              <a:rPr sz="700" b="1" i="1" spc="4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5.10:Ingreso</a:t>
            </a:r>
            <a:r>
              <a:rPr sz="700" b="1" i="1" spc="8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de</a:t>
            </a:r>
            <a:r>
              <a:rPr sz="700" b="1" i="1" spc="-4" dirty="0">
                <a:latin typeface="Times New Roman"/>
                <a:cs typeface="Times New Roman"/>
              </a:rPr>
              <a:t> impedancia</a:t>
            </a:r>
            <a:r>
              <a:rPr sz="700" b="1" i="1" spc="12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Transformador</a:t>
            </a:r>
            <a:r>
              <a:rPr sz="700" b="1" i="1" spc="8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de</a:t>
            </a:r>
            <a:r>
              <a:rPr sz="700" b="1" i="1" spc="4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servicio</a:t>
            </a:r>
            <a:r>
              <a:rPr sz="700" b="1" i="1" dirty="0">
                <a:latin typeface="Times New Roman"/>
                <a:cs typeface="Times New Roman"/>
              </a:rPr>
              <a:t> propio</a:t>
            </a:r>
            <a:r>
              <a:rPr sz="700" b="1" i="1" spc="12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U-1.</a:t>
            </a:r>
            <a:endParaRPr sz="700">
              <a:latin typeface="Times New Roman"/>
              <a:cs typeface="Times New Roman"/>
            </a:endParaRPr>
          </a:p>
          <a:p>
            <a:pPr>
              <a:spcBef>
                <a:spcPts val="36"/>
              </a:spcBef>
            </a:pPr>
            <a:endParaRPr sz="600">
              <a:latin typeface="Times New Roman"/>
              <a:cs typeface="Times New Roman"/>
            </a:endParaRPr>
          </a:p>
          <a:p>
            <a:pPr marL="10259">
              <a:spcBef>
                <a:spcPts val="4"/>
              </a:spcBef>
            </a:pPr>
            <a:r>
              <a:rPr sz="1000" spc="-4" dirty="0">
                <a:latin typeface="Times New Roman"/>
                <a:cs typeface="Times New Roman"/>
              </a:rPr>
              <a:t>Se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ingresa</a:t>
            </a:r>
            <a:r>
              <a:rPr sz="1000" dirty="0">
                <a:latin typeface="Times New Roman"/>
                <a:cs typeface="Times New Roman"/>
              </a:rPr>
              <a:t> la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conexión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del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transformador </a:t>
            </a:r>
            <a:r>
              <a:rPr sz="1000" spc="4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servicio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propio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U1,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cual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</a:t>
            </a:r>
            <a:r>
              <a:rPr sz="1000" spc="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Delta-Delta.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51936" y="5331158"/>
            <a:ext cx="5553364" cy="524859"/>
          </a:xfrm>
          <a:prstGeom prst="rect">
            <a:avLst/>
          </a:prstGeom>
        </p:spPr>
        <p:txBody>
          <a:bodyPr vert="horz" wrap="square" lIns="0" tIns="10259" rIns="0" bIns="0" rtlCol="0">
            <a:spAutoFit/>
          </a:bodyPr>
          <a:lstStyle/>
          <a:p>
            <a:pPr algn="ctr">
              <a:spcBef>
                <a:spcPts val="81"/>
              </a:spcBef>
            </a:pPr>
            <a:r>
              <a:rPr sz="700" b="1" i="1" dirty="0">
                <a:latin typeface="Times New Roman"/>
                <a:cs typeface="Times New Roman"/>
              </a:rPr>
              <a:t>Figura 5.11: </a:t>
            </a:r>
            <a:r>
              <a:rPr sz="700" b="1" i="1" spc="-4" dirty="0">
                <a:latin typeface="Times New Roman"/>
                <a:cs typeface="Times New Roman"/>
              </a:rPr>
              <a:t>Conexión </a:t>
            </a:r>
            <a:r>
              <a:rPr sz="700" b="1" i="1" dirty="0">
                <a:latin typeface="Times New Roman"/>
                <a:cs typeface="Times New Roman"/>
              </a:rPr>
              <a:t>del </a:t>
            </a:r>
            <a:r>
              <a:rPr sz="700" b="1" i="1" spc="-4" dirty="0">
                <a:latin typeface="Times New Roman"/>
                <a:cs typeface="Times New Roman"/>
              </a:rPr>
              <a:t>Transformador</a:t>
            </a:r>
            <a:r>
              <a:rPr sz="700" b="1" i="1" spc="-8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de</a:t>
            </a:r>
            <a:r>
              <a:rPr sz="700" b="1" i="1" spc="-4" dirty="0">
                <a:latin typeface="Times New Roman"/>
                <a:cs typeface="Times New Roman"/>
              </a:rPr>
              <a:t> servicio</a:t>
            </a:r>
            <a:r>
              <a:rPr sz="700" b="1" i="1" spc="8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propio</a:t>
            </a:r>
            <a:r>
              <a:rPr sz="700" b="1" i="1" spc="4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U-1.</a:t>
            </a:r>
            <a:endParaRPr sz="700">
              <a:latin typeface="Times New Roman"/>
              <a:cs typeface="Times New Roman"/>
            </a:endParaRPr>
          </a:p>
          <a:p>
            <a:pPr marL="10259" marR="4104" algn="just">
              <a:lnSpc>
                <a:spcPct val="103299"/>
              </a:lnSpc>
              <a:spcBef>
                <a:spcPts val="699"/>
              </a:spcBef>
            </a:pPr>
            <a:r>
              <a:rPr sz="1000" spc="-4" dirty="0">
                <a:latin typeface="Times New Roman"/>
                <a:cs typeface="Times New Roman"/>
              </a:rPr>
              <a:t>Ya </a:t>
            </a:r>
            <a:r>
              <a:rPr sz="1000" dirty="0">
                <a:latin typeface="Times New Roman"/>
                <a:cs typeface="Times New Roman"/>
              </a:rPr>
              <a:t>que </a:t>
            </a:r>
            <a:r>
              <a:rPr sz="1000" spc="-4" dirty="0">
                <a:latin typeface="Times New Roman"/>
                <a:cs typeface="Times New Roman"/>
              </a:rPr>
              <a:t>los transformadores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servicio </a:t>
            </a:r>
            <a:r>
              <a:rPr sz="1000" dirty="0">
                <a:latin typeface="Times New Roman"/>
                <a:cs typeface="Times New Roman"/>
              </a:rPr>
              <a:t>propio </a:t>
            </a:r>
            <a:r>
              <a:rPr sz="1000" spc="-4" dirty="0">
                <a:latin typeface="Times New Roman"/>
                <a:cs typeface="Times New Roman"/>
              </a:rPr>
              <a:t>U-1 </a:t>
            </a:r>
            <a:r>
              <a:rPr sz="1000" dirty="0">
                <a:latin typeface="Times New Roman"/>
                <a:cs typeface="Times New Roman"/>
              </a:rPr>
              <a:t>y </a:t>
            </a:r>
            <a:r>
              <a:rPr sz="1000" spc="-4" dirty="0">
                <a:latin typeface="Times New Roman"/>
                <a:cs typeface="Times New Roman"/>
              </a:rPr>
              <a:t>U-2 </a:t>
            </a:r>
            <a:r>
              <a:rPr sz="1000" dirty="0">
                <a:latin typeface="Times New Roman"/>
                <a:cs typeface="Times New Roman"/>
              </a:rPr>
              <a:t>son </a:t>
            </a:r>
            <a:r>
              <a:rPr sz="1000" spc="-4" dirty="0">
                <a:latin typeface="Times New Roman"/>
                <a:cs typeface="Times New Roman"/>
              </a:rPr>
              <a:t>iguales, el ingreso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datos del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transformador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U-2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dirty="0">
                <a:latin typeface="Times New Roman"/>
                <a:cs typeface="Times New Roman"/>
              </a:rPr>
              <a:t> mismo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que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los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del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transformador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U-1</a:t>
            </a:r>
            <a:r>
              <a:rPr sz="1000" dirty="0">
                <a:latin typeface="Times New Roman"/>
                <a:cs typeface="Times New Roman"/>
              </a:rPr>
              <a:t> que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</a:t>
            </a:r>
            <a:r>
              <a:rPr sz="1000" dirty="0">
                <a:latin typeface="Times New Roman"/>
                <a:cs typeface="Times New Roman"/>
              </a:rPr>
              <a:t> mostraron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anteriormente.</a:t>
            </a:r>
            <a:endParaRPr sz="1000">
              <a:latin typeface="Times New Roman"/>
              <a:cs typeface="Times New Roman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42539" y="941223"/>
            <a:ext cx="2569556" cy="1985073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542539" y="3343641"/>
            <a:ext cx="2569556" cy="1985073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xfrm>
            <a:off x="6329082" y="5931133"/>
            <a:ext cx="300182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0777"/>
            <a:r>
              <a:rPr dirty="0"/>
              <a:t>89</a:t>
            </a:r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51937" y="559880"/>
            <a:ext cx="5551488" cy="1490527"/>
          </a:xfrm>
          <a:prstGeom prst="rect">
            <a:avLst/>
          </a:prstGeom>
        </p:spPr>
        <p:txBody>
          <a:bodyPr vert="horz" wrap="square" lIns="0" tIns="5642" rIns="0" bIns="0" rtlCol="0">
            <a:spAutoFit/>
          </a:bodyPr>
          <a:lstStyle/>
          <a:p>
            <a:pPr marL="379072" marR="653502" indent="-369326">
              <a:lnSpc>
                <a:spcPct val="102899"/>
              </a:lnSpc>
              <a:spcBef>
                <a:spcPts val="44"/>
              </a:spcBef>
            </a:pPr>
            <a:r>
              <a:rPr sz="1100" b="1" spc="-4" dirty="0">
                <a:latin typeface="Times New Roman"/>
                <a:cs typeface="Times New Roman"/>
              </a:rPr>
              <a:t>5.1.4</a:t>
            </a:r>
            <a:r>
              <a:rPr sz="1100" b="1" spc="32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INGRESO DE</a:t>
            </a:r>
            <a:r>
              <a:rPr sz="1100" b="1" spc="4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DATOS DE</a:t>
            </a:r>
            <a:r>
              <a:rPr sz="1100" b="1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CARGAS</a:t>
            </a:r>
            <a:r>
              <a:rPr sz="1100" b="1" spc="4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INTERNAS DE</a:t>
            </a:r>
            <a:r>
              <a:rPr sz="1100" b="1" dirty="0">
                <a:latin typeface="Times New Roman"/>
                <a:cs typeface="Times New Roman"/>
              </a:rPr>
              <a:t> LA </a:t>
            </a:r>
            <a:r>
              <a:rPr sz="1100" b="1" spc="-271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CENTRAL.</a:t>
            </a:r>
            <a:endParaRPr sz="1100">
              <a:latin typeface="Times New Roman"/>
              <a:cs typeface="Times New Roman"/>
            </a:endParaRPr>
          </a:p>
          <a:p>
            <a:pPr>
              <a:spcBef>
                <a:spcPts val="8"/>
              </a:spcBef>
            </a:pPr>
            <a:endParaRPr sz="1100">
              <a:latin typeface="Times New Roman"/>
              <a:cs typeface="Times New Roman"/>
            </a:endParaRPr>
          </a:p>
          <a:p>
            <a:pPr marL="10259" marR="4104" algn="just">
              <a:lnSpc>
                <a:spcPct val="103499"/>
              </a:lnSpc>
            </a:pPr>
            <a:r>
              <a:rPr sz="1000" spc="-4" dirty="0">
                <a:latin typeface="Times New Roman"/>
                <a:cs typeface="Times New Roman"/>
              </a:rPr>
              <a:t>Se continua con el </a:t>
            </a:r>
            <a:r>
              <a:rPr sz="1000" dirty="0">
                <a:latin typeface="Times New Roman"/>
                <a:cs typeface="Times New Roman"/>
              </a:rPr>
              <a:t>ingreso de </a:t>
            </a:r>
            <a:r>
              <a:rPr sz="1000" spc="-4" dirty="0">
                <a:latin typeface="Times New Roman"/>
                <a:cs typeface="Times New Roman"/>
              </a:rPr>
              <a:t>los datos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las cargas </a:t>
            </a:r>
            <a:r>
              <a:rPr sz="1000" dirty="0">
                <a:latin typeface="Times New Roman"/>
                <a:cs typeface="Times New Roman"/>
              </a:rPr>
              <a:t>que posee la </a:t>
            </a:r>
            <a:r>
              <a:rPr sz="1000" spc="-4" dirty="0">
                <a:latin typeface="Times New Roman"/>
                <a:cs typeface="Times New Roman"/>
              </a:rPr>
              <a:t>Central Hidroeléctrica </a:t>
            </a:r>
            <a:r>
              <a:rPr sz="1000" dirty="0">
                <a:latin typeface="Times New Roman"/>
                <a:cs typeface="Times New Roman"/>
              </a:rPr>
              <a:t>15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septiembre,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fue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proporcionado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un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listado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las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cargas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que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poseen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spc="4" dirty="0">
                <a:latin typeface="Times New Roman"/>
                <a:cs typeface="Times New Roman"/>
              </a:rPr>
              <a:t>la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central,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el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listado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cargas se resumió en </a:t>
            </a:r>
            <a:r>
              <a:rPr sz="1000" dirty="0">
                <a:latin typeface="Times New Roman"/>
                <a:cs typeface="Times New Roman"/>
              </a:rPr>
              <a:t>5 </a:t>
            </a:r>
            <a:r>
              <a:rPr sz="1000" spc="-4" dirty="0">
                <a:latin typeface="Times New Roman"/>
                <a:cs typeface="Times New Roman"/>
              </a:rPr>
              <a:t>sumatorias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cargas, </a:t>
            </a:r>
            <a:r>
              <a:rPr sz="1000" dirty="0">
                <a:latin typeface="Times New Roman"/>
                <a:cs typeface="Times New Roman"/>
              </a:rPr>
              <a:t>dichas </a:t>
            </a:r>
            <a:r>
              <a:rPr sz="1000" spc="-4" dirty="0">
                <a:latin typeface="Times New Roman"/>
                <a:cs typeface="Times New Roman"/>
              </a:rPr>
              <a:t>sumatorias fueron proporcionado </a:t>
            </a:r>
            <a:r>
              <a:rPr sz="1000" dirty="0">
                <a:latin typeface="Times New Roman"/>
                <a:cs typeface="Times New Roman"/>
              </a:rPr>
              <a:t>por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personal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48" dirty="0">
                <a:latin typeface="Times New Roman"/>
                <a:cs typeface="Times New Roman"/>
              </a:rPr>
              <a:t> </a:t>
            </a:r>
            <a:r>
              <a:rPr sz="1000" spc="4" dirty="0">
                <a:latin typeface="Times New Roman"/>
                <a:cs typeface="Times New Roman"/>
              </a:rPr>
              <a:t>la</a:t>
            </a:r>
            <a:r>
              <a:rPr sz="1000" spc="-4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central,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el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listado</a:t>
            </a:r>
            <a:r>
              <a:rPr sz="1000" spc="-4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proporcionado</a:t>
            </a:r>
            <a:r>
              <a:rPr sz="1000" spc="-4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muestra</a:t>
            </a:r>
            <a:r>
              <a:rPr sz="1000" spc="-53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anexos,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las</a:t>
            </a:r>
            <a:r>
              <a:rPr sz="1000" spc="-4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paginas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anexos </a:t>
            </a:r>
            <a:r>
              <a:rPr sz="1000" spc="-23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 muestran en orden correspondiente con el </a:t>
            </a:r>
            <a:r>
              <a:rPr sz="1000" dirty="0">
                <a:latin typeface="Times New Roman"/>
                <a:cs typeface="Times New Roman"/>
              </a:rPr>
              <a:t>número </a:t>
            </a:r>
            <a:r>
              <a:rPr sz="1000" spc="-4" dirty="0">
                <a:latin typeface="Times New Roman"/>
                <a:cs typeface="Times New Roman"/>
              </a:rPr>
              <a:t>correspondientes </a:t>
            </a:r>
            <a:r>
              <a:rPr sz="1000" dirty="0">
                <a:latin typeface="Times New Roman"/>
                <a:cs typeface="Times New Roman"/>
              </a:rPr>
              <a:t>a </a:t>
            </a:r>
            <a:r>
              <a:rPr sz="1000" spc="-4" dirty="0">
                <a:latin typeface="Times New Roman"/>
                <a:cs typeface="Times New Roman"/>
              </a:rPr>
              <a:t>las cargas </a:t>
            </a:r>
            <a:r>
              <a:rPr sz="1000" dirty="0">
                <a:latin typeface="Times New Roman"/>
                <a:cs typeface="Times New Roman"/>
              </a:rPr>
              <a:t>de la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simulación, </a:t>
            </a:r>
            <a:r>
              <a:rPr sz="1000" dirty="0">
                <a:latin typeface="Times New Roman"/>
                <a:cs typeface="Times New Roman"/>
              </a:rPr>
              <a:t>a </a:t>
            </a:r>
            <a:r>
              <a:rPr sz="1000" spc="-4" dirty="0">
                <a:latin typeface="Times New Roman"/>
                <a:cs typeface="Times New Roman"/>
              </a:rPr>
              <a:t>continuación, se muestran las </a:t>
            </a:r>
            <a:r>
              <a:rPr sz="1000" dirty="0">
                <a:latin typeface="Times New Roman"/>
                <a:cs typeface="Times New Roman"/>
              </a:rPr>
              <a:t>cargas de la </a:t>
            </a:r>
            <a:r>
              <a:rPr sz="1000" spc="-4" dirty="0">
                <a:latin typeface="Times New Roman"/>
                <a:cs typeface="Times New Roman"/>
              </a:rPr>
              <a:t>central ingresadas en </a:t>
            </a:r>
            <a:r>
              <a:rPr sz="1000" dirty="0">
                <a:latin typeface="Times New Roman"/>
                <a:cs typeface="Times New Roman"/>
              </a:rPr>
              <a:t>la </a:t>
            </a:r>
            <a:r>
              <a:rPr sz="1000" spc="-4" dirty="0">
                <a:latin typeface="Times New Roman"/>
                <a:cs typeface="Times New Roman"/>
              </a:rPr>
              <a:t>simulación,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al tener datos </a:t>
            </a:r>
            <a:r>
              <a:rPr sz="1000" dirty="0">
                <a:latin typeface="Times New Roman"/>
                <a:cs typeface="Times New Roman"/>
              </a:rPr>
              <a:t>más recientes de </a:t>
            </a:r>
            <a:r>
              <a:rPr sz="1000" spc="-4" dirty="0">
                <a:latin typeface="Times New Roman"/>
                <a:cs typeface="Times New Roman"/>
              </a:rPr>
              <a:t>las cargas </a:t>
            </a:r>
            <a:r>
              <a:rPr sz="1000" dirty="0">
                <a:latin typeface="Times New Roman"/>
                <a:cs typeface="Times New Roman"/>
              </a:rPr>
              <a:t>que posee la </a:t>
            </a:r>
            <a:r>
              <a:rPr sz="1000" spc="-4" dirty="0">
                <a:latin typeface="Times New Roman"/>
                <a:cs typeface="Times New Roman"/>
              </a:rPr>
              <a:t>central estos </a:t>
            </a:r>
            <a:r>
              <a:rPr sz="1000" dirty="0">
                <a:latin typeface="Times New Roman"/>
                <a:cs typeface="Times New Roman"/>
              </a:rPr>
              <a:t>datos </a:t>
            </a:r>
            <a:r>
              <a:rPr sz="1000" spc="-4" dirty="0">
                <a:latin typeface="Times New Roman"/>
                <a:cs typeface="Times New Roman"/>
              </a:rPr>
              <a:t>deben </a:t>
            </a:r>
            <a:r>
              <a:rPr sz="1000" spc="4" dirty="0">
                <a:latin typeface="Times New Roman"/>
                <a:cs typeface="Times New Roman"/>
              </a:rPr>
              <a:t>de </a:t>
            </a:r>
            <a:r>
              <a:rPr sz="1000" dirty="0">
                <a:latin typeface="Times New Roman"/>
                <a:cs typeface="Times New Roman"/>
              </a:rPr>
              <a:t>ser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actualizados para obtener mejores resultados </a:t>
            </a:r>
            <a:r>
              <a:rPr sz="1000" dirty="0">
                <a:latin typeface="Times New Roman"/>
                <a:cs typeface="Times New Roman"/>
              </a:rPr>
              <a:t>y más </a:t>
            </a:r>
            <a:r>
              <a:rPr sz="1000" spc="-4" dirty="0">
                <a:latin typeface="Times New Roman"/>
                <a:cs typeface="Times New Roman"/>
              </a:rPr>
              <a:t>recientes </a:t>
            </a:r>
            <a:r>
              <a:rPr sz="1000" dirty="0">
                <a:latin typeface="Times New Roman"/>
                <a:cs typeface="Times New Roman"/>
              </a:rPr>
              <a:t>a </a:t>
            </a:r>
            <a:r>
              <a:rPr sz="1000" spc="-4" dirty="0">
                <a:latin typeface="Times New Roman"/>
                <a:cs typeface="Times New Roman"/>
              </a:rPr>
              <a:t>las condiciones actuales </a:t>
            </a:r>
            <a:r>
              <a:rPr sz="1000" dirty="0">
                <a:latin typeface="Times New Roman"/>
                <a:cs typeface="Times New Roman"/>
              </a:rPr>
              <a:t>de la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central.</a:t>
            </a:r>
            <a:endParaRPr sz="1000">
              <a:latin typeface="Times New Roman"/>
              <a:cs typeface="Times New Roman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2157057" y="2073446"/>
          <a:ext cx="3333894" cy="9906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67199"/>
                <a:gridCol w="1766695"/>
              </a:tblGrid>
              <a:tr h="116308">
                <a:tc gridSpan="2">
                  <a:txBody>
                    <a:bodyPr/>
                    <a:lstStyle/>
                    <a:p>
                      <a:pPr marL="68580">
                        <a:lnSpc>
                          <a:spcPts val="1330"/>
                        </a:lnSpc>
                      </a:pP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SUMATORIAS</a:t>
                      </a:r>
                      <a:r>
                        <a:rPr sz="800" b="1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800" b="1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CARGAS</a:t>
                      </a:r>
                      <a:r>
                        <a:rPr sz="800" b="1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800" b="1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LA</a:t>
                      </a:r>
                      <a:r>
                        <a:rPr sz="800" b="1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CENTRAL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116308">
                <a:tc>
                  <a:txBody>
                    <a:bodyPr/>
                    <a:lstStyle/>
                    <a:p>
                      <a:pPr marL="68580">
                        <a:lnSpc>
                          <a:spcPts val="1330"/>
                        </a:lnSpc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CARGA</a:t>
                      </a:r>
                      <a:r>
                        <a:rPr sz="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30"/>
                        </a:lnSpc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280.18KVA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6308">
                <a:tc>
                  <a:txBody>
                    <a:bodyPr/>
                    <a:lstStyle/>
                    <a:p>
                      <a:pPr marL="68580">
                        <a:lnSpc>
                          <a:spcPts val="1330"/>
                        </a:lnSpc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CARGA</a:t>
                      </a:r>
                      <a:r>
                        <a:rPr sz="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2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30"/>
                        </a:lnSpc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230KVA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7286">
                <a:tc>
                  <a:txBody>
                    <a:bodyPr/>
                    <a:lstStyle/>
                    <a:p>
                      <a:pPr marL="68580">
                        <a:lnSpc>
                          <a:spcPts val="1340"/>
                        </a:lnSpc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CARGA</a:t>
                      </a:r>
                      <a:r>
                        <a:rPr sz="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3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40"/>
                        </a:lnSpc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123.4KVA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6308">
                <a:tc>
                  <a:txBody>
                    <a:bodyPr/>
                    <a:lstStyle/>
                    <a:p>
                      <a:pPr marL="68580">
                        <a:lnSpc>
                          <a:spcPts val="1330"/>
                        </a:lnSpc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CARGA</a:t>
                      </a:r>
                      <a:r>
                        <a:rPr sz="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4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177.48KW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6308">
                <a:tc>
                  <a:txBody>
                    <a:bodyPr/>
                    <a:lstStyle/>
                    <a:p>
                      <a:pPr marL="68580">
                        <a:lnSpc>
                          <a:spcPts val="1330"/>
                        </a:lnSpc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CARGA</a:t>
                      </a:r>
                      <a:r>
                        <a:rPr sz="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5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106.9KW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4" name="object 4"/>
          <p:cNvSpPr txBox="1"/>
          <p:nvPr/>
        </p:nvSpPr>
        <p:spPr>
          <a:xfrm>
            <a:off x="2009467" y="2763155"/>
            <a:ext cx="3635326" cy="118081"/>
          </a:xfrm>
          <a:prstGeom prst="rect">
            <a:avLst/>
          </a:prstGeom>
        </p:spPr>
        <p:txBody>
          <a:bodyPr vert="horz" wrap="square" lIns="0" tIns="10259" rIns="0" bIns="0" rtlCol="0">
            <a:spAutoFit/>
          </a:bodyPr>
          <a:lstStyle/>
          <a:p>
            <a:pPr marL="10259">
              <a:spcBef>
                <a:spcPts val="81"/>
              </a:spcBef>
            </a:pPr>
            <a:r>
              <a:rPr sz="700" b="1" i="1" dirty="0">
                <a:latin typeface="Times New Roman"/>
                <a:cs typeface="Times New Roman"/>
              </a:rPr>
              <a:t>Tabla</a:t>
            </a:r>
            <a:r>
              <a:rPr sz="700" b="1" i="1" spc="4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5.1:</a:t>
            </a:r>
            <a:r>
              <a:rPr sz="700" b="1" i="1" spc="-4" dirty="0">
                <a:latin typeface="Times New Roman"/>
                <a:cs typeface="Times New Roman"/>
              </a:rPr>
              <a:t> Sumatorias </a:t>
            </a:r>
            <a:r>
              <a:rPr sz="700" b="1" i="1" dirty="0">
                <a:latin typeface="Times New Roman"/>
                <a:cs typeface="Times New Roman"/>
              </a:rPr>
              <a:t>de</a:t>
            </a:r>
            <a:r>
              <a:rPr sz="700" b="1" i="1" spc="4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cargas </a:t>
            </a:r>
            <a:r>
              <a:rPr sz="700" b="1" i="1" dirty="0">
                <a:latin typeface="Times New Roman"/>
                <a:cs typeface="Times New Roman"/>
              </a:rPr>
              <a:t>de</a:t>
            </a:r>
            <a:r>
              <a:rPr sz="700" b="1" i="1" spc="4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la</a:t>
            </a:r>
            <a:r>
              <a:rPr sz="700" b="1" i="1" spc="12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central</a:t>
            </a:r>
            <a:r>
              <a:rPr sz="700" b="1" i="1" spc="8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hidroeléctrica</a:t>
            </a:r>
            <a:r>
              <a:rPr sz="700" b="1" i="1" dirty="0">
                <a:latin typeface="Times New Roman"/>
                <a:cs typeface="Times New Roman"/>
              </a:rPr>
              <a:t> 15</a:t>
            </a:r>
            <a:r>
              <a:rPr sz="700" b="1" i="1" spc="4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de</a:t>
            </a:r>
            <a:r>
              <a:rPr sz="700" b="1" i="1" spc="-4" dirty="0">
                <a:latin typeface="Times New Roman"/>
                <a:cs typeface="Times New Roman"/>
              </a:rPr>
              <a:t> septiembre.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51937" y="5368298"/>
            <a:ext cx="5547735" cy="524859"/>
          </a:xfrm>
          <a:prstGeom prst="rect">
            <a:avLst/>
          </a:prstGeom>
        </p:spPr>
        <p:txBody>
          <a:bodyPr vert="horz" wrap="square" lIns="0" tIns="10259" rIns="0" bIns="0" rtlCol="0">
            <a:spAutoFit/>
          </a:bodyPr>
          <a:lstStyle/>
          <a:p>
            <a:pPr marL="1026" algn="ctr">
              <a:spcBef>
                <a:spcPts val="81"/>
              </a:spcBef>
            </a:pPr>
            <a:r>
              <a:rPr sz="700" b="1" i="1" dirty="0">
                <a:latin typeface="Times New Roman"/>
                <a:cs typeface="Times New Roman"/>
              </a:rPr>
              <a:t>Figura</a:t>
            </a:r>
            <a:r>
              <a:rPr sz="700" b="1" i="1" spc="-4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5.12:</a:t>
            </a:r>
            <a:r>
              <a:rPr sz="700" b="1" i="1" spc="4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Ingreso</a:t>
            </a:r>
            <a:r>
              <a:rPr sz="700" b="1" i="1" spc="-8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de </a:t>
            </a:r>
            <a:r>
              <a:rPr sz="700" b="1" i="1" spc="-4" dirty="0">
                <a:latin typeface="Times New Roman"/>
                <a:cs typeface="Times New Roman"/>
              </a:rPr>
              <a:t>sumatoria</a:t>
            </a:r>
            <a:r>
              <a:rPr sz="700" b="1" i="1" spc="4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de </a:t>
            </a:r>
            <a:r>
              <a:rPr sz="700" b="1" i="1" spc="-4" dirty="0">
                <a:latin typeface="Times New Roman"/>
                <a:cs typeface="Times New Roman"/>
              </a:rPr>
              <a:t>cargas</a:t>
            </a:r>
            <a:r>
              <a:rPr sz="700" b="1" i="1" spc="-12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de </a:t>
            </a:r>
            <a:r>
              <a:rPr sz="700" b="1" i="1" spc="-4" dirty="0">
                <a:latin typeface="Times New Roman"/>
                <a:cs typeface="Times New Roman"/>
              </a:rPr>
              <a:t>la</a:t>
            </a:r>
            <a:r>
              <a:rPr sz="700" b="1" i="1" spc="4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central.</a:t>
            </a:r>
            <a:endParaRPr sz="700">
              <a:latin typeface="Times New Roman"/>
              <a:cs typeface="Times New Roman"/>
            </a:endParaRPr>
          </a:p>
          <a:p>
            <a:pPr marL="10259" marR="4104">
              <a:lnSpc>
                <a:spcPct val="103299"/>
              </a:lnSpc>
              <a:spcBef>
                <a:spcPts val="699"/>
              </a:spcBef>
            </a:pPr>
            <a:r>
              <a:rPr sz="1000" spc="-4" dirty="0">
                <a:latin typeface="Times New Roman"/>
                <a:cs typeface="Times New Roman"/>
              </a:rPr>
              <a:t>De</a:t>
            </a:r>
            <a:r>
              <a:rPr sz="1000" spc="4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57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misma</a:t>
            </a:r>
            <a:r>
              <a:rPr sz="1000" spc="57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forma</a:t>
            </a:r>
            <a:r>
              <a:rPr sz="1000" spc="57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</a:t>
            </a:r>
            <a:r>
              <a:rPr sz="1000" spc="57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realiza</a:t>
            </a:r>
            <a:r>
              <a:rPr sz="1000" spc="57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spc="61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ingreso</a:t>
            </a:r>
            <a:r>
              <a:rPr sz="1000" spc="61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57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las</a:t>
            </a:r>
            <a:r>
              <a:rPr sz="1000" spc="53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4</a:t>
            </a:r>
            <a:r>
              <a:rPr sz="1000" spc="69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cargas</a:t>
            </a:r>
            <a:r>
              <a:rPr sz="1000" spc="61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restantes,</a:t>
            </a:r>
            <a:r>
              <a:rPr sz="1000" spc="61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las</a:t>
            </a:r>
            <a:r>
              <a:rPr sz="1000" spc="57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cargas</a:t>
            </a:r>
            <a:r>
              <a:rPr sz="1000" spc="61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ingresadas</a:t>
            </a:r>
            <a:r>
              <a:rPr sz="1000" spc="61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muestran en</a:t>
            </a:r>
            <a:r>
              <a:rPr sz="1000" dirty="0">
                <a:latin typeface="Times New Roman"/>
                <a:cs typeface="Times New Roman"/>
              </a:rPr>
              <a:t> orden de</a:t>
            </a:r>
            <a:r>
              <a:rPr sz="1000" spc="-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ingreso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dirty="0">
                <a:latin typeface="Times New Roman"/>
                <a:cs typeface="Times New Roman"/>
              </a:rPr>
              <a:t> la</a:t>
            </a:r>
            <a:r>
              <a:rPr sz="1000" spc="-4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Tabla 5.1</a:t>
            </a:r>
            <a:r>
              <a:rPr sz="1000" dirty="0">
                <a:latin typeface="Times New Roman"/>
                <a:cs typeface="Times New Roman"/>
              </a:rPr>
              <a:t>.</a:t>
            </a:r>
            <a:endParaRPr sz="1000">
              <a:latin typeface="Times New Roman"/>
              <a:cs typeface="Times New Roman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90948" y="3063131"/>
            <a:ext cx="2872740" cy="2308588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xfrm>
            <a:off x="6329082" y="5931133"/>
            <a:ext cx="300182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0777"/>
            <a:r>
              <a:rPr dirty="0"/>
              <a:t>90</a:t>
            </a:r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51936" y="559880"/>
            <a:ext cx="5553364" cy="2341336"/>
          </a:xfrm>
          <a:prstGeom prst="rect">
            <a:avLst/>
          </a:prstGeom>
        </p:spPr>
        <p:txBody>
          <a:bodyPr vert="horz" wrap="square" lIns="0" tIns="5642" rIns="0" bIns="0" rtlCol="0">
            <a:spAutoFit/>
          </a:bodyPr>
          <a:lstStyle/>
          <a:p>
            <a:pPr marL="379072" marR="28212" indent="-369326">
              <a:lnSpc>
                <a:spcPct val="102899"/>
              </a:lnSpc>
              <a:spcBef>
                <a:spcPts val="44"/>
              </a:spcBef>
            </a:pPr>
            <a:r>
              <a:rPr sz="1100" b="1" spc="-4" dirty="0">
                <a:latin typeface="Times New Roman"/>
                <a:cs typeface="Times New Roman"/>
              </a:rPr>
              <a:t>5.1.5</a:t>
            </a:r>
            <a:r>
              <a:rPr sz="1100" b="1" spc="36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INGRESO</a:t>
            </a:r>
            <a:r>
              <a:rPr sz="1100" b="1" spc="4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DE</a:t>
            </a:r>
            <a:r>
              <a:rPr sz="1100" b="1" spc="4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DATOS</a:t>
            </a:r>
            <a:r>
              <a:rPr sz="1100" b="1" spc="4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DE</a:t>
            </a:r>
            <a:r>
              <a:rPr sz="1100" b="1" spc="4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CORRIENTES</a:t>
            </a:r>
            <a:r>
              <a:rPr sz="1100" b="1" spc="4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DE</a:t>
            </a:r>
            <a:r>
              <a:rPr sz="1100" b="1" spc="8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CORTOCIRCUITO </a:t>
            </a:r>
            <a:r>
              <a:rPr sz="1100" b="1" spc="-271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DE </a:t>
            </a:r>
            <a:r>
              <a:rPr sz="1100" b="1" dirty="0">
                <a:latin typeface="Times New Roman"/>
                <a:cs typeface="Times New Roman"/>
              </a:rPr>
              <a:t>LA</a:t>
            </a:r>
            <a:r>
              <a:rPr sz="1100" b="1" spc="-8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RED, </a:t>
            </a:r>
            <a:r>
              <a:rPr sz="1100" b="1" dirty="0">
                <a:latin typeface="Times New Roman"/>
                <a:cs typeface="Times New Roman"/>
              </a:rPr>
              <a:t>BARRA</a:t>
            </a:r>
            <a:r>
              <a:rPr sz="1100" b="1" spc="-4" dirty="0">
                <a:latin typeface="Times New Roman"/>
                <a:cs typeface="Times New Roman"/>
              </a:rPr>
              <a:t> DE</a:t>
            </a:r>
            <a:r>
              <a:rPr sz="1100" b="1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115KV.</a:t>
            </a:r>
            <a:endParaRPr sz="1100">
              <a:latin typeface="Times New Roman"/>
              <a:cs typeface="Times New Roman"/>
            </a:endParaRPr>
          </a:p>
          <a:p>
            <a:pPr>
              <a:spcBef>
                <a:spcPts val="8"/>
              </a:spcBef>
            </a:pPr>
            <a:endParaRPr sz="1100">
              <a:latin typeface="Times New Roman"/>
              <a:cs typeface="Times New Roman"/>
            </a:endParaRPr>
          </a:p>
          <a:p>
            <a:pPr marL="10259" marR="4104" algn="just">
              <a:lnSpc>
                <a:spcPct val="103299"/>
              </a:lnSpc>
            </a:pPr>
            <a:r>
              <a:rPr sz="1000" spc="-4" dirty="0">
                <a:latin typeface="Times New Roman"/>
                <a:cs typeface="Times New Roman"/>
              </a:rPr>
              <a:t>Se ingresan los datos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las corrientes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cortocircuito </a:t>
            </a:r>
            <a:r>
              <a:rPr sz="1000" dirty="0">
                <a:latin typeface="Times New Roman"/>
                <a:cs typeface="Times New Roman"/>
              </a:rPr>
              <a:t>de la red, dichos </a:t>
            </a:r>
            <a:r>
              <a:rPr sz="1000" spc="-4" dirty="0">
                <a:latin typeface="Times New Roman"/>
                <a:cs typeface="Times New Roman"/>
              </a:rPr>
              <a:t>valores son los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presentados en </a:t>
            </a:r>
            <a:r>
              <a:rPr sz="1000" spc="4" dirty="0">
                <a:latin typeface="Times New Roman"/>
                <a:cs typeface="Times New Roman"/>
              </a:rPr>
              <a:t>la </a:t>
            </a:r>
            <a:r>
              <a:rPr sz="1000" dirty="0">
                <a:latin typeface="Times New Roman"/>
                <a:cs typeface="Times New Roman"/>
              </a:rPr>
              <a:t>barra de 115kV a la </a:t>
            </a:r>
            <a:r>
              <a:rPr sz="1000" spc="-4" dirty="0">
                <a:latin typeface="Times New Roman"/>
                <a:cs typeface="Times New Roman"/>
              </a:rPr>
              <a:t>cual </a:t>
            </a:r>
            <a:r>
              <a:rPr sz="1000" dirty="0">
                <a:latin typeface="Times New Roman"/>
                <a:cs typeface="Times New Roman"/>
              </a:rPr>
              <a:t>se </a:t>
            </a:r>
            <a:r>
              <a:rPr sz="1000" spc="-4" dirty="0">
                <a:latin typeface="Times New Roman"/>
                <a:cs typeface="Times New Roman"/>
              </a:rPr>
              <a:t>conecta </a:t>
            </a:r>
            <a:r>
              <a:rPr sz="1000" dirty="0">
                <a:latin typeface="Times New Roman"/>
                <a:cs typeface="Times New Roman"/>
              </a:rPr>
              <a:t>la </a:t>
            </a:r>
            <a:r>
              <a:rPr sz="1000" spc="-4" dirty="0">
                <a:latin typeface="Times New Roman"/>
                <a:cs typeface="Times New Roman"/>
              </a:rPr>
              <a:t>Central Hidroeléctrica </a:t>
            </a:r>
            <a:r>
              <a:rPr sz="1000" dirty="0">
                <a:latin typeface="Times New Roman"/>
                <a:cs typeface="Times New Roman"/>
              </a:rPr>
              <a:t>15 de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septiembre, con </a:t>
            </a:r>
            <a:r>
              <a:rPr sz="1000" dirty="0">
                <a:latin typeface="Times New Roman"/>
                <a:cs typeface="Times New Roman"/>
              </a:rPr>
              <a:t>dichas </a:t>
            </a:r>
            <a:r>
              <a:rPr sz="1000" spc="-4" dirty="0">
                <a:latin typeface="Times New Roman"/>
                <a:cs typeface="Times New Roman"/>
              </a:rPr>
              <a:t>corrientes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cortocircuito trifásica, monofásica </a:t>
            </a:r>
            <a:r>
              <a:rPr sz="1000" dirty="0">
                <a:latin typeface="Times New Roman"/>
                <a:cs typeface="Times New Roman"/>
              </a:rPr>
              <a:t>y su </a:t>
            </a:r>
            <a:r>
              <a:rPr sz="1000" spc="-4" dirty="0">
                <a:latin typeface="Times New Roman"/>
                <a:cs typeface="Times New Roman"/>
              </a:rPr>
              <a:t>relación X/R, el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programa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ETAP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genera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un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equivalente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Thevenin</a:t>
            </a:r>
            <a:r>
              <a:rPr sz="1000" spc="1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impedancias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 la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red</a:t>
            </a:r>
            <a:r>
              <a:rPr sz="1000" spc="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eléctrica.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4"/>
              </a:spcBef>
            </a:pPr>
            <a:endParaRPr sz="1100">
              <a:latin typeface="Times New Roman"/>
              <a:cs typeface="Times New Roman"/>
            </a:endParaRPr>
          </a:p>
          <a:p>
            <a:pPr marL="10259" marR="4104" algn="just">
              <a:lnSpc>
                <a:spcPct val="103400"/>
              </a:lnSpc>
            </a:pPr>
            <a:r>
              <a:rPr sz="1000" spc="-4" dirty="0">
                <a:latin typeface="Times New Roman"/>
                <a:cs typeface="Times New Roman"/>
              </a:rPr>
              <a:t>Dichos datos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las corrientes </a:t>
            </a:r>
            <a:r>
              <a:rPr sz="1000" dirty="0">
                <a:latin typeface="Times New Roman"/>
                <a:cs typeface="Times New Roman"/>
              </a:rPr>
              <a:t>de falla de la barra de 115kV, </a:t>
            </a:r>
            <a:r>
              <a:rPr sz="1000" spc="-4" dirty="0">
                <a:latin typeface="Times New Roman"/>
                <a:cs typeface="Times New Roman"/>
              </a:rPr>
              <a:t>se </a:t>
            </a:r>
            <a:r>
              <a:rPr sz="1000" dirty="0">
                <a:latin typeface="Times New Roman"/>
                <a:cs typeface="Times New Roman"/>
              </a:rPr>
              <a:t>tomaron </a:t>
            </a:r>
            <a:r>
              <a:rPr sz="1000" spc="-4" dirty="0">
                <a:latin typeface="Times New Roman"/>
                <a:cs typeface="Times New Roman"/>
              </a:rPr>
              <a:t>del trabajo </a:t>
            </a:r>
            <a:r>
              <a:rPr sz="1000" spc="4" dirty="0">
                <a:latin typeface="Times New Roman"/>
                <a:cs typeface="Times New Roman"/>
              </a:rPr>
              <a:t>de 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graduación </a:t>
            </a:r>
            <a:r>
              <a:rPr sz="1000" dirty="0">
                <a:latin typeface="Times New Roman"/>
                <a:cs typeface="Times New Roman"/>
              </a:rPr>
              <a:t>para optar </a:t>
            </a:r>
            <a:r>
              <a:rPr sz="1000" spc="-4" dirty="0">
                <a:latin typeface="Times New Roman"/>
                <a:cs typeface="Times New Roman"/>
              </a:rPr>
              <a:t>al grado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ingeniero electricista, </a:t>
            </a:r>
            <a:r>
              <a:rPr sz="1000" dirty="0">
                <a:latin typeface="Times New Roman"/>
                <a:cs typeface="Times New Roman"/>
              </a:rPr>
              <a:t>de la </a:t>
            </a:r>
            <a:r>
              <a:rPr sz="1000" spc="-4" dirty="0">
                <a:latin typeface="Times New Roman"/>
                <a:cs typeface="Times New Roman"/>
              </a:rPr>
              <a:t>Universidad </a:t>
            </a:r>
            <a:r>
              <a:rPr sz="1000" dirty="0">
                <a:latin typeface="Times New Roman"/>
                <a:cs typeface="Times New Roman"/>
              </a:rPr>
              <a:t>de El </a:t>
            </a:r>
            <a:r>
              <a:rPr sz="1000" spc="-4" dirty="0">
                <a:latin typeface="Times New Roman"/>
                <a:cs typeface="Times New Roman"/>
              </a:rPr>
              <a:t>Salvador,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“Solución </a:t>
            </a:r>
            <a:r>
              <a:rPr sz="1000" dirty="0">
                <a:latin typeface="Times New Roman"/>
                <a:cs typeface="Times New Roman"/>
              </a:rPr>
              <a:t>a </a:t>
            </a:r>
            <a:r>
              <a:rPr sz="1000" spc="-4" dirty="0">
                <a:latin typeface="Times New Roman"/>
                <a:cs typeface="Times New Roman"/>
              </a:rPr>
              <a:t>problemas prácticos en estado </a:t>
            </a:r>
            <a:r>
              <a:rPr sz="1000" dirty="0">
                <a:latin typeface="Times New Roman"/>
                <a:cs typeface="Times New Roman"/>
              </a:rPr>
              <a:t>estable </a:t>
            </a:r>
            <a:r>
              <a:rPr sz="1000" spc="-4" dirty="0">
                <a:latin typeface="Times New Roman"/>
                <a:cs typeface="Times New Roman"/>
              </a:rPr>
              <a:t>del Sistema Eléctrico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Transmisión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El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Salvador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utilizando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software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PSS/E-Xplorer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versión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33”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[9].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Elaborado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año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2015, </a:t>
            </a:r>
            <a:r>
              <a:rPr sz="1000" spc="-23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con datos disponibles </a:t>
            </a:r>
            <a:r>
              <a:rPr sz="1000" dirty="0">
                <a:latin typeface="Times New Roman"/>
                <a:cs typeface="Times New Roman"/>
              </a:rPr>
              <a:t>de la </a:t>
            </a:r>
            <a:r>
              <a:rPr sz="1000" spc="-4" dirty="0">
                <a:latin typeface="Times New Roman"/>
                <a:cs typeface="Times New Roman"/>
              </a:rPr>
              <a:t>red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transmisión del </a:t>
            </a:r>
            <a:r>
              <a:rPr sz="1000" dirty="0">
                <a:latin typeface="Times New Roman"/>
                <a:cs typeface="Times New Roman"/>
              </a:rPr>
              <a:t>país </a:t>
            </a:r>
            <a:r>
              <a:rPr sz="1000" spc="-4" dirty="0">
                <a:latin typeface="Times New Roman"/>
                <a:cs typeface="Times New Roman"/>
              </a:rPr>
              <a:t>del </a:t>
            </a:r>
            <a:r>
              <a:rPr sz="1000" spc="4" dirty="0">
                <a:latin typeface="Times New Roman"/>
                <a:cs typeface="Times New Roman"/>
              </a:rPr>
              <a:t>año </a:t>
            </a:r>
            <a:r>
              <a:rPr sz="1000" dirty="0">
                <a:latin typeface="Times New Roman"/>
                <a:cs typeface="Times New Roman"/>
              </a:rPr>
              <a:t>2005. </a:t>
            </a:r>
            <a:r>
              <a:rPr sz="1000" spc="-4" dirty="0">
                <a:latin typeface="Times New Roman"/>
                <a:cs typeface="Times New Roman"/>
              </a:rPr>
              <a:t>Al </a:t>
            </a:r>
            <a:r>
              <a:rPr sz="1000" dirty="0">
                <a:latin typeface="Times New Roman"/>
                <a:cs typeface="Times New Roman"/>
              </a:rPr>
              <a:t>no </a:t>
            </a:r>
            <a:r>
              <a:rPr sz="1000" spc="-4" dirty="0">
                <a:latin typeface="Times New Roman"/>
                <a:cs typeface="Times New Roman"/>
              </a:rPr>
              <a:t>contar con datos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más actuales se trabajó </a:t>
            </a:r>
            <a:r>
              <a:rPr sz="1000" dirty="0">
                <a:latin typeface="Times New Roman"/>
                <a:cs typeface="Times New Roman"/>
              </a:rPr>
              <a:t>con </a:t>
            </a:r>
            <a:r>
              <a:rPr sz="1000" spc="-4" dirty="0">
                <a:latin typeface="Times New Roman"/>
                <a:cs typeface="Times New Roman"/>
              </a:rPr>
              <a:t>ellos, </a:t>
            </a:r>
            <a:r>
              <a:rPr sz="1000" dirty="0">
                <a:latin typeface="Times New Roman"/>
                <a:cs typeface="Times New Roman"/>
              </a:rPr>
              <a:t>para un mejor análisis y </a:t>
            </a:r>
            <a:r>
              <a:rPr sz="1000" spc="-4" dirty="0">
                <a:latin typeface="Times New Roman"/>
                <a:cs typeface="Times New Roman"/>
              </a:rPr>
              <a:t>obtención </a:t>
            </a:r>
            <a:r>
              <a:rPr sz="1000" spc="4" dirty="0">
                <a:latin typeface="Times New Roman"/>
                <a:cs typeface="Times New Roman"/>
              </a:rPr>
              <a:t>de </a:t>
            </a:r>
            <a:r>
              <a:rPr sz="1000" dirty="0">
                <a:latin typeface="Times New Roman"/>
                <a:cs typeface="Times New Roman"/>
              </a:rPr>
              <a:t>datos más </a:t>
            </a:r>
            <a:r>
              <a:rPr sz="1000" spc="-4" dirty="0">
                <a:latin typeface="Times New Roman"/>
                <a:cs typeface="Times New Roman"/>
              </a:rPr>
              <a:t>actuales </a:t>
            </a:r>
            <a:r>
              <a:rPr sz="1000" dirty="0">
                <a:latin typeface="Times New Roman"/>
                <a:cs typeface="Times New Roman"/>
              </a:rPr>
              <a:t> de</a:t>
            </a:r>
            <a:r>
              <a:rPr sz="1000" spc="-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 </a:t>
            </a:r>
            <a:r>
              <a:rPr sz="1000" spc="-4" dirty="0">
                <a:latin typeface="Times New Roman"/>
                <a:cs typeface="Times New Roman"/>
              </a:rPr>
              <a:t>simulación,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estos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valores</a:t>
            </a:r>
            <a:r>
              <a:rPr sz="1000" dirty="0">
                <a:latin typeface="Times New Roman"/>
                <a:cs typeface="Times New Roman"/>
              </a:rPr>
              <a:t> deben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ser actualizados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</a:t>
            </a:r>
            <a:r>
              <a:rPr sz="1000" spc="-4" dirty="0">
                <a:latin typeface="Times New Roman"/>
                <a:cs typeface="Times New Roman"/>
              </a:rPr>
              <a:t> los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más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recientes.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125036" y="5377095"/>
            <a:ext cx="3404562" cy="118081"/>
          </a:xfrm>
          <a:prstGeom prst="rect">
            <a:avLst/>
          </a:prstGeom>
        </p:spPr>
        <p:txBody>
          <a:bodyPr vert="horz" wrap="square" lIns="0" tIns="10259" rIns="0" bIns="0" rtlCol="0">
            <a:spAutoFit/>
          </a:bodyPr>
          <a:lstStyle/>
          <a:p>
            <a:pPr marL="10259">
              <a:spcBef>
                <a:spcPts val="81"/>
              </a:spcBef>
            </a:pPr>
            <a:r>
              <a:rPr sz="700" b="1" i="1" dirty="0">
                <a:latin typeface="Times New Roman"/>
                <a:cs typeface="Times New Roman"/>
              </a:rPr>
              <a:t>Tabla </a:t>
            </a:r>
            <a:r>
              <a:rPr sz="700" b="1" i="1" spc="-4" dirty="0">
                <a:latin typeface="Times New Roman"/>
                <a:cs typeface="Times New Roman"/>
              </a:rPr>
              <a:t>5.2:Corrientes</a:t>
            </a:r>
            <a:r>
              <a:rPr sz="700" b="1" i="1" spc="4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de </a:t>
            </a:r>
            <a:r>
              <a:rPr sz="700" b="1" i="1" spc="-4" dirty="0">
                <a:latin typeface="Times New Roman"/>
                <a:cs typeface="Times New Roman"/>
              </a:rPr>
              <a:t>falla</a:t>
            </a:r>
            <a:r>
              <a:rPr sz="700" b="1" i="1" spc="-8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monofásica y</a:t>
            </a:r>
            <a:r>
              <a:rPr sz="700" b="1" i="1" spc="-4" dirty="0">
                <a:latin typeface="Times New Roman"/>
                <a:cs typeface="Times New Roman"/>
              </a:rPr>
              <a:t> trifásica</a:t>
            </a:r>
            <a:r>
              <a:rPr sz="700" b="1" i="1" spc="8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a </a:t>
            </a:r>
            <a:r>
              <a:rPr sz="700" b="1" i="1" spc="-4" dirty="0">
                <a:latin typeface="Times New Roman"/>
                <a:cs typeface="Times New Roman"/>
              </a:rPr>
              <a:t>nivel</a:t>
            </a:r>
            <a:r>
              <a:rPr sz="700" b="1" i="1" spc="4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de</a:t>
            </a:r>
            <a:r>
              <a:rPr sz="700" b="1" i="1" spc="-8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115kV </a:t>
            </a:r>
            <a:r>
              <a:rPr sz="700" b="1" i="1" spc="-4" dirty="0">
                <a:latin typeface="Times New Roman"/>
                <a:cs typeface="Times New Roman"/>
              </a:rPr>
              <a:t>[9].</a:t>
            </a:r>
            <a:endParaRPr sz="700">
              <a:latin typeface="Times New Roman"/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429226" y="2570041"/>
            <a:ext cx="2786800" cy="2804365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xfrm>
            <a:off x="6329082" y="5931133"/>
            <a:ext cx="300182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0777"/>
            <a:r>
              <a:rPr dirty="0"/>
              <a:t>91</a:t>
            </a:r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409084" y="2604817"/>
            <a:ext cx="2837969" cy="118081"/>
          </a:xfrm>
          <a:prstGeom prst="rect">
            <a:avLst/>
          </a:prstGeom>
        </p:spPr>
        <p:txBody>
          <a:bodyPr vert="horz" wrap="square" lIns="0" tIns="10259" rIns="0" bIns="0" rtlCol="0">
            <a:spAutoFit/>
          </a:bodyPr>
          <a:lstStyle/>
          <a:p>
            <a:pPr marL="10259">
              <a:spcBef>
                <a:spcPts val="81"/>
              </a:spcBef>
            </a:pPr>
            <a:r>
              <a:rPr sz="700" b="1" i="1" dirty="0">
                <a:latin typeface="Times New Roman"/>
                <a:cs typeface="Times New Roman"/>
              </a:rPr>
              <a:t>Figura</a:t>
            </a:r>
            <a:r>
              <a:rPr sz="700" b="1" i="1" spc="-4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5.13:</a:t>
            </a:r>
            <a:r>
              <a:rPr sz="700" b="1" i="1" spc="4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Ingreso </a:t>
            </a:r>
            <a:r>
              <a:rPr sz="700" b="1" i="1" dirty="0">
                <a:latin typeface="Times New Roman"/>
                <a:cs typeface="Times New Roman"/>
              </a:rPr>
              <a:t>de </a:t>
            </a:r>
            <a:r>
              <a:rPr sz="700" b="1" i="1" spc="-4" dirty="0">
                <a:latin typeface="Times New Roman"/>
                <a:cs typeface="Times New Roman"/>
              </a:rPr>
              <a:t>corrientes</a:t>
            </a:r>
            <a:r>
              <a:rPr sz="700" b="1" i="1" dirty="0">
                <a:latin typeface="Times New Roman"/>
                <a:cs typeface="Times New Roman"/>
              </a:rPr>
              <a:t> de </a:t>
            </a:r>
            <a:r>
              <a:rPr sz="700" b="1" i="1" spc="-4" dirty="0">
                <a:latin typeface="Times New Roman"/>
                <a:cs typeface="Times New Roman"/>
              </a:rPr>
              <a:t>cortocircuito</a:t>
            </a:r>
            <a:r>
              <a:rPr sz="700" b="1" i="1" dirty="0">
                <a:latin typeface="Times New Roman"/>
                <a:cs typeface="Times New Roman"/>
              </a:rPr>
              <a:t> de </a:t>
            </a:r>
            <a:r>
              <a:rPr sz="700" b="1" i="1" spc="-4" dirty="0">
                <a:latin typeface="Times New Roman"/>
                <a:cs typeface="Times New Roman"/>
              </a:rPr>
              <a:t>la</a:t>
            </a:r>
            <a:r>
              <a:rPr sz="700" b="1" i="1" spc="4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red.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51936" y="2903898"/>
            <a:ext cx="5553364" cy="1015012"/>
          </a:xfrm>
          <a:prstGeom prst="rect">
            <a:avLst/>
          </a:prstGeom>
        </p:spPr>
        <p:txBody>
          <a:bodyPr vert="horz" wrap="square" lIns="0" tIns="5642" rIns="0" bIns="0" rtlCol="0">
            <a:spAutoFit/>
          </a:bodyPr>
          <a:lstStyle/>
          <a:p>
            <a:pPr marL="379072" marR="116953" indent="-369326">
              <a:lnSpc>
                <a:spcPct val="102899"/>
              </a:lnSpc>
              <a:spcBef>
                <a:spcPts val="44"/>
              </a:spcBef>
            </a:pPr>
            <a:r>
              <a:rPr sz="1100" b="1" spc="-4" dirty="0">
                <a:latin typeface="Times New Roman"/>
                <a:cs typeface="Times New Roman"/>
              </a:rPr>
              <a:t>5.1.6</a:t>
            </a:r>
            <a:r>
              <a:rPr sz="1100" b="1" spc="36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INGRESO</a:t>
            </a:r>
            <a:r>
              <a:rPr sz="1100" b="1" spc="4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DE</a:t>
            </a:r>
            <a:r>
              <a:rPr sz="1100" b="1" spc="8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DATOS</a:t>
            </a:r>
            <a:r>
              <a:rPr sz="1100" b="1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VALORES</a:t>
            </a:r>
            <a:r>
              <a:rPr sz="1100" b="1" spc="8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DE</a:t>
            </a:r>
            <a:r>
              <a:rPr sz="1100" b="1" spc="8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POTENCIA</a:t>
            </a:r>
            <a:r>
              <a:rPr sz="1100" b="1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INYECTADA </a:t>
            </a:r>
            <a:r>
              <a:rPr sz="1100" b="1" spc="-271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A</a:t>
            </a:r>
            <a:r>
              <a:rPr sz="1100" b="1" spc="-8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LA</a:t>
            </a:r>
            <a:r>
              <a:rPr sz="1100" b="1" spc="-8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RED.</a:t>
            </a:r>
            <a:endParaRPr sz="1100">
              <a:latin typeface="Times New Roman"/>
              <a:cs typeface="Times New Roman"/>
            </a:endParaRPr>
          </a:p>
          <a:p>
            <a:pPr>
              <a:spcBef>
                <a:spcPts val="12"/>
              </a:spcBef>
            </a:pPr>
            <a:endParaRPr sz="1100">
              <a:latin typeface="Times New Roman"/>
              <a:cs typeface="Times New Roman"/>
            </a:endParaRPr>
          </a:p>
          <a:p>
            <a:pPr marL="10259" marR="4104" algn="just">
              <a:lnSpc>
                <a:spcPct val="103299"/>
              </a:lnSpc>
            </a:pPr>
            <a:r>
              <a:rPr sz="1000" spc="-4" dirty="0">
                <a:latin typeface="Times New Roman"/>
                <a:cs typeface="Times New Roman"/>
              </a:rPr>
              <a:t>Para completar el </a:t>
            </a:r>
            <a:r>
              <a:rPr sz="1000" dirty="0">
                <a:latin typeface="Times New Roman"/>
                <a:cs typeface="Times New Roman"/>
              </a:rPr>
              <a:t>ingreso de la red eléctrica </a:t>
            </a:r>
            <a:r>
              <a:rPr sz="1000" spc="-4" dirty="0">
                <a:latin typeface="Times New Roman"/>
                <a:cs typeface="Times New Roman"/>
              </a:rPr>
              <a:t>del país, se ingresan los valores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carga </a:t>
            </a:r>
            <a:r>
              <a:rPr sz="1000" dirty="0">
                <a:latin typeface="Times New Roman"/>
                <a:cs typeface="Times New Roman"/>
              </a:rPr>
              <a:t>que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inyecta </a:t>
            </a:r>
            <a:r>
              <a:rPr sz="1000" dirty="0">
                <a:latin typeface="Times New Roman"/>
                <a:cs typeface="Times New Roman"/>
              </a:rPr>
              <a:t>la </a:t>
            </a:r>
            <a:r>
              <a:rPr sz="1000" spc="-4" dirty="0">
                <a:latin typeface="Times New Roman"/>
                <a:cs typeface="Times New Roman"/>
              </a:rPr>
              <a:t>central, dichos valores son los usuales </a:t>
            </a:r>
            <a:r>
              <a:rPr sz="1000" dirty="0">
                <a:latin typeface="Times New Roman"/>
                <a:cs typeface="Times New Roman"/>
              </a:rPr>
              <a:t>cuando la </a:t>
            </a:r>
            <a:r>
              <a:rPr sz="1000" spc="-4" dirty="0">
                <a:latin typeface="Times New Roman"/>
                <a:cs typeface="Times New Roman"/>
              </a:rPr>
              <a:t>central </a:t>
            </a:r>
            <a:r>
              <a:rPr sz="1000" dirty="0">
                <a:latin typeface="Times New Roman"/>
                <a:cs typeface="Times New Roman"/>
              </a:rPr>
              <a:t>opera </a:t>
            </a:r>
            <a:r>
              <a:rPr sz="1000" spc="4" dirty="0">
                <a:latin typeface="Times New Roman"/>
                <a:cs typeface="Times New Roman"/>
              </a:rPr>
              <a:t>con </a:t>
            </a:r>
            <a:r>
              <a:rPr sz="1000" dirty="0">
                <a:latin typeface="Times New Roman"/>
                <a:cs typeface="Times New Roman"/>
              </a:rPr>
              <a:t>un </a:t>
            </a:r>
            <a:r>
              <a:rPr sz="1000" spc="-4" dirty="0">
                <a:latin typeface="Times New Roman"/>
                <a:cs typeface="Times New Roman"/>
              </a:rPr>
              <a:t>generador </a:t>
            </a:r>
            <a:r>
              <a:rPr sz="1000" dirty="0">
                <a:latin typeface="Times New Roman"/>
                <a:cs typeface="Times New Roman"/>
              </a:rPr>
              <a:t>y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seria el </a:t>
            </a:r>
            <a:r>
              <a:rPr sz="1000" dirty="0">
                <a:latin typeface="Times New Roman"/>
                <a:cs typeface="Times New Roman"/>
              </a:rPr>
              <a:t>doble para </a:t>
            </a:r>
            <a:r>
              <a:rPr sz="1000" spc="-4" dirty="0">
                <a:latin typeface="Times New Roman"/>
                <a:cs typeface="Times New Roman"/>
              </a:rPr>
              <a:t>los </a:t>
            </a:r>
            <a:r>
              <a:rPr sz="1000" dirty="0">
                <a:latin typeface="Times New Roman"/>
                <a:cs typeface="Times New Roman"/>
              </a:rPr>
              <a:t>dos </a:t>
            </a:r>
            <a:r>
              <a:rPr sz="1000" spc="-4" dirty="0">
                <a:latin typeface="Times New Roman"/>
                <a:cs typeface="Times New Roman"/>
              </a:rPr>
              <a:t>generadores </a:t>
            </a:r>
            <a:r>
              <a:rPr sz="1000" spc="-12" dirty="0">
                <a:latin typeface="Times New Roman"/>
                <a:cs typeface="Times New Roman"/>
              </a:rPr>
              <a:t>ya </a:t>
            </a:r>
            <a:r>
              <a:rPr sz="1000" dirty="0">
                <a:latin typeface="Times New Roman"/>
                <a:cs typeface="Times New Roman"/>
              </a:rPr>
              <a:t>que </a:t>
            </a:r>
            <a:r>
              <a:rPr sz="1000" spc="4" dirty="0">
                <a:latin typeface="Times New Roman"/>
                <a:cs typeface="Times New Roman"/>
              </a:rPr>
              <a:t>la </a:t>
            </a:r>
            <a:r>
              <a:rPr sz="1000" spc="-4" dirty="0">
                <a:latin typeface="Times New Roman"/>
                <a:cs typeface="Times New Roman"/>
              </a:rPr>
              <a:t>generación </a:t>
            </a:r>
            <a:r>
              <a:rPr sz="1000" dirty="0">
                <a:latin typeface="Times New Roman"/>
                <a:cs typeface="Times New Roman"/>
              </a:rPr>
              <a:t>de potencia </a:t>
            </a:r>
            <a:r>
              <a:rPr sz="1000" spc="-4" dirty="0">
                <a:latin typeface="Times New Roman"/>
                <a:cs typeface="Times New Roman"/>
              </a:rPr>
              <a:t>es variable, </a:t>
            </a:r>
            <a:r>
              <a:rPr sz="1000" dirty="0">
                <a:latin typeface="Times New Roman"/>
                <a:cs typeface="Times New Roman"/>
              </a:rPr>
              <a:t>se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escogen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estos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valores</a:t>
            </a:r>
            <a:r>
              <a:rPr sz="1000" dirty="0">
                <a:latin typeface="Times New Roman"/>
                <a:cs typeface="Times New Roman"/>
              </a:rPr>
              <a:t> usuales a</a:t>
            </a:r>
            <a:r>
              <a:rPr sz="1000" spc="-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máxima</a:t>
            </a:r>
            <a:r>
              <a:rPr sz="1000" spc="-4" dirty="0">
                <a:latin typeface="Times New Roman"/>
                <a:cs typeface="Times New Roman"/>
              </a:rPr>
              <a:t> capacidad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 </a:t>
            </a:r>
            <a:r>
              <a:rPr sz="1000" spc="-4" dirty="0">
                <a:latin typeface="Times New Roman"/>
                <a:cs typeface="Times New Roman"/>
              </a:rPr>
              <a:t>central.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379066" y="5751402"/>
            <a:ext cx="2895504" cy="118081"/>
          </a:xfrm>
          <a:prstGeom prst="rect">
            <a:avLst/>
          </a:prstGeom>
        </p:spPr>
        <p:txBody>
          <a:bodyPr vert="horz" wrap="square" lIns="0" tIns="10259" rIns="0" bIns="0" rtlCol="0">
            <a:spAutoFit/>
          </a:bodyPr>
          <a:lstStyle/>
          <a:p>
            <a:pPr marL="10259">
              <a:spcBef>
                <a:spcPts val="81"/>
              </a:spcBef>
            </a:pPr>
            <a:r>
              <a:rPr sz="700" b="1" i="1" dirty="0">
                <a:latin typeface="Times New Roman"/>
                <a:cs typeface="Times New Roman"/>
              </a:rPr>
              <a:t>Figura</a:t>
            </a:r>
            <a:r>
              <a:rPr sz="700" b="1" i="1" spc="-4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5.14:</a:t>
            </a:r>
            <a:r>
              <a:rPr sz="700" b="1" i="1" spc="-4" dirty="0">
                <a:latin typeface="Times New Roman"/>
                <a:cs typeface="Times New Roman"/>
              </a:rPr>
              <a:t> Potencias</a:t>
            </a:r>
            <a:r>
              <a:rPr sz="700" b="1" i="1" spc="4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de </a:t>
            </a:r>
            <a:r>
              <a:rPr sz="700" b="1" i="1" spc="-4" dirty="0">
                <a:latin typeface="Times New Roman"/>
                <a:cs typeface="Times New Roman"/>
              </a:rPr>
              <a:t>inyección </a:t>
            </a:r>
            <a:r>
              <a:rPr sz="700" b="1" i="1" dirty="0">
                <a:latin typeface="Times New Roman"/>
                <a:cs typeface="Times New Roman"/>
              </a:rPr>
              <a:t>a</a:t>
            </a:r>
            <a:r>
              <a:rPr sz="700" b="1" i="1" spc="8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la</a:t>
            </a:r>
            <a:r>
              <a:rPr sz="700" b="1" i="1" spc="8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red</a:t>
            </a:r>
            <a:r>
              <a:rPr sz="700" b="1" i="1" dirty="0">
                <a:latin typeface="Times New Roman"/>
                <a:cs typeface="Times New Roman"/>
              </a:rPr>
              <a:t> de </a:t>
            </a:r>
            <a:r>
              <a:rPr sz="700" b="1" i="1" spc="-4" dirty="0">
                <a:latin typeface="Times New Roman"/>
                <a:cs typeface="Times New Roman"/>
              </a:rPr>
              <a:t>un</a:t>
            </a:r>
            <a:r>
              <a:rPr sz="700" b="1" i="1" spc="-8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generador.</a:t>
            </a:r>
            <a:endParaRPr sz="700">
              <a:latin typeface="Times New Roman"/>
              <a:cs typeface="Times New Roman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79880" y="576658"/>
            <a:ext cx="3093374" cy="2031988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688127" y="3931051"/>
            <a:ext cx="2278380" cy="1823804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xfrm>
            <a:off x="6329082" y="5931133"/>
            <a:ext cx="300182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0777"/>
            <a:r>
              <a:rPr dirty="0"/>
              <a:t>92</a:t>
            </a:r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254115" y="2420092"/>
            <a:ext cx="3146906" cy="118081"/>
          </a:xfrm>
          <a:prstGeom prst="rect">
            <a:avLst/>
          </a:prstGeom>
        </p:spPr>
        <p:txBody>
          <a:bodyPr vert="horz" wrap="square" lIns="0" tIns="10259" rIns="0" bIns="0" rtlCol="0">
            <a:spAutoFit/>
          </a:bodyPr>
          <a:lstStyle/>
          <a:p>
            <a:pPr marL="10259">
              <a:spcBef>
                <a:spcPts val="81"/>
              </a:spcBef>
            </a:pPr>
            <a:r>
              <a:rPr sz="700" b="1" i="1" dirty="0">
                <a:latin typeface="Times New Roman"/>
                <a:cs typeface="Times New Roman"/>
              </a:rPr>
              <a:t>Figura</a:t>
            </a:r>
            <a:r>
              <a:rPr sz="700" b="1" i="1" spc="4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5.15:</a:t>
            </a:r>
            <a:r>
              <a:rPr sz="700" b="1" i="1" spc="-4" dirty="0">
                <a:latin typeface="Times New Roman"/>
                <a:cs typeface="Times New Roman"/>
              </a:rPr>
              <a:t> Potencias</a:t>
            </a:r>
            <a:r>
              <a:rPr sz="700" b="1" i="1" spc="4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de</a:t>
            </a:r>
            <a:r>
              <a:rPr sz="700" b="1" i="1" spc="4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la</a:t>
            </a:r>
            <a:r>
              <a:rPr sz="700" b="1" i="1" spc="8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red</a:t>
            </a:r>
            <a:r>
              <a:rPr sz="700" b="1" i="1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inyectada</a:t>
            </a:r>
            <a:r>
              <a:rPr sz="700" b="1" i="1" spc="12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por</a:t>
            </a:r>
            <a:r>
              <a:rPr sz="700" b="1" i="1" spc="-8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los</a:t>
            </a:r>
            <a:r>
              <a:rPr sz="700" b="1" i="1" spc="-8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dos</a:t>
            </a:r>
            <a:r>
              <a:rPr sz="700" b="1" i="1" spc="-8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generadores.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51936" y="2581360"/>
            <a:ext cx="3722255" cy="503320"/>
          </a:xfrm>
          <a:prstGeom prst="rect">
            <a:avLst/>
          </a:prstGeom>
        </p:spPr>
        <p:txBody>
          <a:bodyPr vert="horz" wrap="square" lIns="0" tIns="10772" rIns="0" bIns="0" rtlCol="0">
            <a:spAutoFit/>
          </a:bodyPr>
          <a:lstStyle/>
          <a:p>
            <a:pPr marL="10259">
              <a:spcBef>
                <a:spcPts val="85"/>
              </a:spcBef>
            </a:pPr>
            <a:r>
              <a:rPr sz="1100" b="1" spc="-4" dirty="0">
                <a:latin typeface="Times New Roman"/>
                <a:cs typeface="Times New Roman"/>
              </a:rPr>
              <a:t>5.1.7</a:t>
            </a:r>
            <a:r>
              <a:rPr sz="1100" b="1" spc="28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CIRCUITO</a:t>
            </a:r>
            <a:r>
              <a:rPr sz="1100" b="1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COMPLETADO</a:t>
            </a:r>
            <a:r>
              <a:rPr sz="1100" b="1" dirty="0">
                <a:latin typeface="Times New Roman"/>
                <a:cs typeface="Times New Roman"/>
              </a:rPr>
              <a:t> A</a:t>
            </a:r>
            <a:r>
              <a:rPr sz="1100" b="1" spc="-8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SIMULAR.</a:t>
            </a:r>
            <a:endParaRPr sz="1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100">
              <a:latin typeface="Times New Roman"/>
              <a:cs typeface="Times New Roman"/>
            </a:endParaRPr>
          </a:p>
          <a:p>
            <a:pPr marL="10259"/>
            <a:r>
              <a:rPr sz="1000" dirty="0">
                <a:latin typeface="Times New Roman"/>
                <a:cs typeface="Times New Roman"/>
              </a:rPr>
              <a:t>El</a:t>
            </a:r>
            <a:r>
              <a:rPr sz="1000" spc="-4" dirty="0">
                <a:latin typeface="Times New Roman"/>
                <a:cs typeface="Times New Roman"/>
              </a:rPr>
              <a:t> circuito </a:t>
            </a:r>
            <a:r>
              <a:rPr sz="1000" dirty="0">
                <a:latin typeface="Times New Roman"/>
                <a:cs typeface="Times New Roman"/>
              </a:rPr>
              <a:t>a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simular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quedaría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-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siguiente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manera.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067982" y="5776813"/>
            <a:ext cx="1520921" cy="118081"/>
          </a:xfrm>
          <a:prstGeom prst="rect">
            <a:avLst/>
          </a:prstGeom>
        </p:spPr>
        <p:txBody>
          <a:bodyPr vert="horz" wrap="square" lIns="0" tIns="10259" rIns="0" bIns="0" rtlCol="0">
            <a:spAutoFit/>
          </a:bodyPr>
          <a:lstStyle/>
          <a:p>
            <a:pPr marL="10259">
              <a:spcBef>
                <a:spcPts val="81"/>
              </a:spcBef>
            </a:pPr>
            <a:r>
              <a:rPr sz="700" b="1" i="1" dirty="0">
                <a:latin typeface="Times New Roman"/>
                <a:cs typeface="Times New Roman"/>
              </a:rPr>
              <a:t>Figura</a:t>
            </a:r>
            <a:r>
              <a:rPr sz="700" b="1" i="1" spc="-16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5.16:</a:t>
            </a:r>
            <a:r>
              <a:rPr sz="700" b="1" i="1" spc="-8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Circuito</a:t>
            </a:r>
            <a:r>
              <a:rPr sz="700" b="1" i="1" spc="-12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a</a:t>
            </a:r>
            <a:r>
              <a:rPr sz="700" b="1" i="1" spc="-8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simular.</a:t>
            </a:r>
            <a:endParaRPr sz="700">
              <a:latin typeface="Times New Roman"/>
              <a:cs typeface="Times New Roman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682125" y="576658"/>
            <a:ext cx="2290387" cy="1847262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90221" y="3040647"/>
            <a:ext cx="5244675" cy="2735711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xfrm>
            <a:off x="6329082" y="5931133"/>
            <a:ext cx="300182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0777"/>
            <a:r>
              <a:rPr dirty="0"/>
              <a:t>93</a:t>
            </a:r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0165" y="604077"/>
            <a:ext cx="207859" cy="80582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051937" y="558902"/>
            <a:ext cx="5549611" cy="1348551"/>
          </a:xfrm>
          <a:prstGeom prst="rect">
            <a:avLst/>
          </a:prstGeom>
        </p:spPr>
        <p:txBody>
          <a:bodyPr vert="horz" wrap="square" lIns="0" tIns="4104" rIns="0" bIns="0" rtlCol="0">
            <a:spAutoFit/>
          </a:bodyPr>
          <a:lstStyle/>
          <a:p>
            <a:pPr marL="202103" marR="929471" indent="26674">
              <a:lnSpc>
                <a:spcPct val="103600"/>
              </a:lnSpc>
              <a:spcBef>
                <a:spcPts val="32"/>
              </a:spcBef>
            </a:pPr>
            <a:r>
              <a:rPr sz="1100" b="1" spc="-4" dirty="0">
                <a:latin typeface="Times New Roman"/>
                <a:cs typeface="Times New Roman"/>
              </a:rPr>
              <a:t>ESTUDIO DE CORTOCIRCUITO DE </a:t>
            </a:r>
            <a:r>
              <a:rPr sz="1100" b="1" dirty="0">
                <a:latin typeface="Times New Roman"/>
                <a:cs typeface="Times New Roman"/>
              </a:rPr>
              <a:t>LA </a:t>
            </a:r>
            <a:r>
              <a:rPr sz="1100" b="1" spc="-4" dirty="0">
                <a:latin typeface="Times New Roman"/>
                <a:cs typeface="Times New Roman"/>
              </a:rPr>
              <a:t>CENTRAL </a:t>
            </a:r>
            <a:r>
              <a:rPr sz="1100" b="1" spc="-271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HIDROELÉCTRICA</a:t>
            </a:r>
            <a:r>
              <a:rPr sz="1100" b="1" spc="-8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15</a:t>
            </a:r>
            <a:r>
              <a:rPr sz="1100" b="1" spc="4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DE</a:t>
            </a:r>
            <a:r>
              <a:rPr sz="1100" b="1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SEPTIEMBRE.</a:t>
            </a:r>
            <a:endParaRPr sz="1100">
              <a:latin typeface="Times New Roman"/>
              <a:cs typeface="Times New Roman"/>
            </a:endParaRPr>
          </a:p>
          <a:p>
            <a:pPr>
              <a:spcBef>
                <a:spcPts val="12"/>
              </a:spcBef>
            </a:pPr>
            <a:endParaRPr sz="1100">
              <a:latin typeface="Times New Roman"/>
              <a:cs typeface="Times New Roman"/>
            </a:endParaRPr>
          </a:p>
          <a:p>
            <a:pPr marL="10259" marR="4104" algn="just">
              <a:lnSpc>
                <a:spcPct val="103299"/>
              </a:lnSpc>
            </a:pPr>
            <a:r>
              <a:rPr sz="1000" spc="-4" dirty="0">
                <a:latin typeface="Times New Roman"/>
                <a:cs typeface="Times New Roman"/>
              </a:rPr>
              <a:t>Ya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teniendo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ingresados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los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datos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Central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Hidroeléctrica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15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septiembre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software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ETAP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y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teniendo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listo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circuito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simular,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procederá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realizar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estudio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cortocircuito </a:t>
            </a:r>
            <a:r>
              <a:rPr sz="1000" spc="-23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 los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buses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del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circuito.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32"/>
              </a:spcBef>
            </a:pPr>
            <a:endParaRPr sz="1000">
              <a:latin typeface="Times New Roman"/>
              <a:cs typeface="Times New Roman"/>
            </a:endParaRPr>
          </a:p>
          <a:p>
            <a:pPr marL="10259" marR="4617" algn="just">
              <a:lnSpc>
                <a:spcPct val="104200"/>
              </a:lnSpc>
            </a:pPr>
            <a:r>
              <a:rPr sz="1000" spc="-4" dirty="0">
                <a:latin typeface="Times New Roman"/>
                <a:cs typeface="Times New Roman"/>
              </a:rPr>
              <a:t>Se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procede</a:t>
            </a:r>
            <a:r>
              <a:rPr sz="1000" spc="4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</a:t>
            </a:r>
            <a:r>
              <a:rPr sz="1000" spc="4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realizar</a:t>
            </a:r>
            <a:r>
              <a:rPr sz="1000" spc="65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los</a:t>
            </a:r>
            <a:r>
              <a:rPr sz="1000" spc="4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ajustes</a:t>
            </a:r>
            <a:r>
              <a:rPr sz="1000" spc="48" dirty="0">
                <a:latin typeface="Times New Roman"/>
                <a:cs typeface="Times New Roman"/>
              </a:rPr>
              <a:t> </a:t>
            </a:r>
            <a:r>
              <a:rPr sz="1000" spc="4" dirty="0">
                <a:latin typeface="Times New Roman"/>
                <a:cs typeface="Times New Roman"/>
              </a:rPr>
              <a:t>de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caso</a:t>
            </a:r>
            <a:r>
              <a:rPr sz="1000" spc="44" dirty="0">
                <a:latin typeface="Times New Roman"/>
                <a:cs typeface="Times New Roman"/>
              </a:rPr>
              <a:t> </a:t>
            </a:r>
            <a:r>
              <a:rPr sz="1000" spc="4" dirty="0">
                <a:latin typeface="Times New Roman"/>
                <a:cs typeface="Times New Roman"/>
              </a:rPr>
              <a:t>de</a:t>
            </a:r>
            <a:r>
              <a:rPr sz="1000" spc="4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cortocircuito,</a:t>
            </a:r>
            <a:r>
              <a:rPr sz="1000" spc="4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</a:t>
            </a:r>
            <a:r>
              <a:rPr sz="1000" spc="4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eligen</a:t>
            </a:r>
            <a:r>
              <a:rPr sz="1000" spc="53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los</a:t>
            </a:r>
            <a:r>
              <a:rPr sz="1000" spc="53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valores</a:t>
            </a:r>
            <a:r>
              <a:rPr sz="1000" spc="4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del</a:t>
            </a:r>
            <a:r>
              <a:rPr sz="1000" spc="61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estándar </a:t>
            </a:r>
            <a:r>
              <a:rPr sz="1000" spc="-23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 </a:t>
            </a:r>
            <a:r>
              <a:rPr sz="1000" spc="-4" dirty="0">
                <a:latin typeface="Times New Roman"/>
                <a:cs typeface="Times New Roman"/>
              </a:rPr>
              <a:t>norma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IEC,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los</a:t>
            </a:r>
            <a:r>
              <a:rPr sz="1000" dirty="0">
                <a:latin typeface="Times New Roman"/>
                <a:cs typeface="Times New Roman"/>
              </a:rPr>
              <a:t> cuales </a:t>
            </a:r>
            <a:r>
              <a:rPr sz="1000" spc="-4" dirty="0">
                <a:latin typeface="Times New Roman"/>
                <a:cs typeface="Times New Roman"/>
              </a:rPr>
              <a:t>se muestran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</a:t>
            </a:r>
            <a:r>
              <a:rPr sz="1000" spc="-4" dirty="0">
                <a:latin typeface="Times New Roman"/>
                <a:cs typeface="Times New Roman"/>
              </a:rPr>
              <a:t> continuación.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51936" y="4712472"/>
            <a:ext cx="5550862" cy="1317384"/>
          </a:xfrm>
          <a:prstGeom prst="rect">
            <a:avLst/>
          </a:prstGeom>
        </p:spPr>
        <p:txBody>
          <a:bodyPr vert="horz" wrap="square" lIns="0" tIns="10259" rIns="0" bIns="0" rtlCol="0">
            <a:spAutoFit/>
          </a:bodyPr>
          <a:lstStyle/>
          <a:p>
            <a:pPr algn="ctr">
              <a:spcBef>
                <a:spcPts val="81"/>
              </a:spcBef>
            </a:pPr>
            <a:r>
              <a:rPr sz="700" b="1" i="1" dirty="0">
                <a:latin typeface="Times New Roman"/>
                <a:cs typeface="Times New Roman"/>
              </a:rPr>
              <a:t>Figura</a:t>
            </a:r>
            <a:r>
              <a:rPr sz="700" b="1" i="1" spc="-12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5.17:</a:t>
            </a:r>
            <a:r>
              <a:rPr sz="700" b="1" i="1" spc="-4" dirty="0">
                <a:latin typeface="Times New Roman"/>
                <a:cs typeface="Times New Roman"/>
              </a:rPr>
              <a:t> Valores </a:t>
            </a:r>
            <a:r>
              <a:rPr sz="700" b="1" i="1" dirty="0">
                <a:latin typeface="Times New Roman"/>
                <a:cs typeface="Times New Roman"/>
              </a:rPr>
              <a:t>de</a:t>
            </a:r>
            <a:r>
              <a:rPr sz="700" b="1" i="1" spc="-12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cortocircuito.</a:t>
            </a:r>
            <a:endParaRPr sz="700">
              <a:latin typeface="Times New Roman"/>
              <a:cs typeface="Times New Roman"/>
            </a:endParaRPr>
          </a:p>
          <a:p>
            <a:pPr marL="10259" marR="4104" algn="just">
              <a:lnSpc>
                <a:spcPct val="103299"/>
              </a:lnSpc>
              <a:spcBef>
                <a:spcPts val="699"/>
              </a:spcBef>
            </a:pPr>
            <a:r>
              <a:rPr sz="1000" spc="-4" dirty="0">
                <a:latin typeface="Times New Roman"/>
                <a:cs typeface="Times New Roman"/>
              </a:rPr>
              <a:t>Al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simular</a:t>
            </a:r>
            <a:r>
              <a:rPr sz="1000" spc="-53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cortocircuito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</a:t>
            </a:r>
            <a:r>
              <a:rPr sz="1000" spc="-4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puede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elegir</a:t>
            </a:r>
            <a:r>
              <a:rPr sz="1000" spc="-4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entre</a:t>
            </a:r>
            <a:r>
              <a:rPr sz="1000" spc="-53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4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tipos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4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fallas,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las</a:t>
            </a:r>
            <a:r>
              <a:rPr sz="1000" spc="-4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cuales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son: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falla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trifásica, </a:t>
            </a:r>
            <a:r>
              <a:rPr sz="1000" spc="-23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falla </a:t>
            </a:r>
            <a:r>
              <a:rPr sz="1000" dirty="0">
                <a:latin typeface="Times New Roman"/>
                <a:cs typeface="Times New Roman"/>
              </a:rPr>
              <a:t>de una </a:t>
            </a:r>
            <a:r>
              <a:rPr sz="1000" spc="-4" dirty="0">
                <a:latin typeface="Times New Roman"/>
                <a:cs typeface="Times New Roman"/>
              </a:rPr>
              <a:t>línea </a:t>
            </a:r>
            <a:r>
              <a:rPr sz="1000" dirty="0">
                <a:latin typeface="Times New Roman"/>
                <a:cs typeface="Times New Roman"/>
              </a:rPr>
              <a:t>a </a:t>
            </a:r>
            <a:r>
              <a:rPr sz="1000" spc="-4" dirty="0">
                <a:latin typeface="Times New Roman"/>
                <a:cs typeface="Times New Roman"/>
              </a:rPr>
              <a:t>tierra en </a:t>
            </a:r>
            <a:r>
              <a:rPr sz="1000" dirty="0">
                <a:latin typeface="Times New Roman"/>
                <a:cs typeface="Times New Roman"/>
              </a:rPr>
              <a:t>la cual la fase b </a:t>
            </a:r>
            <a:r>
              <a:rPr sz="1000" spc="-4" dirty="0">
                <a:latin typeface="Times New Roman"/>
                <a:cs typeface="Times New Roman"/>
              </a:rPr>
              <a:t>es </a:t>
            </a:r>
            <a:r>
              <a:rPr sz="1000" dirty="0">
                <a:latin typeface="Times New Roman"/>
                <a:cs typeface="Times New Roman"/>
              </a:rPr>
              <a:t>la de la </a:t>
            </a:r>
            <a:r>
              <a:rPr sz="1000" spc="-4" dirty="0">
                <a:latin typeface="Times New Roman"/>
                <a:cs typeface="Times New Roman"/>
              </a:rPr>
              <a:t>falla, falla </a:t>
            </a:r>
            <a:r>
              <a:rPr sz="1000" spc="4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dos líneas en </a:t>
            </a:r>
            <a:r>
              <a:rPr sz="1000" dirty="0">
                <a:latin typeface="Times New Roman"/>
                <a:cs typeface="Times New Roman"/>
              </a:rPr>
              <a:t>la </a:t>
            </a:r>
            <a:r>
              <a:rPr sz="1000" spc="-4" dirty="0">
                <a:latin typeface="Times New Roman"/>
                <a:cs typeface="Times New Roman"/>
              </a:rPr>
              <a:t>cual </a:t>
            </a:r>
            <a:r>
              <a:rPr sz="1000" dirty="0">
                <a:latin typeface="Times New Roman"/>
                <a:cs typeface="Times New Roman"/>
              </a:rPr>
              <a:t>la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fase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</a:t>
            </a:r>
            <a:r>
              <a:rPr sz="1000" dirty="0">
                <a:latin typeface="Times New Roman"/>
                <a:cs typeface="Times New Roman"/>
              </a:rPr>
              <a:t> la fase</a:t>
            </a:r>
            <a:r>
              <a:rPr sz="1000" spc="-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sana</a:t>
            </a:r>
            <a:r>
              <a:rPr sz="1000" spc="1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y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falla</a:t>
            </a:r>
            <a:r>
              <a:rPr sz="1000" spc="-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doble línea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</a:t>
            </a:r>
            <a:r>
              <a:rPr sz="1000" spc="-4" dirty="0">
                <a:latin typeface="Times New Roman"/>
                <a:cs typeface="Times New Roman"/>
              </a:rPr>
              <a:t> tierra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dirty="0">
                <a:latin typeface="Times New Roman"/>
                <a:cs typeface="Times New Roman"/>
              </a:rPr>
              <a:t> la </a:t>
            </a:r>
            <a:r>
              <a:rPr sz="1000" spc="-4" dirty="0">
                <a:latin typeface="Times New Roman"/>
                <a:cs typeface="Times New Roman"/>
              </a:rPr>
              <a:t>cual</a:t>
            </a:r>
            <a:r>
              <a:rPr sz="1000" dirty="0">
                <a:latin typeface="Times New Roman"/>
                <a:cs typeface="Times New Roman"/>
              </a:rPr>
              <a:t> la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fase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</a:t>
            </a:r>
            <a:r>
              <a:rPr sz="1000" spc="-4" dirty="0">
                <a:latin typeface="Times New Roman"/>
                <a:cs typeface="Times New Roman"/>
              </a:rPr>
              <a:t> es</a:t>
            </a:r>
            <a:r>
              <a:rPr sz="1000" dirty="0">
                <a:latin typeface="Times New Roman"/>
                <a:cs typeface="Times New Roman"/>
              </a:rPr>
              <a:t> la fase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sana.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36"/>
              </a:spcBef>
            </a:pPr>
            <a:endParaRPr sz="1000">
              <a:latin typeface="Times New Roman"/>
              <a:cs typeface="Times New Roman"/>
            </a:endParaRPr>
          </a:p>
          <a:p>
            <a:pPr marL="10259" marR="4104" algn="just">
              <a:lnSpc>
                <a:spcPct val="103600"/>
              </a:lnSpc>
            </a:pPr>
            <a:r>
              <a:rPr sz="1000" dirty="0">
                <a:latin typeface="Times New Roman"/>
                <a:cs typeface="Times New Roman"/>
              </a:rPr>
              <a:t>En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este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orden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serán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analizadas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las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fallas</a:t>
            </a:r>
            <a:r>
              <a:rPr sz="1000" dirty="0">
                <a:latin typeface="Times New Roman"/>
                <a:cs typeface="Times New Roman"/>
              </a:rPr>
              <a:t> de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cortocircuito,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dirty="0">
                <a:latin typeface="Times New Roman"/>
                <a:cs typeface="Times New Roman"/>
              </a:rPr>
              <a:t> la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cual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observará</a:t>
            </a:r>
            <a:r>
              <a:rPr sz="1000" dirty="0">
                <a:latin typeface="Times New Roman"/>
                <a:cs typeface="Times New Roman"/>
              </a:rPr>
              <a:t> la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contribución</a:t>
            </a:r>
            <a:r>
              <a:rPr sz="1000" dirty="0">
                <a:latin typeface="Times New Roman"/>
                <a:cs typeface="Times New Roman"/>
              </a:rPr>
              <a:t> de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cortocircuito</a:t>
            </a:r>
            <a:r>
              <a:rPr sz="1000" dirty="0">
                <a:latin typeface="Times New Roman"/>
                <a:cs typeface="Times New Roman"/>
              </a:rPr>
              <a:t> de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cada</a:t>
            </a:r>
            <a:r>
              <a:rPr sz="1000" dirty="0">
                <a:latin typeface="Times New Roman"/>
                <a:cs typeface="Times New Roman"/>
              </a:rPr>
              <a:t> ramal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y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cada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elemento,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con</a:t>
            </a:r>
            <a:r>
              <a:rPr sz="1000" dirty="0">
                <a:latin typeface="Times New Roman"/>
                <a:cs typeface="Times New Roman"/>
              </a:rPr>
              <a:t> dichos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análisis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determinará</a:t>
            </a:r>
            <a:r>
              <a:rPr sz="1000" spc="3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cual</a:t>
            </a:r>
            <a:r>
              <a:rPr sz="1000" spc="4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falla</a:t>
            </a:r>
            <a:r>
              <a:rPr sz="1000" spc="4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</a:t>
            </a:r>
            <a:r>
              <a:rPr sz="1000" spc="4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que</a:t>
            </a:r>
            <a:r>
              <a:rPr sz="1000" spc="3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causa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más</a:t>
            </a:r>
            <a:r>
              <a:rPr sz="1000" spc="4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corriente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cortocircuito,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cual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típicamente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 </a:t>
            </a:r>
            <a:r>
              <a:rPr sz="1000" spc="-23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-4" dirty="0">
                <a:latin typeface="Times New Roman"/>
                <a:cs typeface="Times New Roman"/>
              </a:rPr>
              <a:t> falla trifásica.</a:t>
            </a:r>
            <a:endParaRPr sz="1000">
              <a:latin typeface="Times New Roman"/>
              <a:cs typeface="Times New Roman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08033" y="1830646"/>
            <a:ext cx="4231063" cy="2885247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xfrm>
            <a:off x="6329082" y="5931133"/>
            <a:ext cx="300182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0777"/>
            <a:r>
              <a:rPr dirty="0"/>
              <a:t>94</a:t>
            </a:r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496137" y="1958765"/>
            <a:ext cx="2662863" cy="118081"/>
          </a:xfrm>
          <a:prstGeom prst="rect">
            <a:avLst/>
          </a:prstGeom>
        </p:spPr>
        <p:txBody>
          <a:bodyPr vert="horz" wrap="square" lIns="0" tIns="10259" rIns="0" bIns="0" rtlCol="0">
            <a:spAutoFit/>
          </a:bodyPr>
          <a:lstStyle/>
          <a:p>
            <a:pPr marL="10259">
              <a:spcBef>
                <a:spcPts val="81"/>
              </a:spcBef>
            </a:pPr>
            <a:r>
              <a:rPr sz="700" b="1" i="1" dirty="0">
                <a:latin typeface="Times New Roman"/>
                <a:cs typeface="Times New Roman"/>
              </a:rPr>
              <a:t>Figura</a:t>
            </a:r>
            <a:r>
              <a:rPr sz="700" b="1" i="1" spc="-4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5.18:</a:t>
            </a:r>
            <a:r>
              <a:rPr sz="700" b="1" i="1" spc="-8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Tipos</a:t>
            </a:r>
            <a:r>
              <a:rPr sz="700" b="1" i="1" spc="4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de</a:t>
            </a:r>
            <a:r>
              <a:rPr sz="700" b="1" i="1" spc="-4" dirty="0">
                <a:latin typeface="Times New Roman"/>
                <a:cs typeface="Times New Roman"/>
              </a:rPr>
              <a:t> fallas</a:t>
            </a:r>
            <a:r>
              <a:rPr sz="700" b="1" i="1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en</a:t>
            </a:r>
            <a:r>
              <a:rPr sz="700" b="1" i="1" spc="4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ETAP</a:t>
            </a:r>
            <a:r>
              <a:rPr sz="700" b="1" i="1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para</a:t>
            </a:r>
            <a:r>
              <a:rPr sz="700" b="1" i="1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cortocircuito.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51936" y="2256868"/>
            <a:ext cx="5552113" cy="856104"/>
          </a:xfrm>
          <a:prstGeom prst="rect">
            <a:avLst/>
          </a:prstGeom>
        </p:spPr>
        <p:txBody>
          <a:bodyPr vert="horz" wrap="square" lIns="0" tIns="10259" rIns="0" bIns="0" rtlCol="0">
            <a:spAutoFit/>
          </a:bodyPr>
          <a:lstStyle/>
          <a:p>
            <a:pPr marL="10259">
              <a:spcBef>
                <a:spcPts val="81"/>
              </a:spcBef>
            </a:pPr>
            <a:r>
              <a:rPr sz="1100" b="1" spc="-4" dirty="0">
                <a:latin typeface="Times New Roman"/>
                <a:cs typeface="Times New Roman"/>
              </a:rPr>
              <a:t>5.2.1</a:t>
            </a:r>
            <a:r>
              <a:rPr sz="1100" b="1" spc="32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ESTUDIO</a:t>
            </a:r>
            <a:r>
              <a:rPr sz="1100" b="1" spc="4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DE</a:t>
            </a:r>
            <a:r>
              <a:rPr sz="1100" b="1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CORTOCIRCUITO</a:t>
            </a:r>
            <a:r>
              <a:rPr sz="1100" b="1" spc="4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EN</a:t>
            </a:r>
            <a:r>
              <a:rPr sz="1100" b="1" spc="-20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EL </a:t>
            </a:r>
            <a:r>
              <a:rPr sz="1100" b="1" spc="-4" dirty="0">
                <a:latin typeface="Times New Roman"/>
                <a:cs typeface="Times New Roman"/>
              </a:rPr>
              <a:t>BUS</a:t>
            </a:r>
            <a:r>
              <a:rPr sz="1100" b="1" spc="4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DE</a:t>
            </a:r>
            <a:r>
              <a:rPr sz="1100" b="1" dirty="0">
                <a:latin typeface="Times New Roman"/>
                <a:cs typeface="Times New Roman"/>
              </a:rPr>
              <a:t> 115kV.</a:t>
            </a:r>
            <a:endParaRPr sz="1100">
              <a:latin typeface="Times New Roman"/>
              <a:cs typeface="Times New Roman"/>
            </a:endParaRPr>
          </a:p>
          <a:p>
            <a:pPr>
              <a:spcBef>
                <a:spcPts val="12"/>
              </a:spcBef>
            </a:pPr>
            <a:endParaRPr sz="1100">
              <a:latin typeface="Times New Roman"/>
              <a:cs typeface="Times New Roman"/>
            </a:endParaRPr>
          </a:p>
          <a:p>
            <a:pPr marL="10259" marR="4104" algn="just">
              <a:lnSpc>
                <a:spcPct val="103299"/>
              </a:lnSpc>
            </a:pPr>
            <a:r>
              <a:rPr sz="1000" dirty="0">
                <a:latin typeface="Times New Roman"/>
                <a:cs typeface="Times New Roman"/>
              </a:rPr>
              <a:t>En </a:t>
            </a:r>
            <a:r>
              <a:rPr sz="1000" spc="-4" dirty="0">
                <a:latin typeface="Times New Roman"/>
                <a:cs typeface="Times New Roman"/>
              </a:rPr>
              <a:t>edición del caso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cortocircuito se carga el </a:t>
            </a:r>
            <a:r>
              <a:rPr sz="1000" dirty="0">
                <a:latin typeface="Times New Roman"/>
                <a:cs typeface="Times New Roman"/>
              </a:rPr>
              <a:t>bus 2 </a:t>
            </a:r>
            <a:r>
              <a:rPr sz="1000" spc="-4" dirty="0">
                <a:latin typeface="Times New Roman"/>
                <a:cs typeface="Times New Roman"/>
              </a:rPr>
              <a:t>en falla, este bus es al cual se conectan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los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generadores</a:t>
            </a:r>
            <a:r>
              <a:rPr sz="1000" dirty="0">
                <a:latin typeface="Times New Roman"/>
                <a:cs typeface="Times New Roman"/>
              </a:rPr>
              <a:t> de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central</a:t>
            </a:r>
            <a:r>
              <a:rPr sz="1000" dirty="0">
                <a:latin typeface="Times New Roman"/>
                <a:cs typeface="Times New Roman"/>
              </a:rPr>
              <a:t> 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red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eléctrica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del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país,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este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caso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simulará</a:t>
            </a:r>
            <a:r>
              <a:rPr sz="1000" dirty="0">
                <a:latin typeface="Times New Roman"/>
                <a:cs typeface="Times New Roman"/>
              </a:rPr>
              <a:t> un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cortocircuito en el bus </a:t>
            </a:r>
            <a:r>
              <a:rPr sz="1000" spc="4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transmisión </a:t>
            </a:r>
            <a:r>
              <a:rPr sz="1000" dirty="0">
                <a:latin typeface="Times New Roman"/>
                <a:cs typeface="Times New Roman"/>
              </a:rPr>
              <a:t>de 115kV, </a:t>
            </a:r>
            <a:r>
              <a:rPr sz="1000" spc="-4" dirty="0">
                <a:latin typeface="Times New Roman"/>
                <a:cs typeface="Times New Roman"/>
              </a:rPr>
              <a:t>con los dos generadores </a:t>
            </a:r>
            <a:r>
              <a:rPr sz="1000" dirty="0">
                <a:latin typeface="Times New Roman"/>
                <a:cs typeface="Times New Roman"/>
              </a:rPr>
              <a:t>de la </a:t>
            </a:r>
            <a:r>
              <a:rPr sz="1000" spc="-4" dirty="0">
                <a:latin typeface="Times New Roman"/>
                <a:cs typeface="Times New Roman"/>
              </a:rPr>
              <a:t>central en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funcionamiento.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8" dirty="0">
                <a:latin typeface="Times New Roman"/>
                <a:cs typeface="Times New Roman"/>
              </a:rPr>
              <a:t>Los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resultados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dan</a:t>
            </a:r>
            <a:r>
              <a:rPr sz="1000" dirty="0">
                <a:latin typeface="Times New Roman"/>
                <a:cs typeface="Times New Roman"/>
              </a:rPr>
              <a:t> a</a:t>
            </a:r>
            <a:r>
              <a:rPr sz="1000" spc="-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continuación: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704763" y="5768018"/>
            <a:ext cx="2245110" cy="118081"/>
          </a:xfrm>
          <a:prstGeom prst="rect">
            <a:avLst/>
          </a:prstGeom>
        </p:spPr>
        <p:txBody>
          <a:bodyPr vert="horz" wrap="square" lIns="0" tIns="10259" rIns="0" bIns="0" rtlCol="0">
            <a:spAutoFit/>
          </a:bodyPr>
          <a:lstStyle/>
          <a:p>
            <a:pPr marL="10259">
              <a:spcBef>
                <a:spcPts val="81"/>
              </a:spcBef>
            </a:pPr>
            <a:r>
              <a:rPr sz="700" b="1" i="1" dirty="0">
                <a:latin typeface="Times New Roman"/>
                <a:cs typeface="Times New Roman"/>
              </a:rPr>
              <a:t>Figura</a:t>
            </a:r>
            <a:r>
              <a:rPr sz="700" b="1" i="1" spc="-4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5.19:</a:t>
            </a:r>
            <a:r>
              <a:rPr sz="700" b="1" i="1" spc="4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Cortocircuito </a:t>
            </a:r>
            <a:r>
              <a:rPr sz="700" b="1" i="1" dirty="0">
                <a:latin typeface="Times New Roman"/>
                <a:cs typeface="Times New Roman"/>
              </a:rPr>
              <a:t>bus</a:t>
            </a:r>
            <a:r>
              <a:rPr sz="700" b="1" i="1" spc="-8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115kV,</a:t>
            </a:r>
            <a:r>
              <a:rPr sz="700" b="1" i="1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trifásico.</a:t>
            </a:r>
            <a:endParaRPr sz="700">
              <a:latin typeface="Times New Roman"/>
              <a:cs typeface="Times New Roman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35716" y="587001"/>
            <a:ext cx="4191142" cy="1365249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96907" y="3107437"/>
            <a:ext cx="5938111" cy="2640739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xfrm>
            <a:off x="6329082" y="5931133"/>
            <a:ext cx="300182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0777"/>
            <a:r>
              <a:rPr dirty="0"/>
              <a:t>95</a:t>
            </a:r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51937" y="559879"/>
            <a:ext cx="5552738" cy="2264132"/>
          </a:xfrm>
          <a:prstGeom prst="rect">
            <a:avLst/>
          </a:prstGeom>
        </p:spPr>
        <p:txBody>
          <a:bodyPr vert="horz" wrap="square" lIns="0" tIns="5130" rIns="0" bIns="0" rtlCol="0">
            <a:spAutoFit/>
          </a:bodyPr>
          <a:lstStyle/>
          <a:p>
            <a:pPr marL="10259" marR="4104" algn="just">
              <a:lnSpc>
                <a:spcPct val="103499"/>
              </a:lnSpc>
              <a:spcBef>
                <a:spcPts val="40"/>
              </a:spcBef>
            </a:pPr>
            <a:r>
              <a:rPr sz="1000" dirty="0">
                <a:latin typeface="Times New Roman"/>
                <a:cs typeface="Times New Roman"/>
              </a:rPr>
              <a:t>Como </a:t>
            </a:r>
            <a:r>
              <a:rPr sz="1000" spc="-4" dirty="0">
                <a:latin typeface="Times New Roman"/>
                <a:cs typeface="Times New Roman"/>
              </a:rPr>
              <a:t>se puede observar en </a:t>
            </a:r>
            <a:r>
              <a:rPr sz="1000" dirty="0">
                <a:latin typeface="Times New Roman"/>
                <a:cs typeface="Times New Roman"/>
              </a:rPr>
              <a:t>la </a:t>
            </a:r>
            <a:r>
              <a:rPr sz="1000" b="1" spc="-4" dirty="0">
                <a:latin typeface="Times New Roman"/>
                <a:cs typeface="Times New Roman"/>
              </a:rPr>
              <a:t>Figura </a:t>
            </a:r>
            <a:r>
              <a:rPr sz="1000" b="1" dirty="0">
                <a:latin typeface="Times New Roman"/>
                <a:cs typeface="Times New Roman"/>
              </a:rPr>
              <a:t>5.19</a:t>
            </a:r>
            <a:r>
              <a:rPr sz="1000" dirty="0">
                <a:latin typeface="Times New Roman"/>
                <a:cs typeface="Times New Roman"/>
              </a:rPr>
              <a:t>, </a:t>
            </a:r>
            <a:r>
              <a:rPr sz="1000" spc="-4" dirty="0">
                <a:latin typeface="Times New Roman"/>
                <a:cs typeface="Times New Roman"/>
              </a:rPr>
              <a:t>ante </a:t>
            </a:r>
            <a:r>
              <a:rPr sz="1000" dirty="0">
                <a:latin typeface="Times New Roman"/>
                <a:cs typeface="Times New Roman"/>
              </a:rPr>
              <a:t>una </a:t>
            </a:r>
            <a:r>
              <a:rPr sz="1000" spc="-4" dirty="0">
                <a:latin typeface="Times New Roman"/>
                <a:cs typeface="Times New Roman"/>
              </a:rPr>
              <a:t>falla trifásica en el </a:t>
            </a:r>
            <a:r>
              <a:rPr sz="1000" dirty="0">
                <a:latin typeface="Times New Roman"/>
                <a:cs typeface="Times New Roman"/>
              </a:rPr>
              <a:t>bus de 115kV </a:t>
            </a:r>
            <a:r>
              <a:rPr sz="1000" spc="-4" dirty="0">
                <a:latin typeface="Times New Roman"/>
                <a:cs typeface="Times New Roman"/>
              </a:rPr>
              <a:t>con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los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dos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generadores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operando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obtiene</a:t>
            </a:r>
            <a:r>
              <a:rPr sz="1000" dirty="0">
                <a:latin typeface="Times New Roman"/>
                <a:cs typeface="Times New Roman"/>
              </a:rPr>
              <a:t> una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corriente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4" dirty="0">
                <a:latin typeface="Times New Roman"/>
                <a:cs typeface="Times New Roman"/>
              </a:rPr>
              <a:t>de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cortocircuito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27.178kA,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analizando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las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contribuciones</a:t>
            </a:r>
            <a:r>
              <a:rPr sz="1000" dirty="0">
                <a:latin typeface="Times New Roman"/>
                <a:cs typeface="Times New Roman"/>
              </a:rPr>
              <a:t> de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cortocircuito,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puede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apreciar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12" dirty="0">
                <a:latin typeface="Times New Roman"/>
                <a:cs typeface="Times New Roman"/>
              </a:rPr>
              <a:t>ya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que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no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12" dirty="0">
                <a:latin typeface="Times New Roman"/>
                <a:cs typeface="Times New Roman"/>
              </a:rPr>
              <a:t>nos 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proporcionó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las</a:t>
            </a:r>
            <a:r>
              <a:rPr sz="1000" dirty="0">
                <a:latin typeface="Times New Roman"/>
                <a:cs typeface="Times New Roman"/>
              </a:rPr>
              <a:t> contribuciones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cortocircuito</a:t>
            </a:r>
            <a:r>
              <a:rPr sz="1000" dirty="0">
                <a:latin typeface="Times New Roman"/>
                <a:cs typeface="Times New Roman"/>
              </a:rPr>
              <a:t> de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las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cargas</a:t>
            </a:r>
            <a:r>
              <a:rPr sz="1000" dirty="0">
                <a:latin typeface="Times New Roman"/>
                <a:cs typeface="Times New Roman"/>
              </a:rPr>
              <a:t> (para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obtener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datos</a:t>
            </a:r>
            <a:r>
              <a:rPr sz="1000" dirty="0">
                <a:latin typeface="Times New Roman"/>
                <a:cs typeface="Times New Roman"/>
              </a:rPr>
              <a:t> más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actualizados</a:t>
            </a:r>
            <a:r>
              <a:rPr sz="1000" spc="-57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estos</a:t>
            </a:r>
            <a:r>
              <a:rPr sz="1000" spc="-4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valores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</a:t>
            </a:r>
            <a:r>
              <a:rPr sz="1000" spc="-57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tendrían</a:t>
            </a:r>
            <a:r>
              <a:rPr sz="1000" spc="-57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que</a:t>
            </a:r>
            <a:r>
              <a:rPr sz="1000" spc="-57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incorporar</a:t>
            </a:r>
            <a:r>
              <a:rPr sz="1000" spc="-57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</a:t>
            </a:r>
            <a:r>
              <a:rPr sz="1000" spc="-4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-57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simulación),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por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ello</a:t>
            </a:r>
            <a:r>
              <a:rPr sz="1000" spc="-53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contribución </a:t>
            </a:r>
            <a:r>
              <a:rPr sz="1000" spc="-23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cortocircuito </a:t>
            </a:r>
            <a:r>
              <a:rPr sz="1000" dirty="0">
                <a:latin typeface="Times New Roman"/>
                <a:cs typeface="Times New Roman"/>
              </a:rPr>
              <a:t>de las cargas </a:t>
            </a:r>
            <a:r>
              <a:rPr sz="1000" spc="-4" dirty="0">
                <a:latin typeface="Times New Roman"/>
                <a:cs typeface="Times New Roman"/>
              </a:rPr>
              <a:t>es </a:t>
            </a:r>
            <a:r>
              <a:rPr sz="1000" spc="4" dirty="0">
                <a:latin typeface="Times New Roman"/>
                <a:cs typeface="Times New Roman"/>
              </a:rPr>
              <a:t>de </a:t>
            </a:r>
            <a:r>
              <a:rPr sz="1000" dirty="0">
                <a:latin typeface="Times New Roman"/>
                <a:cs typeface="Times New Roman"/>
              </a:rPr>
              <a:t>0kA, la contribución de cortocircuito </a:t>
            </a:r>
            <a:r>
              <a:rPr sz="1000" spc="4" dirty="0">
                <a:latin typeface="Times New Roman"/>
                <a:cs typeface="Times New Roman"/>
              </a:rPr>
              <a:t>de </a:t>
            </a:r>
            <a:r>
              <a:rPr sz="1000" dirty="0">
                <a:latin typeface="Times New Roman"/>
                <a:cs typeface="Times New Roman"/>
              </a:rPr>
              <a:t>cada </a:t>
            </a:r>
            <a:r>
              <a:rPr sz="1000" spc="-4" dirty="0">
                <a:latin typeface="Times New Roman"/>
                <a:cs typeface="Times New Roman"/>
              </a:rPr>
              <a:t>generador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 </a:t>
            </a:r>
            <a:r>
              <a:rPr sz="1000" dirty="0">
                <a:latin typeface="Times New Roman"/>
                <a:cs typeface="Times New Roman"/>
              </a:rPr>
              <a:t>de 16.752kA, </a:t>
            </a:r>
            <a:r>
              <a:rPr sz="1000" spc="-4" dirty="0">
                <a:latin typeface="Times New Roman"/>
                <a:cs typeface="Times New Roman"/>
              </a:rPr>
              <a:t>dado </a:t>
            </a:r>
            <a:r>
              <a:rPr sz="1000" dirty="0">
                <a:latin typeface="Times New Roman"/>
                <a:cs typeface="Times New Roman"/>
              </a:rPr>
              <a:t>que </a:t>
            </a:r>
            <a:r>
              <a:rPr sz="1000" spc="-4" dirty="0">
                <a:latin typeface="Times New Roman"/>
                <a:cs typeface="Times New Roman"/>
              </a:rPr>
              <a:t>los transformadores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potencia operan en </a:t>
            </a:r>
            <a:r>
              <a:rPr sz="1000" dirty="0">
                <a:latin typeface="Times New Roman"/>
                <a:cs typeface="Times New Roman"/>
              </a:rPr>
              <a:t>modo </a:t>
            </a:r>
            <a:r>
              <a:rPr sz="1000" spc="-4" dirty="0">
                <a:latin typeface="Times New Roman"/>
                <a:cs typeface="Times New Roman"/>
              </a:rPr>
              <a:t>elevador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voltaje, las corrientes se ven afectadas </a:t>
            </a:r>
            <a:r>
              <a:rPr sz="1000" dirty="0">
                <a:latin typeface="Times New Roman"/>
                <a:cs typeface="Times New Roman"/>
              </a:rPr>
              <a:t>por </a:t>
            </a:r>
            <a:r>
              <a:rPr sz="1000" spc="-4" dirty="0">
                <a:latin typeface="Times New Roman"/>
                <a:cs typeface="Times New Roman"/>
              </a:rPr>
              <a:t>estos </a:t>
            </a:r>
            <a:r>
              <a:rPr sz="1000" dirty="0">
                <a:latin typeface="Times New Roman"/>
                <a:cs typeface="Times New Roman"/>
              </a:rPr>
              <a:t>y </a:t>
            </a:r>
            <a:r>
              <a:rPr sz="1000" spc="-4" dirty="0">
                <a:latin typeface="Times New Roman"/>
                <a:cs typeface="Times New Roman"/>
              </a:rPr>
              <a:t>son </a:t>
            </a:r>
            <a:r>
              <a:rPr sz="1000" dirty="0">
                <a:latin typeface="Times New Roman"/>
                <a:cs typeface="Times New Roman"/>
              </a:rPr>
              <a:t>disminuidas, por </a:t>
            </a:r>
            <a:r>
              <a:rPr sz="1000" spc="-4" dirty="0">
                <a:latin typeface="Times New Roman"/>
                <a:cs typeface="Times New Roman"/>
              </a:rPr>
              <a:t>ello </a:t>
            </a:r>
            <a:r>
              <a:rPr sz="1000" dirty="0">
                <a:latin typeface="Times New Roman"/>
                <a:cs typeface="Times New Roman"/>
              </a:rPr>
              <a:t>la </a:t>
            </a:r>
            <a:r>
              <a:rPr sz="1000" spc="-4" dirty="0">
                <a:latin typeface="Times New Roman"/>
                <a:cs typeface="Times New Roman"/>
              </a:rPr>
              <a:t>contribución </a:t>
            </a:r>
            <a:r>
              <a:rPr sz="1000" dirty="0">
                <a:latin typeface="Times New Roman"/>
                <a:cs typeface="Times New Roman"/>
              </a:rPr>
              <a:t> de </a:t>
            </a:r>
            <a:r>
              <a:rPr sz="1000" spc="-4" dirty="0">
                <a:latin typeface="Times New Roman"/>
                <a:cs typeface="Times New Roman"/>
              </a:rPr>
              <a:t>cortocircuito </a:t>
            </a:r>
            <a:r>
              <a:rPr sz="1000" dirty="0">
                <a:latin typeface="Times New Roman"/>
                <a:cs typeface="Times New Roman"/>
              </a:rPr>
              <a:t>a la salida de </a:t>
            </a:r>
            <a:r>
              <a:rPr sz="1000" spc="-4" dirty="0">
                <a:latin typeface="Times New Roman"/>
                <a:cs typeface="Times New Roman"/>
              </a:rPr>
              <a:t>los transformadores </a:t>
            </a:r>
            <a:r>
              <a:rPr sz="1000" dirty="0">
                <a:latin typeface="Times New Roman"/>
                <a:cs typeface="Times New Roman"/>
              </a:rPr>
              <a:t>de potencia </a:t>
            </a:r>
            <a:r>
              <a:rPr sz="1000" spc="-4" dirty="0">
                <a:latin typeface="Times New Roman"/>
                <a:cs typeface="Times New Roman"/>
              </a:rPr>
              <a:t>tenemos </a:t>
            </a:r>
            <a:r>
              <a:rPr sz="1000" dirty="0">
                <a:latin typeface="Times New Roman"/>
                <a:cs typeface="Times New Roman"/>
              </a:rPr>
              <a:t>2.01kA, </a:t>
            </a:r>
            <a:r>
              <a:rPr sz="1000" spc="-4" dirty="0">
                <a:latin typeface="Times New Roman"/>
                <a:cs typeface="Times New Roman"/>
              </a:rPr>
              <a:t>como se </a:t>
            </a:r>
            <a:r>
              <a:rPr sz="1000" dirty="0">
                <a:latin typeface="Times New Roman"/>
                <a:cs typeface="Times New Roman"/>
              </a:rPr>
              <a:t> mostró </a:t>
            </a:r>
            <a:r>
              <a:rPr sz="1000" spc="-4" dirty="0">
                <a:latin typeface="Times New Roman"/>
                <a:cs typeface="Times New Roman"/>
              </a:rPr>
              <a:t>en </a:t>
            </a:r>
            <a:r>
              <a:rPr sz="1000" dirty="0">
                <a:latin typeface="Times New Roman"/>
                <a:cs typeface="Times New Roman"/>
              </a:rPr>
              <a:t>la </a:t>
            </a:r>
            <a:r>
              <a:rPr sz="1000" b="1" spc="-4" dirty="0">
                <a:latin typeface="Times New Roman"/>
                <a:cs typeface="Times New Roman"/>
              </a:rPr>
              <a:t>Figura </a:t>
            </a:r>
            <a:r>
              <a:rPr sz="1000" b="1" dirty="0">
                <a:latin typeface="Times New Roman"/>
                <a:cs typeface="Times New Roman"/>
              </a:rPr>
              <a:t>5.13</a:t>
            </a:r>
            <a:r>
              <a:rPr sz="1000" dirty="0">
                <a:latin typeface="Times New Roman"/>
                <a:cs typeface="Times New Roman"/>
              </a:rPr>
              <a:t>, la </a:t>
            </a:r>
            <a:r>
              <a:rPr sz="1000" spc="-4" dirty="0">
                <a:latin typeface="Times New Roman"/>
                <a:cs typeface="Times New Roman"/>
              </a:rPr>
              <a:t>corriente </a:t>
            </a:r>
            <a:r>
              <a:rPr sz="1000" spc="4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cortocircuito trifásica </a:t>
            </a:r>
            <a:r>
              <a:rPr sz="1000" dirty="0">
                <a:latin typeface="Times New Roman"/>
                <a:cs typeface="Times New Roman"/>
              </a:rPr>
              <a:t>de la red </a:t>
            </a:r>
            <a:r>
              <a:rPr sz="1000" spc="-4" dirty="0">
                <a:latin typeface="Times New Roman"/>
                <a:cs typeface="Times New Roman"/>
              </a:rPr>
              <a:t>eléctrica es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23.164kA, para este caso las </a:t>
            </a:r>
            <a:r>
              <a:rPr sz="1000" spc="-4" dirty="0">
                <a:latin typeface="Times New Roman"/>
                <a:cs typeface="Times New Roman"/>
              </a:rPr>
              <a:t>únicas </a:t>
            </a:r>
            <a:r>
              <a:rPr sz="1000" dirty="0">
                <a:latin typeface="Times New Roman"/>
                <a:cs typeface="Times New Roman"/>
              </a:rPr>
              <a:t>contribuciones de </a:t>
            </a:r>
            <a:r>
              <a:rPr sz="1000" spc="-4" dirty="0">
                <a:latin typeface="Times New Roman"/>
                <a:cs typeface="Times New Roman"/>
              </a:rPr>
              <a:t>corrientes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cortocircuito son los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 </a:t>
            </a:r>
            <a:r>
              <a:rPr sz="1000" spc="-4" dirty="0">
                <a:latin typeface="Times New Roman"/>
                <a:cs typeface="Times New Roman"/>
              </a:rPr>
              <a:t>red eléctrica </a:t>
            </a:r>
            <a:r>
              <a:rPr sz="1000" dirty="0">
                <a:latin typeface="Times New Roman"/>
                <a:cs typeface="Times New Roman"/>
              </a:rPr>
              <a:t>y </a:t>
            </a:r>
            <a:r>
              <a:rPr sz="1000" spc="-4" dirty="0">
                <a:latin typeface="Times New Roman"/>
                <a:cs typeface="Times New Roman"/>
              </a:rPr>
              <a:t>las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4" dirty="0">
                <a:latin typeface="Times New Roman"/>
                <a:cs typeface="Times New Roman"/>
              </a:rPr>
              <a:t>la </a:t>
            </a:r>
            <a:r>
              <a:rPr sz="1000" spc="-4" dirty="0">
                <a:latin typeface="Times New Roman"/>
                <a:cs typeface="Times New Roman"/>
              </a:rPr>
              <a:t>salida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los dos transformadores </a:t>
            </a:r>
            <a:r>
              <a:rPr sz="1000" spc="4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potencia, así se obtiene el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valor</a:t>
            </a:r>
            <a:r>
              <a:rPr sz="1000" dirty="0">
                <a:latin typeface="Times New Roman"/>
                <a:cs typeface="Times New Roman"/>
              </a:rPr>
              <a:t> de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27.178kA de</a:t>
            </a:r>
            <a:r>
              <a:rPr sz="1000" spc="-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corriente </a:t>
            </a:r>
            <a:r>
              <a:rPr sz="1000" spc="4" dirty="0">
                <a:latin typeface="Times New Roman"/>
                <a:cs typeface="Times New Roman"/>
              </a:rPr>
              <a:t>de</a:t>
            </a:r>
            <a:r>
              <a:rPr sz="1000" spc="-4" dirty="0">
                <a:latin typeface="Times New Roman"/>
                <a:cs typeface="Times New Roman"/>
              </a:rPr>
              <a:t> cortocircuito</a:t>
            </a:r>
            <a:r>
              <a:rPr sz="1000" spc="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bus</a:t>
            </a:r>
            <a:r>
              <a:rPr sz="1000" dirty="0">
                <a:latin typeface="Times New Roman"/>
                <a:cs typeface="Times New Roman"/>
              </a:rPr>
              <a:t> de</a:t>
            </a:r>
            <a:r>
              <a:rPr sz="1000" spc="-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115kV.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40"/>
              </a:spcBef>
            </a:pPr>
            <a:endParaRPr sz="1000">
              <a:latin typeface="Times New Roman"/>
              <a:cs typeface="Times New Roman"/>
            </a:endParaRPr>
          </a:p>
          <a:p>
            <a:pPr marL="10259" marR="7181" algn="just">
              <a:lnSpc>
                <a:spcPct val="103299"/>
              </a:lnSpc>
            </a:pPr>
            <a:r>
              <a:rPr sz="1000" spc="-4" dirty="0">
                <a:latin typeface="Times New Roman"/>
                <a:cs typeface="Times New Roman"/>
              </a:rPr>
              <a:t>A</a:t>
            </a:r>
            <a:r>
              <a:rPr sz="1000" spc="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continuación,</a:t>
            </a:r>
            <a:r>
              <a:rPr sz="1000" spc="2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</a:t>
            </a:r>
            <a:r>
              <a:rPr sz="1000" spc="1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muestra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2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simulación</a:t>
            </a:r>
            <a:r>
              <a:rPr sz="1000" spc="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del</a:t>
            </a:r>
            <a:r>
              <a:rPr sz="1000" spc="2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caso</a:t>
            </a:r>
            <a:r>
              <a:rPr sz="1000" spc="3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corriente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cortocircuito</a:t>
            </a:r>
            <a:r>
              <a:rPr sz="1000" spc="1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1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una</a:t>
            </a:r>
            <a:r>
              <a:rPr sz="1000" spc="2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línea </a:t>
            </a:r>
            <a:r>
              <a:rPr sz="1000" spc="-23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</a:t>
            </a:r>
            <a:r>
              <a:rPr sz="1000" spc="-4" dirty="0">
                <a:latin typeface="Times New Roman"/>
                <a:cs typeface="Times New Roman"/>
              </a:rPr>
              <a:t> tierra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bus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115kV,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con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los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dos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generadores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funcionamiento.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51937" y="4961706"/>
            <a:ext cx="5551488" cy="1000374"/>
          </a:xfrm>
          <a:prstGeom prst="rect">
            <a:avLst/>
          </a:prstGeom>
        </p:spPr>
        <p:txBody>
          <a:bodyPr vert="horz" wrap="square" lIns="0" tIns="10259" rIns="0" bIns="0" rtlCol="0">
            <a:spAutoFit/>
          </a:bodyPr>
          <a:lstStyle/>
          <a:p>
            <a:pPr algn="ctr">
              <a:spcBef>
                <a:spcPts val="81"/>
              </a:spcBef>
            </a:pPr>
            <a:r>
              <a:rPr sz="700" b="1" i="1" dirty="0">
                <a:latin typeface="Times New Roman"/>
                <a:cs typeface="Times New Roman"/>
              </a:rPr>
              <a:t>Figura</a:t>
            </a:r>
            <a:r>
              <a:rPr sz="700" b="1" i="1" spc="-8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5.20:</a:t>
            </a:r>
            <a:r>
              <a:rPr sz="700" b="1" i="1" spc="-4" dirty="0">
                <a:latin typeface="Times New Roman"/>
                <a:cs typeface="Times New Roman"/>
              </a:rPr>
              <a:t> Cortocircuito </a:t>
            </a:r>
            <a:r>
              <a:rPr sz="700" b="1" i="1" dirty="0">
                <a:latin typeface="Times New Roman"/>
                <a:cs typeface="Times New Roman"/>
              </a:rPr>
              <a:t>bus</a:t>
            </a:r>
            <a:r>
              <a:rPr sz="700" b="1" i="1" spc="-16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115kV, LG.</a:t>
            </a:r>
            <a:endParaRPr sz="700">
              <a:latin typeface="Times New Roman"/>
              <a:cs typeface="Times New Roman"/>
            </a:endParaRPr>
          </a:p>
          <a:p>
            <a:pPr marL="10259" marR="4104" algn="just">
              <a:lnSpc>
                <a:spcPct val="103499"/>
              </a:lnSpc>
              <a:spcBef>
                <a:spcPts val="687"/>
              </a:spcBef>
            </a:pPr>
            <a:r>
              <a:rPr sz="1000" dirty="0">
                <a:latin typeface="Times New Roman"/>
                <a:cs typeface="Times New Roman"/>
              </a:rPr>
              <a:t>Como </a:t>
            </a:r>
            <a:r>
              <a:rPr sz="1000" spc="-4" dirty="0">
                <a:latin typeface="Times New Roman"/>
                <a:cs typeface="Times New Roman"/>
              </a:rPr>
              <a:t>se indicó anteriormente las únicas </a:t>
            </a:r>
            <a:r>
              <a:rPr sz="1000" dirty="0">
                <a:latin typeface="Times New Roman"/>
                <a:cs typeface="Times New Roman"/>
              </a:rPr>
              <a:t>contribuciones de </a:t>
            </a:r>
            <a:r>
              <a:rPr sz="1000" spc="-4" dirty="0">
                <a:latin typeface="Times New Roman"/>
                <a:cs typeface="Times New Roman"/>
              </a:rPr>
              <a:t>cortocircuito son los </a:t>
            </a:r>
            <a:r>
              <a:rPr sz="1000" dirty="0">
                <a:latin typeface="Times New Roman"/>
                <a:cs typeface="Times New Roman"/>
              </a:rPr>
              <a:t>de la </a:t>
            </a:r>
            <a:r>
              <a:rPr sz="1000" spc="-4" dirty="0">
                <a:latin typeface="Times New Roman"/>
                <a:cs typeface="Times New Roman"/>
              </a:rPr>
              <a:t>red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eléctrica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y</a:t>
            </a:r>
            <a:r>
              <a:rPr sz="1000" spc="-57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los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salida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los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transformadores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spc="4" dirty="0">
                <a:latin typeface="Times New Roman"/>
                <a:cs typeface="Times New Roman"/>
              </a:rPr>
              <a:t>de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potencia,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este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caso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se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simula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una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falla </a:t>
            </a:r>
            <a:r>
              <a:rPr sz="1000" spc="-23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 una línea a </a:t>
            </a:r>
            <a:r>
              <a:rPr sz="1000" spc="-4" dirty="0">
                <a:latin typeface="Times New Roman"/>
                <a:cs typeface="Times New Roman"/>
              </a:rPr>
              <a:t>tierra en </a:t>
            </a:r>
            <a:r>
              <a:rPr sz="1000" dirty="0">
                <a:latin typeface="Times New Roman"/>
                <a:cs typeface="Times New Roman"/>
              </a:rPr>
              <a:t>el </a:t>
            </a:r>
            <a:r>
              <a:rPr sz="1000" spc="-4" dirty="0">
                <a:latin typeface="Times New Roman"/>
                <a:cs typeface="Times New Roman"/>
              </a:rPr>
              <a:t>bus </a:t>
            </a:r>
            <a:r>
              <a:rPr sz="1000" dirty="0">
                <a:latin typeface="Times New Roman"/>
                <a:cs typeface="Times New Roman"/>
              </a:rPr>
              <a:t>de 115kV, la contribución de corriente </a:t>
            </a:r>
            <a:r>
              <a:rPr sz="1000" spc="4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cortocircuito </a:t>
            </a:r>
            <a:r>
              <a:rPr sz="1000" dirty="0">
                <a:latin typeface="Times New Roman"/>
                <a:cs typeface="Times New Roman"/>
              </a:rPr>
              <a:t>a </a:t>
            </a:r>
            <a:r>
              <a:rPr sz="1000" spc="4" dirty="0">
                <a:latin typeface="Times New Roman"/>
                <a:cs typeface="Times New Roman"/>
              </a:rPr>
              <a:t>la 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salida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los transformadores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potencia es </a:t>
            </a:r>
            <a:r>
              <a:rPr sz="1000" spc="4" dirty="0">
                <a:latin typeface="Times New Roman"/>
                <a:cs typeface="Times New Roman"/>
              </a:rPr>
              <a:t>de </a:t>
            </a:r>
            <a:r>
              <a:rPr sz="1000" dirty="0">
                <a:latin typeface="Times New Roman"/>
                <a:cs typeface="Times New Roman"/>
              </a:rPr>
              <a:t>8.136kA y la contribución de </a:t>
            </a:r>
            <a:r>
              <a:rPr sz="1000" spc="-4" dirty="0">
                <a:latin typeface="Times New Roman"/>
                <a:cs typeface="Times New Roman"/>
              </a:rPr>
              <a:t>corriente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cortocircuito </a:t>
            </a:r>
            <a:r>
              <a:rPr sz="1000" dirty="0">
                <a:latin typeface="Times New Roman"/>
                <a:cs typeface="Times New Roman"/>
              </a:rPr>
              <a:t>de la </a:t>
            </a:r>
            <a:r>
              <a:rPr sz="1000" spc="-4" dirty="0">
                <a:latin typeface="Times New Roman"/>
                <a:cs typeface="Times New Roman"/>
              </a:rPr>
              <a:t>red eléctrica es </a:t>
            </a:r>
            <a:r>
              <a:rPr sz="1000" dirty="0">
                <a:latin typeface="Times New Roman"/>
                <a:cs typeface="Times New Roman"/>
              </a:rPr>
              <a:t>de 4.454kA, </a:t>
            </a:r>
            <a:r>
              <a:rPr sz="1000" spc="-4" dirty="0">
                <a:latin typeface="Times New Roman"/>
                <a:cs typeface="Times New Roman"/>
              </a:rPr>
              <a:t>dando así el resultado </a:t>
            </a:r>
            <a:r>
              <a:rPr sz="1000" dirty="0">
                <a:latin typeface="Times New Roman"/>
                <a:cs typeface="Times New Roman"/>
              </a:rPr>
              <a:t>de la </a:t>
            </a:r>
            <a:r>
              <a:rPr sz="1000" spc="-4" dirty="0">
                <a:latin typeface="Times New Roman"/>
                <a:cs typeface="Times New Roman"/>
              </a:rPr>
              <a:t>corriente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cortocircuito del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bus</a:t>
            </a:r>
            <a:r>
              <a:rPr sz="1000" dirty="0">
                <a:latin typeface="Times New Roman"/>
                <a:cs typeface="Times New Roman"/>
              </a:rPr>
              <a:t> de</a:t>
            </a:r>
            <a:r>
              <a:rPr sz="1000" spc="-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115kV de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20.624kA.</a:t>
            </a:r>
            <a:endParaRPr sz="1000">
              <a:latin typeface="Times New Roman"/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31802" y="2546770"/>
            <a:ext cx="4611731" cy="2394173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xfrm>
            <a:off x="6329082" y="5931133"/>
            <a:ext cx="300182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0777"/>
            <a:r>
              <a:rPr dirty="0"/>
              <a:t>96</a:t>
            </a:r>
          </a:p>
        </p:txBody>
      </p:sp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51937" y="559880"/>
            <a:ext cx="5553989" cy="644837"/>
          </a:xfrm>
          <a:prstGeom prst="rect">
            <a:avLst/>
          </a:prstGeom>
        </p:spPr>
        <p:txBody>
          <a:bodyPr vert="horz" wrap="square" lIns="0" tIns="4617" rIns="0" bIns="0" rtlCol="0">
            <a:spAutoFit/>
          </a:bodyPr>
          <a:lstStyle/>
          <a:p>
            <a:pPr marL="10259" marR="4104" algn="just">
              <a:lnSpc>
                <a:spcPct val="103600"/>
              </a:lnSpc>
              <a:spcBef>
                <a:spcPts val="36"/>
              </a:spcBef>
            </a:pPr>
            <a:r>
              <a:rPr sz="1000" spc="-4" dirty="0">
                <a:latin typeface="Times New Roman"/>
                <a:cs typeface="Times New Roman"/>
              </a:rPr>
              <a:t>A continuación, se </a:t>
            </a:r>
            <a:r>
              <a:rPr sz="1000" dirty="0">
                <a:latin typeface="Times New Roman"/>
                <a:cs typeface="Times New Roman"/>
              </a:rPr>
              <a:t>muestra la </a:t>
            </a:r>
            <a:r>
              <a:rPr sz="1000" spc="-4" dirty="0">
                <a:latin typeface="Times New Roman"/>
                <a:cs typeface="Times New Roman"/>
              </a:rPr>
              <a:t>simulación del </a:t>
            </a:r>
            <a:r>
              <a:rPr sz="1000" dirty="0">
                <a:latin typeface="Times New Roman"/>
                <a:cs typeface="Times New Roman"/>
              </a:rPr>
              <a:t>caso de </a:t>
            </a:r>
            <a:r>
              <a:rPr sz="1000" spc="-4" dirty="0">
                <a:latin typeface="Times New Roman"/>
                <a:cs typeface="Times New Roman"/>
              </a:rPr>
              <a:t>corriente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cortocircuito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dos líneas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 cortocircuito en el bus </a:t>
            </a:r>
            <a:r>
              <a:rPr sz="1000" dirty="0">
                <a:latin typeface="Times New Roman"/>
                <a:cs typeface="Times New Roman"/>
              </a:rPr>
              <a:t>de 115kV, </a:t>
            </a:r>
            <a:r>
              <a:rPr sz="1000" spc="-4" dirty="0">
                <a:latin typeface="Times New Roman"/>
                <a:cs typeface="Times New Roman"/>
              </a:rPr>
              <a:t>con los dos generadores en </a:t>
            </a:r>
            <a:r>
              <a:rPr sz="1000" dirty="0">
                <a:latin typeface="Times New Roman"/>
                <a:cs typeface="Times New Roman"/>
              </a:rPr>
              <a:t>funcionamiento. </a:t>
            </a:r>
            <a:r>
              <a:rPr sz="1000" spc="-4" dirty="0">
                <a:latin typeface="Times New Roman"/>
                <a:cs typeface="Times New Roman"/>
              </a:rPr>
              <a:t>Para este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caso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elige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evaluación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por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fase </a:t>
            </a:r>
            <a:r>
              <a:rPr sz="1000" spc="-12" dirty="0">
                <a:latin typeface="Times New Roman"/>
                <a:cs typeface="Times New Roman"/>
              </a:rPr>
              <a:t>ya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que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fase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sana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fase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</a:t>
            </a:r>
            <a:r>
              <a:rPr sz="1000" dirty="0">
                <a:latin typeface="Times New Roman"/>
                <a:cs typeface="Times New Roman"/>
              </a:rPr>
              <a:t> y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programa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por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defecto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solo</a:t>
            </a:r>
            <a:r>
              <a:rPr sz="1000" spc="-4" dirty="0">
                <a:latin typeface="Times New Roman"/>
                <a:cs typeface="Times New Roman"/>
              </a:rPr>
              <a:t> muestra el</a:t>
            </a:r>
            <a:r>
              <a:rPr sz="1000" dirty="0">
                <a:latin typeface="Times New Roman"/>
                <a:cs typeface="Times New Roman"/>
              </a:rPr>
              <a:t> valor</a:t>
            </a:r>
            <a:r>
              <a:rPr sz="1000" spc="-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4" dirty="0">
                <a:latin typeface="Times New Roman"/>
                <a:cs typeface="Times New Roman"/>
              </a:rPr>
              <a:t> </a:t>
            </a:r>
            <a:r>
              <a:rPr sz="1000" spc="4" dirty="0">
                <a:latin typeface="Times New Roman"/>
                <a:cs typeface="Times New Roman"/>
              </a:rPr>
              <a:t>la</a:t>
            </a:r>
            <a:r>
              <a:rPr sz="1000" spc="-4" dirty="0">
                <a:latin typeface="Times New Roman"/>
                <a:cs typeface="Times New Roman"/>
              </a:rPr>
              <a:t> fase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dirty="0">
                <a:latin typeface="Times New Roman"/>
                <a:cs typeface="Times New Roman"/>
              </a:rPr>
              <a:t> cual </a:t>
            </a:r>
            <a:r>
              <a:rPr sz="1000" spc="-4" dirty="0">
                <a:latin typeface="Times New Roman"/>
                <a:cs typeface="Times New Roman"/>
              </a:rPr>
              <a:t>es</a:t>
            </a:r>
            <a:r>
              <a:rPr sz="1000" dirty="0">
                <a:latin typeface="Times New Roman"/>
                <a:cs typeface="Times New Roman"/>
              </a:rPr>
              <a:t> de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0kA.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51937" y="3952797"/>
            <a:ext cx="5553989" cy="1629777"/>
          </a:xfrm>
          <a:prstGeom prst="rect">
            <a:avLst/>
          </a:prstGeom>
        </p:spPr>
        <p:txBody>
          <a:bodyPr vert="horz" wrap="square" lIns="0" tIns="10259" rIns="0" bIns="0" rtlCol="0">
            <a:spAutoFit/>
          </a:bodyPr>
          <a:lstStyle/>
          <a:p>
            <a:pPr algn="ctr">
              <a:spcBef>
                <a:spcPts val="81"/>
              </a:spcBef>
            </a:pPr>
            <a:r>
              <a:rPr sz="700" b="1" i="1" dirty="0">
                <a:latin typeface="Times New Roman"/>
                <a:cs typeface="Times New Roman"/>
              </a:rPr>
              <a:t>Figura</a:t>
            </a:r>
            <a:r>
              <a:rPr sz="700" b="1" i="1" spc="-8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5.21: </a:t>
            </a:r>
            <a:r>
              <a:rPr sz="700" b="1" i="1" spc="-4" dirty="0">
                <a:latin typeface="Times New Roman"/>
                <a:cs typeface="Times New Roman"/>
              </a:rPr>
              <a:t>Cortocircuito</a:t>
            </a:r>
            <a:r>
              <a:rPr sz="700" b="1" i="1" spc="-8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bus</a:t>
            </a:r>
            <a:r>
              <a:rPr sz="700" b="1" i="1" spc="-12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115kV, </a:t>
            </a:r>
            <a:r>
              <a:rPr sz="700" b="1" i="1" dirty="0">
                <a:latin typeface="Times New Roman"/>
                <a:cs typeface="Times New Roman"/>
              </a:rPr>
              <a:t>LL, </a:t>
            </a:r>
            <a:r>
              <a:rPr sz="700" b="1" i="1" spc="-4" dirty="0">
                <a:latin typeface="Times New Roman"/>
                <a:cs typeface="Times New Roman"/>
              </a:rPr>
              <a:t>Fases </a:t>
            </a:r>
            <a:r>
              <a:rPr sz="700" b="1" i="1" dirty="0">
                <a:latin typeface="Times New Roman"/>
                <a:cs typeface="Times New Roman"/>
              </a:rPr>
              <a:t>ABC.</a:t>
            </a:r>
            <a:endParaRPr sz="700">
              <a:latin typeface="Times New Roman"/>
              <a:cs typeface="Times New Roman"/>
            </a:endParaRPr>
          </a:p>
          <a:p>
            <a:pPr marL="10259" marR="4104" algn="just">
              <a:lnSpc>
                <a:spcPct val="103499"/>
              </a:lnSpc>
              <a:spcBef>
                <a:spcPts val="695"/>
              </a:spcBef>
            </a:pPr>
            <a:r>
              <a:rPr sz="1000" dirty="0">
                <a:latin typeface="Times New Roman"/>
                <a:cs typeface="Times New Roman"/>
              </a:rPr>
              <a:t>Como </a:t>
            </a:r>
            <a:r>
              <a:rPr sz="1000" spc="-4" dirty="0">
                <a:latin typeface="Times New Roman"/>
                <a:cs typeface="Times New Roman"/>
              </a:rPr>
              <a:t>se indicó anteriormente las únicas </a:t>
            </a:r>
            <a:r>
              <a:rPr sz="1000" dirty="0">
                <a:latin typeface="Times New Roman"/>
                <a:cs typeface="Times New Roman"/>
              </a:rPr>
              <a:t>contribuciones de </a:t>
            </a:r>
            <a:r>
              <a:rPr sz="1000" spc="-4" dirty="0">
                <a:latin typeface="Times New Roman"/>
                <a:cs typeface="Times New Roman"/>
              </a:rPr>
              <a:t>cortocircuito son los </a:t>
            </a:r>
            <a:r>
              <a:rPr sz="1000" dirty="0">
                <a:latin typeface="Times New Roman"/>
                <a:cs typeface="Times New Roman"/>
              </a:rPr>
              <a:t>de la </a:t>
            </a:r>
            <a:r>
              <a:rPr sz="1000" spc="-4" dirty="0">
                <a:latin typeface="Times New Roman"/>
                <a:cs typeface="Times New Roman"/>
              </a:rPr>
              <a:t>red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eléctrica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y</a:t>
            </a:r>
            <a:r>
              <a:rPr sz="1000" spc="-57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los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salida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los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transformadores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spc="4" dirty="0">
                <a:latin typeface="Times New Roman"/>
                <a:cs typeface="Times New Roman"/>
              </a:rPr>
              <a:t>de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potencia,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este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caso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se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simula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una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falla </a:t>
            </a:r>
            <a:r>
              <a:rPr sz="1000" spc="-23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dos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líneas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cortocircuito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bus</a:t>
            </a:r>
            <a:r>
              <a:rPr sz="1000" dirty="0">
                <a:latin typeface="Times New Roman"/>
                <a:cs typeface="Times New Roman"/>
              </a:rPr>
              <a:t> de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115kV,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contribución</a:t>
            </a:r>
            <a:r>
              <a:rPr sz="1000" dirty="0">
                <a:latin typeface="Times New Roman"/>
                <a:cs typeface="Times New Roman"/>
              </a:rPr>
              <a:t> de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corriente</a:t>
            </a:r>
            <a:r>
              <a:rPr sz="1000" dirty="0">
                <a:latin typeface="Times New Roman"/>
                <a:cs typeface="Times New Roman"/>
              </a:rPr>
              <a:t> de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cortocircuito </a:t>
            </a:r>
            <a:r>
              <a:rPr sz="1000" dirty="0">
                <a:latin typeface="Times New Roman"/>
                <a:cs typeface="Times New Roman"/>
              </a:rPr>
              <a:t>a la </a:t>
            </a:r>
            <a:r>
              <a:rPr sz="1000" spc="-4" dirty="0">
                <a:latin typeface="Times New Roman"/>
                <a:cs typeface="Times New Roman"/>
              </a:rPr>
              <a:t>salida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los transformadores </a:t>
            </a:r>
            <a:r>
              <a:rPr sz="1000" spc="4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potencia es </a:t>
            </a:r>
            <a:r>
              <a:rPr sz="1000" dirty="0">
                <a:latin typeface="Times New Roman"/>
                <a:cs typeface="Times New Roman"/>
              </a:rPr>
              <a:t>de 1.753kA </a:t>
            </a:r>
            <a:r>
              <a:rPr sz="1000" spc="-4" dirty="0">
                <a:latin typeface="Times New Roman"/>
                <a:cs typeface="Times New Roman"/>
              </a:rPr>
              <a:t>para </a:t>
            </a:r>
            <a:r>
              <a:rPr sz="1000" dirty="0">
                <a:latin typeface="Times New Roman"/>
                <a:cs typeface="Times New Roman"/>
              </a:rPr>
              <a:t>la fase </a:t>
            </a:r>
            <a:r>
              <a:rPr sz="1000" spc="-4" dirty="0">
                <a:latin typeface="Times New Roman"/>
                <a:cs typeface="Times New Roman"/>
              </a:rPr>
              <a:t>B,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1.783kA para </a:t>
            </a:r>
            <a:r>
              <a:rPr sz="1000" spc="4" dirty="0">
                <a:latin typeface="Times New Roman"/>
                <a:cs typeface="Times New Roman"/>
              </a:rPr>
              <a:t>la </a:t>
            </a:r>
            <a:r>
              <a:rPr sz="1000" dirty="0">
                <a:latin typeface="Times New Roman"/>
                <a:cs typeface="Times New Roman"/>
              </a:rPr>
              <a:t>fase C y la </a:t>
            </a:r>
            <a:r>
              <a:rPr sz="1000" spc="-4" dirty="0">
                <a:latin typeface="Times New Roman"/>
                <a:cs typeface="Times New Roman"/>
              </a:rPr>
              <a:t>contribución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corriente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cortocircuito </a:t>
            </a:r>
            <a:r>
              <a:rPr sz="1000" dirty="0">
                <a:latin typeface="Times New Roman"/>
                <a:cs typeface="Times New Roman"/>
              </a:rPr>
              <a:t>de la </a:t>
            </a:r>
            <a:r>
              <a:rPr sz="1000" spc="-4" dirty="0">
                <a:latin typeface="Times New Roman"/>
                <a:cs typeface="Times New Roman"/>
              </a:rPr>
              <a:t>red eléctrica </a:t>
            </a:r>
            <a:r>
              <a:rPr sz="1000" spc="4" dirty="0">
                <a:latin typeface="Times New Roman"/>
                <a:cs typeface="Times New Roman"/>
              </a:rPr>
              <a:t>es 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 20.091kA para la fase </a:t>
            </a:r>
            <a:r>
              <a:rPr sz="1000" spc="-4" dirty="0">
                <a:latin typeface="Times New Roman"/>
                <a:cs typeface="Times New Roman"/>
              </a:rPr>
              <a:t>B, </a:t>
            </a:r>
            <a:r>
              <a:rPr sz="1000" dirty="0">
                <a:latin typeface="Times New Roman"/>
                <a:cs typeface="Times New Roman"/>
              </a:rPr>
              <a:t>20.031kA para la fase </a:t>
            </a:r>
            <a:r>
              <a:rPr sz="1000" spc="12" dirty="0">
                <a:latin typeface="Times New Roman"/>
                <a:cs typeface="Times New Roman"/>
              </a:rPr>
              <a:t>C, </a:t>
            </a:r>
            <a:r>
              <a:rPr sz="1000" spc="-4" dirty="0">
                <a:latin typeface="Times New Roman"/>
                <a:cs typeface="Times New Roman"/>
              </a:rPr>
              <a:t>dando así el </a:t>
            </a:r>
            <a:r>
              <a:rPr sz="1000" dirty="0">
                <a:latin typeface="Times New Roman"/>
                <a:cs typeface="Times New Roman"/>
              </a:rPr>
              <a:t>resultado de la </a:t>
            </a:r>
            <a:r>
              <a:rPr sz="1000" spc="-4" dirty="0">
                <a:latin typeface="Times New Roman"/>
                <a:cs typeface="Times New Roman"/>
              </a:rPr>
              <a:t>corriente </a:t>
            </a:r>
            <a:r>
              <a:rPr sz="1000" dirty="0">
                <a:latin typeface="Times New Roman"/>
                <a:cs typeface="Times New Roman"/>
              </a:rPr>
              <a:t> de</a:t>
            </a:r>
            <a:r>
              <a:rPr sz="1000" spc="-4" dirty="0">
                <a:latin typeface="Times New Roman"/>
                <a:cs typeface="Times New Roman"/>
              </a:rPr>
              <a:t> cortocircuito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del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bus</a:t>
            </a:r>
            <a:r>
              <a:rPr sz="1000" dirty="0">
                <a:latin typeface="Times New Roman"/>
                <a:cs typeface="Times New Roman"/>
              </a:rPr>
              <a:t> de</a:t>
            </a:r>
            <a:r>
              <a:rPr sz="1000" spc="-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115kV de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23.595kA</a:t>
            </a:r>
            <a:r>
              <a:rPr sz="1000" spc="-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para</a:t>
            </a:r>
            <a:r>
              <a:rPr sz="1000" spc="-4" dirty="0">
                <a:latin typeface="Times New Roman"/>
                <a:cs typeface="Times New Roman"/>
              </a:rPr>
              <a:t> las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fases</a:t>
            </a:r>
            <a:r>
              <a:rPr sz="1000" dirty="0">
                <a:latin typeface="Times New Roman"/>
                <a:cs typeface="Times New Roman"/>
              </a:rPr>
              <a:t> B</a:t>
            </a:r>
            <a:r>
              <a:rPr sz="1000" spc="1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y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4" dirty="0">
                <a:latin typeface="Times New Roman"/>
                <a:cs typeface="Times New Roman"/>
              </a:rPr>
              <a:t>C.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40"/>
              </a:spcBef>
            </a:pPr>
            <a:endParaRPr sz="1000">
              <a:latin typeface="Times New Roman"/>
              <a:cs typeface="Times New Roman"/>
            </a:endParaRPr>
          </a:p>
          <a:p>
            <a:pPr marL="10259" marR="6155" algn="just">
              <a:lnSpc>
                <a:spcPct val="103299"/>
              </a:lnSpc>
            </a:pPr>
            <a:r>
              <a:rPr sz="1000" spc="-4" dirty="0">
                <a:latin typeface="Times New Roman"/>
                <a:cs typeface="Times New Roman"/>
              </a:rPr>
              <a:t>A continuación, se </a:t>
            </a:r>
            <a:r>
              <a:rPr sz="1000" dirty="0">
                <a:latin typeface="Times New Roman"/>
                <a:cs typeface="Times New Roman"/>
              </a:rPr>
              <a:t>muestra la </a:t>
            </a:r>
            <a:r>
              <a:rPr sz="1000" spc="-4" dirty="0">
                <a:latin typeface="Times New Roman"/>
                <a:cs typeface="Times New Roman"/>
              </a:rPr>
              <a:t>simulación del </a:t>
            </a:r>
            <a:r>
              <a:rPr sz="1000" dirty="0">
                <a:latin typeface="Times New Roman"/>
                <a:cs typeface="Times New Roman"/>
              </a:rPr>
              <a:t>caso de </a:t>
            </a:r>
            <a:r>
              <a:rPr sz="1000" spc="-4" dirty="0">
                <a:latin typeface="Times New Roman"/>
                <a:cs typeface="Times New Roman"/>
              </a:rPr>
              <a:t>corriente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cortocircuito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dos líneas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</a:t>
            </a:r>
            <a:r>
              <a:rPr sz="1000" spc="-4" dirty="0">
                <a:latin typeface="Times New Roman"/>
                <a:cs typeface="Times New Roman"/>
              </a:rPr>
              <a:t> tierra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bus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115kV,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con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los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dos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generadores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funcionamiento.</a:t>
            </a:r>
            <a:endParaRPr sz="1000">
              <a:latin typeface="Times New Roman"/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30745" y="1232400"/>
            <a:ext cx="5960769" cy="2683186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xfrm>
            <a:off x="6329082" y="5931133"/>
            <a:ext cx="300182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0777"/>
            <a:r>
              <a:rPr dirty="0"/>
              <a:t>97</a:t>
            </a:r>
          </a:p>
        </p:txBody>
      </p:sp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562177" y="3141404"/>
            <a:ext cx="2531533" cy="118081"/>
          </a:xfrm>
          <a:prstGeom prst="rect">
            <a:avLst/>
          </a:prstGeom>
        </p:spPr>
        <p:txBody>
          <a:bodyPr vert="horz" wrap="square" lIns="0" tIns="10259" rIns="0" bIns="0" rtlCol="0">
            <a:spAutoFit/>
          </a:bodyPr>
          <a:lstStyle/>
          <a:p>
            <a:pPr marL="10259">
              <a:spcBef>
                <a:spcPts val="81"/>
              </a:spcBef>
            </a:pPr>
            <a:r>
              <a:rPr sz="700" b="1" i="1" dirty="0">
                <a:latin typeface="Times New Roman"/>
                <a:cs typeface="Times New Roman"/>
              </a:rPr>
              <a:t>Figura</a:t>
            </a:r>
            <a:r>
              <a:rPr sz="700" b="1" i="1" spc="-8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5.22: </a:t>
            </a:r>
            <a:r>
              <a:rPr sz="700" b="1" i="1" spc="-4" dirty="0">
                <a:latin typeface="Times New Roman"/>
                <a:cs typeface="Times New Roman"/>
              </a:rPr>
              <a:t>Cortocircuito</a:t>
            </a:r>
            <a:r>
              <a:rPr sz="700" b="1" i="1" spc="-8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bus</a:t>
            </a:r>
            <a:r>
              <a:rPr sz="700" b="1" i="1" spc="-12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115kV, </a:t>
            </a:r>
            <a:r>
              <a:rPr sz="700" b="1" i="1" dirty="0">
                <a:latin typeface="Times New Roman"/>
                <a:cs typeface="Times New Roman"/>
              </a:rPr>
              <a:t>LLG</a:t>
            </a:r>
            <a:r>
              <a:rPr sz="700" b="1" i="1" spc="8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(Va,</a:t>
            </a:r>
            <a:r>
              <a:rPr sz="700" b="1" i="1" spc="-12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3Io).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482629" y="5764107"/>
            <a:ext cx="2688503" cy="118081"/>
          </a:xfrm>
          <a:prstGeom prst="rect">
            <a:avLst/>
          </a:prstGeom>
        </p:spPr>
        <p:txBody>
          <a:bodyPr vert="horz" wrap="square" lIns="0" tIns="10259" rIns="0" bIns="0" rtlCol="0">
            <a:spAutoFit/>
          </a:bodyPr>
          <a:lstStyle/>
          <a:p>
            <a:pPr marL="10259">
              <a:spcBef>
                <a:spcPts val="81"/>
              </a:spcBef>
            </a:pPr>
            <a:r>
              <a:rPr sz="700" b="1" i="1" dirty="0">
                <a:latin typeface="Times New Roman"/>
                <a:cs typeface="Times New Roman"/>
              </a:rPr>
              <a:t>Figura</a:t>
            </a:r>
            <a:r>
              <a:rPr sz="700" b="1" i="1" spc="-8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5.23: </a:t>
            </a:r>
            <a:r>
              <a:rPr sz="700" b="1" i="1" spc="-4" dirty="0">
                <a:latin typeface="Times New Roman"/>
                <a:cs typeface="Times New Roman"/>
              </a:rPr>
              <a:t>Cortocircuito</a:t>
            </a:r>
            <a:r>
              <a:rPr sz="700" b="1" i="1" spc="-8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bus</a:t>
            </a:r>
            <a:r>
              <a:rPr sz="700" b="1" i="1" spc="-12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115kV, </a:t>
            </a:r>
            <a:r>
              <a:rPr sz="700" b="1" i="1" dirty="0">
                <a:latin typeface="Times New Roman"/>
                <a:cs typeface="Times New Roman"/>
              </a:rPr>
              <a:t>LLG,</a:t>
            </a:r>
            <a:r>
              <a:rPr sz="700" b="1" i="1" spc="-8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Fases </a:t>
            </a:r>
            <a:r>
              <a:rPr sz="700" b="1" i="1" dirty="0">
                <a:latin typeface="Times New Roman"/>
                <a:cs typeface="Times New Roman"/>
              </a:rPr>
              <a:t>ABC..</a:t>
            </a:r>
            <a:endParaRPr sz="700">
              <a:latin typeface="Times New Roman"/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58207" y="629445"/>
            <a:ext cx="4574920" cy="237539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297832" y="3368078"/>
            <a:ext cx="5029409" cy="2370747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xfrm>
            <a:off x="6329082" y="5931133"/>
            <a:ext cx="300182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0777"/>
            <a:r>
              <a:rPr dirty="0"/>
              <a:t>98</a:t>
            </a:r>
          </a:p>
        </p:txBody>
      </p:sp>
    </p:spTree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xfrm>
            <a:off x="6329082" y="5931133"/>
            <a:ext cx="300182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0777"/>
            <a:r>
              <a:rPr dirty="0"/>
              <a:t>99</a:t>
            </a:r>
          </a:p>
        </p:txBody>
      </p:sp>
      <p:sp>
        <p:nvSpPr>
          <p:cNvPr id="2" name="object 2"/>
          <p:cNvSpPr txBox="1"/>
          <p:nvPr/>
        </p:nvSpPr>
        <p:spPr>
          <a:xfrm>
            <a:off x="1051937" y="559879"/>
            <a:ext cx="5554614" cy="5008216"/>
          </a:xfrm>
          <a:prstGeom prst="rect">
            <a:avLst/>
          </a:prstGeom>
        </p:spPr>
        <p:txBody>
          <a:bodyPr vert="horz" wrap="square" lIns="0" tIns="5130" rIns="0" bIns="0" rtlCol="0">
            <a:spAutoFit/>
          </a:bodyPr>
          <a:lstStyle/>
          <a:p>
            <a:pPr marL="10259" marR="5642" algn="just">
              <a:lnSpc>
                <a:spcPct val="103499"/>
              </a:lnSpc>
              <a:spcBef>
                <a:spcPts val="40"/>
              </a:spcBef>
            </a:pPr>
            <a:r>
              <a:rPr sz="1000" dirty="0">
                <a:latin typeface="Times New Roman"/>
                <a:cs typeface="Times New Roman"/>
              </a:rPr>
              <a:t>Como </a:t>
            </a:r>
            <a:r>
              <a:rPr sz="1000" spc="-4" dirty="0">
                <a:latin typeface="Times New Roman"/>
                <a:cs typeface="Times New Roman"/>
              </a:rPr>
              <a:t>se indicó anteriormente las únicas </a:t>
            </a:r>
            <a:r>
              <a:rPr sz="1000" dirty="0">
                <a:latin typeface="Times New Roman"/>
                <a:cs typeface="Times New Roman"/>
              </a:rPr>
              <a:t>contribuciones de </a:t>
            </a:r>
            <a:r>
              <a:rPr sz="1000" spc="-4" dirty="0">
                <a:latin typeface="Times New Roman"/>
                <a:cs typeface="Times New Roman"/>
              </a:rPr>
              <a:t>cortocircuito son los </a:t>
            </a:r>
            <a:r>
              <a:rPr sz="1000" dirty="0">
                <a:latin typeface="Times New Roman"/>
                <a:cs typeface="Times New Roman"/>
              </a:rPr>
              <a:t>de la </a:t>
            </a:r>
            <a:r>
              <a:rPr sz="1000" spc="-4" dirty="0">
                <a:latin typeface="Times New Roman"/>
                <a:cs typeface="Times New Roman"/>
              </a:rPr>
              <a:t>red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eléctrica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y</a:t>
            </a:r>
            <a:r>
              <a:rPr sz="1000" spc="-57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los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salida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los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transformadores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spc="4" dirty="0">
                <a:latin typeface="Times New Roman"/>
                <a:cs typeface="Times New Roman"/>
              </a:rPr>
              <a:t>de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potencia,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este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caso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se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simula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una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falla </a:t>
            </a:r>
            <a:r>
              <a:rPr sz="1000" spc="-23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dos líneas </a:t>
            </a:r>
            <a:r>
              <a:rPr sz="1000" dirty="0">
                <a:latin typeface="Times New Roman"/>
                <a:cs typeface="Times New Roman"/>
              </a:rPr>
              <a:t>a tierra </a:t>
            </a:r>
            <a:r>
              <a:rPr sz="1000" spc="-4" dirty="0">
                <a:latin typeface="Times New Roman"/>
                <a:cs typeface="Times New Roman"/>
              </a:rPr>
              <a:t>en el bus </a:t>
            </a:r>
            <a:r>
              <a:rPr sz="1000" dirty="0">
                <a:latin typeface="Times New Roman"/>
                <a:cs typeface="Times New Roman"/>
              </a:rPr>
              <a:t>de 115kV, la </a:t>
            </a:r>
            <a:r>
              <a:rPr sz="1000" spc="-4" dirty="0">
                <a:latin typeface="Times New Roman"/>
                <a:cs typeface="Times New Roman"/>
              </a:rPr>
              <a:t>contribución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corriente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cortocircuito </a:t>
            </a:r>
            <a:r>
              <a:rPr sz="1000" dirty="0">
                <a:latin typeface="Times New Roman"/>
                <a:cs typeface="Times New Roman"/>
              </a:rPr>
              <a:t>a la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salida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los transformadores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potencia es </a:t>
            </a:r>
            <a:r>
              <a:rPr sz="1000" spc="4" dirty="0">
                <a:latin typeface="Times New Roman"/>
                <a:cs typeface="Times New Roman"/>
              </a:rPr>
              <a:t>de </a:t>
            </a:r>
            <a:r>
              <a:rPr sz="1000" dirty="0">
                <a:latin typeface="Times New Roman"/>
                <a:cs typeface="Times New Roman"/>
              </a:rPr>
              <a:t>6.529kA y la contribución de </a:t>
            </a:r>
            <a:r>
              <a:rPr sz="1000" spc="-4" dirty="0">
                <a:latin typeface="Times New Roman"/>
                <a:cs typeface="Times New Roman"/>
              </a:rPr>
              <a:t>corriente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cortocircuito </a:t>
            </a:r>
            <a:r>
              <a:rPr sz="1000" dirty="0">
                <a:latin typeface="Times New Roman"/>
                <a:cs typeface="Times New Roman"/>
              </a:rPr>
              <a:t>de la </a:t>
            </a:r>
            <a:r>
              <a:rPr sz="1000" spc="-4" dirty="0">
                <a:latin typeface="Times New Roman"/>
                <a:cs typeface="Times New Roman"/>
              </a:rPr>
              <a:t>red eléctrica es </a:t>
            </a:r>
            <a:r>
              <a:rPr sz="1000" dirty="0">
                <a:latin typeface="Times New Roman"/>
                <a:cs typeface="Times New Roman"/>
              </a:rPr>
              <a:t>de 3.574kA, </a:t>
            </a:r>
            <a:r>
              <a:rPr sz="1000" spc="-4" dirty="0">
                <a:latin typeface="Times New Roman"/>
                <a:cs typeface="Times New Roman"/>
              </a:rPr>
              <a:t>dando así el resultado </a:t>
            </a:r>
            <a:r>
              <a:rPr sz="1000" dirty="0">
                <a:latin typeface="Times New Roman"/>
                <a:cs typeface="Times New Roman"/>
              </a:rPr>
              <a:t>de la </a:t>
            </a:r>
            <a:r>
              <a:rPr sz="1000" spc="-4" dirty="0">
                <a:latin typeface="Times New Roman"/>
                <a:cs typeface="Times New Roman"/>
              </a:rPr>
              <a:t>corriente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cortocircuito</a:t>
            </a:r>
            <a:r>
              <a:rPr sz="1000" spc="61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del</a:t>
            </a:r>
            <a:r>
              <a:rPr sz="1000" spc="61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bus</a:t>
            </a:r>
            <a:r>
              <a:rPr sz="1000" spc="61" dirty="0">
                <a:latin typeface="Times New Roman"/>
                <a:cs typeface="Times New Roman"/>
              </a:rPr>
              <a:t> </a:t>
            </a:r>
            <a:r>
              <a:rPr sz="1000" spc="4" dirty="0">
                <a:latin typeface="Times New Roman"/>
                <a:cs typeface="Times New Roman"/>
              </a:rPr>
              <a:t>de</a:t>
            </a:r>
            <a:r>
              <a:rPr sz="1000" spc="69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115kV</a:t>
            </a:r>
            <a:r>
              <a:rPr sz="1000" spc="57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57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16.551Ka,</a:t>
            </a:r>
            <a:r>
              <a:rPr sz="1000" spc="6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para</a:t>
            </a:r>
            <a:r>
              <a:rPr sz="1000" spc="57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spc="73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estudio</a:t>
            </a:r>
            <a:r>
              <a:rPr sz="1000" spc="6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65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cortocircuito</a:t>
            </a:r>
            <a:r>
              <a:rPr sz="1000" spc="61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61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85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Figura</a:t>
            </a:r>
            <a:endParaRPr sz="1000">
              <a:latin typeface="Times New Roman"/>
              <a:cs typeface="Times New Roman"/>
            </a:endParaRPr>
          </a:p>
          <a:p>
            <a:pPr marL="10259" algn="just">
              <a:spcBef>
                <a:spcPts val="36"/>
              </a:spcBef>
            </a:pPr>
            <a:r>
              <a:rPr sz="1000" b="1" dirty="0">
                <a:latin typeface="Times New Roman"/>
                <a:cs typeface="Times New Roman"/>
              </a:rPr>
              <a:t>5.22</a:t>
            </a:r>
            <a:r>
              <a:rPr sz="1000" b="1" spc="-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cual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</a:t>
            </a:r>
            <a:r>
              <a:rPr sz="1000" dirty="0">
                <a:latin typeface="Times New Roman"/>
                <a:cs typeface="Times New Roman"/>
              </a:rPr>
              <a:t> muestra</a:t>
            </a:r>
            <a:r>
              <a:rPr sz="1000" spc="-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corriente</a:t>
            </a:r>
            <a:r>
              <a:rPr sz="1000" dirty="0">
                <a:latin typeface="Times New Roman"/>
                <a:cs typeface="Times New Roman"/>
              </a:rPr>
              <a:t> de </a:t>
            </a:r>
            <a:r>
              <a:rPr sz="1000" spc="-4" dirty="0">
                <a:latin typeface="Times New Roman"/>
                <a:cs typeface="Times New Roman"/>
              </a:rPr>
              <a:t>falla</a:t>
            </a:r>
            <a:r>
              <a:rPr sz="1000" dirty="0">
                <a:latin typeface="Times New Roman"/>
                <a:cs typeface="Times New Roman"/>
              </a:rPr>
              <a:t> de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fase</a:t>
            </a:r>
            <a:r>
              <a:rPr sz="1000" spc="-4" dirty="0">
                <a:latin typeface="Times New Roman"/>
                <a:cs typeface="Times New Roman"/>
              </a:rPr>
              <a:t> A,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Va,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3I0.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40"/>
              </a:spcBef>
            </a:pPr>
            <a:endParaRPr sz="1000">
              <a:latin typeface="Times New Roman"/>
              <a:cs typeface="Times New Roman"/>
            </a:endParaRPr>
          </a:p>
          <a:p>
            <a:pPr marL="10259" marR="6155" algn="just">
              <a:lnSpc>
                <a:spcPct val="103400"/>
              </a:lnSpc>
            </a:pPr>
            <a:r>
              <a:rPr sz="1000" spc="-4" dirty="0">
                <a:latin typeface="Times New Roman"/>
                <a:cs typeface="Times New Roman"/>
              </a:rPr>
              <a:t>Para el caso del estudio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cortocircuito con </a:t>
            </a:r>
            <a:r>
              <a:rPr sz="1000" dirty="0">
                <a:latin typeface="Times New Roman"/>
                <a:cs typeface="Times New Roman"/>
              </a:rPr>
              <a:t>análisis de </a:t>
            </a:r>
            <a:r>
              <a:rPr sz="1000" spc="-4" dirty="0">
                <a:latin typeface="Times New Roman"/>
                <a:cs typeface="Times New Roman"/>
              </a:rPr>
              <a:t>fases </a:t>
            </a:r>
            <a:r>
              <a:rPr sz="1000" spc="-8" dirty="0">
                <a:latin typeface="Times New Roman"/>
                <a:cs typeface="Times New Roman"/>
              </a:rPr>
              <a:t>ABC </a:t>
            </a:r>
            <a:r>
              <a:rPr sz="1000" spc="-4" dirty="0">
                <a:latin typeface="Times New Roman"/>
                <a:cs typeface="Times New Roman"/>
              </a:rPr>
              <a:t>como se </a:t>
            </a:r>
            <a:r>
              <a:rPr sz="1000" dirty="0">
                <a:latin typeface="Times New Roman"/>
                <a:cs typeface="Times New Roman"/>
              </a:rPr>
              <a:t>muestra </a:t>
            </a:r>
            <a:r>
              <a:rPr sz="1000" spc="-4" dirty="0">
                <a:latin typeface="Times New Roman"/>
                <a:cs typeface="Times New Roman"/>
              </a:rPr>
              <a:t>en </a:t>
            </a:r>
            <a:r>
              <a:rPr sz="1000" dirty="0">
                <a:latin typeface="Times New Roman"/>
                <a:cs typeface="Times New Roman"/>
              </a:rPr>
              <a:t>la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Figura </a:t>
            </a:r>
            <a:r>
              <a:rPr sz="1000" b="1" dirty="0">
                <a:latin typeface="Times New Roman"/>
                <a:cs typeface="Times New Roman"/>
              </a:rPr>
              <a:t>5.23</a:t>
            </a:r>
            <a:r>
              <a:rPr sz="1000" dirty="0">
                <a:latin typeface="Times New Roman"/>
                <a:cs typeface="Times New Roman"/>
              </a:rPr>
              <a:t>, </a:t>
            </a:r>
            <a:r>
              <a:rPr sz="1000" spc="-4" dirty="0">
                <a:latin typeface="Times New Roman"/>
                <a:cs typeface="Times New Roman"/>
              </a:rPr>
              <a:t>las únicas </a:t>
            </a:r>
            <a:r>
              <a:rPr sz="1000" dirty="0">
                <a:latin typeface="Times New Roman"/>
                <a:cs typeface="Times New Roman"/>
              </a:rPr>
              <a:t>contribuciones de </a:t>
            </a:r>
            <a:r>
              <a:rPr sz="1000" spc="-4" dirty="0">
                <a:latin typeface="Times New Roman"/>
                <a:cs typeface="Times New Roman"/>
              </a:rPr>
              <a:t>cortocircuito son los </a:t>
            </a:r>
            <a:r>
              <a:rPr sz="1000" dirty="0">
                <a:latin typeface="Times New Roman"/>
                <a:cs typeface="Times New Roman"/>
              </a:rPr>
              <a:t>de la </a:t>
            </a:r>
            <a:r>
              <a:rPr sz="1000" spc="-4" dirty="0">
                <a:latin typeface="Times New Roman"/>
                <a:cs typeface="Times New Roman"/>
              </a:rPr>
              <a:t>red eléctrica </a:t>
            </a:r>
            <a:r>
              <a:rPr sz="1000" dirty="0">
                <a:latin typeface="Times New Roman"/>
                <a:cs typeface="Times New Roman"/>
              </a:rPr>
              <a:t>y </a:t>
            </a:r>
            <a:r>
              <a:rPr sz="1000" spc="-4" dirty="0">
                <a:latin typeface="Times New Roman"/>
                <a:cs typeface="Times New Roman"/>
              </a:rPr>
              <a:t>los </a:t>
            </a:r>
            <a:r>
              <a:rPr sz="1000" dirty="0">
                <a:latin typeface="Times New Roman"/>
                <a:cs typeface="Times New Roman"/>
              </a:rPr>
              <a:t>de la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salida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los transformadores </a:t>
            </a:r>
            <a:r>
              <a:rPr sz="1000" spc="4" dirty="0">
                <a:latin typeface="Times New Roman"/>
                <a:cs typeface="Times New Roman"/>
              </a:rPr>
              <a:t>de </a:t>
            </a:r>
            <a:r>
              <a:rPr sz="1000" dirty="0">
                <a:latin typeface="Times New Roman"/>
                <a:cs typeface="Times New Roman"/>
              </a:rPr>
              <a:t>potencia, </a:t>
            </a:r>
            <a:r>
              <a:rPr sz="1000" spc="-4" dirty="0">
                <a:latin typeface="Times New Roman"/>
                <a:cs typeface="Times New Roman"/>
              </a:rPr>
              <a:t>en este </a:t>
            </a:r>
            <a:r>
              <a:rPr sz="1000" dirty="0">
                <a:latin typeface="Times New Roman"/>
                <a:cs typeface="Times New Roman"/>
              </a:rPr>
              <a:t>caso </a:t>
            </a:r>
            <a:r>
              <a:rPr sz="1000" spc="-4" dirty="0">
                <a:latin typeface="Times New Roman"/>
                <a:cs typeface="Times New Roman"/>
              </a:rPr>
              <a:t>se </a:t>
            </a:r>
            <a:r>
              <a:rPr sz="1000" dirty="0">
                <a:latin typeface="Times New Roman"/>
                <a:cs typeface="Times New Roman"/>
              </a:rPr>
              <a:t>simula una falla de </a:t>
            </a:r>
            <a:r>
              <a:rPr sz="1000" spc="-4" dirty="0">
                <a:latin typeface="Times New Roman"/>
                <a:cs typeface="Times New Roman"/>
              </a:rPr>
              <a:t>dos </a:t>
            </a:r>
            <a:r>
              <a:rPr sz="1000" dirty="0">
                <a:latin typeface="Times New Roman"/>
                <a:cs typeface="Times New Roman"/>
              </a:rPr>
              <a:t>líneas a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tierra en el bus </a:t>
            </a:r>
            <a:r>
              <a:rPr sz="1000" dirty="0">
                <a:latin typeface="Times New Roman"/>
                <a:cs typeface="Times New Roman"/>
              </a:rPr>
              <a:t>de 115kV, la </a:t>
            </a:r>
            <a:r>
              <a:rPr sz="1000" spc="-4" dirty="0">
                <a:latin typeface="Times New Roman"/>
                <a:cs typeface="Times New Roman"/>
              </a:rPr>
              <a:t>contribución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corriente </a:t>
            </a:r>
            <a:r>
              <a:rPr sz="1000" spc="4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cortocircuito </a:t>
            </a:r>
            <a:r>
              <a:rPr sz="1000" dirty="0">
                <a:latin typeface="Times New Roman"/>
                <a:cs typeface="Times New Roman"/>
              </a:rPr>
              <a:t>a la </a:t>
            </a:r>
            <a:r>
              <a:rPr sz="1000" spc="-4" dirty="0">
                <a:latin typeface="Times New Roman"/>
                <a:cs typeface="Times New Roman"/>
              </a:rPr>
              <a:t>salida </a:t>
            </a:r>
            <a:r>
              <a:rPr sz="1000" spc="4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los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transformadores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4" dirty="0">
                <a:latin typeface="Times New Roman"/>
                <a:cs typeface="Times New Roman"/>
              </a:rPr>
              <a:t>de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potencia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</a:t>
            </a:r>
            <a:r>
              <a:rPr sz="1000" dirty="0">
                <a:latin typeface="Times New Roman"/>
                <a:cs typeface="Times New Roman"/>
              </a:rPr>
              <a:t> de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1.789kA,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2.905kA,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3.001kA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para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las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fases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ABC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respectivamente </a:t>
            </a:r>
            <a:r>
              <a:rPr sz="1000" dirty="0">
                <a:latin typeface="Times New Roman"/>
                <a:cs typeface="Times New Roman"/>
              </a:rPr>
              <a:t>y la contribución de </a:t>
            </a:r>
            <a:r>
              <a:rPr sz="1000" spc="-4" dirty="0">
                <a:latin typeface="Times New Roman"/>
                <a:cs typeface="Times New Roman"/>
              </a:rPr>
              <a:t>corriente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cortocircuito </a:t>
            </a:r>
            <a:r>
              <a:rPr sz="1000" dirty="0">
                <a:latin typeface="Times New Roman"/>
                <a:cs typeface="Times New Roman"/>
              </a:rPr>
              <a:t>de la red </a:t>
            </a:r>
            <a:r>
              <a:rPr sz="1000" spc="-4" dirty="0">
                <a:latin typeface="Times New Roman"/>
                <a:cs typeface="Times New Roman"/>
              </a:rPr>
              <a:t>eléctrica es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3.579kA, </a:t>
            </a:r>
            <a:r>
              <a:rPr sz="1000" dirty="0">
                <a:latin typeface="Times New Roman"/>
                <a:cs typeface="Times New Roman"/>
              </a:rPr>
              <a:t>20.563kA, 20.181kA para </a:t>
            </a:r>
            <a:r>
              <a:rPr sz="1000" spc="-4" dirty="0">
                <a:latin typeface="Times New Roman"/>
                <a:cs typeface="Times New Roman"/>
              </a:rPr>
              <a:t>las fases </a:t>
            </a:r>
            <a:r>
              <a:rPr sz="1000" dirty="0">
                <a:latin typeface="Times New Roman"/>
                <a:cs typeface="Times New Roman"/>
              </a:rPr>
              <a:t>ABC </a:t>
            </a:r>
            <a:r>
              <a:rPr sz="1000" spc="-4" dirty="0">
                <a:latin typeface="Times New Roman"/>
                <a:cs typeface="Times New Roman"/>
              </a:rPr>
              <a:t>respectivamente, </a:t>
            </a:r>
            <a:r>
              <a:rPr sz="1000" dirty="0">
                <a:latin typeface="Times New Roman"/>
                <a:cs typeface="Times New Roman"/>
              </a:rPr>
              <a:t>dando </a:t>
            </a:r>
            <a:r>
              <a:rPr sz="1000" spc="-4" dirty="0">
                <a:latin typeface="Times New Roman"/>
                <a:cs typeface="Times New Roman"/>
              </a:rPr>
              <a:t>así el resultado </a:t>
            </a:r>
            <a:r>
              <a:rPr sz="1000" dirty="0">
                <a:latin typeface="Times New Roman"/>
                <a:cs typeface="Times New Roman"/>
              </a:rPr>
              <a:t> de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corriente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cortocircuito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del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bus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115kV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spc="4" dirty="0">
                <a:latin typeface="Times New Roman"/>
                <a:cs typeface="Times New Roman"/>
              </a:rPr>
              <a:t>de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0kA,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24.876kA,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25.109kA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para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las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fases </a:t>
            </a:r>
            <a:r>
              <a:rPr sz="1000" spc="-234" dirty="0">
                <a:latin typeface="Times New Roman"/>
                <a:cs typeface="Times New Roman"/>
              </a:rPr>
              <a:t> </a:t>
            </a:r>
            <a:r>
              <a:rPr sz="1000" spc="-8" dirty="0">
                <a:latin typeface="Times New Roman"/>
                <a:cs typeface="Times New Roman"/>
              </a:rPr>
              <a:t>ABC </a:t>
            </a:r>
            <a:r>
              <a:rPr sz="1000" spc="-4" dirty="0">
                <a:latin typeface="Times New Roman"/>
                <a:cs typeface="Times New Roman"/>
              </a:rPr>
              <a:t>respectivamente, </a:t>
            </a:r>
            <a:r>
              <a:rPr sz="1000" dirty="0">
                <a:latin typeface="Times New Roman"/>
                <a:cs typeface="Times New Roman"/>
              </a:rPr>
              <a:t>siendo </a:t>
            </a:r>
            <a:r>
              <a:rPr sz="1000" spc="-4" dirty="0">
                <a:latin typeface="Times New Roman"/>
                <a:cs typeface="Times New Roman"/>
              </a:rPr>
              <a:t>estos los valores </a:t>
            </a:r>
            <a:r>
              <a:rPr sz="1000" dirty="0">
                <a:latin typeface="Times New Roman"/>
                <a:cs typeface="Times New Roman"/>
              </a:rPr>
              <a:t>más </a:t>
            </a:r>
            <a:r>
              <a:rPr sz="1000" spc="-4" dirty="0">
                <a:latin typeface="Times New Roman"/>
                <a:cs typeface="Times New Roman"/>
              </a:rPr>
              <a:t>altos </a:t>
            </a:r>
            <a:r>
              <a:rPr sz="1000" dirty="0">
                <a:latin typeface="Times New Roman"/>
                <a:cs typeface="Times New Roman"/>
              </a:rPr>
              <a:t>y por </a:t>
            </a:r>
            <a:r>
              <a:rPr sz="1000" spc="-4" dirty="0">
                <a:latin typeface="Times New Roman"/>
                <a:cs typeface="Times New Roman"/>
              </a:rPr>
              <a:t>ende </a:t>
            </a:r>
            <a:r>
              <a:rPr sz="1000" dirty="0">
                <a:latin typeface="Times New Roman"/>
                <a:cs typeface="Times New Roman"/>
              </a:rPr>
              <a:t>a </a:t>
            </a:r>
            <a:r>
              <a:rPr sz="1000" spc="-4" dirty="0">
                <a:latin typeface="Times New Roman"/>
                <a:cs typeface="Times New Roman"/>
              </a:rPr>
              <a:t>utilizar para </a:t>
            </a:r>
            <a:r>
              <a:rPr sz="1000" dirty="0">
                <a:latin typeface="Times New Roman"/>
                <a:cs typeface="Times New Roman"/>
              </a:rPr>
              <a:t>la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selección</a:t>
            </a:r>
            <a:r>
              <a:rPr sz="1000" dirty="0">
                <a:latin typeface="Times New Roman"/>
                <a:cs typeface="Times New Roman"/>
              </a:rPr>
              <a:t> de </a:t>
            </a:r>
            <a:r>
              <a:rPr sz="1000" spc="-4" dirty="0">
                <a:latin typeface="Times New Roman"/>
                <a:cs typeface="Times New Roman"/>
              </a:rPr>
              <a:t>los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elementos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y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ajustes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4" dirty="0">
                <a:latin typeface="Times New Roman"/>
                <a:cs typeface="Times New Roman"/>
              </a:rPr>
              <a:t>de</a:t>
            </a:r>
            <a:r>
              <a:rPr sz="1000" spc="-4" dirty="0">
                <a:latin typeface="Times New Roman"/>
                <a:cs typeface="Times New Roman"/>
              </a:rPr>
              <a:t> las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protecciones.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32"/>
              </a:spcBef>
            </a:pPr>
            <a:endParaRPr sz="1000">
              <a:latin typeface="Times New Roman"/>
              <a:cs typeface="Times New Roman"/>
            </a:endParaRPr>
          </a:p>
          <a:p>
            <a:pPr marL="10259" marR="4104" algn="just">
              <a:lnSpc>
                <a:spcPct val="104200"/>
              </a:lnSpc>
            </a:pPr>
            <a:r>
              <a:rPr sz="1000" dirty="0">
                <a:latin typeface="Times New Roman"/>
                <a:cs typeface="Times New Roman"/>
              </a:rPr>
              <a:t>El </a:t>
            </a:r>
            <a:r>
              <a:rPr sz="1000" spc="-4" dirty="0">
                <a:latin typeface="Times New Roman"/>
                <a:cs typeface="Times New Roman"/>
              </a:rPr>
              <a:t>reporte</a:t>
            </a:r>
            <a:r>
              <a:rPr sz="1000" dirty="0">
                <a:latin typeface="Times New Roman"/>
                <a:cs typeface="Times New Roman"/>
              </a:rPr>
              <a:t> de </a:t>
            </a:r>
            <a:r>
              <a:rPr sz="1000" spc="-4" dirty="0">
                <a:latin typeface="Times New Roman"/>
                <a:cs typeface="Times New Roman"/>
              </a:rPr>
              <a:t>resultados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del</a:t>
            </a:r>
            <a:r>
              <a:rPr sz="1000" dirty="0">
                <a:latin typeface="Times New Roman"/>
                <a:cs typeface="Times New Roman"/>
              </a:rPr>
              <a:t> análisis de </a:t>
            </a:r>
            <a:r>
              <a:rPr sz="1000" spc="-4" dirty="0">
                <a:latin typeface="Times New Roman"/>
                <a:cs typeface="Times New Roman"/>
              </a:rPr>
              <a:t>cortocircuito en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bus </a:t>
            </a:r>
            <a:r>
              <a:rPr sz="1000" spc="4" dirty="0">
                <a:latin typeface="Times New Roman"/>
                <a:cs typeface="Times New Roman"/>
              </a:rPr>
              <a:t>de </a:t>
            </a:r>
            <a:r>
              <a:rPr sz="1000" dirty="0">
                <a:latin typeface="Times New Roman"/>
                <a:cs typeface="Times New Roman"/>
              </a:rPr>
              <a:t>115kV </a:t>
            </a:r>
            <a:r>
              <a:rPr sz="1000" spc="-4" dirty="0">
                <a:latin typeface="Times New Roman"/>
                <a:cs typeface="Times New Roman"/>
              </a:rPr>
              <a:t>con los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dos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generadores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funcionamiento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generador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ETAP,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</a:t>
            </a:r>
            <a:r>
              <a:rPr sz="1000" dirty="0">
                <a:latin typeface="Times New Roman"/>
                <a:cs typeface="Times New Roman"/>
              </a:rPr>
              <a:t> muestra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ANEXOS,</a:t>
            </a:r>
            <a:r>
              <a:rPr sz="1000" b="1" spc="4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“SHORT- </a:t>
            </a:r>
            <a:r>
              <a:rPr sz="1000" b="1" spc="-230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CIRCUIT</a:t>
            </a:r>
            <a:r>
              <a:rPr sz="1000" b="1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REPORT”,</a:t>
            </a:r>
            <a:r>
              <a:rPr sz="1000" b="1" spc="8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Study</a:t>
            </a:r>
            <a:r>
              <a:rPr sz="1000" b="1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Case:</a:t>
            </a:r>
            <a:r>
              <a:rPr sz="1000" b="1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BUS115kV_2G.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32"/>
              </a:spcBef>
            </a:pPr>
            <a:endParaRPr sz="1000">
              <a:latin typeface="Times New Roman"/>
              <a:cs typeface="Times New Roman"/>
            </a:endParaRPr>
          </a:p>
          <a:p>
            <a:pPr marL="10259" marR="7181" algn="just">
              <a:lnSpc>
                <a:spcPct val="103299"/>
              </a:lnSpc>
            </a:pPr>
            <a:r>
              <a:rPr sz="1000" spc="-4" dirty="0">
                <a:latin typeface="Times New Roman"/>
                <a:cs typeface="Times New Roman"/>
              </a:rPr>
              <a:t>A continuación, se </a:t>
            </a:r>
            <a:r>
              <a:rPr sz="1000" dirty="0">
                <a:latin typeface="Times New Roman"/>
                <a:cs typeface="Times New Roman"/>
              </a:rPr>
              <a:t>realiza </a:t>
            </a:r>
            <a:r>
              <a:rPr sz="1000" spc="-4" dirty="0">
                <a:latin typeface="Times New Roman"/>
                <a:cs typeface="Times New Roman"/>
              </a:rPr>
              <a:t>el análisis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cortocircuito en el bus </a:t>
            </a:r>
            <a:r>
              <a:rPr sz="1000" dirty="0">
                <a:latin typeface="Times New Roman"/>
                <a:cs typeface="Times New Roman"/>
              </a:rPr>
              <a:t>de 115kV, </a:t>
            </a:r>
            <a:r>
              <a:rPr sz="1000" spc="-4" dirty="0">
                <a:latin typeface="Times New Roman"/>
                <a:cs typeface="Times New Roman"/>
              </a:rPr>
              <a:t>pero en </a:t>
            </a:r>
            <a:r>
              <a:rPr sz="1000" dirty="0">
                <a:latin typeface="Times New Roman"/>
                <a:cs typeface="Times New Roman"/>
              </a:rPr>
              <a:t>este caso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 operará </a:t>
            </a:r>
            <a:r>
              <a:rPr sz="1000" dirty="0">
                <a:latin typeface="Times New Roman"/>
                <a:cs typeface="Times New Roman"/>
              </a:rPr>
              <a:t>solo </a:t>
            </a:r>
            <a:r>
              <a:rPr sz="1000" spc="-4" dirty="0">
                <a:latin typeface="Times New Roman"/>
                <a:cs typeface="Times New Roman"/>
              </a:rPr>
              <a:t>con el generador U-1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4" dirty="0">
                <a:latin typeface="Times New Roman"/>
                <a:cs typeface="Times New Roman"/>
              </a:rPr>
              <a:t>la </a:t>
            </a:r>
            <a:r>
              <a:rPr sz="1000" dirty="0">
                <a:latin typeface="Times New Roman"/>
                <a:cs typeface="Times New Roman"/>
              </a:rPr>
              <a:t>central, </a:t>
            </a:r>
            <a:r>
              <a:rPr sz="1000" spc="-4" dirty="0">
                <a:latin typeface="Times New Roman"/>
                <a:cs typeface="Times New Roman"/>
              </a:rPr>
              <a:t>para este caso </a:t>
            </a:r>
            <a:r>
              <a:rPr sz="1000" dirty="0">
                <a:latin typeface="Times New Roman"/>
                <a:cs typeface="Times New Roman"/>
              </a:rPr>
              <a:t>se </a:t>
            </a:r>
            <a:r>
              <a:rPr sz="1000" spc="-4" dirty="0">
                <a:latin typeface="Times New Roman"/>
                <a:cs typeface="Times New Roman"/>
              </a:rPr>
              <a:t>realizaron los ajustes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inyección</a:t>
            </a:r>
            <a:r>
              <a:rPr sz="1000" dirty="0">
                <a:latin typeface="Times New Roman"/>
                <a:cs typeface="Times New Roman"/>
              </a:rPr>
              <a:t> de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potencia</a:t>
            </a:r>
            <a:r>
              <a:rPr sz="1000" dirty="0">
                <a:latin typeface="Times New Roman"/>
                <a:cs typeface="Times New Roman"/>
              </a:rPr>
              <a:t> 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red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dirty="0">
                <a:latin typeface="Times New Roman"/>
                <a:cs typeface="Times New Roman"/>
              </a:rPr>
              <a:t> de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potencia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un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generador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como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</a:t>
            </a:r>
            <a:r>
              <a:rPr sz="1000" dirty="0">
                <a:latin typeface="Times New Roman"/>
                <a:cs typeface="Times New Roman"/>
              </a:rPr>
              <a:t> explicó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anteriormente.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36"/>
              </a:spcBef>
            </a:pPr>
            <a:endParaRPr sz="1000">
              <a:latin typeface="Times New Roman"/>
              <a:cs typeface="Times New Roman"/>
            </a:endParaRPr>
          </a:p>
          <a:p>
            <a:pPr marL="10259" marR="5642" algn="just">
              <a:lnSpc>
                <a:spcPct val="103499"/>
              </a:lnSpc>
              <a:spcBef>
                <a:spcPts val="4"/>
              </a:spcBef>
            </a:pPr>
            <a:r>
              <a:rPr sz="1000" spc="-4" dirty="0">
                <a:latin typeface="Times New Roman"/>
                <a:cs typeface="Times New Roman"/>
              </a:rPr>
              <a:t>Se procede </a:t>
            </a:r>
            <a:r>
              <a:rPr sz="1000" dirty="0">
                <a:latin typeface="Times New Roman"/>
                <a:cs typeface="Times New Roman"/>
              </a:rPr>
              <a:t>a </a:t>
            </a:r>
            <a:r>
              <a:rPr sz="1000" spc="-4" dirty="0">
                <a:latin typeface="Times New Roman"/>
                <a:cs typeface="Times New Roman"/>
              </a:rPr>
              <a:t>realizar en análisis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cortocircuito para </a:t>
            </a:r>
            <a:r>
              <a:rPr sz="1000" dirty="0">
                <a:latin typeface="Times New Roman"/>
                <a:cs typeface="Times New Roman"/>
              </a:rPr>
              <a:t>una falla trifásica, </a:t>
            </a:r>
            <a:r>
              <a:rPr sz="1000" spc="-4" dirty="0">
                <a:latin typeface="Times New Roman"/>
                <a:cs typeface="Times New Roman"/>
              </a:rPr>
              <a:t>para el </a:t>
            </a:r>
            <a:r>
              <a:rPr sz="1000" dirty="0">
                <a:latin typeface="Times New Roman"/>
                <a:cs typeface="Times New Roman"/>
              </a:rPr>
              <a:t>caso </a:t>
            </a:r>
            <a:r>
              <a:rPr sz="1000" spc="-4" dirty="0">
                <a:latin typeface="Times New Roman"/>
                <a:cs typeface="Times New Roman"/>
              </a:rPr>
              <a:t>en el </a:t>
            </a:r>
            <a:r>
              <a:rPr sz="1000" dirty="0">
                <a:latin typeface="Times New Roman"/>
                <a:cs typeface="Times New Roman"/>
              </a:rPr>
              <a:t> que solo un </a:t>
            </a:r>
            <a:r>
              <a:rPr sz="1000" spc="-4" dirty="0">
                <a:latin typeface="Times New Roman"/>
                <a:cs typeface="Times New Roman"/>
              </a:rPr>
              <a:t>generador </a:t>
            </a:r>
            <a:r>
              <a:rPr sz="1000" dirty="0">
                <a:latin typeface="Times New Roman"/>
                <a:cs typeface="Times New Roman"/>
              </a:rPr>
              <a:t>esté </a:t>
            </a:r>
            <a:r>
              <a:rPr sz="1000" spc="-4" dirty="0">
                <a:latin typeface="Times New Roman"/>
                <a:cs typeface="Times New Roman"/>
              </a:rPr>
              <a:t>en funcionamiento en </a:t>
            </a:r>
            <a:r>
              <a:rPr sz="1000" dirty="0">
                <a:latin typeface="Times New Roman"/>
                <a:cs typeface="Times New Roman"/>
              </a:rPr>
              <a:t>la </a:t>
            </a:r>
            <a:r>
              <a:rPr sz="1000" spc="-4" dirty="0">
                <a:latin typeface="Times New Roman"/>
                <a:cs typeface="Times New Roman"/>
              </a:rPr>
              <a:t>central </a:t>
            </a:r>
            <a:r>
              <a:rPr sz="1000" dirty="0">
                <a:latin typeface="Times New Roman"/>
                <a:cs typeface="Times New Roman"/>
              </a:rPr>
              <a:t>hidroeléctrica. </a:t>
            </a:r>
            <a:r>
              <a:rPr sz="1000" spc="-4" dirty="0">
                <a:latin typeface="Times New Roman"/>
                <a:cs typeface="Times New Roman"/>
              </a:rPr>
              <a:t>Para este </a:t>
            </a:r>
            <a:r>
              <a:rPr sz="1000" dirty="0">
                <a:latin typeface="Times New Roman"/>
                <a:cs typeface="Times New Roman"/>
              </a:rPr>
              <a:t>caso </a:t>
            </a:r>
            <a:r>
              <a:rPr sz="1000" spc="-4" dirty="0">
                <a:latin typeface="Times New Roman"/>
                <a:cs typeface="Times New Roman"/>
              </a:rPr>
              <a:t>en </a:t>
            </a:r>
            <a:r>
              <a:rPr sz="1000" dirty="0">
                <a:latin typeface="Times New Roman"/>
                <a:cs typeface="Times New Roman"/>
              </a:rPr>
              <a:t> la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simulación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del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circuito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central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desconectará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generador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U-2,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transformador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23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potencia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U-2,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transformador</a:t>
            </a:r>
            <a:r>
              <a:rPr sz="1000" dirty="0">
                <a:latin typeface="Times New Roman"/>
                <a:cs typeface="Times New Roman"/>
              </a:rPr>
              <a:t> de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servicio</a:t>
            </a:r>
            <a:r>
              <a:rPr sz="1000" dirty="0">
                <a:latin typeface="Times New Roman"/>
                <a:cs typeface="Times New Roman"/>
              </a:rPr>
              <a:t> propio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U-2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y se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realizaran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los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ajustes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del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equivalente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potencia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red </a:t>
            </a:r>
            <a:r>
              <a:rPr sz="1000" dirty="0">
                <a:latin typeface="Times New Roman"/>
                <a:cs typeface="Times New Roman"/>
              </a:rPr>
              <a:t>a </a:t>
            </a:r>
            <a:r>
              <a:rPr sz="1000" spc="-4" dirty="0">
                <a:latin typeface="Times New Roman"/>
                <a:cs typeface="Times New Roman"/>
              </a:rPr>
              <a:t>los ajustes </a:t>
            </a:r>
            <a:r>
              <a:rPr sz="1000" dirty="0">
                <a:latin typeface="Times New Roman"/>
                <a:cs typeface="Times New Roman"/>
              </a:rPr>
              <a:t>para solo un generador </a:t>
            </a:r>
            <a:r>
              <a:rPr sz="1000" spc="-4" dirty="0">
                <a:latin typeface="Times New Roman"/>
                <a:cs typeface="Times New Roman"/>
              </a:rPr>
              <a:t>en </a:t>
            </a:r>
            <a:r>
              <a:rPr sz="1000" dirty="0">
                <a:latin typeface="Times New Roman"/>
                <a:cs typeface="Times New Roman"/>
              </a:rPr>
              <a:t>funcionamientos,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dichos</a:t>
            </a:r>
            <a:r>
              <a:rPr sz="1000" spc="-4" dirty="0">
                <a:latin typeface="Times New Roman"/>
                <a:cs typeface="Times New Roman"/>
              </a:rPr>
              <a:t> ajustes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</a:t>
            </a:r>
            <a:r>
              <a:rPr sz="1000" dirty="0">
                <a:latin typeface="Times New Roman"/>
                <a:cs typeface="Times New Roman"/>
              </a:rPr>
              <a:t> muestran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dirty="0">
                <a:latin typeface="Times New Roman"/>
                <a:cs typeface="Times New Roman"/>
              </a:rPr>
              <a:t> la</a:t>
            </a:r>
            <a:r>
              <a:rPr sz="1000" spc="12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Figura</a:t>
            </a:r>
            <a:r>
              <a:rPr sz="1000" b="1" dirty="0">
                <a:latin typeface="Times New Roman"/>
                <a:cs typeface="Times New Roman"/>
              </a:rPr>
              <a:t> 5.14</a:t>
            </a:r>
            <a:r>
              <a:rPr sz="1000" dirty="0">
                <a:latin typeface="Times New Roman"/>
                <a:cs typeface="Times New Roman"/>
              </a:rPr>
              <a:t>.</a:t>
            </a:r>
            <a:endParaRPr sz="1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51937" y="3066145"/>
            <a:ext cx="5553989" cy="1000374"/>
          </a:xfrm>
          <a:prstGeom prst="rect">
            <a:avLst/>
          </a:prstGeom>
        </p:spPr>
        <p:txBody>
          <a:bodyPr vert="horz" wrap="square" lIns="0" tIns="10259" rIns="0" bIns="0" rtlCol="0">
            <a:spAutoFit/>
          </a:bodyPr>
          <a:lstStyle/>
          <a:p>
            <a:pPr algn="ctr">
              <a:spcBef>
                <a:spcPts val="81"/>
              </a:spcBef>
            </a:pPr>
            <a:r>
              <a:rPr sz="700" b="1" i="1" dirty="0">
                <a:latin typeface="Times New Roman"/>
                <a:cs typeface="Times New Roman"/>
              </a:rPr>
              <a:t>Figura</a:t>
            </a:r>
            <a:r>
              <a:rPr sz="700" b="1" i="1" spc="-4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5.24:</a:t>
            </a:r>
            <a:r>
              <a:rPr sz="700" b="1" i="1" spc="4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Cortocircuito</a:t>
            </a:r>
            <a:r>
              <a:rPr sz="700" b="1" i="1" dirty="0">
                <a:latin typeface="Times New Roman"/>
                <a:cs typeface="Times New Roman"/>
              </a:rPr>
              <a:t> bus</a:t>
            </a:r>
            <a:r>
              <a:rPr sz="700" b="1" i="1" spc="-8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115kV,</a:t>
            </a:r>
            <a:r>
              <a:rPr sz="700" b="1" i="1" spc="4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trifásico,</a:t>
            </a:r>
            <a:r>
              <a:rPr sz="700" b="1" i="1" spc="4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GU-1.</a:t>
            </a:r>
            <a:endParaRPr sz="700">
              <a:latin typeface="Times New Roman"/>
              <a:cs typeface="Times New Roman"/>
            </a:endParaRPr>
          </a:p>
          <a:p>
            <a:pPr marL="10259" marR="4104" algn="just">
              <a:lnSpc>
                <a:spcPct val="103400"/>
              </a:lnSpc>
              <a:spcBef>
                <a:spcPts val="695"/>
              </a:spcBef>
            </a:pPr>
            <a:r>
              <a:rPr sz="1000" dirty="0">
                <a:latin typeface="Times New Roman"/>
                <a:cs typeface="Times New Roman"/>
              </a:rPr>
              <a:t>Como </a:t>
            </a:r>
            <a:r>
              <a:rPr sz="1000" spc="-4" dirty="0">
                <a:latin typeface="Times New Roman"/>
                <a:cs typeface="Times New Roman"/>
              </a:rPr>
              <a:t>se puede </a:t>
            </a:r>
            <a:r>
              <a:rPr sz="1000" dirty="0">
                <a:latin typeface="Times New Roman"/>
                <a:cs typeface="Times New Roman"/>
              </a:rPr>
              <a:t>observar la única </a:t>
            </a:r>
            <a:r>
              <a:rPr sz="1000" spc="-4" dirty="0">
                <a:latin typeface="Times New Roman"/>
                <a:cs typeface="Times New Roman"/>
              </a:rPr>
              <a:t>reducción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dirty="0">
                <a:latin typeface="Times New Roman"/>
                <a:cs typeface="Times New Roman"/>
              </a:rPr>
              <a:t> la </a:t>
            </a:r>
            <a:r>
              <a:rPr sz="1000" spc="-4" dirty="0">
                <a:latin typeface="Times New Roman"/>
                <a:cs typeface="Times New Roman"/>
              </a:rPr>
              <a:t>corriente </a:t>
            </a:r>
            <a:r>
              <a:rPr sz="1000" spc="4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cortocircuito es </a:t>
            </a:r>
            <a:r>
              <a:rPr sz="1000" spc="16" dirty="0">
                <a:latin typeface="Times New Roman"/>
                <a:cs typeface="Times New Roman"/>
              </a:rPr>
              <a:t>la </a:t>
            </a:r>
            <a:r>
              <a:rPr sz="1000" dirty="0">
                <a:latin typeface="Times New Roman"/>
                <a:cs typeface="Times New Roman"/>
              </a:rPr>
              <a:t>que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contribuye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generador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U-2,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los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demás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valores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contribución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cortocircuito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mantienen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iguales </a:t>
            </a:r>
            <a:r>
              <a:rPr sz="1000" dirty="0">
                <a:latin typeface="Times New Roman"/>
                <a:cs typeface="Times New Roman"/>
              </a:rPr>
              <a:t>y </a:t>
            </a:r>
            <a:r>
              <a:rPr sz="1000" spc="-4" dirty="0">
                <a:latin typeface="Times New Roman"/>
                <a:cs typeface="Times New Roman"/>
              </a:rPr>
              <a:t>es el </a:t>
            </a:r>
            <a:r>
              <a:rPr sz="1000" dirty="0">
                <a:latin typeface="Times New Roman"/>
                <a:cs typeface="Times New Roman"/>
              </a:rPr>
              <a:t>mismo </a:t>
            </a:r>
            <a:r>
              <a:rPr sz="1000" spc="-4" dirty="0">
                <a:latin typeface="Times New Roman"/>
                <a:cs typeface="Times New Roman"/>
              </a:rPr>
              <a:t>caso para los demás análisis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fallas, como se </a:t>
            </a:r>
            <a:r>
              <a:rPr sz="1000" dirty="0">
                <a:latin typeface="Times New Roman"/>
                <a:cs typeface="Times New Roman"/>
              </a:rPr>
              <a:t>muestra </a:t>
            </a:r>
            <a:r>
              <a:rPr sz="1000" spc="-4" dirty="0">
                <a:latin typeface="Times New Roman"/>
                <a:cs typeface="Times New Roman"/>
              </a:rPr>
              <a:t>en </a:t>
            </a:r>
            <a:r>
              <a:rPr sz="1000" dirty="0">
                <a:latin typeface="Times New Roman"/>
                <a:cs typeface="Times New Roman"/>
              </a:rPr>
              <a:t>la </a:t>
            </a:r>
            <a:r>
              <a:rPr sz="1000" b="1" spc="-4" dirty="0">
                <a:latin typeface="Times New Roman"/>
                <a:cs typeface="Times New Roman"/>
              </a:rPr>
              <a:t>Figura </a:t>
            </a:r>
            <a:r>
              <a:rPr sz="1000" b="1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5.25</a:t>
            </a:r>
            <a:r>
              <a:rPr sz="1000" spc="-4" dirty="0">
                <a:latin typeface="Times New Roman"/>
                <a:cs typeface="Times New Roman"/>
              </a:rPr>
              <a:t>, al ser los generadores iguales, estos valores se mantendrían </a:t>
            </a:r>
            <a:r>
              <a:rPr sz="1000" dirty="0">
                <a:latin typeface="Times New Roman"/>
                <a:cs typeface="Times New Roman"/>
              </a:rPr>
              <a:t>para </a:t>
            </a:r>
            <a:r>
              <a:rPr sz="1000" spc="-4" dirty="0">
                <a:latin typeface="Times New Roman"/>
                <a:cs typeface="Times New Roman"/>
              </a:rPr>
              <a:t>el caso en el </a:t>
            </a:r>
            <a:r>
              <a:rPr sz="1000" dirty="0">
                <a:latin typeface="Times New Roman"/>
                <a:cs typeface="Times New Roman"/>
              </a:rPr>
              <a:t>que </a:t>
            </a:r>
            <a:r>
              <a:rPr sz="1000" spc="-4" dirty="0">
                <a:latin typeface="Times New Roman"/>
                <a:cs typeface="Times New Roman"/>
              </a:rPr>
              <a:t>el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generador U-1 </a:t>
            </a:r>
            <a:r>
              <a:rPr sz="1000" dirty="0">
                <a:latin typeface="Times New Roman"/>
                <a:cs typeface="Times New Roman"/>
              </a:rPr>
              <a:t>sea </a:t>
            </a:r>
            <a:r>
              <a:rPr sz="1000" spc="-4" dirty="0">
                <a:latin typeface="Times New Roman"/>
                <a:cs typeface="Times New Roman"/>
              </a:rPr>
              <a:t>el </a:t>
            </a:r>
            <a:r>
              <a:rPr sz="1000" dirty="0">
                <a:latin typeface="Times New Roman"/>
                <a:cs typeface="Times New Roman"/>
              </a:rPr>
              <a:t>que </a:t>
            </a:r>
            <a:r>
              <a:rPr sz="1000" spc="-4" dirty="0">
                <a:latin typeface="Times New Roman"/>
                <a:cs typeface="Times New Roman"/>
              </a:rPr>
              <a:t>este </a:t>
            </a:r>
            <a:r>
              <a:rPr sz="1000" dirty="0">
                <a:latin typeface="Times New Roman"/>
                <a:cs typeface="Times New Roman"/>
              </a:rPr>
              <a:t>fuera </a:t>
            </a:r>
            <a:r>
              <a:rPr sz="1000" spc="4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servicio. </a:t>
            </a:r>
            <a:r>
              <a:rPr sz="1000" spc="-8" dirty="0">
                <a:latin typeface="Times New Roman"/>
                <a:cs typeface="Times New Roman"/>
              </a:rPr>
              <a:t>La </a:t>
            </a:r>
            <a:r>
              <a:rPr sz="1000" dirty="0">
                <a:latin typeface="Times New Roman"/>
                <a:cs typeface="Times New Roman"/>
              </a:rPr>
              <a:t>hoja reporte del análisis de </a:t>
            </a:r>
            <a:r>
              <a:rPr sz="1000" spc="-4" dirty="0">
                <a:latin typeface="Times New Roman"/>
                <a:cs typeface="Times New Roman"/>
              </a:rPr>
              <a:t>fallas se </a:t>
            </a:r>
            <a:r>
              <a:rPr sz="1000" dirty="0">
                <a:latin typeface="Times New Roman"/>
                <a:cs typeface="Times New Roman"/>
              </a:rPr>
              <a:t> muestra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 </a:t>
            </a:r>
            <a:r>
              <a:rPr sz="1000" b="1" spc="-4" dirty="0">
                <a:latin typeface="Times New Roman"/>
                <a:cs typeface="Times New Roman"/>
              </a:rPr>
              <a:t>ANEXOS,</a:t>
            </a:r>
            <a:r>
              <a:rPr sz="1000" b="1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“SHORT-CIRCUIT</a:t>
            </a:r>
            <a:r>
              <a:rPr sz="1000" b="1" spc="4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REPORT”,</a:t>
            </a:r>
            <a:r>
              <a:rPr sz="1000" b="1" dirty="0">
                <a:latin typeface="Times New Roman"/>
                <a:cs typeface="Times New Roman"/>
              </a:rPr>
              <a:t> Study </a:t>
            </a:r>
            <a:r>
              <a:rPr sz="1000" b="1" spc="-4" dirty="0">
                <a:latin typeface="Times New Roman"/>
                <a:cs typeface="Times New Roman"/>
              </a:rPr>
              <a:t>Case:</a:t>
            </a:r>
            <a:r>
              <a:rPr sz="1000" b="1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BUS115kV_1G.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186575" y="4713449"/>
            <a:ext cx="3279486" cy="118081"/>
          </a:xfrm>
          <a:prstGeom prst="rect">
            <a:avLst/>
          </a:prstGeom>
        </p:spPr>
        <p:txBody>
          <a:bodyPr vert="horz" wrap="square" lIns="0" tIns="10259" rIns="0" bIns="0" rtlCol="0">
            <a:spAutoFit/>
          </a:bodyPr>
          <a:lstStyle/>
          <a:p>
            <a:pPr marL="10259">
              <a:spcBef>
                <a:spcPts val="81"/>
              </a:spcBef>
            </a:pPr>
            <a:r>
              <a:rPr sz="700" b="1" i="1" dirty="0">
                <a:latin typeface="Times New Roman"/>
                <a:cs typeface="Times New Roman"/>
              </a:rPr>
              <a:t>Figura</a:t>
            </a:r>
            <a:r>
              <a:rPr sz="700" b="1" i="1" spc="-4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5.25:</a:t>
            </a:r>
            <a:r>
              <a:rPr sz="700" b="1" i="1" spc="4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Reporte</a:t>
            </a:r>
            <a:r>
              <a:rPr sz="700" b="1" i="1" spc="-8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de</a:t>
            </a:r>
            <a:r>
              <a:rPr sz="700" b="1" i="1" spc="-4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fallas</a:t>
            </a:r>
            <a:r>
              <a:rPr sz="700" b="1" i="1" spc="4" dirty="0">
                <a:latin typeface="Times New Roman"/>
                <a:cs typeface="Times New Roman"/>
              </a:rPr>
              <a:t> </a:t>
            </a:r>
            <a:r>
              <a:rPr sz="700" b="1" i="1" spc="-8" dirty="0">
                <a:latin typeface="Times New Roman"/>
                <a:cs typeface="Times New Roman"/>
              </a:rPr>
              <a:t>en</a:t>
            </a:r>
            <a:r>
              <a:rPr sz="700" b="1" i="1" spc="4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el</a:t>
            </a:r>
            <a:r>
              <a:rPr sz="700" b="1" i="1" spc="4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bus</a:t>
            </a:r>
            <a:r>
              <a:rPr sz="700" b="1" i="1" spc="-12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de </a:t>
            </a:r>
            <a:r>
              <a:rPr sz="700" b="1" i="1" spc="-4" dirty="0">
                <a:latin typeface="Times New Roman"/>
                <a:cs typeface="Times New Roman"/>
              </a:rPr>
              <a:t>115kV, para</a:t>
            </a:r>
            <a:r>
              <a:rPr sz="700" b="1" i="1" spc="8" dirty="0">
                <a:latin typeface="Times New Roman"/>
                <a:cs typeface="Times New Roman"/>
              </a:rPr>
              <a:t> </a:t>
            </a:r>
            <a:r>
              <a:rPr sz="700" b="1" i="1" spc="-8" dirty="0">
                <a:latin typeface="Times New Roman"/>
                <a:cs typeface="Times New Roman"/>
              </a:rPr>
              <a:t>un</a:t>
            </a:r>
            <a:r>
              <a:rPr sz="700" b="1" i="1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generador.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51937" y="4874718"/>
            <a:ext cx="5551488" cy="1178371"/>
          </a:xfrm>
          <a:prstGeom prst="rect">
            <a:avLst/>
          </a:prstGeom>
        </p:spPr>
        <p:txBody>
          <a:bodyPr vert="horz" wrap="square" lIns="0" tIns="10259" rIns="0" bIns="0" rtlCol="0">
            <a:spAutoFit/>
          </a:bodyPr>
          <a:lstStyle/>
          <a:p>
            <a:pPr marL="10259">
              <a:spcBef>
                <a:spcPts val="81"/>
              </a:spcBef>
            </a:pPr>
            <a:r>
              <a:rPr sz="1100" b="1" spc="-4" dirty="0">
                <a:latin typeface="Times New Roman"/>
                <a:cs typeface="Times New Roman"/>
              </a:rPr>
              <a:t>5.2.2</a:t>
            </a:r>
            <a:r>
              <a:rPr sz="1100" b="1" spc="32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ESTUDIO</a:t>
            </a:r>
            <a:r>
              <a:rPr sz="1100" b="1" spc="4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DE</a:t>
            </a:r>
            <a:r>
              <a:rPr sz="1100" b="1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CORTOCIRCUITO</a:t>
            </a:r>
            <a:r>
              <a:rPr sz="1100" b="1" spc="4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EN</a:t>
            </a:r>
            <a:r>
              <a:rPr sz="1100" b="1" spc="-20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EL</a:t>
            </a:r>
            <a:r>
              <a:rPr sz="1100" b="1" spc="4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BUS</a:t>
            </a:r>
            <a:r>
              <a:rPr sz="1100" b="1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DE</a:t>
            </a:r>
            <a:r>
              <a:rPr sz="1100" b="1" spc="4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13.8kV.</a:t>
            </a:r>
            <a:endParaRPr sz="1100">
              <a:latin typeface="Times New Roman"/>
              <a:cs typeface="Times New Roman"/>
            </a:endParaRPr>
          </a:p>
          <a:p>
            <a:pPr>
              <a:spcBef>
                <a:spcPts val="12"/>
              </a:spcBef>
            </a:pPr>
            <a:endParaRPr sz="1100">
              <a:latin typeface="Times New Roman"/>
              <a:cs typeface="Times New Roman"/>
            </a:endParaRPr>
          </a:p>
          <a:p>
            <a:pPr marL="10259" marR="4104" algn="just">
              <a:lnSpc>
                <a:spcPct val="103299"/>
              </a:lnSpc>
            </a:pPr>
            <a:r>
              <a:rPr sz="1000" spc="-4" dirty="0">
                <a:latin typeface="Times New Roman"/>
                <a:cs typeface="Times New Roman"/>
              </a:rPr>
              <a:t>Se continuo el análisis </a:t>
            </a:r>
            <a:r>
              <a:rPr sz="1000" spc="4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cortocircuito en este </a:t>
            </a:r>
            <a:r>
              <a:rPr sz="1000" dirty="0">
                <a:latin typeface="Times New Roman"/>
                <a:cs typeface="Times New Roman"/>
              </a:rPr>
              <a:t>caso </a:t>
            </a:r>
            <a:r>
              <a:rPr sz="1000" spc="-4" dirty="0">
                <a:latin typeface="Times New Roman"/>
                <a:cs typeface="Times New Roman"/>
              </a:rPr>
              <a:t>el </a:t>
            </a:r>
            <a:r>
              <a:rPr sz="1000" dirty="0">
                <a:latin typeface="Times New Roman"/>
                <a:cs typeface="Times New Roman"/>
              </a:rPr>
              <a:t>coloco </a:t>
            </a:r>
            <a:r>
              <a:rPr sz="1000" spc="-4" dirty="0">
                <a:latin typeface="Times New Roman"/>
                <a:cs typeface="Times New Roman"/>
              </a:rPr>
              <a:t>en cortocircuito el bus al </a:t>
            </a:r>
            <a:r>
              <a:rPr sz="1000" dirty="0">
                <a:latin typeface="Times New Roman"/>
                <a:cs typeface="Times New Roman"/>
              </a:rPr>
              <a:t>que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está conectado el </a:t>
            </a:r>
            <a:r>
              <a:rPr sz="1000" dirty="0">
                <a:latin typeface="Times New Roman"/>
                <a:cs typeface="Times New Roman"/>
              </a:rPr>
              <a:t>generador U-1, dicho bus </a:t>
            </a:r>
            <a:r>
              <a:rPr sz="1000" spc="-4" dirty="0">
                <a:latin typeface="Times New Roman"/>
                <a:cs typeface="Times New Roman"/>
              </a:rPr>
              <a:t>tiene </a:t>
            </a:r>
            <a:r>
              <a:rPr sz="1000" dirty="0">
                <a:latin typeface="Times New Roman"/>
                <a:cs typeface="Times New Roman"/>
              </a:rPr>
              <a:t>una </a:t>
            </a:r>
            <a:r>
              <a:rPr sz="1000" spc="-4" dirty="0">
                <a:latin typeface="Times New Roman"/>
                <a:cs typeface="Times New Roman"/>
              </a:rPr>
              <a:t>capacidad </a:t>
            </a:r>
            <a:r>
              <a:rPr sz="1000" spc="4" dirty="0">
                <a:latin typeface="Times New Roman"/>
                <a:cs typeface="Times New Roman"/>
              </a:rPr>
              <a:t>de </a:t>
            </a:r>
            <a:r>
              <a:rPr sz="1000" dirty="0">
                <a:latin typeface="Times New Roman"/>
                <a:cs typeface="Times New Roman"/>
              </a:rPr>
              <a:t>13.8kV, </a:t>
            </a:r>
            <a:r>
              <a:rPr sz="1000" spc="-4" dirty="0">
                <a:latin typeface="Times New Roman"/>
                <a:cs typeface="Times New Roman"/>
              </a:rPr>
              <a:t>en este caso se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simularan fallas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cortocircuito producidas en el bus al cual se conecta el generador </a:t>
            </a:r>
            <a:r>
              <a:rPr sz="1000" dirty="0">
                <a:latin typeface="Times New Roman"/>
                <a:cs typeface="Times New Roman"/>
              </a:rPr>
              <a:t>U-1 de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 </a:t>
            </a:r>
            <a:r>
              <a:rPr sz="1000" spc="-4" dirty="0">
                <a:latin typeface="Times New Roman"/>
                <a:cs typeface="Times New Roman"/>
              </a:rPr>
              <a:t>central,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los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datos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son</a:t>
            </a:r>
            <a:r>
              <a:rPr sz="1000" dirty="0">
                <a:latin typeface="Times New Roman"/>
                <a:cs typeface="Times New Roman"/>
              </a:rPr>
              <a:t> los </a:t>
            </a:r>
            <a:r>
              <a:rPr sz="1000" spc="-4" dirty="0">
                <a:latin typeface="Times New Roman"/>
                <a:cs typeface="Times New Roman"/>
              </a:rPr>
              <a:t>siguientes.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32"/>
              </a:spcBef>
            </a:pPr>
            <a:endParaRPr sz="1100">
              <a:latin typeface="Times New Roman"/>
              <a:cs typeface="Times New Roman"/>
            </a:endParaRPr>
          </a:p>
          <a:p>
            <a:pPr marL="10259" algn="just"/>
            <a:r>
              <a:rPr sz="1000" spc="-4" dirty="0">
                <a:latin typeface="Times New Roman"/>
                <a:cs typeface="Times New Roman"/>
              </a:rPr>
              <a:t>Para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caso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 una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falla</a:t>
            </a:r>
            <a:r>
              <a:rPr sz="1000" dirty="0">
                <a:latin typeface="Times New Roman"/>
                <a:cs typeface="Times New Roman"/>
              </a:rPr>
              <a:t> trifásica</a:t>
            </a:r>
            <a:r>
              <a:rPr sz="1000" spc="-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se </a:t>
            </a:r>
            <a:r>
              <a:rPr sz="1000" spc="-4" dirty="0">
                <a:latin typeface="Times New Roman"/>
                <a:cs typeface="Times New Roman"/>
              </a:rPr>
              <a:t>tienen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los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siguientes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datos.</a:t>
            </a:r>
            <a:endParaRPr sz="1000">
              <a:latin typeface="Times New Roman"/>
              <a:cs typeface="Times New Roman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93233" y="630121"/>
            <a:ext cx="4641280" cy="2405830"/>
          </a:xfrm>
          <a:prstGeom prst="rect">
            <a:avLst/>
          </a:prstGeom>
        </p:spPr>
      </p:pic>
      <p:grpSp>
        <p:nvGrpSpPr>
          <p:cNvPr id="6" name="object 6"/>
          <p:cNvGrpSpPr/>
          <p:nvPr/>
        </p:nvGrpSpPr>
        <p:grpSpPr>
          <a:xfrm>
            <a:off x="1085146" y="4113693"/>
            <a:ext cx="5684068" cy="581137"/>
            <a:chOff x="1101840" y="6414313"/>
            <a:chExt cx="5771515" cy="906144"/>
          </a:xfrm>
        </p:grpSpPr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01840" y="6414313"/>
              <a:ext cx="5771412" cy="905546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56716" y="6460235"/>
              <a:ext cx="5611368" cy="754380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1137666" y="6441185"/>
              <a:ext cx="5649595" cy="792480"/>
            </a:xfrm>
            <a:custGeom>
              <a:avLst/>
              <a:gdLst/>
              <a:ahLst/>
              <a:cxnLst/>
              <a:rect l="l" t="t" r="r" b="b"/>
              <a:pathLst>
                <a:path w="5649595" h="792479">
                  <a:moveTo>
                    <a:pt x="0" y="792480"/>
                  </a:moveTo>
                  <a:lnTo>
                    <a:pt x="5649468" y="792480"/>
                  </a:lnTo>
                  <a:lnTo>
                    <a:pt x="5649468" y="0"/>
                  </a:lnTo>
                  <a:lnTo>
                    <a:pt x="0" y="0"/>
                  </a:lnTo>
                  <a:lnTo>
                    <a:pt x="0" y="792480"/>
                  </a:lnTo>
                  <a:close/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xfrm>
            <a:off x="6329082" y="5931133"/>
            <a:ext cx="300182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0777"/>
            <a:r>
              <a:rPr dirty="0"/>
              <a:t>100</a:t>
            </a:r>
          </a:p>
        </p:txBody>
      </p:sp>
    </p:spTree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51937" y="2906831"/>
            <a:ext cx="5553989" cy="2263797"/>
          </a:xfrm>
          <a:prstGeom prst="rect">
            <a:avLst/>
          </a:prstGeom>
        </p:spPr>
        <p:txBody>
          <a:bodyPr vert="horz" wrap="square" lIns="0" tIns="10259" rIns="0" bIns="0" rtlCol="0">
            <a:spAutoFit/>
          </a:bodyPr>
          <a:lstStyle/>
          <a:p>
            <a:pPr algn="ctr">
              <a:spcBef>
                <a:spcPts val="81"/>
              </a:spcBef>
            </a:pPr>
            <a:r>
              <a:rPr sz="700" b="1" i="1" dirty="0">
                <a:latin typeface="Times New Roman"/>
                <a:cs typeface="Times New Roman"/>
              </a:rPr>
              <a:t>Figura</a:t>
            </a:r>
            <a:r>
              <a:rPr sz="700" b="1" i="1" spc="-8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5.26:</a:t>
            </a:r>
            <a:r>
              <a:rPr sz="700" b="1" i="1" spc="-4" dirty="0">
                <a:latin typeface="Times New Roman"/>
                <a:cs typeface="Times New Roman"/>
              </a:rPr>
              <a:t> Cortocircuito</a:t>
            </a:r>
            <a:r>
              <a:rPr sz="700" b="1" i="1" spc="-8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bus</a:t>
            </a:r>
            <a:r>
              <a:rPr sz="700" b="1" i="1" spc="-16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13.8kV, </a:t>
            </a:r>
            <a:r>
              <a:rPr sz="700" b="1" i="1" dirty="0">
                <a:latin typeface="Times New Roman"/>
                <a:cs typeface="Times New Roman"/>
              </a:rPr>
              <a:t>trifásico.</a:t>
            </a:r>
            <a:endParaRPr sz="700">
              <a:latin typeface="Times New Roman"/>
              <a:cs typeface="Times New Roman"/>
            </a:endParaRPr>
          </a:p>
          <a:p>
            <a:pPr marL="10259" marR="5130" algn="just">
              <a:lnSpc>
                <a:spcPct val="103400"/>
              </a:lnSpc>
              <a:spcBef>
                <a:spcPts val="695"/>
              </a:spcBef>
            </a:pPr>
            <a:r>
              <a:rPr sz="1000" spc="-4" dirty="0">
                <a:latin typeface="Times New Roman"/>
                <a:cs typeface="Times New Roman"/>
              </a:rPr>
              <a:t>Al ocasionarse </a:t>
            </a:r>
            <a:r>
              <a:rPr sz="1000" dirty="0">
                <a:latin typeface="Times New Roman"/>
                <a:cs typeface="Times New Roman"/>
              </a:rPr>
              <a:t>una falla </a:t>
            </a:r>
            <a:r>
              <a:rPr sz="1000" spc="-4" dirty="0">
                <a:latin typeface="Times New Roman"/>
                <a:cs typeface="Times New Roman"/>
              </a:rPr>
              <a:t>trifásica en el bus al </a:t>
            </a:r>
            <a:r>
              <a:rPr sz="1000" dirty="0">
                <a:latin typeface="Times New Roman"/>
                <a:cs typeface="Times New Roman"/>
              </a:rPr>
              <a:t>cual </a:t>
            </a:r>
            <a:r>
              <a:rPr sz="1000" spc="-4" dirty="0">
                <a:latin typeface="Times New Roman"/>
                <a:cs typeface="Times New Roman"/>
              </a:rPr>
              <a:t>está conectado el generador como </a:t>
            </a:r>
            <a:r>
              <a:rPr sz="1000" dirty="0">
                <a:latin typeface="Times New Roman"/>
                <a:cs typeface="Times New Roman"/>
              </a:rPr>
              <a:t>se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muestra </a:t>
            </a:r>
            <a:r>
              <a:rPr sz="1000" spc="-4" dirty="0">
                <a:latin typeface="Times New Roman"/>
                <a:cs typeface="Times New Roman"/>
              </a:rPr>
              <a:t>en </a:t>
            </a:r>
            <a:r>
              <a:rPr sz="1000" dirty="0">
                <a:latin typeface="Times New Roman"/>
                <a:cs typeface="Times New Roman"/>
              </a:rPr>
              <a:t>la </a:t>
            </a:r>
            <a:r>
              <a:rPr sz="1000" b="1" spc="-4" dirty="0">
                <a:latin typeface="Times New Roman"/>
                <a:cs typeface="Times New Roman"/>
              </a:rPr>
              <a:t>Figura </a:t>
            </a:r>
            <a:r>
              <a:rPr sz="1000" b="1" dirty="0">
                <a:latin typeface="Times New Roman"/>
                <a:cs typeface="Times New Roman"/>
              </a:rPr>
              <a:t>5.26</a:t>
            </a:r>
            <a:r>
              <a:rPr sz="1000" dirty="0">
                <a:latin typeface="Times New Roman"/>
                <a:cs typeface="Times New Roman"/>
              </a:rPr>
              <a:t>, </a:t>
            </a:r>
            <a:r>
              <a:rPr sz="1000" spc="-4" dirty="0">
                <a:latin typeface="Times New Roman"/>
                <a:cs typeface="Times New Roman"/>
              </a:rPr>
              <a:t>se obtiene </a:t>
            </a:r>
            <a:r>
              <a:rPr sz="1000" dirty="0">
                <a:latin typeface="Times New Roman"/>
                <a:cs typeface="Times New Roman"/>
              </a:rPr>
              <a:t>una corriente de </a:t>
            </a:r>
            <a:r>
              <a:rPr sz="1000" spc="-4" dirty="0">
                <a:latin typeface="Times New Roman"/>
                <a:cs typeface="Times New Roman"/>
              </a:rPr>
              <a:t>cortocircuito </a:t>
            </a:r>
            <a:r>
              <a:rPr sz="1000" dirty="0">
                <a:latin typeface="Times New Roman"/>
                <a:cs typeface="Times New Roman"/>
              </a:rPr>
              <a:t>de 64.193kA, </a:t>
            </a:r>
            <a:r>
              <a:rPr sz="1000" spc="-4" dirty="0">
                <a:latin typeface="Times New Roman"/>
                <a:cs typeface="Times New Roman"/>
              </a:rPr>
              <a:t>tenemos </a:t>
            </a:r>
            <a:r>
              <a:rPr sz="1000" dirty="0">
                <a:latin typeface="Times New Roman"/>
                <a:cs typeface="Times New Roman"/>
              </a:rPr>
              <a:t> la </a:t>
            </a:r>
            <a:r>
              <a:rPr sz="1000" spc="-4" dirty="0">
                <a:latin typeface="Times New Roman"/>
                <a:cs typeface="Times New Roman"/>
              </a:rPr>
              <a:t>contribución </a:t>
            </a:r>
            <a:r>
              <a:rPr sz="1000" dirty="0">
                <a:latin typeface="Times New Roman"/>
                <a:cs typeface="Times New Roman"/>
              </a:rPr>
              <a:t>de corrientes de </a:t>
            </a:r>
            <a:r>
              <a:rPr sz="1000" spc="-4" dirty="0">
                <a:latin typeface="Times New Roman"/>
                <a:cs typeface="Times New Roman"/>
              </a:rPr>
              <a:t>cortocircuito del generador </a:t>
            </a:r>
            <a:r>
              <a:rPr sz="1000" spc="4" dirty="0">
                <a:latin typeface="Times New Roman"/>
                <a:cs typeface="Times New Roman"/>
              </a:rPr>
              <a:t>U-1 </a:t>
            </a:r>
            <a:r>
              <a:rPr sz="1000" dirty="0">
                <a:latin typeface="Times New Roman"/>
                <a:cs typeface="Times New Roman"/>
              </a:rPr>
              <a:t>la cual </a:t>
            </a:r>
            <a:r>
              <a:rPr sz="1000" spc="-4" dirty="0">
                <a:latin typeface="Times New Roman"/>
                <a:cs typeface="Times New Roman"/>
              </a:rPr>
              <a:t>es </a:t>
            </a:r>
            <a:r>
              <a:rPr sz="1000" dirty="0">
                <a:latin typeface="Times New Roman"/>
                <a:cs typeface="Times New Roman"/>
              </a:rPr>
              <a:t>de 26.469kA, la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contribución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corriente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cortocircuito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del generador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U-2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3.103kA,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cual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divide </a:t>
            </a:r>
            <a:r>
              <a:rPr sz="1000" spc="-23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2.836kA se dirigen </a:t>
            </a:r>
            <a:r>
              <a:rPr sz="1000" dirty="0">
                <a:latin typeface="Times New Roman"/>
                <a:cs typeface="Times New Roman"/>
              </a:rPr>
              <a:t>hacia </a:t>
            </a:r>
            <a:r>
              <a:rPr sz="1000" spc="-4" dirty="0">
                <a:latin typeface="Times New Roman"/>
                <a:cs typeface="Times New Roman"/>
              </a:rPr>
              <a:t>el transformador </a:t>
            </a:r>
            <a:r>
              <a:rPr sz="1000" dirty="0">
                <a:latin typeface="Times New Roman"/>
                <a:cs typeface="Times New Roman"/>
              </a:rPr>
              <a:t>de potencia U-2 </a:t>
            </a:r>
            <a:r>
              <a:rPr sz="1000" spc="-4" dirty="0">
                <a:latin typeface="Times New Roman"/>
                <a:cs typeface="Times New Roman"/>
              </a:rPr>
              <a:t>el cual </a:t>
            </a:r>
            <a:r>
              <a:rPr sz="1000" dirty="0">
                <a:latin typeface="Times New Roman"/>
                <a:cs typeface="Times New Roman"/>
              </a:rPr>
              <a:t>la reduce a 0.34kA, </a:t>
            </a:r>
            <a:r>
              <a:rPr sz="1000" spc="-4" dirty="0">
                <a:latin typeface="Times New Roman"/>
                <a:cs typeface="Times New Roman"/>
              </a:rPr>
              <a:t>esta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corriente se </a:t>
            </a:r>
            <a:r>
              <a:rPr sz="1000" dirty="0">
                <a:latin typeface="Times New Roman"/>
                <a:cs typeface="Times New Roman"/>
              </a:rPr>
              <a:t>suma a la de la </a:t>
            </a:r>
            <a:r>
              <a:rPr sz="1000" spc="-4" dirty="0">
                <a:latin typeface="Times New Roman"/>
                <a:cs typeface="Times New Roman"/>
              </a:rPr>
              <a:t>red </a:t>
            </a:r>
            <a:r>
              <a:rPr sz="1000" dirty="0">
                <a:latin typeface="Times New Roman"/>
                <a:cs typeface="Times New Roman"/>
              </a:rPr>
              <a:t>que </a:t>
            </a:r>
            <a:r>
              <a:rPr sz="1000" spc="-4" dirty="0">
                <a:latin typeface="Times New Roman"/>
                <a:cs typeface="Times New Roman"/>
              </a:rPr>
              <a:t>es </a:t>
            </a:r>
            <a:r>
              <a:rPr sz="1000" dirty="0">
                <a:latin typeface="Times New Roman"/>
                <a:cs typeface="Times New Roman"/>
              </a:rPr>
              <a:t>de 4.155kA, </a:t>
            </a:r>
            <a:r>
              <a:rPr sz="1000" spc="-4" dirty="0">
                <a:latin typeface="Times New Roman"/>
                <a:cs typeface="Times New Roman"/>
              </a:rPr>
              <a:t>dando </a:t>
            </a:r>
            <a:r>
              <a:rPr sz="1000" dirty="0">
                <a:latin typeface="Times New Roman"/>
                <a:cs typeface="Times New Roman"/>
              </a:rPr>
              <a:t>una sumatoria de 4.495kA, </a:t>
            </a:r>
            <a:r>
              <a:rPr sz="1000" spc="-4" dirty="0">
                <a:latin typeface="Times New Roman"/>
                <a:cs typeface="Times New Roman"/>
              </a:rPr>
              <a:t>esta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corriente al </a:t>
            </a:r>
            <a:r>
              <a:rPr sz="1000" dirty="0">
                <a:latin typeface="Times New Roman"/>
                <a:cs typeface="Times New Roman"/>
              </a:rPr>
              <a:t>pasar por </a:t>
            </a:r>
            <a:r>
              <a:rPr sz="1000" spc="-4" dirty="0">
                <a:latin typeface="Times New Roman"/>
                <a:cs typeface="Times New Roman"/>
              </a:rPr>
              <a:t>el transformador </a:t>
            </a:r>
            <a:r>
              <a:rPr sz="1000" spc="4" dirty="0">
                <a:latin typeface="Times New Roman"/>
                <a:cs typeface="Times New Roman"/>
              </a:rPr>
              <a:t>de </a:t>
            </a:r>
            <a:r>
              <a:rPr sz="1000" dirty="0">
                <a:latin typeface="Times New Roman"/>
                <a:cs typeface="Times New Roman"/>
              </a:rPr>
              <a:t>potencia U-1 </a:t>
            </a:r>
            <a:r>
              <a:rPr sz="1000" spc="-4" dirty="0">
                <a:latin typeface="Times New Roman"/>
                <a:cs typeface="Times New Roman"/>
              </a:rPr>
              <a:t>se aumenta </a:t>
            </a:r>
            <a:r>
              <a:rPr sz="1000" dirty="0">
                <a:latin typeface="Times New Roman"/>
                <a:cs typeface="Times New Roman"/>
              </a:rPr>
              <a:t>a 37.456kA, la otra parte </a:t>
            </a:r>
            <a:r>
              <a:rPr sz="1000" spc="-23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 la </a:t>
            </a:r>
            <a:r>
              <a:rPr sz="1000" spc="-4" dirty="0">
                <a:latin typeface="Times New Roman"/>
                <a:cs typeface="Times New Roman"/>
              </a:rPr>
              <a:t>contribución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corriente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cortocircuito del generador </a:t>
            </a:r>
            <a:r>
              <a:rPr sz="1000" dirty="0">
                <a:latin typeface="Times New Roman"/>
                <a:cs typeface="Times New Roman"/>
              </a:rPr>
              <a:t>U-2 </a:t>
            </a:r>
            <a:r>
              <a:rPr sz="1000" spc="-4" dirty="0">
                <a:latin typeface="Times New Roman"/>
                <a:cs typeface="Times New Roman"/>
              </a:rPr>
              <a:t>es </a:t>
            </a:r>
            <a:r>
              <a:rPr sz="1000" dirty="0">
                <a:latin typeface="Times New Roman"/>
                <a:cs typeface="Times New Roman"/>
              </a:rPr>
              <a:t>de 0.272kA, </a:t>
            </a:r>
            <a:r>
              <a:rPr sz="1000" spc="-4" dirty="0">
                <a:latin typeface="Times New Roman"/>
                <a:cs typeface="Times New Roman"/>
              </a:rPr>
              <a:t>esta al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pasar </a:t>
            </a:r>
            <a:r>
              <a:rPr sz="1000" dirty="0">
                <a:latin typeface="Times New Roman"/>
                <a:cs typeface="Times New Roman"/>
              </a:rPr>
              <a:t>por </a:t>
            </a:r>
            <a:r>
              <a:rPr sz="1000" spc="-4" dirty="0">
                <a:latin typeface="Times New Roman"/>
                <a:cs typeface="Times New Roman"/>
              </a:rPr>
              <a:t>los dos generadores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servicio </a:t>
            </a:r>
            <a:r>
              <a:rPr sz="1000" dirty="0">
                <a:latin typeface="Times New Roman"/>
                <a:cs typeface="Times New Roman"/>
              </a:rPr>
              <a:t>propio </a:t>
            </a:r>
            <a:r>
              <a:rPr sz="1000" spc="-4" dirty="0">
                <a:latin typeface="Times New Roman"/>
                <a:cs typeface="Times New Roman"/>
              </a:rPr>
              <a:t>los cuales son iguales, al bajar </a:t>
            </a:r>
            <a:r>
              <a:rPr sz="1000" dirty="0">
                <a:latin typeface="Times New Roman"/>
                <a:cs typeface="Times New Roman"/>
              </a:rPr>
              <a:t>y subir por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ellos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queda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del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mismo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valor,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estos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tres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valore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las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corrientes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cortocircuito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convergen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 bus </a:t>
            </a:r>
            <a:r>
              <a:rPr sz="1000" dirty="0">
                <a:latin typeface="Times New Roman"/>
                <a:cs typeface="Times New Roman"/>
              </a:rPr>
              <a:t>1 </a:t>
            </a:r>
            <a:r>
              <a:rPr sz="1000" spc="4" dirty="0">
                <a:latin typeface="Times New Roman"/>
                <a:cs typeface="Times New Roman"/>
              </a:rPr>
              <a:t>de </a:t>
            </a:r>
            <a:r>
              <a:rPr sz="1000" dirty="0">
                <a:latin typeface="Times New Roman"/>
                <a:cs typeface="Times New Roman"/>
              </a:rPr>
              <a:t>13,8kV, dando </a:t>
            </a:r>
            <a:r>
              <a:rPr sz="1000" spc="-4" dirty="0">
                <a:latin typeface="Times New Roman"/>
                <a:cs typeface="Times New Roman"/>
              </a:rPr>
              <a:t>como resultado final </a:t>
            </a:r>
            <a:r>
              <a:rPr sz="1000" dirty="0">
                <a:latin typeface="Times New Roman"/>
                <a:cs typeface="Times New Roman"/>
              </a:rPr>
              <a:t>una </a:t>
            </a:r>
            <a:r>
              <a:rPr sz="1000" spc="-4" dirty="0">
                <a:latin typeface="Times New Roman"/>
                <a:cs typeface="Times New Roman"/>
              </a:rPr>
              <a:t>corriente </a:t>
            </a:r>
            <a:r>
              <a:rPr sz="1000" spc="4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cortocircuito trifásica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64.193kA.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44"/>
              </a:spcBef>
            </a:pPr>
            <a:endParaRPr sz="1000">
              <a:latin typeface="Times New Roman"/>
              <a:cs typeface="Times New Roman"/>
            </a:endParaRPr>
          </a:p>
          <a:p>
            <a:pPr marL="10259" marR="4104" algn="just">
              <a:lnSpc>
                <a:spcPct val="103299"/>
              </a:lnSpc>
            </a:pPr>
            <a:r>
              <a:rPr sz="1000" spc="-8" dirty="0">
                <a:latin typeface="Times New Roman"/>
                <a:cs typeface="Times New Roman"/>
              </a:rPr>
              <a:t>Los </a:t>
            </a:r>
            <a:r>
              <a:rPr sz="1000" spc="-4" dirty="0">
                <a:latin typeface="Times New Roman"/>
                <a:cs typeface="Times New Roman"/>
              </a:rPr>
              <a:t>valores </a:t>
            </a:r>
            <a:r>
              <a:rPr sz="1000" dirty="0">
                <a:latin typeface="Times New Roman"/>
                <a:cs typeface="Times New Roman"/>
              </a:rPr>
              <a:t>para </a:t>
            </a:r>
            <a:r>
              <a:rPr sz="1000" spc="-4" dirty="0">
                <a:latin typeface="Times New Roman"/>
                <a:cs typeface="Times New Roman"/>
              </a:rPr>
              <a:t>las </a:t>
            </a:r>
            <a:r>
              <a:rPr sz="1000" dirty="0">
                <a:latin typeface="Times New Roman"/>
                <a:cs typeface="Times New Roman"/>
              </a:rPr>
              <a:t>demás </a:t>
            </a:r>
            <a:r>
              <a:rPr sz="1000" spc="-4" dirty="0">
                <a:latin typeface="Times New Roman"/>
                <a:cs typeface="Times New Roman"/>
              </a:rPr>
              <a:t>fallas se </a:t>
            </a:r>
            <a:r>
              <a:rPr sz="1000" dirty="0">
                <a:latin typeface="Times New Roman"/>
                <a:cs typeface="Times New Roman"/>
              </a:rPr>
              <a:t>muestran </a:t>
            </a:r>
            <a:r>
              <a:rPr sz="1000" spc="-4" dirty="0">
                <a:latin typeface="Times New Roman"/>
                <a:cs typeface="Times New Roman"/>
              </a:rPr>
              <a:t>en </a:t>
            </a:r>
            <a:r>
              <a:rPr sz="1000" spc="4" dirty="0">
                <a:latin typeface="Times New Roman"/>
                <a:cs typeface="Times New Roman"/>
              </a:rPr>
              <a:t>la </a:t>
            </a:r>
            <a:r>
              <a:rPr sz="1000" spc="-4" dirty="0">
                <a:latin typeface="Times New Roman"/>
                <a:cs typeface="Times New Roman"/>
              </a:rPr>
              <a:t>siguiente imagen, </a:t>
            </a:r>
            <a:r>
              <a:rPr sz="1000" dirty="0">
                <a:latin typeface="Times New Roman"/>
                <a:cs typeface="Times New Roman"/>
              </a:rPr>
              <a:t>dicho </a:t>
            </a:r>
            <a:r>
              <a:rPr sz="1000" spc="-4" dirty="0">
                <a:latin typeface="Times New Roman"/>
                <a:cs typeface="Times New Roman"/>
              </a:rPr>
              <a:t>reporte </a:t>
            </a:r>
            <a:r>
              <a:rPr sz="1000" spc="4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fallas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 </a:t>
            </a:r>
            <a:r>
              <a:rPr sz="1000" dirty="0">
                <a:latin typeface="Times New Roman"/>
                <a:cs typeface="Times New Roman"/>
              </a:rPr>
              <a:t>muestra</a:t>
            </a:r>
            <a:r>
              <a:rPr sz="1000" spc="-4" dirty="0">
                <a:latin typeface="Times New Roman"/>
                <a:cs typeface="Times New Roman"/>
              </a:rPr>
              <a:t> en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ANEXOS,</a:t>
            </a:r>
            <a:r>
              <a:rPr sz="1000" b="1" spc="12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“SHORT-CIRCUIT</a:t>
            </a:r>
            <a:r>
              <a:rPr sz="1000" b="1" spc="4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REPORT”,</a:t>
            </a:r>
            <a:r>
              <a:rPr sz="1000" b="1" dirty="0">
                <a:latin typeface="Times New Roman"/>
                <a:cs typeface="Times New Roman"/>
              </a:rPr>
              <a:t> Study</a:t>
            </a:r>
            <a:r>
              <a:rPr sz="1000" b="1" spc="4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Case:</a:t>
            </a:r>
            <a:r>
              <a:rPr sz="1000" b="1" spc="4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BUS13.8kV_2G.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51937" y="5438670"/>
            <a:ext cx="5549611" cy="524859"/>
          </a:xfrm>
          <a:prstGeom prst="rect">
            <a:avLst/>
          </a:prstGeom>
        </p:spPr>
        <p:txBody>
          <a:bodyPr vert="horz" wrap="square" lIns="0" tIns="10259" rIns="0" bIns="0" rtlCol="0">
            <a:spAutoFit/>
          </a:bodyPr>
          <a:lstStyle/>
          <a:p>
            <a:pPr marL="2052" algn="ctr">
              <a:spcBef>
                <a:spcPts val="81"/>
              </a:spcBef>
            </a:pPr>
            <a:r>
              <a:rPr sz="700" b="1" i="1" dirty="0">
                <a:latin typeface="Times New Roman"/>
                <a:cs typeface="Times New Roman"/>
              </a:rPr>
              <a:t>Figura</a:t>
            </a:r>
            <a:r>
              <a:rPr sz="700" b="1" i="1" spc="-8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5.27:</a:t>
            </a:r>
            <a:r>
              <a:rPr sz="700" b="1" i="1" spc="-4" dirty="0">
                <a:latin typeface="Times New Roman"/>
                <a:cs typeface="Times New Roman"/>
              </a:rPr>
              <a:t> Reporte</a:t>
            </a:r>
            <a:r>
              <a:rPr sz="700" b="1" i="1" spc="-16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de</a:t>
            </a:r>
            <a:r>
              <a:rPr sz="700" b="1" i="1" spc="-4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fallas</a:t>
            </a:r>
            <a:r>
              <a:rPr sz="700" b="1" i="1" spc="-4" dirty="0">
                <a:latin typeface="Times New Roman"/>
                <a:cs typeface="Times New Roman"/>
              </a:rPr>
              <a:t> </a:t>
            </a:r>
            <a:r>
              <a:rPr sz="700" b="1" i="1" spc="-8" dirty="0">
                <a:latin typeface="Times New Roman"/>
                <a:cs typeface="Times New Roman"/>
              </a:rPr>
              <a:t>en</a:t>
            </a:r>
            <a:r>
              <a:rPr sz="700" b="1" i="1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el </a:t>
            </a:r>
            <a:r>
              <a:rPr sz="700" b="1" i="1" dirty="0">
                <a:latin typeface="Times New Roman"/>
                <a:cs typeface="Times New Roman"/>
              </a:rPr>
              <a:t>bus</a:t>
            </a:r>
            <a:r>
              <a:rPr sz="700" b="1" i="1" spc="-16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de</a:t>
            </a:r>
            <a:r>
              <a:rPr sz="700" b="1" i="1" spc="-8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13.8kV.</a:t>
            </a:r>
            <a:endParaRPr sz="700">
              <a:latin typeface="Times New Roman"/>
              <a:cs typeface="Times New Roman"/>
            </a:endParaRPr>
          </a:p>
          <a:p>
            <a:pPr marL="10259" marR="4104">
              <a:lnSpc>
                <a:spcPct val="103299"/>
              </a:lnSpc>
              <a:spcBef>
                <a:spcPts val="699"/>
              </a:spcBef>
            </a:pPr>
            <a:r>
              <a:rPr sz="1000" spc="-4" dirty="0">
                <a:latin typeface="Times New Roman"/>
                <a:cs typeface="Times New Roman"/>
              </a:rPr>
              <a:t>Para</a:t>
            </a:r>
            <a:r>
              <a:rPr sz="1000" spc="165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spc="185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caso</a:t>
            </a:r>
            <a:r>
              <a:rPr sz="1000" spc="185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spc="18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que</a:t>
            </a:r>
            <a:r>
              <a:rPr sz="1000" spc="18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spc="185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bus</a:t>
            </a:r>
            <a:r>
              <a:rPr sz="1000" spc="17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al</a:t>
            </a:r>
            <a:r>
              <a:rPr sz="1000" spc="17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que</a:t>
            </a:r>
            <a:r>
              <a:rPr sz="1000" spc="18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está</a:t>
            </a:r>
            <a:r>
              <a:rPr sz="1000" spc="18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conectado</a:t>
            </a:r>
            <a:r>
              <a:rPr sz="1000" spc="17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spc="185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generador</a:t>
            </a:r>
            <a:r>
              <a:rPr sz="1000" spc="174" dirty="0">
                <a:latin typeface="Times New Roman"/>
                <a:cs typeface="Times New Roman"/>
              </a:rPr>
              <a:t> </a:t>
            </a:r>
            <a:r>
              <a:rPr sz="1000" spc="4" dirty="0">
                <a:latin typeface="Times New Roman"/>
                <a:cs typeface="Times New Roman"/>
              </a:rPr>
              <a:t>U-2,</a:t>
            </a:r>
            <a:r>
              <a:rPr sz="1000" spc="17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sea</a:t>
            </a:r>
            <a:r>
              <a:rPr sz="1000" spc="17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spc="17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que</a:t>
            </a:r>
            <a:r>
              <a:rPr sz="1000" spc="17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este</a:t>
            </a:r>
            <a:r>
              <a:rPr sz="1000" spc="17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cortocircuito,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 </a:t>
            </a:r>
            <a:r>
              <a:rPr sz="1000" dirty="0">
                <a:latin typeface="Times New Roman"/>
                <a:cs typeface="Times New Roman"/>
              </a:rPr>
              <a:t>presentan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los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mismos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valores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mostrados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dirty="0">
                <a:latin typeface="Times New Roman"/>
                <a:cs typeface="Times New Roman"/>
              </a:rPr>
              <a:t> la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Figura</a:t>
            </a:r>
            <a:r>
              <a:rPr sz="1000" b="1" dirty="0">
                <a:latin typeface="Times New Roman"/>
                <a:cs typeface="Times New Roman"/>
              </a:rPr>
              <a:t> 5.27</a:t>
            </a:r>
            <a:r>
              <a:rPr sz="1000" dirty="0">
                <a:latin typeface="Times New Roman"/>
                <a:cs typeface="Times New Roman"/>
              </a:rPr>
              <a:t>.</a:t>
            </a:r>
            <a:endParaRPr sz="1000">
              <a:latin typeface="Times New Roman"/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57561" y="612955"/>
            <a:ext cx="4953448" cy="2245841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1128678" y="4923959"/>
            <a:ext cx="5382635" cy="499689"/>
            <a:chOff x="1146042" y="7677728"/>
            <a:chExt cx="5465445" cy="779145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46042" y="7677728"/>
              <a:ext cx="5465074" cy="779033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00912" y="7723631"/>
              <a:ext cx="5305044" cy="627888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1181862" y="7704581"/>
              <a:ext cx="5343525" cy="666115"/>
            </a:xfrm>
            <a:custGeom>
              <a:avLst/>
              <a:gdLst/>
              <a:ahLst/>
              <a:cxnLst/>
              <a:rect l="l" t="t" r="r" b="b"/>
              <a:pathLst>
                <a:path w="5343525" h="666115">
                  <a:moveTo>
                    <a:pt x="0" y="665988"/>
                  </a:moveTo>
                  <a:lnTo>
                    <a:pt x="5343144" y="665988"/>
                  </a:lnTo>
                  <a:lnTo>
                    <a:pt x="5343144" y="0"/>
                  </a:lnTo>
                  <a:lnTo>
                    <a:pt x="0" y="0"/>
                  </a:lnTo>
                  <a:lnTo>
                    <a:pt x="0" y="665988"/>
                  </a:lnTo>
                  <a:close/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6354097" y="5931132"/>
            <a:ext cx="250152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259">
              <a:lnSpc>
                <a:spcPts val="1139"/>
              </a:lnSpc>
            </a:pPr>
            <a:r>
              <a:rPr sz="1000" dirty="0">
                <a:latin typeface="Times New Roman"/>
                <a:cs typeface="Times New Roman"/>
              </a:rPr>
              <a:t>101</a:t>
            </a:r>
            <a:endParaRPr sz="1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51937" y="559879"/>
            <a:ext cx="5552738" cy="484794"/>
          </a:xfrm>
          <a:prstGeom prst="rect">
            <a:avLst/>
          </a:prstGeom>
        </p:spPr>
        <p:txBody>
          <a:bodyPr vert="horz" wrap="square" lIns="0" tIns="4617" rIns="0" bIns="0" rtlCol="0">
            <a:spAutoFit/>
          </a:bodyPr>
          <a:lstStyle/>
          <a:p>
            <a:pPr marL="10259" marR="4104" algn="just">
              <a:lnSpc>
                <a:spcPct val="103800"/>
              </a:lnSpc>
              <a:spcBef>
                <a:spcPts val="36"/>
              </a:spcBef>
            </a:pPr>
            <a:r>
              <a:rPr sz="1000" spc="-4" dirty="0">
                <a:latin typeface="Times New Roman"/>
                <a:cs typeface="Times New Roman"/>
              </a:rPr>
              <a:t>Para el caso en el </a:t>
            </a:r>
            <a:r>
              <a:rPr sz="1000" dirty="0">
                <a:latin typeface="Times New Roman"/>
                <a:cs typeface="Times New Roman"/>
              </a:rPr>
              <a:t>cual solo </a:t>
            </a:r>
            <a:r>
              <a:rPr sz="1000" spc="-4" dirty="0">
                <a:latin typeface="Times New Roman"/>
                <a:cs typeface="Times New Roman"/>
              </a:rPr>
              <a:t>esté operando </a:t>
            </a:r>
            <a:r>
              <a:rPr sz="1000" dirty="0">
                <a:latin typeface="Times New Roman"/>
                <a:cs typeface="Times New Roman"/>
              </a:rPr>
              <a:t>un </a:t>
            </a:r>
            <a:r>
              <a:rPr sz="1000" spc="-4" dirty="0">
                <a:latin typeface="Times New Roman"/>
                <a:cs typeface="Times New Roman"/>
              </a:rPr>
              <a:t>generador como se </a:t>
            </a:r>
            <a:r>
              <a:rPr sz="1000" dirty="0">
                <a:latin typeface="Times New Roman"/>
                <a:cs typeface="Times New Roman"/>
              </a:rPr>
              <a:t>mostró </a:t>
            </a:r>
            <a:r>
              <a:rPr sz="1000" spc="-4" dirty="0">
                <a:latin typeface="Times New Roman"/>
                <a:cs typeface="Times New Roman"/>
              </a:rPr>
              <a:t>anteriormente </a:t>
            </a:r>
            <a:r>
              <a:rPr sz="1000" dirty="0">
                <a:latin typeface="Times New Roman"/>
                <a:cs typeface="Times New Roman"/>
              </a:rPr>
              <a:t>solo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reduce</a:t>
            </a:r>
            <a:r>
              <a:rPr sz="1000" dirty="0">
                <a:latin typeface="Times New Roman"/>
                <a:cs typeface="Times New Roman"/>
              </a:rPr>
              <a:t> la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contribución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cortocircuito</a:t>
            </a:r>
            <a:r>
              <a:rPr sz="1000" dirty="0">
                <a:latin typeface="Times New Roman"/>
                <a:cs typeface="Times New Roman"/>
              </a:rPr>
              <a:t> producida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por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generador</a:t>
            </a:r>
            <a:r>
              <a:rPr sz="1000" dirty="0">
                <a:latin typeface="Times New Roman"/>
                <a:cs typeface="Times New Roman"/>
              </a:rPr>
              <a:t> que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no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está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operación.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ANEXOS,</a:t>
            </a:r>
            <a:r>
              <a:rPr sz="1000" b="1" spc="4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“SHORT-CIRCUIT</a:t>
            </a:r>
            <a:r>
              <a:rPr sz="1000" b="1" spc="4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REPORT”,</a:t>
            </a:r>
            <a:r>
              <a:rPr sz="1000" b="1" dirty="0">
                <a:latin typeface="Times New Roman"/>
                <a:cs typeface="Times New Roman"/>
              </a:rPr>
              <a:t> Study</a:t>
            </a:r>
            <a:r>
              <a:rPr sz="1000" b="1" spc="4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Case:</a:t>
            </a:r>
            <a:r>
              <a:rPr sz="1000" b="1" spc="8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BUS13.8kV_1G.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293138" y="1486443"/>
            <a:ext cx="3065607" cy="118081"/>
          </a:xfrm>
          <a:prstGeom prst="rect">
            <a:avLst/>
          </a:prstGeom>
        </p:spPr>
        <p:txBody>
          <a:bodyPr vert="horz" wrap="square" lIns="0" tIns="10259" rIns="0" bIns="0" rtlCol="0">
            <a:spAutoFit/>
          </a:bodyPr>
          <a:lstStyle/>
          <a:p>
            <a:pPr marL="10259">
              <a:spcBef>
                <a:spcPts val="81"/>
              </a:spcBef>
            </a:pPr>
            <a:r>
              <a:rPr sz="700" b="1" i="1" dirty="0">
                <a:latin typeface="Times New Roman"/>
                <a:cs typeface="Times New Roman"/>
              </a:rPr>
              <a:t>Figura 5.28: </a:t>
            </a:r>
            <a:r>
              <a:rPr sz="700" b="1" i="1" spc="-4" dirty="0">
                <a:latin typeface="Times New Roman"/>
                <a:cs typeface="Times New Roman"/>
              </a:rPr>
              <a:t>Reporte</a:t>
            </a:r>
            <a:r>
              <a:rPr sz="700" b="1" i="1" spc="-8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de</a:t>
            </a:r>
            <a:r>
              <a:rPr sz="700" b="1" i="1" spc="-4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fallas</a:t>
            </a:r>
            <a:r>
              <a:rPr sz="700" b="1" i="1" spc="4" dirty="0">
                <a:latin typeface="Times New Roman"/>
                <a:cs typeface="Times New Roman"/>
              </a:rPr>
              <a:t> </a:t>
            </a:r>
            <a:r>
              <a:rPr sz="700" b="1" i="1" spc="-8" dirty="0">
                <a:latin typeface="Times New Roman"/>
                <a:cs typeface="Times New Roman"/>
              </a:rPr>
              <a:t>en</a:t>
            </a:r>
            <a:r>
              <a:rPr sz="700" b="1" i="1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el</a:t>
            </a:r>
            <a:r>
              <a:rPr sz="700" b="1" i="1" spc="4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bus</a:t>
            </a:r>
            <a:r>
              <a:rPr sz="700" b="1" i="1" spc="-12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de</a:t>
            </a:r>
            <a:r>
              <a:rPr sz="700" b="1" i="1" spc="-4" dirty="0">
                <a:latin typeface="Times New Roman"/>
                <a:cs typeface="Times New Roman"/>
              </a:rPr>
              <a:t> 13.8kV, un</a:t>
            </a:r>
            <a:r>
              <a:rPr sz="700" b="1" i="1" spc="-8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generador.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51937" y="1647712"/>
            <a:ext cx="5550237" cy="824428"/>
          </a:xfrm>
          <a:prstGeom prst="rect">
            <a:avLst/>
          </a:prstGeom>
        </p:spPr>
        <p:txBody>
          <a:bodyPr vert="horz" wrap="square" lIns="0" tIns="10259" rIns="0" bIns="0" rtlCol="0">
            <a:spAutoFit/>
          </a:bodyPr>
          <a:lstStyle/>
          <a:p>
            <a:pPr marL="10259">
              <a:spcBef>
                <a:spcPts val="81"/>
              </a:spcBef>
            </a:pPr>
            <a:r>
              <a:rPr sz="1100" b="1" spc="-4" dirty="0">
                <a:latin typeface="Times New Roman"/>
                <a:cs typeface="Times New Roman"/>
              </a:rPr>
              <a:t>5.2.3</a:t>
            </a:r>
            <a:r>
              <a:rPr sz="1100" b="1" spc="32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ESTUDIO</a:t>
            </a:r>
            <a:r>
              <a:rPr sz="1100" b="1" spc="4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DE</a:t>
            </a:r>
            <a:r>
              <a:rPr sz="1100" b="1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CORTOCIRCUITO</a:t>
            </a:r>
            <a:r>
              <a:rPr sz="1100" b="1" spc="4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EN</a:t>
            </a:r>
            <a:r>
              <a:rPr sz="1100" b="1" spc="-16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EL </a:t>
            </a:r>
            <a:r>
              <a:rPr sz="1100" b="1" spc="-4" dirty="0">
                <a:latin typeface="Times New Roman"/>
                <a:cs typeface="Times New Roman"/>
              </a:rPr>
              <a:t>BUS</a:t>
            </a:r>
            <a:r>
              <a:rPr sz="1100" b="1" spc="4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DE</a:t>
            </a:r>
            <a:r>
              <a:rPr sz="1100" b="1" spc="4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0.48kV.</a:t>
            </a:r>
            <a:endParaRPr sz="1100">
              <a:latin typeface="Times New Roman"/>
              <a:cs typeface="Times New Roman"/>
            </a:endParaRPr>
          </a:p>
          <a:p>
            <a:pPr>
              <a:spcBef>
                <a:spcPts val="16"/>
              </a:spcBef>
            </a:pPr>
            <a:endParaRPr sz="1100">
              <a:latin typeface="Times New Roman"/>
              <a:cs typeface="Times New Roman"/>
            </a:endParaRPr>
          </a:p>
          <a:p>
            <a:pPr marL="10259" marR="4104" algn="just">
              <a:lnSpc>
                <a:spcPct val="103299"/>
              </a:lnSpc>
            </a:pPr>
            <a:r>
              <a:rPr sz="1000" spc="-4" dirty="0">
                <a:latin typeface="Times New Roman"/>
                <a:cs typeface="Times New Roman"/>
              </a:rPr>
              <a:t>Se continua con </a:t>
            </a:r>
            <a:r>
              <a:rPr sz="1000" dirty="0">
                <a:latin typeface="Times New Roman"/>
                <a:cs typeface="Times New Roman"/>
              </a:rPr>
              <a:t>el análisis de </a:t>
            </a:r>
            <a:r>
              <a:rPr sz="1000" spc="-4" dirty="0">
                <a:latin typeface="Times New Roman"/>
                <a:cs typeface="Times New Roman"/>
              </a:rPr>
              <a:t>cortocircuito, en este </a:t>
            </a:r>
            <a:r>
              <a:rPr sz="1000" dirty="0">
                <a:latin typeface="Times New Roman"/>
                <a:cs typeface="Times New Roman"/>
              </a:rPr>
              <a:t>caso </a:t>
            </a:r>
            <a:r>
              <a:rPr sz="1000" spc="-4" dirty="0">
                <a:latin typeface="Times New Roman"/>
                <a:cs typeface="Times New Roman"/>
              </a:rPr>
              <a:t>se coloca el </a:t>
            </a:r>
            <a:r>
              <a:rPr sz="1000" dirty="0">
                <a:latin typeface="Times New Roman"/>
                <a:cs typeface="Times New Roman"/>
              </a:rPr>
              <a:t>bus de 0.48kV, </a:t>
            </a:r>
            <a:r>
              <a:rPr sz="1000" spc="-4" dirty="0">
                <a:latin typeface="Times New Roman"/>
                <a:cs typeface="Times New Roman"/>
              </a:rPr>
              <a:t>en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cortocircuito, los datos para el caso </a:t>
            </a:r>
            <a:r>
              <a:rPr sz="1000" dirty="0">
                <a:latin typeface="Times New Roman"/>
                <a:cs typeface="Times New Roman"/>
              </a:rPr>
              <a:t>de una </a:t>
            </a:r>
            <a:r>
              <a:rPr sz="1000" spc="-4" dirty="0">
                <a:latin typeface="Times New Roman"/>
                <a:cs typeface="Times New Roman"/>
              </a:rPr>
              <a:t>falla </a:t>
            </a:r>
            <a:r>
              <a:rPr sz="1000" dirty="0">
                <a:latin typeface="Times New Roman"/>
                <a:cs typeface="Times New Roman"/>
              </a:rPr>
              <a:t>trifásica </a:t>
            </a:r>
            <a:r>
              <a:rPr sz="1000" spc="-4" dirty="0">
                <a:latin typeface="Times New Roman"/>
                <a:cs typeface="Times New Roman"/>
              </a:rPr>
              <a:t>en el bus </a:t>
            </a:r>
            <a:r>
              <a:rPr sz="1000" dirty="0">
                <a:latin typeface="Times New Roman"/>
                <a:cs typeface="Times New Roman"/>
              </a:rPr>
              <a:t>de 0.48kV, </a:t>
            </a:r>
            <a:r>
              <a:rPr sz="1000" spc="-4" dirty="0">
                <a:latin typeface="Times New Roman"/>
                <a:cs typeface="Times New Roman"/>
              </a:rPr>
              <a:t>con los </a:t>
            </a:r>
            <a:r>
              <a:rPr sz="1000" spc="-8" dirty="0">
                <a:latin typeface="Times New Roman"/>
                <a:cs typeface="Times New Roman"/>
              </a:rPr>
              <a:t>dos </a:t>
            </a:r>
            <a:r>
              <a:rPr sz="1000" spc="-4" dirty="0">
                <a:latin typeface="Times New Roman"/>
                <a:cs typeface="Times New Roman"/>
              </a:rPr>
              <a:t> generadores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operando</a:t>
            </a:r>
            <a:r>
              <a:rPr sz="1000" dirty="0">
                <a:latin typeface="Times New Roman"/>
                <a:cs typeface="Times New Roman"/>
              </a:rPr>
              <a:t> se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presentan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</a:t>
            </a:r>
            <a:r>
              <a:rPr sz="1000" spc="-4" dirty="0">
                <a:latin typeface="Times New Roman"/>
                <a:cs typeface="Times New Roman"/>
              </a:rPr>
              <a:t> continuación.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51936" y="4597874"/>
            <a:ext cx="5552113" cy="1317384"/>
          </a:xfrm>
          <a:prstGeom prst="rect">
            <a:avLst/>
          </a:prstGeom>
        </p:spPr>
        <p:txBody>
          <a:bodyPr vert="horz" wrap="square" lIns="0" tIns="10259" rIns="0" bIns="0" rtlCol="0">
            <a:spAutoFit/>
          </a:bodyPr>
          <a:lstStyle/>
          <a:p>
            <a:pPr algn="ctr">
              <a:spcBef>
                <a:spcPts val="81"/>
              </a:spcBef>
            </a:pPr>
            <a:r>
              <a:rPr sz="700" b="1" i="1" dirty="0">
                <a:latin typeface="Times New Roman"/>
                <a:cs typeface="Times New Roman"/>
              </a:rPr>
              <a:t>Figura</a:t>
            </a:r>
            <a:r>
              <a:rPr sz="700" b="1" i="1" spc="-4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5.29:</a:t>
            </a:r>
            <a:r>
              <a:rPr sz="700" b="1" i="1" spc="4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Cortocircuito</a:t>
            </a:r>
            <a:r>
              <a:rPr sz="700" b="1" i="1" dirty="0">
                <a:latin typeface="Times New Roman"/>
                <a:cs typeface="Times New Roman"/>
              </a:rPr>
              <a:t> bus</a:t>
            </a:r>
            <a:r>
              <a:rPr sz="700" b="1" i="1" spc="-8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0.48kV,</a:t>
            </a:r>
            <a:r>
              <a:rPr sz="700" b="1" i="1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trifásico.</a:t>
            </a:r>
            <a:endParaRPr sz="700">
              <a:latin typeface="Times New Roman"/>
              <a:cs typeface="Times New Roman"/>
            </a:endParaRPr>
          </a:p>
          <a:p>
            <a:pPr marL="10259" marR="4104" algn="just">
              <a:lnSpc>
                <a:spcPct val="103400"/>
              </a:lnSpc>
              <a:spcBef>
                <a:spcPts val="691"/>
              </a:spcBef>
            </a:pPr>
            <a:r>
              <a:rPr sz="1000" spc="-4" dirty="0">
                <a:latin typeface="Times New Roman"/>
                <a:cs typeface="Times New Roman"/>
              </a:rPr>
              <a:t>Para </a:t>
            </a:r>
            <a:r>
              <a:rPr sz="1000" dirty="0">
                <a:latin typeface="Times New Roman"/>
                <a:cs typeface="Times New Roman"/>
              </a:rPr>
              <a:t>este caso </a:t>
            </a:r>
            <a:r>
              <a:rPr sz="1000" spc="-4" dirty="0">
                <a:latin typeface="Times New Roman"/>
                <a:cs typeface="Times New Roman"/>
              </a:rPr>
              <a:t>en el cual el bus </a:t>
            </a:r>
            <a:r>
              <a:rPr sz="1000" dirty="0">
                <a:latin typeface="Times New Roman"/>
                <a:cs typeface="Times New Roman"/>
              </a:rPr>
              <a:t>de 0.48kV </a:t>
            </a:r>
            <a:r>
              <a:rPr sz="1000" spc="-4" dirty="0">
                <a:latin typeface="Times New Roman"/>
                <a:cs typeface="Times New Roman"/>
              </a:rPr>
              <a:t>es el </a:t>
            </a:r>
            <a:r>
              <a:rPr sz="1000" dirty="0">
                <a:latin typeface="Times New Roman"/>
                <a:cs typeface="Times New Roman"/>
              </a:rPr>
              <a:t>que </a:t>
            </a:r>
            <a:r>
              <a:rPr sz="1000" spc="-4" dirty="0">
                <a:latin typeface="Times New Roman"/>
                <a:cs typeface="Times New Roman"/>
              </a:rPr>
              <a:t>se </a:t>
            </a:r>
            <a:r>
              <a:rPr sz="1000" dirty="0">
                <a:latin typeface="Times New Roman"/>
                <a:cs typeface="Times New Roman"/>
              </a:rPr>
              <a:t>simula un </a:t>
            </a:r>
            <a:r>
              <a:rPr sz="1000" spc="-4" dirty="0">
                <a:latin typeface="Times New Roman"/>
                <a:cs typeface="Times New Roman"/>
              </a:rPr>
              <a:t>cortocircuito </a:t>
            </a:r>
            <a:r>
              <a:rPr sz="1000" dirty="0">
                <a:latin typeface="Times New Roman"/>
                <a:cs typeface="Times New Roman"/>
              </a:rPr>
              <a:t>de una </a:t>
            </a:r>
            <a:r>
              <a:rPr sz="1000" spc="-4" dirty="0">
                <a:latin typeface="Times New Roman"/>
                <a:cs typeface="Times New Roman"/>
              </a:rPr>
              <a:t>falla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trifásica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tenemos</a:t>
            </a:r>
            <a:r>
              <a:rPr sz="1000" dirty="0">
                <a:latin typeface="Times New Roman"/>
                <a:cs typeface="Times New Roman"/>
              </a:rPr>
              <a:t> una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contribución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corriente</a:t>
            </a:r>
            <a:r>
              <a:rPr sz="1000" dirty="0">
                <a:latin typeface="Times New Roman"/>
                <a:cs typeface="Times New Roman"/>
              </a:rPr>
              <a:t> de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cortocircuito</a:t>
            </a:r>
            <a:r>
              <a:rPr sz="1000" dirty="0">
                <a:latin typeface="Times New Roman"/>
                <a:cs typeface="Times New Roman"/>
              </a:rPr>
              <a:t> de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red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eléctrica</a:t>
            </a:r>
            <a:r>
              <a:rPr sz="1000" dirty="0">
                <a:latin typeface="Times New Roman"/>
                <a:cs typeface="Times New Roman"/>
              </a:rPr>
              <a:t> de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0.075kA, esta corriente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cortocircuito </a:t>
            </a:r>
            <a:r>
              <a:rPr sz="1000" dirty="0">
                <a:latin typeface="Times New Roman"/>
                <a:cs typeface="Times New Roman"/>
              </a:rPr>
              <a:t>divide </a:t>
            </a:r>
            <a:r>
              <a:rPr sz="1000" spc="-4" dirty="0">
                <a:latin typeface="Times New Roman"/>
                <a:cs typeface="Times New Roman"/>
              </a:rPr>
              <a:t>hacia los dos transformadores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potencia, al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pasar </a:t>
            </a:r>
            <a:r>
              <a:rPr sz="1000" dirty="0">
                <a:latin typeface="Times New Roman"/>
                <a:cs typeface="Times New Roman"/>
              </a:rPr>
              <a:t>por </a:t>
            </a:r>
            <a:r>
              <a:rPr sz="1000" spc="-4" dirty="0">
                <a:latin typeface="Times New Roman"/>
                <a:cs typeface="Times New Roman"/>
              </a:rPr>
              <a:t>los transformadores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potencia </a:t>
            </a:r>
            <a:r>
              <a:rPr sz="1000" dirty="0">
                <a:latin typeface="Times New Roman"/>
                <a:cs typeface="Times New Roman"/>
              </a:rPr>
              <a:t>la </a:t>
            </a:r>
            <a:r>
              <a:rPr sz="1000" spc="-4" dirty="0">
                <a:latin typeface="Times New Roman"/>
                <a:cs typeface="Times New Roman"/>
              </a:rPr>
              <a:t>corriente tiene </a:t>
            </a:r>
            <a:r>
              <a:rPr sz="1000" dirty="0">
                <a:latin typeface="Times New Roman"/>
                <a:cs typeface="Times New Roman"/>
              </a:rPr>
              <a:t>un </a:t>
            </a:r>
            <a:r>
              <a:rPr sz="1000" spc="-4" dirty="0">
                <a:latin typeface="Times New Roman"/>
                <a:cs typeface="Times New Roman"/>
              </a:rPr>
              <a:t>valor </a:t>
            </a:r>
            <a:r>
              <a:rPr sz="1000" dirty="0">
                <a:latin typeface="Times New Roman"/>
                <a:cs typeface="Times New Roman"/>
              </a:rPr>
              <a:t>de 0.314kA, </a:t>
            </a:r>
            <a:r>
              <a:rPr sz="1000" spc="-4" dirty="0">
                <a:latin typeface="Times New Roman"/>
                <a:cs typeface="Times New Roman"/>
              </a:rPr>
              <a:t>estas </a:t>
            </a:r>
            <a:r>
              <a:rPr sz="1000" dirty="0">
                <a:latin typeface="Times New Roman"/>
                <a:cs typeface="Times New Roman"/>
              </a:rPr>
              <a:t>se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suman a </a:t>
            </a:r>
            <a:r>
              <a:rPr sz="1000" spc="-4" dirty="0">
                <a:latin typeface="Times New Roman"/>
                <a:cs typeface="Times New Roman"/>
              </a:rPr>
              <a:t>las corrientes </a:t>
            </a:r>
            <a:r>
              <a:rPr sz="1000" spc="4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cortocircuito </a:t>
            </a:r>
            <a:r>
              <a:rPr sz="1000" dirty="0">
                <a:latin typeface="Times New Roman"/>
                <a:cs typeface="Times New Roman"/>
              </a:rPr>
              <a:t>de 0.268kA </a:t>
            </a:r>
            <a:r>
              <a:rPr sz="1000" spc="-4" dirty="0">
                <a:latin typeface="Times New Roman"/>
                <a:cs typeface="Times New Roman"/>
              </a:rPr>
              <a:t>las </a:t>
            </a:r>
            <a:r>
              <a:rPr sz="1000" dirty="0">
                <a:latin typeface="Times New Roman"/>
                <a:cs typeface="Times New Roman"/>
              </a:rPr>
              <a:t>cuales </a:t>
            </a:r>
            <a:r>
              <a:rPr sz="1000" spc="-4" dirty="0">
                <a:latin typeface="Times New Roman"/>
                <a:cs typeface="Times New Roman"/>
              </a:rPr>
              <a:t>son </a:t>
            </a:r>
            <a:r>
              <a:rPr sz="1000" spc="4" dirty="0">
                <a:latin typeface="Times New Roman"/>
                <a:cs typeface="Times New Roman"/>
              </a:rPr>
              <a:t>la </a:t>
            </a:r>
            <a:r>
              <a:rPr sz="1000" dirty="0">
                <a:latin typeface="Times New Roman"/>
                <a:cs typeface="Times New Roman"/>
              </a:rPr>
              <a:t>contribución de </a:t>
            </a:r>
            <a:r>
              <a:rPr sz="1000" spc="-4" dirty="0">
                <a:latin typeface="Times New Roman"/>
                <a:cs typeface="Times New Roman"/>
              </a:rPr>
              <a:t>los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generadores, estas </a:t>
            </a:r>
            <a:r>
              <a:rPr sz="1000" dirty="0">
                <a:latin typeface="Times New Roman"/>
                <a:cs typeface="Times New Roman"/>
              </a:rPr>
              <a:t>sumatorias de </a:t>
            </a:r>
            <a:r>
              <a:rPr sz="1000" spc="-4" dirty="0">
                <a:latin typeface="Times New Roman"/>
                <a:cs typeface="Times New Roman"/>
              </a:rPr>
              <a:t>corrientes al </a:t>
            </a:r>
            <a:r>
              <a:rPr sz="1000" dirty="0">
                <a:latin typeface="Times New Roman"/>
                <a:cs typeface="Times New Roman"/>
              </a:rPr>
              <a:t>pasar por </a:t>
            </a:r>
            <a:r>
              <a:rPr sz="1000" spc="-4" dirty="0">
                <a:latin typeface="Times New Roman"/>
                <a:cs typeface="Times New Roman"/>
              </a:rPr>
              <a:t>los transformadores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servicio </a:t>
            </a:r>
            <a:r>
              <a:rPr sz="1000" dirty="0">
                <a:latin typeface="Times New Roman"/>
                <a:cs typeface="Times New Roman"/>
              </a:rPr>
              <a:t> propio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suman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un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valor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16.72kA,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suma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estas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dos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produce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spc="4" dirty="0">
                <a:latin typeface="Times New Roman"/>
                <a:cs typeface="Times New Roman"/>
              </a:rPr>
              <a:t>la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corriente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cortocircuito </a:t>
            </a:r>
            <a:r>
              <a:rPr sz="1000" spc="-23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trifásica </a:t>
            </a:r>
            <a:r>
              <a:rPr sz="1000" dirty="0">
                <a:latin typeface="Times New Roman"/>
                <a:cs typeface="Times New Roman"/>
              </a:rPr>
              <a:t>presente </a:t>
            </a:r>
            <a:r>
              <a:rPr sz="1000" spc="-4" dirty="0">
                <a:latin typeface="Times New Roman"/>
                <a:cs typeface="Times New Roman"/>
              </a:rPr>
              <a:t>en el </a:t>
            </a:r>
            <a:r>
              <a:rPr sz="1000" dirty="0">
                <a:latin typeface="Times New Roman"/>
                <a:cs typeface="Times New Roman"/>
              </a:rPr>
              <a:t>bus de 0.48kV que presenta </a:t>
            </a:r>
            <a:r>
              <a:rPr sz="1000" spc="-4" dirty="0">
                <a:latin typeface="Times New Roman"/>
                <a:cs typeface="Times New Roman"/>
              </a:rPr>
              <a:t>cortocircuito </a:t>
            </a:r>
            <a:r>
              <a:rPr sz="1000" dirty="0">
                <a:latin typeface="Times New Roman"/>
                <a:cs typeface="Times New Roman"/>
              </a:rPr>
              <a:t>y dicha </a:t>
            </a:r>
            <a:r>
              <a:rPr sz="1000" spc="-4" dirty="0">
                <a:latin typeface="Times New Roman"/>
                <a:cs typeface="Times New Roman"/>
              </a:rPr>
              <a:t>corriente </a:t>
            </a:r>
            <a:r>
              <a:rPr sz="1000" dirty="0">
                <a:latin typeface="Times New Roman"/>
                <a:cs typeface="Times New Roman"/>
              </a:rPr>
              <a:t>tiene un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valor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33.44kA.</a:t>
            </a:r>
            <a:endParaRPr sz="1000">
              <a:latin typeface="Times New Roman"/>
              <a:cs typeface="Times New Roman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1085141" y="960677"/>
            <a:ext cx="5124354" cy="512314"/>
            <a:chOff x="1101836" y="1497945"/>
            <a:chExt cx="5203190" cy="798830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01836" y="1497945"/>
              <a:ext cx="5202967" cy="798789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56716" y="1543811"/>
              <a:ext cx="5042916" cy="647700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1137666" y="1524761"/>
              <a:ext cx="5081270" cy="685800"/>
            </a:xfrm>
            <a:custGeom>
              <a:avLst/>
              <a:gdLst/>
              <a:ahLst/>
              <a:cxnLst/>
              <a:rect l="l" t="t" r="r" b="b"/>
              <a:pathLst>
                <a:path w="5081270" h="685800">
                  <a:moveTo>
                    <a:pt x="0" y="685800"/>
                  </a:moveTo>
                  <a:lnTo>
                    <a:pt x="5081016" y="685800"/>
                  </a:lnTo>
                  <a:lnTo>
                    <a:pt x="5081016" y="0"/>
                  </a:lnTo>
                  <a:lnTo>
                    <a:pt x="0" y="0"/>
                  </a:lnTo>
                  <a:lnTo>
                    <a:pt x="0" y="685800"/>
                  </a:lnTo>
                  <a:close/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395614" y="2341668"/>
            <a:ext cx="4898095" cy="2236304"/>
          </a:xfrm>
          <a:prstGeom prst="rect">
            <a:avLst/>
          </a:prstGeom>
        </p:spPr>
      </p:pic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xfrm>
            <a:off x="6329082" y="5931133"/>
            <a:ext cx="300182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0777"/>
            <a:r>
              <a:rPr dirty="0"/>
              <a:t>102</a:t>
            </a:r>
          </a:p>
        </p:txBody>
      </p:sp>
    </p:spTree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51937" y="559879"/>
            <a:ext cx="5551488" cy="324232"/>
          </a:xfrm>
          <a:prstGeom prst="rect">
            <a:avLst/>
          </a:prstGeom>
        </p:spPr>
        <p:txBody>
          <a:bodyPr vert="horz" wrap="square" lIns="0" tIns="4104" rIns="0" bIns="0" rtlCol="0">
            <a:spAutoFit/>
          </a:bodyPr>
          <a:lstStyle/>
          <a:p>
            <a:pPr marL="10259" marR="4104">
              <a:lnSpc>
                <a:spcPct val="104200"/>
              </a:lnSpc>
              <a:spcBef>
                <a:spcPts val="32"/>
              </a:spcBef>
            </a:pPr>
            <a:r>
              <a:rPr sz="1000" spc="-8" dirty="0">
                <a:latin typeface="Times New Roman"/>
                <a:cs typeface="Times New Roman"/>
              </a:rPr>
              <a:t>Las</a:t>
            </a:r>
            <a:r>
              <a:rPr sz="1000" spc="2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demás</a:t>
            </a:r>
            <a:r>
              <a:rPr sz="1000" spc="2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fallas</a:t>
            </a:r>
            <a:r>
              <a:rPr sz="1000" spc="2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2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cortocircuito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</a:t>
            </a:r>
            <a:r>
              <a:rPr sz="1000" spc="2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presentan</a:t>
            </a:r>
            <a:r>
              <a:rPr sz="1000" spc="3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spc="2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53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Figura</a:t>
            </a:r>
            <a:r>
              <a:rPr sz="1000" b="1" spc="20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5.30</a:t>
            </a:r>
            <a:r>
              <a:rPr sz="1000" dirty="0">
                <a:latin typeface="Times New Roman"/>
                <a:cs typeface="Times New Roman"/>
              </a:rPr>
              <a:t>,</a:t>
            </a:r>
            <a:r>
              <a:rPr sz="1000" spc="2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2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hoja</a:t>
            </a:r>
            <a:r>
              <a:rPr sz="1000" spc="1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reporte</a:t>
            </a:r>
            <a:r>
              <a:rPr sz="1000" spc="1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se</a:t>
            </a:r>
            <a:r>
              <a:rPr sz="1000" spc="1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muestra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ANEXOS,</a:t>
            </a:r>
            <a:r>
              <a:rPr sz="1000" b="1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“SHORT-CIRCUIT</a:t>
            </a:r>
            <a:r>
              <a:rPr sz="1000" b="1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REPORT”,</a:t>
            </a:r>
            <a:r>
              <a:rPr sz="1000" b="1" spc="8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Study </a:t>
            </a:r>
            <a:r>
              <a:rPr sz="1000" b="1" spc="-4" dirty="0">
                <a:latin typeface="Times New Roman"/>
                <a:cs typeface="Times New Roman"/>
              </a:rPr>
              <a:t>Case:</a:t>
            </a:r>
            <a:r>
              <a:rPr sz="1000" b="1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BUS0.48kV_2G.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51937" y="1365247"/>
            <a:ext cx="5547735" cy="709012"/>
          </a:xfrm>
          <a:prstGeom prst="rect">
            <a:avLst/>
          </a:prstGeom>
        </p:spPr>
        <p:txBody>
          <a:bodyPr vert="horz" wrap="square" lIns="0" tIns="10259" rIns="0" bIns="0" rtlCol="0">
            <a:spAutoFit/>
          </a:bodyPr>
          <a:lstStyle/>
          <a:p>
            <a:pPr marL="1539" algn="ctr">
              <a:spcBef>
                <a:spcPts val="81"/>
              </a:spcBef>
            </a:pPr>
            <a:r>
              <a:rPr sz="700" b="1" i="1" dirty="0">
                <a:latin typeface="Times New Roman"/>
                <a:cs typeface="Times New Roman"/>
              </a:rPr>
              <a:t>Figura</a:t>
            </a:r>
            <a:r>
              <a:rPr sz="700" b="1" i="1" spc="-8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5.30: </a:t>
            </a:r>
            <a:r>
              <a:rPr sz="700" b="1" i="1" spc="-4" dirty="0">
                <a:latin typeface="Times New Roman"/>
                <a:cs typeface="Times New Roman"/>
              </a:rPr>
              <a:t>Reporte</a:t>
            </a:r>
            <a:r>
              <a:rPr sz="700" b="1" i="1" spc="-16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de</a:t>
            </a:r>
            <a:r>
              <a:rPr sz="700" b="1" i="1" spc="-4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fallas </a:t>
            </a:r>
            <a:r>
              <a:rPr sz="700" b="1" i="1" spc="-8" dirty="0">
                <a:latin typeface="Times New Roman"/>
                <a:cs typeface="Times New Roman"/>
              </a:rPr>
              <a:t>en</a:t>
            </a:r>
            <a:r>
              <a:rPr sz="700" b="1" i="1" spc="-4" dirty="0">
                <a:latin typeface="Times New Roman"/>
                <a:cs typeface="Times New Roman"/>
              </a:rPr>
              <a:t> el</a:t>
            </a:r>
            <a:r>
              <a:rPr sz="700" b="1" i="1" dirty="0">
                <a:latin typeface="Times New Roman"/>
                <a:cs typeface="Times New Roman"/>
              </a:rPr>
              <a:t> bus</a:t>
            </a:r>
            <a:r>
              <a:rPr sz="700" b="1" i="1" spc="-12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de</a:t>
            </a:r>
            <a:r>
              <a:rPr sz="700" b="1" i="1" spc="-8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0.48kV.</a:t>
            </a:r>
            <a:endParaRPr sz="700">
              <a:latin typeface="Times New Roman"/>
              <a:cs typeface="Times New Roman"/>
            </a:endParaRPr>
          </a:p>
          <a:p>
            <a:pPr marL="10259" marR="4104" algn="just">
              <a:lnSpc>
                <a:spcPct val="103299"/>
              </a:lnSpc>
              <a:spcBef>
                <a:spcPts val="699"/>
              </a:spcBef>
            </a:pPr>
            <a:r>
              <a:rPr sz="1000" spc="-4" dirty="0">
                <a:latin typeface="Times New Roman"/>
                <a:cs typeface="Times New Roman"/>
              </a:rPr>
              <a:t>Para el caso en el </a:t>
            </a:r>
            <a:r>
              <a:rPr sz="1000" dirty="0">
                <a:latin typeface="Times New Roman"/>
                <a:cs typeface="Times New Roman"/>
              </a:rPr>
              <a:t>cual solo </a:t>
            </a:r>
            <a:r>
              <a:rPr sz="1000" spc="-4" dirty="0">
                <a:latin typeface="Times New Roman"/>
                <a:cs typeface="Times New Roman"/>
              </a:rPr>
              <a:t>esté operando </a:t>
            </a:r>
            <a:r>
              <a:rPr sz="1000" dirty="0">
                <a:latin typeface="Times New Roman"/>
                <a:cs typeface="Times New Roman"/>
              </a:rPr>
              <a:t>un </a:t>
            </a:r>
            <a:r>
              <a:rPr sz="1000" spc="-4" dirty="0">
                <a:latin typeface="Times New Roman"/>
                <a:cs typeface="Times New Roman"/>
              </a:rPr>
              <a:t>generador como se </a:t>
            </a:r>
            <a:r>
              <a:rPr sz="1000" dirty="0">
                <a:latin typeface="Times New Roman"/>
                <a:cs typeface="Times New Roman"/>
              </a:rPr>
              <a:t>mostró </a:t>
            </a:r>
            <a:r>
              <a:rPr sz="1000" spc="-4" dirty="0">
                <a:latin typeface="Times New Roman"/>
                <a:cs typeface="Times New Roman"/>
              </a:rPr>
              <a:t>anteriormente </a:t>
            </a:r>
            <a:r>
              <a:rPr sz="1000" dirty="0">
                <a:latin typeface="Times New Roman"/>
                <a:cs typeface="Times New Roman"/>
              </a:rPr>
              <a:t>solo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reduce</a:t>
            </a:r>
            <a:r>
              <a:rPr sz="1000" dirty="0">
                <a:latin typeface="Times New Roman"/>
                <a:cs typeface="Times New Roman"/>
              </a:rPr>
              <a:t> la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contribución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cortocircuito</a:t>
            </a:r>
            <a:r>
              <a:rPr sz="1000" dirty="0">
                <a:latin typeface="Times New Roman"/>
                <a:cs typeface="Times New Roman"/>
              </a:rPr>
              <a:t> producida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por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generador</a:t>
            </a:r>
            <a:r>
              <a:rPr sz="1000" dirty="0">
                <a:latin typeface="Times New Roman"/>
                <a:cs typeface="Times New Roman"/>
              </a:rPr>
              <a:t> que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no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está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operación.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spc="12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ANEXOS,</a:t>
            </a:r>
            <a:r>
              <a:rPr sz="1000" b="1" spc="12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“SHORT-CIRCUIT</a:t>
            </a:r>
            <a:r>
              <a:rPr sz="1000" b="1" spc="12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REPORT”,</a:t>
            </a:r>
            <a:r>
              <a:rPr sz="1000" b="1" spc="12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Study</a:t>
            </a:r>
            <a:r>
              <a:rPr sz="1000" b="1" spc="12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Case:</a:t>
            </a:r>
            <a:r>
              <a:rPr sz="1000" b="1" spc="20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BUS0.48kV_1G.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293138" y="2454300"/>
            <a:ext cx="3065607" cy="118081"/>
          </a:xfrm>
          <a:prstGeom prst="rect">
            <a:avLst/>
          </a:prstGeom>
        </p:spPr>
        <p:txBody>
          <a:bodyPr vert="horz" wrap="square" lIns="0" tIns="10259" rIns="0" bIns="0" rtlCol="0">
            <a:spAutoFit/>
          </a:bodyPr>
          <a:lstStyle/>
          <a:p>
            <a:pPr marL="10259">
              <a:spcBef>
                <a:spcPts val="81"/>
              </a:spcBef>
            </a:pPr>
            <a:r>
              <a:rPr sz="700" b="1" i="1" dirty="0">
                <a:latin typeface="Times New Roman"/>
                <a:cs typeface="Times New Roman"/>
              </a:rPr>
              <a:t>Figura 5.31: </a:t>
            </a:r>
            <a:r>
              <a:rPr sz="700" b="1" i="1" spc="-4" dirty="0">
                <a:latin typeface="Times New Roman"/>
                <a:cs typeface="Times New Roman"/>
              </a:rPr>
              <a:t>Reporte</a:t>
            </a:r>
            <a:r>
              <a:rPr sz="700" b="1" i="1" spc="-8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de</a:t>
            </a:r>
            <a:r>
              <a:rPr sz="700" b="1" i="1" spc="-4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fallas </a:t>
            </a:r>
            <a:r>
              <a:rPr sz="700" b="1" i="1" spc="-8" dirty="0">
                <a:latin typeface="Times New Roman"/>
                <a:cs typeface="Times New Roman"/>
              </a:rPr>
              <a:t>en</a:t>
            </a:r>
            <a:r>
              <a:rPr sz="700" b="1" i="1" spc="4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el</a:t>
            </a:r>
            <a:r>
              <a:rPr sz="700" b="1" i="1" dirty="0">
                <a:latin typeface="Times New Roman"/>
                <a:cs typeface="Times New Roman"/>
              </a:rPr>
              <a:t> bus</a:t>
            </a:r>
            <a:r>
              <a:rPr sz="700" b="1" i="1" spc="-12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de </a:t>
            </a:r>
            <a:r>
              <a:rPr sz="700" b="1" i="1" spc="-4" dirty="0">
                <a:latin typeface="Times New Roman"/>
                <a:cs typeface="Times New Roman"/>
              </a:rPr>
              <a:t>0.48kV,</a:t>
            </a:r>
            <a:r>
              <a:rPr sz="700" b="1" i="1" spc="-8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un</a:t>
            </a:r>
            <a:r>
              <a:rPr sz="700" b="1" i="1" spc="-8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generador.</a:t>
            </a:r>
            <a:endParaRPr sz="700">
              <a:latin typeface="Times New Roman"/>
              <a:cs typeface="Times New Roman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0230" y="2797334"/>
            <a:ext cx="206293" cy="80582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1051937" y="2752403"/>
            <a:ext cx="5553989" cy="3324605"/>
          </a:xfrm>
          <a:prstGeom prst="rect">
            <a:avLst/>
          </a:prstGeom>
        </p:spPr>
        <p:txBody>
          <a:bodyPr vert="horz" wrap="square" lIns="0" tIns="10772" rIns="0" bIns="0" rtlCol="0">
            <a:spAutoFit/>
          </a:bodyPr>
          <a:lstStyle/>
          <a:p>
            <a:pPr marL="229290">
              <a:spcBef>
                <a:spcPts val="85"/>
              </a:spcBef>
            </a:pPr>
            <a:r>
              <a:rPr sz="1100" b="1" spc="-4" dirty="0">
                <a:latin typeface="Times New Roman"/>
                <a:cs typeface="Times New Roman"/>
              </a:rPr>
              <a:t>RESULTADOS.</a:t>
            </a:r>
            <a:endParaRPr sz="1100">
              <a:latin typeface="Times New Roman"/>
              <a:cs typeface="Times New Roman"/>
            </a:endParaRPr>
          </a:p>
          <a:p>
            <a:pPr>
              <a:spcBef>
                <a:spcPts val="4"/>
              </a:spcBef>
            </a:pPr>
            <a:endParaRPr sz="1100">
              <a:latin typeface="Times New Roman"/>
              <a:cs typeface="Times New Roman"/>
            </a:endParaRPr>
          </a:p>
          <a:p>
            <a:pPr marL="10259" marR="4104" algn="just">
              <a:lnSpc>
                <a:spcPct val="103499"/>
              </a:lnSpc>
              <a:spcBef>
                <a:spcPts val="4"/>
              </a:spcBef>
            </a:pPr>
            <a:r>
              <a:rPr sz="1000" spc="-4" dirty="0">
                <a:latin typeface="Times New Roman"/>
                <a:cs typeface="Times New Roman"/>
              </a:rPr>
              <a:t>Al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realizar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simulación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cortocircuito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los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diferentes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buses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potencia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conformados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circuito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central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hidroeléctrica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15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septiembre </a:t>
            </a:r>
            <a:r>
              <a:rPr sz="1000" b="1" spc="-4" dirty="0">
                <a:latin typeface="Times New Roman"/>
                <a:cs typeface="Times New Roman"/>
              </a:rPr>
              <a:t>Figura</a:t>
            </a:r>
            <a:r>
              <a:rPr sz="1000" b="1" spc="-12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5.16</a:t>
            </a:r>
            <a:r>
              <a:rPr sz="1000" dirty="0">
                <a:latin typeface="Times New Roman"/>
                <a:cs typeface="Times New Roman"/>
              </a:rPr>
              <a:t>,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obtienen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los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datos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23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las corrientes </a:t>
            </a:r>
            <a:r>
              <a:rPr sz="1000" spc="4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cortocircuitos presentes en cada bus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potencia en las </a:t>
            </a:r>
            <a:r>
              <a:rPr sz="1000" dirty="0">
                <a:latin typeface="Times New Roman"/>
                <a:cs typeface="Times New Roman"/>
              </a:rPr>
              <a:t>cuales </a:t>
            </a:r>
            <a:r>
              <a:rPr sz="1000" spc="-4" dirty="0">
                <a:latin typeface="Times New Roman"/>
                <a:cs typeface="Times New Roman"/>
              </a:rPr>
              <a:t>se </a:t>
            </a:r>
            <a:r>
              <a:rPr sz="1000" dirty="0">
                <a:latin typeface="Times New Roman"/>
                <a:cs typeface="Times New Roman"/>
              </a:rPr>
              <a:t>simulo </a:t>
            </a:r>
            <a:r>
              <a:rPr sz="1000" spc="-4" dirty="0">
                <a:latin typeface="Times New Roman"/>
                <a:cs typeface="Times New Roman"/>
              </a:rPr>
              <a:t>las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diversas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fallas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cortocircuito: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falla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trifásica,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falla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una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línea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tierra,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falla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entre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dos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líneas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y falla </a:t>
            </a:r>
            <a:r>
              <a:rPr sz="1000" spc="4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dos líneas </a:t>
            </a:r>
            <a:r>
              <a:rPr sz="1000" dirty="0">
                <a:latin typeface="Times New Roman"/>
                <a:cs typeface="Times New Roman"/>
              </a:rPr>
              <a:t>a </a:t>
            </a:r>
            <a:r>
              <a:rPr sz="1000" spc="-4" dirty="0">
                <a:latin typeface="Times New Roman"/>
                <a:cs typeface="Times New Roman"/>
              </a:rPr>
              <a:t>tierra. </a:t>
            </a:r>
            <a:r>
              <a:rPr sz="1000" dirty="0">
                <a:latin typeface="Times New Roman"/>
                <a:cs typeface="Times New Roman"/>
              </a:rPr>
              <a:t>El resumen de </a:t>
            </a:r>
            <a:r>
              <a:rPr sz="1000" spc="-4" dirty="0">
                <a:latin typeface="Times New Roman"/>
                <a:cs typeface="Times New Roman"/>
              </a:rPr>
              <a:t>los valores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corrientes </a:t>
            </a:r>
            <a:r>
              <a:rPr sz="1000" spc="4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cortocircuitos se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presenta en las siguientes tablas, en las cuales se muestran los resultados para los dos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generadores en </a:t>
            </a:r>
            <a:r>
              <a:rPr sz="1000" dirty="0">
                <a:latin typeface="Times New Roman"/>
                <a:cs typeface="Times New Roman"/>
              </a:rPr>
              <a:t>funcionamiento y para un </a:t>
            </a:r>
            <a:r>
              <a:rPr sz="1000" spc="-4" dirty="0">
                <a:latin typeface="Times New Roman"/>
                <a:cs typeface="Times New Roman"/>
              </a:rPr>
              <a:t>generador en funcionamiento, como se pueden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observar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las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tablas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resumen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mayor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valor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corriente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cortocircuito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tiene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una </a:t>
            </a:r>
            <a:r>
              <a:rPr sz="1000" spc="-23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falla trifásica</a:t>
            </a:r>
            <a:r>
              <a:rPr sz="1000" spc="1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y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menor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valor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 tiene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dirty="0">
                <a:latin typeface="Times New Roman"/>
                <a:cs typeface="Times New Roman"/>
              </a:rPr>
              <a:t> una</a:t>
            </a:r>
            <a:r>
              <a:rPr sz="1000" spc="-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falla </a:t>
            </a:r>
            <a:r>
              <a:rPr sz="1000" spc="-4" dirty="0">
                <a:latin typeface="Times New Roman"/>
                <a:cs typeface="Times New Roman"/>
              </a:rPr>
              <a:t>línea </a:t>
            </a:r>
            <a:r>
              <a:rPr sz="1000" dirty="0">
                <a:latin typeface="Times New Roman"/>
                <a:cs typeface="Times New Roman"/>
              </a:rPr>
              <a:t>a</a:t>
            </a:r>
            <a:r>
              <a:rPr sz="1000" spc="-4" dirty="0">
                <a:latin typeface="Times New Roman"/>
                <a:cs typeface="Times New Roman"/>
              </a:rPr>
              <a:t> tierra.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36"/>
              </a:spcBef>
            </a:pPr>
            <a:endParaRPr sz="1000">
              <a:latin typeface="Times New Roman"/>
              <a:cs typeface="Times New Roman"/>
            </a:endParaRPr>
          </a:p>
          <a:p>
            <a:pPr marL="10259" marR="4617" algn="just">
              <a:lnSpc>
                <a:spcPct val="103400"/>
              </a:lnSpc>
              <a:spcBef>
                <a:spcPts val="4"/>
              </a:spcBef>
            </a:pPr>
            <a:r>
              <a:rPr sz="1000" spc="-4" dirty="0">
                <a:latin typeface="Times New Roman"/>
                <a:cs typeface="Times New Roman"/>
              </a:rPr>
              <a:t>Al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realizar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simulación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del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estudio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cortocircuito,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obtienen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los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valores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las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corrientes </a:t>
            </a:r>
            <a:r>
              <a:rPr sz="1000" spc="-23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falla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sistema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eléctrico,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dicho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análisis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cortocircuito</a:t>
            </a:r>
            <a:r>
              <a:rPr sz="1000" dirty="0">
                <a:latin typeface="Times New Roman"/>
                <a:cs typeface="Times New Roman"/>
              </a:rPr>
              <a:t> posee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una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gran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importancia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12" dirty="0">
                <a:latin typeface="Times New Roman"/>
                <a:cs typeface="Times New Roman"/>
              </a:rPr>
              <a:t>ya </a:t>
            </a:r>
            <a:r>
              <a:rPr sz="1000" spc="-23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que </a:t>
            </a:r>
            <a:r>
              <a:rPr sz="1000" spc="-4" dirty="0">
                <a:latin typeface="Times New Roman"/>
                <a:cs typeface="Times New Roman"/>
              </a:rPr>
              <a:t>en el caso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ocurrir </a:t>
            </a:r>
            <a:r>
              <a:rPr sz="1000" dirty="0">
                <a:latin typeface="Times New Roman"/>
                <a:cs typeface="Times New Roman"/>
              </a:rPr>
              <a:t>una </a:t>
            </a:r>
            <a:r>
              <a:rPr sz="1000" spc="-4" dirty="0">
                <a:latin typeface="Times New Roman"/>
                <a:cs typeface="Times New Roman"/>
              </a:rPr>
              <a:t>falla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cortocircuito los equipos deben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estar </a:t>
            </a:r>
            <a:r>
              <a:rPr sz="1000" dirty="0">
                <a:latin typeface="Times New Roman"/>
                <a:cs typeface="Times New Roman"/>
              </a:rPr>
              <a:t>correctamente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seleccionados </a:t>
            </a:r>
            <a:r>
              <a:rPr sz="1000" dirty="0">
                <a:latin typeface="Times New Roman"/>
                <a:cs typeface="Times New Roman"/>
              </a:rPr>
              <a:t>y ajustados </a:t>
            </a:r>
            <a:r>
              <a:rPr sz="1000" spc="-4" dirty="0">
                <a:latin typeface="Times New Roman"/>
                <a:cs typeface="Times New Roman"/>
              </a:rPr>
              <a:t>para </a:t>
            </a:r>
            <a:r>
              <a:rPr sz="1000" dirty="0">
                <a:latin typeface="Times New Roman"/>
                <a:cs typeface="Times New Roman"/>
              </a:rPr>
              <a:t>evitar </a:t>
            </a:r>
            <a:r>
              <a:rPr sz="1000" spc="-4" dirty="0">
                <a:latin typeface="Times New Roman"/>
                <a:cs typeface="Times New Roman"/>
              </a:rPr>
              <a:t>algún daño en ellos como </a:t>
            </a:r>
            <a:r>
              <a:rPr sz="1000" dirty="0">
                <a:latin typeface="Times New Roman"/>
                <a:cs typeface="Times New Roman"/>
              </a:rPr>
              <a:t>una explosión o un </a:t>
            </a:r>
            <a:r>
              <a:rPr sz="1000" spc="-4" dirty="0">
                <a:latin typeface="Times New Roman"/>
                <a:cs typeface="Times New Roman"/>
              </a:rPr>
              <a:t>evento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desafortunado,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12" dirty="0">
                <a:latin typeface="Times New Roman"/>
                <a:cs typeface="Times New Roman"/>
              </a:rPr>
              <a:t>ya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que si un </a:t>
            </a:r>
            <a:r>
              <a:rPr sz="1000" spc="-4" dirty="0">
                <a:latin typeface="Times New Roman"/>
                <a:cs typeface="Times New Roman"/>
              </a:rPr>
              <a:t>elemento eléctrico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instalado en el sistema cuenta con </a:t>
            </a:r>
            <a:r>
              <a:rPr sz="1000" dirty="0">
                <a:latin typeface="Times New Roman"/>
                <a:cs typeface="Times New Roman"/>
              </a:rPr>
              <a:t>una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capacidad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spc="4" dirty="0">
                <a:latin typeface="Times New Roman"/>
                <a:cs typeface="Times New Roman"/>
              </a:rPr>
              <a:t>de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interruptor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menor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corriente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falla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disponible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su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spc="4" dirty="0">
                <a:latin typeface="Times New Roman"/>
                <a:cs typeface="Times New Roman"/>
              </a:rPr>
              <a:t>punto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instalación, </a:t>
            </a:r>
            <a:r>
              <a:rPr sz="1000" spc="-23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esto</a:t>
            </a:r>
            <a:r>
              <a:rPr sz="1000" spc="3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puede</a:t>
            </a:r>
            <a:r>
              <a:rPr sz="1000" spc="2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llevar</a:t>
            </a:r>
            <a:r>
              <a:rPr sz="1000" spc="2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</a:t>
            </a:r>
            <a:r>
              <a:rPr sz="1000" spc="2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un</a:t>
            </a:r>
            <a:r>
              <a:rPr sz="1000" spc="2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daño</a:t>
            </a:r>
            <a:r>
              <a:rPr sz="1000" spc="2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2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este</a:t>
            </a:r>
            <a:r>
              <a:rPr sz="1000" spc="2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elemento</a:t>
            </a:r>
            <a:r>
              <a:rPr sz="1000" spc="3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como</a:t>
            </a:r>
            <a:r>
              <a:rPr sz="1000" spc="2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una</a:t>
            </a:r>
            <a:r>
              <a:rPr sz="1000" spc="3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explosión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y </a:t>
            </a:r>
            <a:r>
              <a:rPr sz="1000" spc="-4" dirty="0">
                <a:latin typeface="Times New Roman"/>
                <a:cs typeface="Times New Roman"/>
              </a:rPr>
              <a:t>ocasionar</a:t>
            </a:r>
            <a:r>
              <a:rPr sz="1000" spc="2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daños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grabes </a:t>
            </a:r>
            <a:r>
              <a:rPr sz="1000" spc="-23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 </a:t>
            </a:r>
            <a:r>
              <a:rPr sz="1000" spc="-4" dirty="0">
                <a:latin typeface="Times New Roman"/>
                <a:cs typeface="Times New Roman"/>
              </a:rPr>
              <a:t>su alrededor </a:t>
            </a:r>
            <a:r>
              <a:rPr sz="1000" dirty="0">
                <a:latin typeface="Times New Roman"/>
                <a:cs typeface="Times New Roman"/>
              </a:rPr>
              <a:t>y a </a:t>
            </a:r>
            <a:r>
              <a:rPr sz="1000" spc="-4" dirty="0">
                <a:latin typeface="Times New Roman"/>
                <a:cs typeface="Times New Roman"/>
              </a:rPr>
              <a:t>las personas </a:t>
            </a:r>
            <a:r>
              <a:rPr sz="1000" dirty="0">
                <a:latin typeface="Times New Roman"/>
                <a:cs typeface="Times New Roman"/>
              </a:rPr>
              <a:t>que </a:t>
            </a:r>
            <a:r>
              <a:rPr sz="1000" spc="-4" dirty="0">
                <a:latin typeface="Times New Roman"/>
                <a:cs typeface="Times New Roman"/>
              </a:rPr>
              <a:t>se encuentren cerca, el </a:t>
            </a:r>
            <a:r>
              <a:rPr sz="1000" dirty="0">
                <a:latin typeface="Times New Roman"/>
                <a:cs typeface="Times New Roman"/>
              </a:rPr>
              <a:t>daño </a:t>
            </a:r>
            <a:r>
              <a:rPr sz="1000" spc="-4" dirty="0">
                <a:latin typeface="Times New Roman"/>
                <a:cs typeface="Times New Roman"/>
              </a:rPr>
              <a:t>hacia las personas puede </a:t>
            </a:r>
            <a:r>
              <a:rPr sz="1000" dirty="0">
                <a:latin typeface="Times New Roman"/>
                <a:cs typeface="Times New Roman"/>
              </a:rPr>
              <a:t>ser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fatal,</a:t>
            </a:r>
            <a:r>
              <a:rPr sz="1000" dirty="0">
                <a:latin typeface="Times New Roman"/>
                <a:cs typeface="Times New Roman"/>
              </a:rPr>
              <a:t> por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ello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</a:t>
            </a:r>
            <a:r>
              <a:rPr sz="1000" dirty="0">
                <a:latin typeface="Times New Roman"/>
                <a:cs typeface="Times New Roman"/>
              </a:rPr>
              <a:t> deben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realizar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estos</a:t>
            </a:r>
            <a:r>
              <a:rPr sz="1000" dirty="0">
                <a:latin typeface="Times New Roman"/>
                <a:cs typeface="Times New Roman"/>
              </a:rPr>
              <a:t> análisis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correctamente</a:t>
            </a:r>
            <a:r>
              <a:rPr sz="1000" dirty="0">
                <a:latin typeface="Times New Roman"/>
                <a:cs typeface="Times New Roman"/>
              </a:rPr>
              <a:t> para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evitar</a:t>
            </a:r>
            <a:r>
              <a:rPr sz="1000" dirty="0">
                <a:latin typeface="Times New Roman"/>
                <a:cs typeface="Times New Roman"/>
              </a:rPr>
              <a:t> eventos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desafortunados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que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pueden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ser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mortales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para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personal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que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encuentra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cerca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del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lugar.</a:t>
            </a:r>
            <a:endParaRPr sz="1000">
              <a:latin typeface="Times New Roman"/>
              <a:cs typeface="Times New Roman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1259248" y="839481"/>
            <a:ext cx="5133734" cy="512314"/>
            <a:chOff x="1278620" y="1308969"/>
            <a:chExt cx="5212715" cy="798830"/>
          </a:xfrm>
        </p:grpSpPr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78620" y="1308969"/>
              <a:ext cx="5212111" cy="798789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333499" y="1354836"/>
              <a:ext cx="5052060" cy="647700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1314449" y="1335786"/>
              <a:ext cx="5090160" cy="685800"/>
            </a:xfrm>
            <a:custGeom>
              <a:avLst/>
              <a:gdLst/>
              <a:ahLst/>
              <a:cxnLst/>
              <a:rect l="l" t="t" r="r" b="b"/>
              <a:pathLst>
                <a:path w="5090160" h="685800">
                  <a:moveTo>
                    <a:pt x="0" y="685800"/>
                  </a:moveTo>
                  <a:lnTo>
                    <a:pt x="5090160" y="685800"/>
                  </a:lnTo>
                  <a:lnTo>
                    <a:pt x="5090160" y="0"/>
                  </a:lnTo>
                  <a:lnTo>
                    <a:pt x="0" y="0"/>
                  </a:lnTo>
                  <a:lnTo>
                    <a:pt x="0" y="685800"/>
                  </a:lnTo>
                  <a:close/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" name="object 11"/>
          <p:cNvGrpSpPr/>
          <p:nvPr/>
        </p:nvGrpSpPr>
        <p:grpSpPr>
          <a:xfrm>
            <a:off x="1230730" y="1927313"/>
            <a:ext cx="5178762" cy="512314"/>
            <a:chOff x="1249664" y="3005181"/>
            <a:chExt cx="5258435" cy="798830"/>
          </a:xfrm>
        </p:grpSpPr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49664" y="3005181"/>
              <a:ext cx="5257831" cy="798789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304544" y="3051048"/>
              <a:ext cx="5097780" cy="647700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1285494" y="3031998"/>
              <a:ext cx="5135880" cy="685800"/>
            </a:xfrm>
            <a:custGeom>
              <a:avLst/>
              <a:gdLst/>
              <a:ahLst/>
              <a:cxnLst/>
              <a:rect l="l" t="t" r="r" b="b"/>
              <a:pathLst>
                <a:path w="5135880" h="685800">
                  <a:moveTo>
                    <a:pt x="0" y="685800"/>
                  </a:moveTo>
                  <a:lnTo>
                    <a:pt x="5135880" y="685800"/>
                  </a:lnTo>
                  <a:lnTo>
                    <a:pt x="5135880" y="0"/>
                  </a:lnTo>
                  <a:lnTo>
                    <a:pt x="0" y="0"/>
                  </a:lnTo>
                  <a:lnTo>
                    <a:pt x="0" y="685800"/>
                  </a:lnTo>
                  <a:close/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>
            <a:spLocks noGrp="1"/>
          </p:cNvSpPr>
          <p:nvPr>
            <p:ph type="sldNum" sz="quarter" idx="7"/>
          </p:nvPr>
        </p:nvSpPr>
        <p:spPr>
          <a:xfrm>
            <a:off x="6329082" y="5931133"/>
            <a:ext cx="300182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0777"/>
            <a:r>
              <a:rPr dirty="0"/>
              <a:t>103</a:t>
            </a:r>
          </a:p>
        </p:txBody>
      </p:sp>
    </p:spTree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xfrm>
            <a:off x="6329082" y="5931133"/>
            <a:ext cx="300182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0777"/>
            <a:r>
              <a:rPr dirty="0"/>
              <a:t>104</a:t>
            </a:r>
          </a:p>
        </p:txBody>
      </p:sp>
      <p:sp>
        <p:nvSpPr>
          <p:cNvPr id="2" name="object 2"/>
          <p:cNvSpPr txBox="1"/>
          <p:nvPr/>
        </p:nvSpPr>
        <p:spPr>
          <a:xfrm>
            <a:off x="1051937" y="559880"/>
            <a:ext cx="5553989" cy="3178869"/>
          </a:xfrm>
          <a:prstGeom prst="rect">
            <a:avLst/>
          </a:prstGeom>
        </p:spPr>
        <p:txBody>
          <a:bodyPr vert="horz" wrap="square" lIns="0" tIns="5130" rIns="0" bIns="0" rtlCol="0">
            <a:spAutoFit/>
          </a:bodyPr>
          <a:lstStyle/>
          <a:p>
            <a:pPr marL="10259" marR="5130" algn="just">
              <a:lnSpc>
                <a:spcPct val="103499"/>
              </a:lnSpc>
              <a:spcBef>
                <a:spcPts val="40"/>
              </a:spcBef>
            </a:pPr>
            <a:r>
              <a:rPr sz="1000" dirty="0">
                <a:latin typeface="Times New Roman"/>
                <a:cs typeface="Times New Roman"/>
              </a:rPr>
              <a:t>Con </a:t>
            </a:r>
            <a:r>
              <a:rPr sz="1000" spc="-4" dirty="0">
                <a:latin typeface="Times New Roman"/>
                <a:cs typeface="Times New Roman"/>
              </a:rPr>
              <a:t>los valores </a:t>
            </a:r>
            <a:r>
              <a:rPr sz="1000" dirty="0">
                <a:latin typeface="Times New Roman"/>
                <a:cs typeface="Times New Roman"/>
              </a:rPr>
              <a:t>te </a:t>
            </a:r>
            <a:r>
              <a:rPr sz="1000" spc="-4" dirty="0">
                <a:latin typeface="Times New Roman"/>
                <a:cs typeface="Times New Roman"/>
              </a:rPr>
              <a:t>corrientes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cortocircuito se </a:t>
            </a:r>
            <a:r>
              <a:rPr sz="1000" dirty="0">
                <a:latin typeface="Times New Roman"/>
                <a:cs typeface="Times New Roman"/>
              </a:rPr>
              <a:t>ajustan </a:t>
            </a:r>
            <a:r>
              <a:rPr sz="1000" spc="-4" dirty="0">
                <a:latin typeface="Times New Roman"/>
                <a:cs typeface="Times New Roman"/>
              </a:rPr>
              <a:t>las protecciones </a:t>
            </a:r>
            <a:r>
              <a:rPr sz="1000" dirty="0">
                <a:latin typeface="Times New Roman"/>
                <a:cs typeface="Times New Roman"/>
              </a:rPr>
              <a:t>para tener un </a:t>
            </a:r>
            <a:r>
              <a:rPr sz="1000" spc="-4" dirty="0">
                <a:latin typeface="Times New Roman"/>
                <a:cs typeface="Times New Roman"/>
              </a:rPr>
              <a:t>mejor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desempeño </a:t>
            </a:r>
            <a:r>
              <a:rPr sz="1000" spc="4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ellas </a:t>
            </a:r>
            <a:r>
              <a:rPr sz="1000" dirty="0">
                <a:latin typeface="Times New Roman"/>
                <a:cs typeface="Times New Roman"/>
              </a:rPr>
              <a:t>y </a:t>
            </a:r>
            <a:r>
              <a:rPr sz="1000" spc="-4" dirty="0">
                <a:latin typeface="Times New Roman"/>
                <a:cs typeface="Times New Roman"/>
              </a:rPr>
              <a:t>se seleccionan los equipos adecuados </a:t>
            </a:r>
            <a:r>
              <a:rPr sz="1000" dirty="0">
                <a:latin typeface="Times New Roman"/>
                <a:cs typeface="Times New Roman"/>
              </a:rPr>
              <a:t>para soportar </a:t>
            </a:r>
            <a:r>
              <a:rPr sz="1000" spc="-4" dirty="0">
                <a:latin typeface="Times New Roman"/>
                <a:cs typeface="Times New Roman"/>
              </a:rPr>
              <a:t>esas corrientes </a:t>
            </a:r>
            <a:r>
              <a:rPr sz="1000" spc="4" dirty="0">
                <a:latin typeface="Times New Roman"/>
                <a:cs typeface="Times New Roman"/>
              </a:rPr>
              <a:t>de 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falla, en las </a:t>
            </a:r>
            <a:r>
              <a:rPr sz="1000" dirty="0">
                <a:latin typeface="Times New Roman"/>
                <a:cs typeface="Times New Roman"/>
              </a:rPr>
              <a:t>tablas siguientes </a:t>
            </a:r>
            <a:r>
              <a:rPr sz="1000" spc="-4" dirty="0">
                <a:latin typeface="Times New Roman"/>
                <a:cs typeface="Times New Roman"/>
              </a:rPr>
              <a:t>se </a:t>
            </a:r>
            <a:r>
              <a:rPr sz="1000" dirty="0">
                <a:latin typeface="Times New Roman"/>
                <a:cs typeface="Times New Roman"/>
              </a:rPr>
              <a:t>muestran </a:t>
            </a:r>
            <a:r>
              <a:rPr sz="1000" spc="-4" dirty="0">
                <a:latin typeface="Times New Roman"/>
                <a:cs typeface="Times New Roman"/>
              </a:rPr>
              <a:t>los </a:t>
            </a:r>
            <a:r>
              <a:rPr sz="1000" dirty="0">
                <a:latin typeface="Times New Roman"/>
                <a:cs typeface="Times New Roman"/>
              </a:rPr>
              <a:t>valores </a:t>
            </a:r>
            <a:r>
              <a:rPr sz="1000" spc="-4" dirty="0">
                <a:latin typeface="Times New Roman"/>
                <a:cs typeface="Times New Roman"/>
              </a:rPr>
              <a:t>correspondientes </a:t>
            </a:r>
            <a:r>
              <a:rPr sz="1000" dirty="0">
                <a:latin typeface="Times New Roman"/>
                <a:cs typeface="Times New Roman"/>
              </a:rPr>
              <a:t>para </a:t>
            </a:r>
            <a:r>
              <a:rPr sz="1000" spc="-4" dirty="0">
                <a:latin typeface="Times New Roman"/>
                <a:cs typeface="Times New Roman"/>
              </a:rPr>
              <a:t>estos </a:t>
            </a:r>
            <a:r>
              <a:rPr sz="1000" dirty="0">
                <a:latin typeface="Times New Roman"/>
                <a:cs typeface="Times New Roman"/>
              </a:rPr>
              <a:t>tipos de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fallas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simuladas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los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buses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que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conforman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circuito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central,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como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podemos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apreciar </a:t>
            </a:r>
            <a:r>
              <a:rPr sz="1000" spc="-23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las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corrientes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falla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con </a:t>
            </a:r>
            <a:r>
              <a:rPr sz="1000" spc="-4" dirty="0">
                <a:latin typeface="Times New Roman"/>
                <a:cs typeface="Times New Roman"/>
              </a:rPr>
              <a:t>los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valores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más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altos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tienen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 bus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13.9kV,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dicho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bus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 </a:t>
            </a:r>
            <a:r>
              <a:rPr sz="1000" spc="-8" dirty="0">
                <a:latin typeface="Times New Roman"/>
                <a:cs typeface="Times New Roman"/>
              </a:rPr>
              <a:t>al </a:t>
            </a:r>
            <a:r>
              <a:rPr sz="1000" spc="-23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cual se conectan los generadores </a:t>
            </a:r>
            <a:r>
              <a:rPr sz="1000" dirty="0">
                <a:latin typeface="Times New Roman"/>
                <a:cs typeface="Times New Roman"/>
              </a:rPr>
              <a:t>de la </a:t>
            </a:r>
            <a:r>
              <a:rPr sz="1000" spc="-4" dirty="0">
                <a:latin typeface="Times New Roman"/>
                <a:cs typeface="Times New Roman"/>
              </a:rPr>
              <a:t>central, </a:t>
            </a:r>
            <a:r>
              <a:rPr sz="1000" dirty="0">
                <a:latin typeface="Times New Roman"/>
                <a:cs typeface="Times New Roman"/>
              </a:rPr>
              <a:t>por </a:t>
            </a:r>
            <a:r>
              <a:rPr sz="1000" spc="-4" dirty="0">
                <a:latin typeface="Times New Roman"/>
                <a:cs typeface="Times New Roman"/>
              </a:rPr>
              <a:t>ende los </a:t>
            </a:r>
            <a:r>
              <a:rPr sz="1000" dirty="0">
                <a:latin typeface="Times New Roman"/>
                <a:cs typeface="Times New Roman"/>
              </a:rPr>
              <a:t>la </a:t>
            </a:r>
            <a:r>
              <a:rPr sz="1000" spc="-4" dirty="0">
                <a:latin typeface="Times New Roman"/>
                <a:cs typeface="Times New Roman"/>
              </a:rPr>
              <a:t>selección </a:t>
            </a:r>
            <a:r>
              <a:rPr sz="1000" spc="4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los elementos </a:t>
            </a:r>
            <a:r>
              <a:rPr sz="1000" dirty="0">
                <a:latin typeface="Times New Roman"/>
                <a:cs typeface="Times New Roman"/>
              </a:rPr>
              <a:t>y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los ajustes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las </a:t>
            </a:r>
            <a:r>
              <a:rPr sz="1000" dirty="0">
                <a:latin typeface="Times New Roman"/>
                <a:cs typeface="Times New Roman"/>
              </a:rPr>
              <a:t>protecciones </a:t>
            </a:r>
            <a:r>
              <a:rPr sz="1000" spc="-4" dirty="0">
                <a:latin typeface="Times New Roman"/>
                <a:cs typeface="Times New Roman"/>
              </a:rPr>
              <a:t>deben </a:t>
            </a:r>
            <a:r>
              <a:rPr sz="1000" dirty="0">
                <a:latin typeface="Times New Roman"/>
                <a:cs typeface="Times New Roman"/>
              </a:rPr>
              <a:t>de tener </a:t>
            </a:r>
            <a:r>
              <a:rPr sz="1000" spc="-4" dirty="0">
                <a:latin typeface="Times New Roman"/>
                <a:cs typeface="Times New Roman"/>
              </a:rPr>
              <a:t>mayor atención en </a:t>
            </a:r>
            <a:r>
              <a:rPr sz="1000" dirty="0">
                <a:latin typeface="Times New Roman"/>
                <a:cs typeface="Times New Roman"/>
              </a:rPr>
              <a:t>ese </a:t>
            </a:r>
            <a:r>
              <a:rPr sz="1000" spc="-4" dirty="0">
                <a:latin typeface="Times New Roman"/>
                <a:cs typeface="Times New Roman"/>
              </a:rPr>
              <a:t>bus </a:t>
            </a:r>
            <a:r>
              <a:rPr sz="1000" spc="-12" dirty="0">
                <a:latin typeface="Times New Roman"/>
                <a:cs typeface="Times New Roman"/>
              </a:rPr>
              <a:t>ya </a:t>
            </a:r>
            <a:r>
              <a:rPr sz="1000" dirty="0">
                <a:latin typeface="Times New Roman"/>
                <a:cs typeface="Times New Roman"/>
              </a:rPr>
              <a:t>que una </a:t>
            </a:r>
            <a:r>
              <a:rPr sz="1000" spc="-4" dirty="0">
                <a:latin typeface="Times New Roman"/>
                <a:cs typeface="Times New Roman"/>
              </a:rPr>
              <a:t>falla </a:t>
            </a:r>
            <a:r>
              <a:rPr sz="1000" dirty="0">
                <a:latin typeface="Times New Roman"/>
                <a:cs typeface="Times New Roman"/>
              </a:rPr>
              <a:t>o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evento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desafortunado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spc="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ese área</a:t>
            </a:r>
            <a:r>
              <a:rPr sz="1000" dirty="0">
                <a:latin typeface="Times New Roman"/>
                <a:cs typeface="Times New Roman"/>
              </a:rPr>
              <a:t> será</a:t>
            </a:r>
            <a:r>
              <a:rPr sz="1000" spc="-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mayor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daño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por</a:t>
            </a:r>
            <a:r>
              <a:rPr sz="1000" spc="-4" dirty="0">
                <a:latin typeface="Times New Roman"/>
                <a:cs typeface="Times New Roman"/>
              </a:rPr>
              <a:t> las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elevadas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corrientes de</a:t>
            </a:r>
            <a:r>
              <a:rPr sz="1000" spc="-4" dirty="0">
                <a:latin typeface="Times New Roman"/>
                <a:cs typeface="Times New Roman"/>
              </a:rPr>
              <a:t> falla.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36"/>
              </a:spcBef>
            </a:pPr>
            <a:endParaRPr sz="1000">
              <a:latin typeface="Times New Roman"/>
              <a:cs typeface="Times New Roman"/>
            </a:endParaRPr>
          </a:p>
          <a:p>
            <a:pPr marL="10259" marR="6668" algn="just">
              <a:lnSpc>
                <a:spcPct val="103499"/>
              </a:lnSpc>
            </a:pPr>
            <a:r>
              <a:rPr sz="1000" dirty="0">
                <a:latin typeface="Times New Roman"/>
                <a:cs typeface="Times New Roman"/>
              </a:rPr>
              <a:t>En </a:t>
            </a:r>
            <a:r>
              <a:rPr sz="1000" spc="-4" dirty="0">
                <a:latin typeface="Times New Roman"/>
                <a:cs typeface="Times New Roman"/>
              </a:rPr>
              <a:t>el caso en </a:t>
            </a:r>
            <a:r>
              <a:rPr sz="1000" dirty="0">
                <a:latin typeface="Times New Roman"/>
                <a:cs typeface="Times New Roman"/>
              </a:rPr>
              <a:t>que </a:t>
            </a:r>
            <a:r>
              <a:rPr sz="1000" spc="-4" dirty="0">
                <a:latin typeface="Times New Roman"/>
                <a:cs typeface="Times New Roman"/>
              </a:rPr>
              <a:t>los dos generadores </a:t>
            </a:r>
            <a:r>
              <a:rPr sz="1000" dirty="0">
                <a:latin typeface="Times New Roman"/>
                <a:cs typeface="Times New Roman"/>
              </a:rPr>
              <a:t>estén </a:t>
            </a:r>
            <a:r>
              <a:rPr sz="1000" spc="-4" dirty="0">
                <a:latin typeface="Times New Roman"/>
                <a:cs typeface="Times New Roman"/>
              </a:rPr>
              <a:t>en </a:t>
            </a:r>
            <a:r>
              <a:rPr sz="1000" dirty="0">
                <a:latin typeface="Times New Roman"/>
                <a:cs typeface="Times New Roman"/>
              </a:rPr>
              <a:t>funcionamiento </a:t>
            </a:r>
            <a:r>
              <a:rPr sz="1000" spc="-4" dirty="0">
                <a:latin typeface="Times New Roman"/>
                <a:cs typeface="Times New Roman"/>
              </a:rPr>
              <a:t>se tiene los valores </a:t>
            </a:r>
            <a:r>
              <a:rPr sz="1000" dirty="0">
                <a:latin typeface="Times New Roman"/>
                <a:cs typeface="Times New Roman"/>
              </a:rPr>
              <a:t>más </a:t>
            </a:r>
            <a:r>
              <a:rPr sz="1000" spc="-4" dirty="0">
                <a:latin typeface="Times New Roman"/>
                <a:cs typeface="Times New Roman"/>
              </a:rPr>
              <a:t>altos </a:t>
            </a:r>
            <a:r>
              <a:rPr sz="1000" spc="-23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corrientes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cortocircuito, </a:t>
            </a:r>
            <a:r>
              <a:rPr sz="1000" dirty="0">
                <a:latin typeface="Times New Roman"/>
                <a:cs typeface="Times New Roman"/>
              </a:rPr>
              <a:t>por </a:t>
            </a:r>
            <a:r>
              <a:rPr sz="1000" spc="-4" dirty="0">
                <a:latin typeface="Times New Roman"/>
                <a:cs typeface="Times New Roman"/>
              </a:rPr>
              <a:t>ello estos son los </a:t>
            </a:r>
            <a:r>
              <a:rPr sz="1000" dirty="0">
                <a:latin typeface="Times New Roman"/>
                <a:cs typeface="Times New Roman"/>
              </a:rPr>
              <a:t>valores máximos y a </a:t>
            </a:r>
            <a:r>
              <a:rPr sz="1000" spc="-4" dirty="0">
                <a:latin typeface="Times New Roman"/>
                <a:cs typeface="Times New Roman"/>
              </a:rPr>
              <a:t>los cuales se deben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seleccionar los elementos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protección para </a:t>
            </a:r>
            <a:r>
              <a:rPr sz="1000" dirty="0">
                <a:latin typeface="Times New Roman"/>
                <a:cs typeface="Times New Roman"/>
              </a:rPr>
              <a:t>evitar </a:t>
            </a:r>
            <a:r>
              <a:rPr sz="1000" spc="-4" dirty="0">
                <a:latin typeface="Times New Roman"/>
                <a:cs typeface="Times New Roman"/>
              </a:rPr>
              <a:t>eventos desafortunados, para el caso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que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solo</a:t>
            </a:r>
            <a:r>
              <a:rPr sz="1000" spc="-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un </a:t>
            </a:r>
            <a:r>
              <a:rPr sz="1000" spc="-4" dirty="0">
                <a:latin typeface="Times New Roman"/>
                <a:cs typeface="Times New Roman"/>
              </a:rPr>
              <a:t>generador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esté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funcionamiento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las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corrientes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falla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reducen</a:t>
            </a:r>
            <a:r>
              <a:rPr sz="1000" spc="24" dirty="0">
                <a:latin typeface="Times New Roman"/>
                <a:cs typeface="Times New Roman"/>
              </a:rPr>
              <a:t> </a:t>
            </a:r>
            <a:r>
              <a:rPr sz="1000" spc="-12" dirty="0">
                <a:latin typeface="Times New Roman"/>
                <a:cs typeface="Times New Roman"/>
              </a:rPr>
              <a:t>ya</a:t>
            </a:r>
            <a:r>
              <a:rPr sz="1000" spc="-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que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no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 poseen las contribuciones </a:t>
            </a:r>
            <a:r>
              <a:rPr sz="1000" dirty="0">
                <a:latin typeface="Times New Roman"/>
                <a:cs typeface="Times New Roman"/>
              </a:rPr>
              <a:t>de cortocircuito </a:t>
            </a:r>
            <a:r>
              <a:rPr sz="1000" spc="-4" dirty="0">
                <a:latin typeface="Times New Roman"/>
                <a:cs typeface="Times New Roman"/>
              </a:rPr>
              <a:t>del generador </a:t>
            </a:r>
            <a:r>
              <a:rPr sz="1000" dirty="0">
                <a:latin typeface="Times New Roman"/>
                <a:cs typeface="Times New Roman"/>
              </a:rPr>
              <a:t>y se </a:t>
            </a:r>
            <a:r>
              <a:rPr sz="1000" spc="-4" dirty="0">
                <a:latin typeface="Times New Roman"/>
                <a:cs typeface="Times New Roman"/>
              </a:rPr>
              <a:t>reducen las contribuciones </a:t>
            </a:r>
            <a:r>
              <a:rPr sz="1000" dirty="0">
                <a:latin typeface="Times New Roman"/>
                <a:cs typeface="Times New Roman"/>
              </a:rPr>
              <a:t> de</a:t>
            </a:r>
            <a:r>
              <a:rPr sz="1000" spc="-4" dirty="0">
                <a:latin typeface="Times New Roman"/>
                <a:cs typeface="Times New Roman"/>
              </a:rPr>
              <a:t> corrientes</a:t>
            </a:r>
            <a:r>
              <a:rPr sz="1000" dirty="0">
                <a:latin typeface="Times New Roman"/>
                <a:cs typeface="Times New Roman"/>
              </a:rPr>
              <a:t> de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cortocircuito</a:t>
            </a:r>
            <a:r>
              <a:rPr sz="1000" dirty="0">
                <a:latin typeface="Times New Roman"/>
                <a:cs typeface="Times New Roman"/>
              </a:rPr>
              <a:t> de</a:t>
            </a:r>
            <a:r>
              <a:rPr sz="1000" spc="-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 </a:t>
            </a:r>
            <a:r>
              <a:rPr sz="1000" spc="-4" dirty="0">
                <a:latin typeface="Times New Roman"/>
                <a:cs typeface="Times New Roman"/>
              </a:rPr>
              <a:t>red.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40"/>
              </a:spcBef>
            </a:pPr>
            <a:endParaRPr sz="1000">
              <a:latin typeface="Times New Roman"/>
              <a:cs typeface="Times New Roman"/>
            </a:endParaRPr>
          </a:p>
          <a:p>
            <a:pPr marL="10259" marR="4104" algn="just">
              <a:lnSpc>
                <a:spcPct val="103299"/>
              </a:lnSpc>
            </a:pPr>
            <a:r>
              <a:rPr sz="1000" dirty="0">
                <a:latin typeface="Times New Roman"/>
                <a:cs typeface="Times New Roman"/>
              </a:rPr>
              <a:t>En</a:t>
            </a:r>
            <a:r>
              <a:rPr sz="1000" spc="-57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-53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Tabla</a:t>
            </a:r>
            <a:r>
              <a:rPr sz="1000" b="1" spc="-53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5.3</a:t>
            </a:r>
            <a:r>
              <a:rPr sz="1000" b="1" spc="-4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</a:t>
            </a:r>
            <a:r>
              <a:rPr sz="1000" spc="-57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muestran</a:t>
            </a:r>
            <a:r>
              <a:rPr sz="1000" spc="-57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las</a:t>
            </a:r>
            <a:r>
              <a:rPr sz="1000" spc="-53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corrientes</a:t>
            </a:r>
            <a:r>
              <a:rPr sz="1000" spc="-57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57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falla</a:t>
            </a:r>
            <a:r>
              <a:rPr sz="1000" spc="-57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simuladas</a:t>
            </a:r>
            <a:r>
              <a:rPr sz="1000" spc="-57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spc="-53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los</a:t>
            </a:r>
            <a:r>
              <a:rPr sz="1000" spc="-53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diversos</a:t>
            </a:r>
            <a:r>
              <a:rPr sz="1000" spc="-4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buses</a:t>
            </a:r>
            <a:r>
              <a:rPr sz="1000" spc="-53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del</a:t>
            </a:r>
            <a:r>
              <a:rPr sz="1000" spc="-53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circuito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central,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para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caso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que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los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dos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generadores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estén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operación,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como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muestra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 </a:t>
            </a:r>
            <a:r>
              <a:rPr sz="1000" spc="-23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-61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tabla</a:t>
            </a:r>
            <a:r>
              <a:rPr sz="1000" spc="-65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spc="-57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valor</a:t>
            </a:r>
            <a:r>
              <a:rPr sz="1000" spc="-57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57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corriente</a:t>
            </a:r>
            <a:r>
              <a:rPr sz="1000" spc="-61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6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falla</a:t>
            </a:r>
            <a:r>
              <a:rPr sz="1000" spc="-61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más</a:t>
            </a:r>
            <a:r>
              <a:rPr sz="1000" spc="-53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alto</a:t>
            </a:r>
            <a:r>
              <a:rPr sz="1000" spc="-61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spc="-57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cada</a:t>
            </a:r>
            <a:r>
              <a:rPr sz="1000" spc="-65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bus</a:t>
            </a:r>
            <a:r>
              <a:rPr sz="1000" spc="-61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</a:t>
            </a:r>
            <a:r>
              <a:rPr sz="1000" spc="-65" dirty="0">
                <a:latin typeface="Times New Roman"/>
                <a:cs typeface="Times New Roman"/>
              </a:rPr>
              <a:t> </a:t>
            </a:r>
            <a:r>
              <a:rPr sz="1000" spc="4" dirty="0">
                <a:latin typeface="Times New Roman"/>
                <a:cs typeface="Times New Roman"/>
              </a:rPr>
              <a:t>da</a:t>
            </a:r>
            <a:r>
              <a:rPr sz="1000" spc="-61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spc="-53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spc="-57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caso</a:t>
            </a:r>
            <a:r>
              <a:rPr sz="1000" spc="-61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53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una</a:t>
            </a:r>
            <a:r>
              <a:rPr sz="1000" spc="-65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falla</a:t>
            </a:r>
            <a:r>
              <a:rPr sz="1000" spc="-6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trifásica,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y </a:t>
            </a:r>
            <a:r>
              <a:rPr sz="1000" spc="-4" dirty="0">
                <a:latin typeface="Times New Roman"/>
                <a:cs typeface="Times New Roman"/>
              </a:rPr>
              <a:t>los valores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falla </a:t>
            </a:r>
            <a:r>
              <a:rPr sz="1000" dirty="0">
                <a:latin typeface="Times New Roman"/>
                <a:cs typeface="Times New Roman"/>
              </a:rPr>
              <a:t>más </a:t>
            </a:r>
            <a:r>
              <a:rPr sz="1000" spc="-4" dirty="0">
                <a:latin typeface="Times New Roman"/>
                <a:cs typeface="Times New Roman"/>
              </a:rPr>
              <a:t>bajos en </a:t>
            </a:r>
            <a:r>
              <a:rPr sz="1000" dirty="0">
                <a:latin typeface="Times New Roman"/>
                <a:cs typeface="Times New Roman"/>
              </a:rPr>
              <a:t>cada </a:t>
            </a:r>
            <a:r>
              <a:rPr sz="1000" spc="-4" dirty="0">
                <a:latin typeface="Times New Roman"/>
                <a:cs typeface="Times New Roman"/>
              </a:rPr>
              <a:t>bus se </a:t>
            </a:r>
            <a:r>
              <a:rPr sz="1000" spc="4" dirty="0">
                <a:latin typeface="Times New Roman"/>
                <a:cs typeface="Times New Roman"/>
              </a:rPr>
              <a:t>da </a:t>
            </a:r>
            <a:r>
              <a:rPr sz="1000" spc="-4" dirty="0">
                <a:latin typeface="Times New Roman"/>
                <a:cs typeface="Times New Roman"/>
              </a:rPr>
              <a:t>en el caso </a:t>
            </a:r>
            <a:r>
              <a:rPr sz="1000" dirty="0">
                <a:latin typeface="Times New Roman"/>
                <a:cs typeface="Times New Roman"/>
              </a:rPr>
              <a:t>de una falla monofásica de una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línea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tierra,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dicha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falla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para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caso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los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buses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13.8kV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y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0.48kV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casi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cero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o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cero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por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 conexión de </a:t>
            </a:r>
            <a:r>
              <a:rPr sz="1000" spc="-4" dirty="0">
                <a:latin typeface="Times New Roman"/>
                <a:cs typeface="Times New Roman"/>
              </a:rPr>
              <a:t>los transformadores </a:t>
            </a:r>
            <a:r>
              <a:rPr sz="1000" spc="-12" dirty="0">
                <a:latin typeface="Times New Roman"/>
                <a:cs typeface="Times New Roman"/>
              </a:rPr>
              <a:t>ya </a:t>
            </a:r>
            <a:r>
              <a:rPr sz="1000" dirty="0">
                <a:latin typeface="Times New Roman"/>
                <a:cs typeface="Times New Roman"/>
              </a:rPr>
              <a:t>que </a:t>
            </a:r>
            <a:r>
              <a:rPr sz="1000" spc="-4" dirty="0">
                <a:latin typeface="Times New Roman"/>
                <a:cs typeface="Times New Roman"/>
              </a:rPr>
              <a:t>en </a:t>
            </a:r>
            <a:r>
              <a:rPr sz="1000" dirty="0">
                <a:latin typeface="Times New Roman"/>
                <a:cs typeface="Times New Roman"/>
              </a:rPr>
              <a:t>esos </a:t>
            </a:r>
            <a:r>
              <a:rPr sz="1000" spc="-4" dirty="0">
                <a:latin typeface="Times New Roman"/>
                <a:cs typeface="Times New Roman"/>
              </a:rPr>
              <a:t>buses su </a:t>
            </a:r>
            <a:r>
              <a:rPr sz="1000" dirty="0">
                <a:latin typeface="Times New Roman"/>
                <a:cs typeface="Times New Roman"/>
              </a:rPr>
              <a:t>conexión </a:t>
            </a:r>
            <a:r>
              <a:rPr sz="1000" spc="-4" dirty="0">
                <a:latin typeface="Times New Roman"/>
                <a:cs typeface="Times New Roman"/>
              </a:rPr>
              <a:t>es </a:t>
            </a:r>
            <a:r>
              <a:rPr sz="1000" spc="4" dirty="0">
                <a:latin typeface="Times New Roman"/>
                <a:cs typeface="Times New Roman"/>
              </a:rPr>
              <a:t>un </a:t>
            </a:r>
            <a:r>
              <a:rPr sz="1000" spc="-4" dirty="0">
                <a:latin typeface="Times New Roman"/>
                <a:cs typeface="Times New Roman"/>
              </a:rPr>
              <a:t>delta con neutro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flotante.</a:t>
            </a:r>
            <a:endParaRPr sz="1000">
              <a:latin typeface="Times New Roman"/>
              <a:cs typeface="Times New Roman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1064444" y="3488864"/>
          <a:ext cx="5519592" cy="6604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04419"/>
                <a:gridCol w="1103168"/>
                <a:gridCol w="1104419"/>
                <a:gridCol w="1104419"/>
                <a:gridCol w="1103167"/>
              </a:tblGrid>
              <a:tr h="116309"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BUS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04800">
                        <a:lnSpc>
                          <a:spcPts val="1330"/>
                        </a:lnSpc>
                      </a:pP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3-Phase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L-G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26720" algn="r">
                        <a:lnSpc>
                          <a:spcPts val="1330"/>
                        </a:lnSpc>
                      </a:pP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L-L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47345">
                        <a:lnSpc>
                          <a:spcPts val="1330"/>
                        </a:lnSpc>
                      </a:pP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L-L-G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6308">
                <a:tc>
                  <a:txBody>
                    <a:bodyPr/>
                    <a:lstStyle/>
                    <a:p>
                      <a:pPr marL="68580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115kV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27.178kA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20.624kA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40055" algn="r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23.595kA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25.109kA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6309">
                <a:tc>
                  <a:txBody>
                    <a:bodyPr/>
                    <a:lstStyle/>
                    <a:p>
                      <a:pPr marL="68580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13.8kV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64.193kA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0.008kA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40055" algn="r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56.164kA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56.166kA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6308">
                <a:tc>
                  <a:txBody>
                    <a:bodyPr/>
                    <a:lstStyle/>
                    <a:p>
                      <a:pPr marL="68580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0.48kV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33.440kA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0.000kA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40055" algn="r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28.963kA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28.963kA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4" name="object 4"/>
          <p:cNvSpPr txBox="1"/>
          <p:nvPr/>
        </p:nvSpPr>
        <p:spPr>
          <a:xfrm>
            <a:off x="1051936" y="3944979"/>
            <a:ext cx="5550862" cy="867517"/>
          </a:xfrm>
          <a:prstGeom prst="rect">
            <a:avLst/>
          </a:prstGeom>
        </p:spPr>
        <p:txBody>
          <a:bodyPr vert="horz" wrap="square" lIns="0" tIns="10259" rIns="0" bIns="0" rtlCol="0">
            <a:spAutoFit/>
          </a:bodyPr>
          <a:lstStyle/>
          <a:p>
            <a:pPr algn="ctr">
              <a:spcBef>
                <a:spcPts val="81"/>
              </a:spcBef>
            </a:pPr>
            <a:r>
              <a:rPr sz="700" b="1" i="1" dirty="0">
                <a:latin typeface="Times New Roman"/>
                <a:cs typeface="Times New Roman"/>
              </a:rPr>
              <a:t>Tabla 5.3:</a:t>
            </a:r>
            <a:r>
              <a:rPr sz="700" b="1" i="1" spc="-4" dirty="0">
                <a:latin typeface="Times New Roman"/>
                <a:cs typeface="Times New Roman"/>
              </a:rPr>
              <a:t> Corrientes</a:t>
            </a:r>
            <a:r>
              <a:rPr sz="700" b="1" i="1" spc="8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de </a:t>
            </a:r>
            <a:r>
              <a:rPr sz="700" b="1" i="1" spc="-4" dirty="0">
                <a:latin typeface="Times New Roman"/>
                <a:cs typeface="Times New Roman"/>
              </a:rPr>
              <a:t>cortocircuito,2</a:t>
            </a:r>
            <a:r>
              <a:rPr sz="700" b="1" i="1" spc="8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generadores.</a:t>
            </a:r>
            <a:endParaRPr sz="700">
              <a:latin typeface="Times New Roman"/>
              <a:cs typeface="Times New Roman"/>
            </a:endParaRPr>
          </a:p>
          <a:p>
            <a:pPr marL="10259" marR="4104" algn="just">
              <a:lnSpc>
                <a:spcPct val="103299"/>
              </a:lnSpc>
              <a:spcBef>
                <a:spcPts val="699"/>
              </a:spcBef>
            </a:pPr>
            <a:r>
              <a:rPr sz="1000" dirty="0">
                <a:latin typeface="Times New Roman"/>
                <a:cs typeface="Times New Roman"/>
              </a:rPr>
              <a:t>En</a:t>
            </a:r>
            <a:r>
              <a:rPr sz="1000" spc="-57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-53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Tabla</a:t>
            </a:r>
            <a:r>
              <a:rPr sz="1000" b="1" spc="-53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5.4</a:t>
            </a:r>
            <a:r>
              <a:rPr sz="1000" b="1" spc="-4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</a:t>
            </a:r>
            <a:r>
              <a:rPr sz="1000" spc="-57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muestran</a:t>
            </a:r>
            <a:r>
              <a:rPr sz="1000" spc="-57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las</a:t>
            </a:r>
            <a:r>
              <a:rPr sz="1000" spc="-4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corrientes</a:t>
            </a:r>
            <a:r>
              <a:rPr sz="1000" spc="-53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61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falla</a:t>
            </a:r>
            <a:r>
              <a:rPr sz="1000" spc="-57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simuladas</a:t>
            </a:r>
            <a:r>
              <a:rPr sz="1000" spc="-57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spc="-53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los</a:t>
            </a:r>
            <a:r>
              <a:rPr sz="1000" spc="-4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diversos</a:t>
            </a:r>
            <a:r>
              <a:rPr sz="1000" spc="-53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buses</a:t>
            </a:r>
            <a:r>
              <a:rPr sz="1000" spc="-53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del</a:t>
            </a:r>
            <a:r>
              <a:rPr sz="1000" spc="-4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circuito </a:t>
            </a:r>
            <a:r>
              <a:rPr sz="1000" spc="-23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 la </a:t>
            </a:r>
            <a:r>
              <a:rPr sz="1000" spc="-4" dirty="0">
                <a:latin typeface="Times New Roman"/>
                <a:cs typeface="Times New Roman"/>
              </a:rPr>
              <a:t>central, </a:t>
            </a:r>
            <a:r>
              <a:rPr sz="1000" dirty="0">
                <a:latin typeface="Times New Roman"/>
                <a:cs typeface="Times New Roman"/>
              </a:rPr>
              <a:t>para </a:t>
            </a:r>
            <a:r>
              <a:rPr sz="1000" spc="-4" dirty="0">
                <a:latin typeface="Times New Roman"/>
                <a:cs typeface="Times New Roman"/>
              </a:rPr>
              <a:t>el </a:t>
            </a:r>
            <a:r>
              <a:rPr sz="1000" dirty="0">
                <a:latin typeface="Times New Roman"/>
                <a:cs typeface="Times New Roman"/>
              </a:rPr>
              <a:t>caso </a:t>
            </a:r>
            <a:r>
              <a:rPr sz="1000" spc="-4" dirty="0">
                <a:latin typeface="Times New Roman"/>
                <a:cs typeface="Times New Roman"/>
              </a:rPr>
              <a:t>en el cual </a:t>
            </a:r>
            <a:r>
              <a:rPr sz="1000" dirty="0">
                <a:latin typeface="Times New Roman"/>
                <a:cs typeface="Times New Roman"/>
              </a:rPr>
              <a:t>solo un </a:t>
            </a:r>
            <a:r>
              <a:rPr sz="1000" spc="-4" dirty="0">
                <a:latin typeface="Times New Roman"/>
                <a:cs typeface="Times New Roman"/>
              </a:rPr>
              <a:t>generador este en </a:t>
            </a:r>
            <a:r>
              <a:rPr sz="1000" dirty="0">
                <a:latin typeface="Times New Roman"/>
                <a:cs typeface="Times New Roman"/>
              </a:rPr>
              <a:t>operación </a:t>
            </a:r>
            <a:r>
              <a:rPr sz="1000" spc="-4" dirty="0">
                <a:latin typeface="Times New Roman"/>
                <a:cs typeface="Times New Roman"/>
              </a:rPr>
              <a:t>en </a:t>
            </a:r>
            <a:r>
              <a:rPr sz="1000" dirty="0">
                <a:latin typeface="Times New Roman"/>
                <a:cs typeface="Times New Roman"/>
              </a:rPr>
              <a:t>la </a:t>
            </a:r>
            <a:r>
              <a:rPr sz="1000" spc="-4" dirty="0">
                <a:latin typeface="Times New Roman"/>
                <a:cs typeface="Times New Roman"/>
              </a:rPr>
              <a:t>central, como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 </a:t>
            </a:r>
            <a:r>
              <a:rPr sz="1000" dirty="0">
                <a:latin typeface="Times New Roman"/>
                <a:cs typeface="Times New Roman"/>
              </a:rPr>
              <a:t>muestra </a:t>
            </a:r>
            <a:r>
              <a:rPr sz="1000" spc="-4" dirty="0">
                <a:latin typeface="Times New Roman"/>
                <a:cs typeface="Times New Roman"/>
              </a:rPr>
              <a:t>en </a:t>
            </a:r>
            <a:r>
              <a:rPr sz="1000" dirty="0">
                <a:latin typeface="Times New Roman"/>
                <a:cs typeface="Times New Roman"/>
              </a:rPr>
              <a:t>la tabla </a:t>
            </a:r>
            <a:r>
              <a:rPr sz="1000" spc="-4" dirty="0">
                <a:latin typeface="Times New Roman"/>
                <a:cs typeface="Times New Roman"/>
              </a:rPr>
              <a:t>los valores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las corrientes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falla disminuyen su valor </a:t>
            </a:r>
            <a:r>
              <a:rPr sz="1000" spc="-12" dirty="0">
                <a:latin typeface="Times New Roman"/>
                <a:cs typeface="Times New Roman"/>
              </a:rPr>
              <a:t>ya </a:t>
            </a:r>
            <a:r>
              <a:rPr sz="1000" dirty="0">
                <a:latin typeface="Times New Roman"/>
                <a:cs typeface="Times New Roman"/>
              </a:rPr>
              <a:t>que no </a:t>
            </a:r>
            <a:r>
              <a:rPr sz="1000" spc="-4" dirty="0">
                <a:latin typeface="Times New Roman"/>
                <a:cs typeface="Times New Roman"/>
              </a:rPr>
              <a:t>se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cuenta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con</a:t>
            </a:r>
            <a:r>
              <a:rPr sz="1000" spc="4" dirty="0">
                <a:latin typeface="Times New Roman"/>
                <a:cs typeface="Times New Roman"/>
              </a:rPr>
              <a:t> la</a:t>
            </a:r>
            <a:r>
              <a:rPr sz="1000" dirty="0">
                <a:latin typeface="Times New Roman"/>
                <a:cs typeface="Times New Roman"/>
              </a:rPr>
              <a:t> contribución de </a:t>
            </a:r>
            <a:r>
              <a:rPr sz="1000" spc="-4" dirty="0">
                <a:latin typeface="Times New Roman"/>
                <a:cs typeface="Times New Roman"/>
              </a:rPr>
              <a:t>las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corrientes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cortocircuito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del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segundo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generador.</a:t>
            </a:r>
            <a:endParaRPr sz="1000">
              <a:latin typeface="Times New Roman"/>
              <a:cs typeface="Times New Roman"/>
            </a:endParaRPr>
          </a:p>
        </p:txBody>
      </p:sp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1064444" y="4731368"/>
          <a:ext cx="5519592" cy="6604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04419"/>
                <a:gridCol w="1103168"/>
                <a:gridCol w="1104419"/>
                <a:gridCol w="1104419"/>
                <a:gridCol w="1103167"/>
              </a:tblGrid>
              <a:tr h="116309">
                <a:tc>
                  <a:txBody>
                    <a:bodyPr/>
                    <a:lstStyle/>
                    <a:p>
                      <a:pPr marL="68580">
                        <a:lnSpc>
                          <a:spcPts val="1330"/>
                        </a:lnSpc>
                      </a:pP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BUS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330"/>
                        </a:lnSpc>
                      </a:pP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3-Phase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330"/>
                        </a:lnSpc>
                      </a:pP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L-G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30"/>
                        </a:lnSpc>
                      </a:pP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L-L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330"/>
                        </a:lnSpc>
                      </a:pP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L-L-G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6308">
                <a:tc>
                  <a:txBody>
                    <a:bodyPr/>
                    <a:lstStyle/>
                    <a:p>
                      <a:pPr marL="68580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115kV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25.171kA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15.138kA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21.828kA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22.542kA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6309">
                <a:tc>
                  <a:txBody>
                    <a:bodyPr/>
                    <a:lstStyle/>
                    <a:p>
                      <a:pPr marL="68580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13.8kV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63.386kA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0.008kA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55.457kA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55.459kA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6308">
                <a:tc>
                  <a:txBody>
                    <a:bodyPr/>
                    <a:lstStyle/>
                    <a:p>
                      <a:pPr marL="68580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0.48kV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16.737kA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0.000kA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14.496kA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14.496kA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6" name="object 6"/>
          <p:cNvSpPr txBox="1"/>
          <p:nvPr/>
        </p:nvSpPr>
        <p:spPr>
          <a:xfrm>
            <a:off x="1051937" y="5187482"/>
            <a:ext cx="5547735" cy="524859"/>
          </a:xfrm>
          <a:prstGeom prst="rect">
            <a:avLst/>
          </a:prstGeom>
        </p:spPr>
        <p:txBody>
          <a:bodyPr vert="horz" wrap="square" lIns="0" tIns="10259" rIns="0" bIns="0" rtlCol="0">
            <a:spAutoFit/>
          </a:bodyPr>
          <a:lstStyle/>
          <a:p>
            <a:pPr marL="2565" algn="ctr">
              <a:spcBef>
                <a:spcPts val="81"/>
              </a:spcBef>
            </a:pPr>
            <a:r>
              <a:rPr sz="700" b="1" i="1" dirty="0">
                <a:latin typeface="Times New Roman"/>
                <a:cs typeface="Times New Roman"/>
              </a:rPr>
              <a:t>Tabla</a:t>
            </a:r>
            <a:r>
              <a:rPr sz="700" b="1" i="1" spc="4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5.4:Corrientes</a:t>
            </a:r>
            <a:r>
              <a:rPr sz="700" b="1" i="1" spc="12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de</a:t>
            </a:r>
            <a:r>
              <a:rPr sz="700" b="1" i="1" spc="8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cortocircuito,1</a:t>
            </a:r>
            <a:r>
              <a:rPr sz="700" b="1" i="1" spc="16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generador.</a:t>
            </a:r>
            <a:endParaRPr sz="700">
              <a:latin typeface="Times New Roman"/>
              <a:cs typeface="Times New Roman"/>
            </a:endParaRPr>
          </a:p>
          <a:p>
            <a:pPr marL="10259" marR="4104">
              <a:lnSpc>
                <a:spcPct val="103299"/>
              </a:lnSpc>
              <a:spcBef>
                <a:spcPts val="699"/>
              </a:spcBef>
            </a:pPr>
            <a:r>
              <a:rPr sz="1000" spc="-8" dirty="0">
                <a:latin typeface="Times New Roman"/>
                <a:cs typeface="Times New Roman"/>
              </a:rPr>
              <a:t>Los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reportes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completos</a:t>
            </a:r>
            <a:r>
              <a:rPr sz="1000" spc="36" dirty="0">
                <a:latin typeface="Times New Roman"/>
                <a:cs typeface="Times New Roman"/>
              </a:rPr>
              <a:t> </a:t>
            </a:r>
            <a:r>
              <a:rPr sz="1000" spc="4" dirty="0">
                <a:latin typeface="Times New Roman"/>
                <a:cs typeface="Times New Roman"/>
              </a:rPr>
              <a:t>de</a:t>
            </a:r>
            <a:r>
              <a:rPr sz="1000" spc="2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cada</a:t>
            </a:r>
            <a:r>
              <a:rPr sz="1000" spc="3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simulación</a:t>
            </a:r>
            <a:r>
              <a:rPr sz="1000" spc="3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fallas</a:t>
            </a:r>
            <a:r>
              <a:rPr sz="1000" spc="3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spc="2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los</a:t>
            </a:r>
            <a:r>
              <a:rPr sz="1000" spc="3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diversos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buses</a:t>
            </a:r>
            <a:r>
              <a:rPr sz="1000" spc="4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generados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por</a:t>
            </a:r>
            <a:r>
              <a:rPr sz="1000" spc="3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software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se</a:t>
            </a:r>
            <a:r>
              <a:rPr sz="1000" spc="-4" dirty="0">
                <a:latin typeface="Times New Roman"/>
                <a:cs typeface="Times New Roman"/>
              </a:rPr>
              <a:t> muestran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spc="12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ANEXOS.</a:t>
            </a:r>
            <a:endParaRPr sz="1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0196" y="605055"/>
            <a:ext cx="209329" cy="80582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051937" y="559880"/>
            <a:ext cx="5550237" cy="1030850"/>
          </a:xfrm>
          <a:prstGeom prst="rect">
            <a:avLst/>
          </a:prstGeom>
        </p:spPr>
        <p:txBody>
          <a:bodyPr vert="horz" wrap="square" lIns="0" tIns="5642" rIns="0" bIns="0" rtlCol="0">
            <a:spAutoFit/>
          </a:bodyPr>
          <a:lstStyle/>
          <a:p>
            <a:pPr marL="202103" marR="688896" indent="26674">
              <a:lnSpc>
                <a:spcPct val="102899"/>
              </a:lnSpc>
              <a:spcBef>
                <a:spcPts val="44"/>
              </a:spcBef>
            </a:pPr>
            <a:r>
              <a:rPr sz="1100" b="1" spc="-4" dirty="0">
                <a:latin typeface="Times New Roman"/>
                <a:cs typeface="Times New Roman"/>
              </a:rPr>
              <a:t>ESTUDIO</a:t>
            </a:r>
            <a:r>
              <a:rPr sz="1100" b="1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DE</a:t>
            </a:r>
            <a:r>
              <a:rPr sz="1100" b="1" spc="4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FLUJO</a:t>
            </a:r>
            <a:r>
              <a:rPr sz="1100" b="1" spc="4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DE</a:t>
            </a:r>
            <a:r>
              <a:rPr sz="1100" b="1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POTENCIA</a:t>
            </a:r>
            <a:r>
              <a:rPr sz="1100" b="1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DE</a:t>
            </a:r>
            <a:r>
              <a:rPr sz="1100" b="1" spc="4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LA</a:t>
            </a:r>
            <a:r>
              <a:rPr sz="1100" b="1" spc="-8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CENTRAL </a:t>
            </a:r>
            <a:r>
              <a:rPr sz="1100" b="1" spc="-271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HIDROELÉCTRICA</a:t>
            </a:r>
            <a:r>
              <a:rPr sz="1100" b="1" spc="-8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15</a:t>
            </a:r>
            <a:r>
              <a:rPr sz="1100" b="1" spc="4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DE</a:t>
            </a:r>
            <a:r>
              <a:rPr sz="1100" b="1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SEPTIEMBRE.</a:t>
            </a:r>
            <a:endParaRPr sz="1100">
              <a:latin typeface="Times New Roman"/>
              <a:cs typeface="Times New Roman"/>
            </a:endParaRPr>
          </a:p>
          <a:p>
            <a:pPr>
              <a:spcBef>
                <a:spcPts val="8"/>
              </a:spcBef>
            </a:pPr>
            <a:endParaRPr sz="1100">
              <a:latin typeface="Times New Roman"/>
              <a:cs typeface="Times New Roman"/>
            </a:endParaRPr>
          </a:p>
          <a:p>
            <a:pPr marL="10259" marR="4104" algn="just">
              <a:lnSpc>
                <a:spcPct val="103299"/>
              </a:lnSpc>
            </a:pPr>
            <a:r>
              <a:rPr sz="1000" spc="-4" dirty="0">
                <a:latin typeface="Times New Roman"/>
                <a:cs typeface="Times New Roman"/>
              </a:rPr>
              <a:t>Se procede </a:t>
            </a:r>
            <a:r>
              <a:rPr sz="1000" dirty="0">
                <a:latin typeface="Times New Roman"/>
                <a:cs typeface="Times New Roman"/>
              </a:rPr>
              <a:t>a </a:t>
            </a:r>
            <a:r>
              <a:rPr sz="1000" spc="-4" dirty="0">
                <a:latin typeface="Times New Roman"/>
                <a:cs typeface="Times New Roman"/>
              </a:rPr>
              <a:t>realizar el </a:t>
            </a:r>
            <a:r>
              <a:rPr sz="1000" dirty="0">
                <a:latin typeface="Times New Roman"/>
                <a:cs typeface="Times New Roman"/>
              </a:rPr>
              <a:t>flujo de potencia </a:t>
            </a:r>
            <a:r>
              <a:rPr sz="1000" spc="-4" dirty="0">
                <a:latin typeface="Times New Roman"/>
                <a:cs typeface="Times New Roman"/>
              </a:rPr>
              <a:t>del circuito </a:t>
            </a:r>
            <a:r>
              <a:rPr sz="1000" dirty="0">
                <a:latin typeface="Times New Roman"/>
                <a:cs typeface="Times New Roman"/>
              </a:rPr>
              <a:t>de la </a:t>
            </a:r>
            <a:r>
              <a:rPr sz="1000" spc="-4" dirty="0">
                <a:latin typeface="Times New Roman"/>
                <a:cs typeface="Times New Roman"/>
              </a:rPr>
              <a:t>Central Hidroeléctrica </a:t>
            </a:r>
            <a:r>
              <a:rPr sz="1000" dirty="0">
                <a:latin typeface="Times New Roman"/>
                <a:cs typeface="Times New Roman"/>
              </a:rPr>
              <a:t>15 </a:t>
            </a:r>
            <a:r>
              <a:rPr sz="1000" spc="4" dirty="0">
                <a:latin typeface="Times New Roman"/>
                <a:cs typeface="Times New Roman"/>
              </a:rPr>
              <a:t>de 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septiembre,</a:t>
            </a:r>
            <a:r>
              <a:rPr sz="1000" spc="-61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para</a:t>
            </a:r>
            <a:r>
              <a:rPr sz="1000" spc="-69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este</a:t>
            </a:r>
            <a:r>
              <a:rPr sz="1000" spc="-61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caso</a:t>
            </a:r>
            <a:r>
              <a:rPr sz="1000" spc="-61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61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simulación</a:t>
            </a:r>
            <a:r>
              <a:rPr sz="1000" spc="-57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</a:t>
            </a:r>
            <a:r>
              <a:rPr sz="1000" spc="-61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utilizará</a:t>
            </a:r>
            <a:r>
              <a:rPr sz="1000" spc="-69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spc="-57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método</a:t>
            </a:r>
            <a:r>
              <a:rPr sz="1000" spc="-57" dirty="0">
                <a:latin typeface="Times New Roman"/>
                <a:cs typeface="Times New Roman"/>
              </a:rPr>
              <a:t> </a:t>
            </a:r>
            <a:r>
              <a:rPr sz="1000" spc="4" dirty="0">
                <a:latin typeface="Times New Roman"/>
                <a:cs typeface="Times New Roman"/>
              </a:rPr>
              <a:t>de</a:t>
            </a:r>
            <a:r>
              <a:rPr sz="1000" spc="-65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análisis</a:t>
            </a:r>
            <a:r>
              <a:rPr sz="1000" spc="-53" dirty="0">
                <a:latin typeface="Times New Roman"/>
                <a:cs typeface="Times New Roman"/>
              </a:rPr>
              <a:t> </a:t>
            </a:r>
            <a:r>
              <a:rPr sz="1000" spc="4" dirty="0">
                <a:latin typeface="Times New Roman"/>
                <a:cs typeface="Times New Roman"/>
              </a:rPr>
              <a:t>de</a:t>
            </a:r>
            <a:r>
              <a:rPr sz="1000" spc="-6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flujo</a:t>
            </a:r>
            <a:r>
              <a:rPr sz="1000" spc="-57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6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potencia </a:t>
            </a:r>
            <a:r>
              <a:rPr sz="1000" spc="-23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Newton-Raphson </a:t>
            </a:r>
            <a:r>
              <a:rPr sz="1000" dirty="0">
                <a:latin typeface="Times New Roman"/>
                <a:cs typeface="Times New Roman"/>
              </a:rPr>
              <a:t>adaptativo, </a:t>
            </a:r>
            <a:r>
              <a:rPr sz="1000" spc="-4" dirty="0">
                <a:latin typeface="Times New Roman"/>
                <a:cs typeface="Times New Roman"/>
              </a:rPr>
              <a:t>este </a:t>
            </a:r>
            <a:r>
              <a:rPr sz="1000" dirty="0">
                <a:latin typeface="Times New Roman"/>
                <a:cs typeface="Times New Roman"/>
              </a:rPr>
              <a:t>método </a:t>
            </a:r>
            <a:r>
              <a:rPr sz="1000" spc="-4" dirty="0">
                <a:latin typeface="Times New Roman"/>
                <a:cs typeface="Times New Roman"/>
              </a:rPr>
              <a:t>proporciona </a:t>
            </a:r>
            <a:r>
              <a:rPr sz="1000" dirty="0">
                <a:latin typeface="Times New Roman"/>
                <a:cs typeface="Times New Roman"/>
              </a:rPr>
              <a:t>mejores </a:t>
            </a:r>
            <a:r>
              <a:rPr sz="1000" spc="-4" dirty="0">
                <a:latin typeface="Times New Roman"/>
                <a:cs typeface="Times New Roman"/>
              </a:rPr>
              <a:t>resultados al momento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realizar el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análisis de</a:t>
            </a:r>
            <a:r>
              <a:rPr sz="1000" spc="-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flujo de</a:t>
            </a:r>
            <a:r>
              <a:rPr sz="1000" spc="-4" dirty="0">
                <a:latin typeface="Times New Roman"/>
                <a:cs typeface="Times New Roman"/>
              </a:rPr>
              <a:t> potencia.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821834" y="3893177"/>
            <a:ext cx="2011218" cy="118081"/>
          </a:xfrm>
          <a:prstGeom prst="rect">
            <a:avLst/>
          </a:prstGeom>
        </p:spPr>
        <p:txBody>
          <a:bodyPr vert="horz" wrap="square" lIns="0" tIns="10259" rIns="0" bIns="0" rtlCol="0">
            <a:spAutoFit/>
          </a:bodyPr>
          <a:lstStyle/>
          <a:p>
            <a:pPr marL="10259">
              <a:spcBef>
                <a:spcPts val="81"/>
              </a:spcBef>
            </a:pPr>
            <a:r>
              <a:rPr sz="700" b="1" i="1" dirty="0">
                <a:latin typeface="Times New Roman"/>
                <a:cs typeface="Times New Roman"/>
              </a:rPr>
              <a:t>Figura</a:t>
            </a:r>
            <a:r>
              <a:rPr sz="700" b="1" i="1" spc="-12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5.32:</a:t>
            </a:r>
            <a:r>
              <a:rPr sz="700" b="1" i="1" spc="-12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Parámetros flujo</a:t>
            </a:r>
            <a:r>
              <a:rPr sz="700" b="1" i="1" spc="-8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de</a:t>
            </a:r>
            <a:r>
              <a:rPr sz="700" b="1" i="1" spc="-20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potencia.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51937" y="4192258"/>
            <a:ext cx="5548986" cy="666441"/>
          </a:xfrm>
          <a:prstGeom prst="rect">
            <a:avLst/>
          </a:prstGeom>
        </p:spPr>
        <p:txBody>
          <a:bodyPr vert="horz" wrap="square" lIns="0" tIns="10772" rIns="0" bIns="0" rtlCol="0">
            <a:spAutoFit/>
          </a:bodyPr>
          <a:lstStyle/>
          <a:p>
            <a:pPr marL="10259">
              <a:spcBef>
                <a:spcPts val="85"/>
              </a:spcBef>
            </a:pPr>
            <a:r>
              <a:rPr sz="1100" b="1" spc="-4" dirty="0">
                <a:latin typeface="Times New Roman"/>
                <a:cs typeface="Times New Roman"/>
              </a:rPr>
              <a:t>5.4.1</a:t>
            </a:r>
            <a:r>
              <a:rPr sz="1100" b="1" spc="32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FLUJO</a:t>
            </a:r>
            <a:r>
              <a:rPr sz="1100" b="1" spc="4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DE</a:t>
            </a:r>
            <a:r>
              <a:rPr sz="1100" b="1" spc="4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POTENCIA</a:t>
            </a:r>
            <a:r>
              <a:rPr sz="1100" b="1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PARA</a:t>
            </a:r>
            <a:r>
              <a:rPr sz="1100" b="1" dirty="0">
                <a:latin typeface="Times New Roman"/>
                <a:cs typeface="Times New Roman"/>
              </a:rPr>
              <a:t> LOS DOS </a:t>
            </a:r>
            <a:r>
              <a:rPr sz="1100" b="1" spc="-4" dirty="0">
                <a:latin typeface="Times New Roman"/>
                <a:cs typeface="Times New Roman"/>
              </a:rPr>
              <a:t>GENERADORES.</a:t>
            </a:r>
            <a:endParaRPr sz="1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100">
              <a:latin typeface="Times New Roman"/>
              <a:cs typeface="Times New Roman"/>
            </a:endParaRPr>
          </a:p>
          <a:p>
            <a:pPr marL="10259" marR="4104">
              <a:lnSpc>
                <a:spcPct val="103299"/>
              </a:lnSpc>
            </a:pPr>
            <a:r>
              <a:rPr sz="1000" spc="-4" dirty="0">
                <a:latin typeface="Times New Roman"/>
                <a:cs typeface="Times New Roman"/>
              </a:rPr>
              <a:t>Se</a:t>
            </a:r>
            <a:r>
              <a:rPr sz="1000" spc="21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procede</a:t>
            </a:r>
            <a:r>
              <a:rPr sz="1000" spc="21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</a:t>
            </a:r>
            <a:r>
              <a:rPr sz="1000" spc="21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realizar</a:t>
            </a:r>
            <a:r>
              <a:rPr sz="1000" spc="21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spc="22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análisis</a:t>
            </a:r>
            <a:r>
              <a:rPr sz="1000" spc="21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del</a:t>
            </a:r>
            <a:r>
              <a:rPr sz="1000" spc="21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flujo</a:t>
            </a:r>
            <a:r>
              <a:rPr sz="1000" spc="21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21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potencia</a:t>
            </a:r>
            <a:r>
              <a:rPr sz="1000" spc="21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para</a:t>
            </a:r>
            <a:r>
              <a:rPr sz="1000" spc="21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spc="21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caso</a:t>
            </a:r>
            <a:r>
              <a:rPr sz="1000" spc="21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spc="22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spc="21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cual</a:t>
            </a:r>
            <a:r>
              <a:rPr sz="1000" spc="21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los</a:t>
            </a:r>
            <a:r>
              <a:rPr sz="1000" spc="21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dos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generadores</a:t>
            </a:r>
            <a:r>
              <a:rPr sz="1000" dirty="0">
                <a:latin typeface="Times New Roman"/>
                <a:cs typeface="Times New Roman"/>
              </a:rPr>
              <a:t> de </a:t>
            </a:r>
            <a:r>
              <a:rPr sz="1000" spc="4" dirty="0">
                <a:latin typeface="Times New Roman"/>
                <a:cs typeface="Times New Roman"/>
              </a:rPr>
              <a:t>la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central</a:t>
            </a:r>
            <a:r>
              <a:rPr sz="1000" spc="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están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operación.</a:t>
            </a:r>
            <a:r>
              <a:rPr sz="1000" spc="12" dirty="0">
                <a:latin typeface="Times New Roman"/>
                <a:cs typeface="Times New Roman"/>
              </a:rPr>
              <a:t> </a:t>
            </a:r>
            <a:r>
              <a:rPr sz="1000" spc="-8" dirty="0">
                <a:latin typeface="Times New Roman"/>
                <a:cs typeface="Times New Roman"/>
              </a:rPr>
              <a:t>Los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resultados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son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los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siguientes.</a:t>
            </a:r>
            <a:endParaRPr sz="1000">
              <a:latin typeface="Times New Roman"/>
              <a:cs typeface="Times New Roman"/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994707" y="1588254"/>
            <a:ext cx="3665220" cy="2307611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xfrm>
            <a:off x="6329082" y="5931133"/>
            <a:ext cx="300182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0777"/>
            <a:r>
              <a:rPr dirty="0"/>
              <a:t>105</a:t>
            </a:r>
          </a:p>
        </p:txBody>
      </p:sp>
    </p:spTree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51937" y="3579436"/>
            <a:ext cx="5552738" cy="2384214"/>
          </a:xfrm>
          <a:prstGeom prst="rect">
            <a:avLst/>
          </a:prstGeom>
        </p:spPr>
        <p:txBody>
          <a:bodyPr vert="horz" wrap="square" lIns="0" tIns="10259" rIns="0" bIns="0" rtlCol="0">
            <a:spAutoFit/>
          </a:bodyPr>
          <a:lstStyle/>
          <a:p>
            <a:pPr algn="ctr">
              <a:spcBef>
                <a:spcPts val="81"/>
              </a:spcBef>
            </a:pPr>
            <a:r>
              <a:rPr sz="700" b="1" i="1" dirty="0">
                <a:latin typeface="Times New Roman"/>
                <a:cs typeface="Times New Roman"/>
              </a:rPr>
              <a:t>Figura</a:t>
            </a:r>
            <a:r>
              <a:rPr sz="700" b="1" i="1" spc="-12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5.33:</a:t>
            </a:r>
            <a:r>
              <a:rPr sz="700" b="1" i="1" spc="-4" dirty="0">
                <a:latin typeface="Times New Roman"/>
                <a:cs typeface="Times New Roman"/>
              </a:rPr>
              <a:t> Flujo</a:t>
            </a:r>
            <a:r>
              <a:rPr sz="700" b="1" i="1" dirty="0">
                <a:latin typeface="Times New Roman"/>
                <a:cs typeface="Times New Roman"/>
              </a:rPr>
              <a:t> de</a:t>
            </a:r>
            <a:r>
              <a:rPr sz="700" b="1" i="1" spc="-16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potencia,</a:t>
            </a:r>
            <a:r>
              <a:rPr sz="700" b="1" i="1" spc="-16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dos</a:t>
            </a:r>
            <a:r>
              <a:rPr sz="700" b="1" i="1" spc="-16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generadores.</a:t>
            </a:r>
            <a:endParaRPr sz="700">
              <a:latin typeface="Times New Roman"/>
              <a:cs typeface="Times New Roman"/>
            </a:endParaRPr>
          </a:p>
          <a:p>
            <a:pPr marL="10259" marR="4104" algn="just">
              <a:lnSpc>
                <a:spcPct val="103499"/>
              </a:lnSpc>
              <a:spcBef>
                <a:spcPts val="687"/>
              </a:spcBef>
            </a:pPr>
            <a:r>
              <a:rPr sz="1000" dirty="0">
                <a:latin typeface="Times New Roman"/>
                <a:cs typeface="Times New Roman"/>
              </a:rPr>
              <a:t>Como </a:t>
            </a:r>
            <a:r>
              <a:rPr sz="1000" spc="-4" dirty="0">
                <a:latin typeface="Times New Roman"/>
                <a:cs typeface="Times New Roman"/>
              </a:rPr>
              <a:t>se puede </a:t>
            </a:r>
            <a:r>
              <a:rPr sz="1000" dirty="0">
                <a:latin typeface="Times New Roman"/>
                <a:cs typeface="Times New Roman"/>
              </a:rPr>
              <a:t>observar </a:t>
            </a:r>
            <a:r>
              <a:rPr sz="1000" spc="-4" dirty="0">
                <a:latin typeface="Times New Roman"/>
                <a:cs typeface="Times New Roman"/>
              </a:rPr>
              <a:t>en </a:t>
            </a:r>
            <a:r>
              <a:rPr sz="1000" dirty="0">
                <a:latin typeface="Times New Roman"/>
                <a:cs typeface="Times New Roman"/>
              </a:rPr>
              <a:t>la </a:t>
            </a:r>
            <a:r>
              <a:rPr sz="1000" b="1" spc="-4" dirty="0">
                <a:latin typeface="Times New Roman"/>
                <a:cs typeface="Times New Roman"/>
              </a:rPr>
              <a:t>Figura </a:t>
            </a:r>
            <a:r>
              <a:rPr sz="1000" b="1" dirty="0">
                <a:latin typeface="Times New Roman"/>
                <a:cs typeface="Times New Roman"/>
              </a:rPr>
              <a:t>5.33</a:t>
            </a:r>
            <a:r>
              <a:rPr sz="1000" dirty="0">
                <a:latin typeface="Times New Roman"/>
                <a:cs typeface="Times New Roman"/>
              </a:rPr>
              <a:t>, para </a:t>
            </a:r>
            <a:r>
              <a:rPr sz="1000" spc="-4" dirty="0">
                <a:latin typeface="Times New Roman"/>
                <a:cs typeface="Times New Roman"/>
              </a:rPr>
              <a:t>este caso, </a:t>
            </a:r>
            <a:r>
              <a:rPr sz="1000" dirty="0">
                <a:latin typeface="Times New Roman"/>
                <a:cs typeface="Times New Roman"/>
              </a:rPr>
              <a:t>la contribución </a:t>
            </a:r>
            <a:r>
              <a:rPr sz="1000" spc="-4" dirty="0">
                <a:latin typeface="Times New Roman"/>
                <a:cs typeface="Times New Roman"/>
              </a:rPr>
              <a:t>del </a:t>
            </a:r>
            <a:r>
              <a:rPr sz="1000" dirty="0">
                <a:latin typeface="Times New Roman"/>
                <a:cs typeface="Times New Roman"/>
              </a:rPr>
              <a:t>flujo de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potencia </a:t>
            </a:r>
            <a:r>
              <a:rPr sz="1000" dirty="0">
                <a:latin typeface="Times New Roman"/>
                <a:cs typeface="Times New Roman"/>
              </a:rPr>
              <a:t>de cada </a:t>
            </a:r>
            <a:r>
              <a:rPr sz="1000" spc="-4" dirty="0">
                <a:latin typeface="Times New Roman"/>
                <a:cs typeface="Times New Roman"/>
              </a:rPr>
              <a:t>generador es </a:t>
            </a:r>
            <a:r>
              <a:rPr sz="1000" dirty="0">
                <a:latin typeface="Times New Roman"/>
                <a:cs typeface="Times New Roman"/>
              </a:rPr>
              <a:t>de 87.1MW de </a:t>
            </a:r>
            <a:r>
              <a:rPr sz="1000" spc="-4" dirty="0">
                <a:latin typeface="Times New Roman"/>
                <a:cs typeface="Times New Roman"/>
              </a:rPr>
              <a:t>potencia activa </a:t>
            </a:r>
            <a:r>
              <a:rPr sz="1000" dirty="0">
                <a:latin typeface="Times New Roman"/>
                <a:cs typeface="Times New Roman"/>
              </a:rPr>
              <a:t>y 23.1Mvar de potencia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reactiva, </a:t>
            </a:r>
            <a:r>
              <a:rPr sz="1000" dirty="0">
                <a:latin typeface="Times New Roman"/>
                <a:cs typeface="Times New Roman"/>
              </a:rPr>
              <a:t>de cada </a:t>
            </a:r>
            <a:r>
              <a:rPr sz="1000" spc="-4" dirty="0">
                <a:latin typeface="Times New Roman"/>
                <a:cs typeface="Times New Roman"/>
              </a:rPr>
              <a:t>generador </a:t>
            </a:r>
            <a:r>
              <a:rPr sz="1000" dirty="0">
                <a:latin typeface="Times New Roman"/>
                <a:cs typeface="Times New Roman"/>
              </a:rPr>
              <a:t>la </a:t>
            </a:r>
            <a:r>
              <a:rPr sz="1000" spc="-4" dirty="0">
                <a:latin typeface="Times New Roman"/>
                <a:cs typeface="Times New Roman"/>
              </a:rPr>
              <a:t>contribución del </a:t>
            </a:r>
            <a:r>
              <a:rPr sz="1000" dirty="0">
                <a:latin typeface="Times New Roman"/>
                <a:cs typeface="Times New Roman"/>
              </a:rPr>
              <a:t>flujo de </a:t>
            </a:r>
            <a:r>
              <a:rPr sz="1000" spc="-4" dirty="0">
                <a:latin typeface="Times New Roman"/>
                <a:cs typeface="Times New Roman"/>
              </a:rPr>
              <a:t>potencia </a:t>
            </a:r>
            <a:r>
              <a:rPr sz="1000" dirty="0">
                <a:latin typeface="Times New Roman"/>
                <a:cs typeface="Times New Roman"/>
              </a:rPr>
              <a:t>que </a:t>
            </a:r>
            <a:r>
              <a:rPr sz="1000" spc="-4" dirty="0">
                <a:latin typeface="Times New Roman"/>
                <a:cs typeface="Times New Roman"/>
              </a:rPr>
              <a:t>fluye </a:t>
            </a:r>
            <a:r>
              <a:rPr sz="1000" dirty="0">
                <a:latin typeface="Times New Roman"/>
                <a:cs typeface="Times New Roman"/>
              </a:rPr>
              <a:t>hacia la </a:t>
            </a:r>
            <a:r>
              <a:rPr sz="1000" spc="4" dirty="0">
                <a:latin typeface="Times New Roman"/>
                <a:cs typeface="Times New Roman"/>
              </a:rPr>
              <a:t>red 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eléctrica es </a:t>
            </a:r>
            <a:r>
              <a:rPr sz="1000" dirty="0">
                <a:latin typeface="Times New Roman"/>
                <a:cs typeface="Times New Roman"/>
              </a:rPr>
              <a:t>de 86.6MW de </a:t>
            </a:r>
            <a:r>
              <a:rPr sz="1000" spc="-4" dirty="0">
                <a:latin typeface="Times New Roman"/>
                <a:cs typeface="Times New Roman"/>
              </a:rPr>
              <a:t>potencia </a:t>
            </a:r>
            <a:r>
              <a:rPr sz="1000" dirty="0">
                <a:latin typeface="Times New Roman"/>
                <a:cs typeface="Times New Roman"/>
              </a:rPr>
              <a:t>activa y 23.1Mvar de </a:t>
            </a:r>
            <a:r>
              <a:rPr sz="1000" spc="-4" dirty="0">
                <a:latin typeface="Times New Roman"/>
                <a:cs typeface="Times New Roman"/>
              </a:rPr>
              <a:t>potencia reactiva, </a:t>
            </a:r>
            <a:r>
              <a:rPr sz="1000" dirty="0">
                <a:latin typeface="Times New Roman"/>
                <a:cs typeface="Times New Roman"/>
              </a:rPr>
              <a:t>la </a:t>
            </a:r>
            <a:r>
              <a:rPr sz="1000" spc="-4" dirty="0">
                <a:latin typeface="Times New Roman"/>
                <a:cs typeface="Times New Roman"/>
              </a:rPr>
              <a:t>contribución </a:t>
            </a:r>
            <a:r>
              <a:rPr sz="1000" dirty="0">
                <a:latin typeface="Times New Roman"/>
                <a:cs typeface="Times New Roman"/>
              </a:rPr>
              <a:t> de flujo de </a:t>
            </a:r>
            <a:r>
              <a:rPr sz="1000" spc="-4" dirty="0">
                <a:latin typeface="Times New Roman"/>
                <a:cs typeface="Times New Roman"/>
              </a:rPr>
              <a:t>potencia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cada generador </a:t>
            </a:r>
            <a:r>
              <a:rPr sz="1000" dirty="0">
                <a:latin typeface="Times New Roman"/>
                <a:cs typeface="Times New Roman"/>
              </a:rPr>
              <a:t>para </a:t>
            </a:r>
            <a:r>
              <a:rPr sz="1000" spc="-4" dirty="0">
                <a:latin typeface="Times New Roman"/>
                <a:cs typeface="Times New Roman"/>
              </a:rPr>
              <a:t>el </a:t>
            </a:r>
            <a:r>
              <a:rPr sz="1000" dirty="0">
                <a:latin typeface="Times New Roman"/>
                <a:cs typeface="Times New Roman"/>
              </a:rPr>
              <a:t>servicio propio de la </a:t>
            </a:r>
            <a:r>
              <a:rPr sz="1000" spc="-4" dirty="0">
                <a:latin typeface="Times New Roman"/>
                <a:cs typeface="Times New Roman"/>
              </a:rPr>
              <a:t>central es </a:t>
            </a:r>
            <a:r>
              <a:rPr sz="1000" dirty="0">
                <a:latin typeface="Times New Roman"/>
                <a:cs typeface="Times New Roman"/>
              </a:rPr>
              <a:t>de 0.456MW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potencia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activa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y</a:t>
            </a:r>
            <a:r>
              <a:rPr sz="1000" spc="-57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0.016Mvar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potencia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reactiva.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Hay</a:t>
            </a:r>
            <a:r>
              <a:rPr sz="1000" spc="-57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que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aclarar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que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el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flujo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potencia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 una </a:t>
            </a:r>
            <a:r>
              <a:rPr sz="1000" spc="-4" dirty="0">
                <a:latin typeface="Times New Roman"/>
                <a:cs typeface="Times New Roman"/>
              </a:rPr>
              <a:t>central generadora es variable según </a:t>
            </a:r>
            <a:r>
              <a:rPr sz="1000" dirty="0">
                <a:latin typeface="Times New Roman"/>
                <a:cs typeface="Times New Roman"/>
              </a:rPr>
              <a:t>lo </a:t>
            </a:r>
            <a:r>
              <a:rPr sz="1000" spc="-4" dirty="0">
                <a:latin typeface="Times New Roman"/>
                <a:cs typeface="Times New Roman"/>
              </a:rPr>
              <a:t>requiera </a:t>
            </a:r>
            <a:r>
              <a:rPr sz="1000" dirty="0">
                <a:latin typeface="Times New Roman"/>
                <a:cs typeface="Times New Roman"/>
              </a:rPr>
              <a:t>la </a:t>
            </a:r>
            <a:r>
              <a:rPr sz="1000" spc="-4" dirty="0">
                <a:latin typeface="Times New Roman"/>
                <a:cs typeface="Times New Roman"/>
              </a:rPr>
              <a:t>red, el reporte completo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este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caso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encuentra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ANEXOS,</a:t>
            </a:r>
            <a:r>
              <a:rPr sz="1000" b="1" spc="-20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“LOAD</a:t>
            </a:r>
            <a:r>
              <a:rPr sz="1000" b="1" spc="-28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FLOW</a:t>
            </a:r>
            <a:r>
              <a:rPr sz="1000" b="1" spc="-20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REPORT”,</a:t>
            </a:r>
            <a:r>
              <a:rPr sz="1000" b="1" spc="-20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Study</a:t>
            </a:r>
            <a:r>
              <a:rPr sz="1000" b="1" spc="-20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Case:</a:t>
            </a:r>
            <a:r>
              <a:rPr sz="1000" b="1" spc="-24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FLUJO_P_2G.</a:t>
            </a: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 marL="10259"/>
            <a:r>
              <a:rPr sz="1100" b="1" spc="-4" dirty="0">
                <a:latin typeface="Times New Roman"/>
                <a:cs typeface="Times New Roman"/>
              </a:rPr>
              <a:t>5.4.2</a:t>
            </a:r>
            <a:r>
              <a:rPr sz="1100" b="1" spc="32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FLUJO</a:t>
            </a:r>
            <a:r>
              <a:rPr sz="1100" b="1" spc="4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DE</a:t>
            </a:r>
            <a:r>
              <a:rPr sz="1100" b="1" spc="4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POTENCIA</a:t>
            </a:r>
            <a:r>
              <a:rPr sz="1100" b="1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PARA</a:t>
            </a:r>
            <a:r>
              <a:rPr sz="1100" b="1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UN</a:t>
            </a:r>
            <a:r>
              <a:rPr sz="1100" b="1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GENERADORES.</a:t>
            </a:r>
            <a:endParaRPr sz="1100">
              <a:latin typeface="Times New Roman"/>
              <a:cs typeface="Times New Roman"/>
            </a:endParaRPr>
          </a:p>
          <a:p>
            <a:pPr>
              <a:spcBef>
                <a:spcPts val="12"/>
              </a:spcBef>
            </a:pPr>
            <a:endParaRPr sz="1100">
              <a:latin typeface="Times New Roman"/>
              <a:cs typeface="Times New Roman"/>
            </a:endParaRPr>
          </a:p>
          <a:p>
            <a:pPr marL="10259" marR="5642" algn="just">
              <a:lnSpc>
                <a:spcPct val="103299"/>
              </a:lnSpc>
            </a:pPr>
            <a:r>
              <a:rPr sz="1000" spc="-4" dirty="0">
                <a:latin typeface="Times New Roman"/>
                <a:cs typeface="Times New Roman"/>
              </a:rPr>
              <a:t>Se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procede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realizar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análisis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del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flujo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potencia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para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caso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cual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solo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un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generador </a:t>
            </a:r>
            <a:r>
              <a:rPr sz="1000" spc="-23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 </a:t>
            </a:r>
            <a:r>
              <a:rPr sz="1000" spc="-4" dirty="0">
                <a:latin typeface="Times New Roman"/>
                <a:cs typeface="Times New Roman"/>
              </a:rPr>
              <a:t>central</a:t>
            </a:r>
            <a:r>
              <a:rPr sz="1000" dirty="0">
                <a:latin typeface="Times New Roman"/>
                <a:cs typeface="Times New Roman"/>
              </a:rPr>
              <a:t> este</a:t>
            </a:r>
            <a:r>
              <a:rPr sz="1000" spc="-4" dirty="0">
                <a:latin typeface="Times New Roman"/>
                <a:cs typeface="Times New Roman"/>
              </a:rPr>
              <a:t> en</a:t>
            </a:r>
            <a:r>
              <a:rPr sz="1000" dirty="0">
                <a:latin typeface="Times New Roman"/>
                <a:cs typeface="Times New Roman"/>
              </a:rPr>
              <a:t> operación.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8" dirty="0">
                <a:latin typeface="Times New Roman"/>
                <a:cs typeface="Times New Roman"/>
              </a:rPr>
              <a:t>Los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resultados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son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los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siguientes.</a:t>
            </a:r>
            <a:endParaRPr sz="1000">
              <a:latin typeface="Times New Roman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53452" y="658096"/>
            <a:ext cx="5590655" cy="2879399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xfrm>
            <a:off x="6329082" y="5931133"/>
            <a:ext cx="300182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0777"/>
            <a:r>
              <a:rPr dirty="0"/>
              <a:t>106</a:t>
            </a:r>
          </a:p>
        </p:txBody>
      </p:sp>
    </p:spTree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51937" y="3506132"/>
            <a:ext cx="5552738" cy="2865564"/>
          </a:xfrm>
          <a:prstGeom prst="rect">
            <a:avLst/>
          </a:prstGeom>
        </p:spPr>
        <p:txBody>
          <a:bodyPr vert="horz" wrap="square" lIns="0" tIns="10259" rIns="0" bIns="0" rtlCol="0">
            <a:spAutoFit/>
          </a:bodyPr>
          <a:lstStyle/>
          <a:p>
            <a:pPr algn="ctr">
              <a:spcBef>
                <a:spcPts val="81"/>
              </a:spcBef>
            </a:pPr>
            <a:r>
              <a:rPr sz="700" b="1" i="1" dirty="0">
                <a:latin typeface="Times New Roman"/>
                <a:cs typeface="Times New Roman"/>
              </a:rPr>
              <a:t>Figura</a:t>
            </a:r>
            <a:r>
              <a:rPr sz="700" b="1" i="1" spc="-12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5.34:</a:t>
            </a:r>
            <a:r>
              <a:rPr sz="700" b="1" i="1" spc="-4" dirty="0">
                <a:latin typeface="Times New Roman"/>
                <a:cs typeface="Times New Roman"/>
              </a:rPr>
              <a:t> Flujo</a:t>
            </a:r>
            <a:r>
              <a:rPr sz="700" b="1" i="1" dirty="0">
                <a:latin typeface="Times New Roman"/>
                <a:cs typeface="Times New Roman"/>
              </a:rPr>
              <a:t> de</a:t>
            </a:r>
            <a:r>
              <a:rPr sz="700" b="1" i="1" spc="-16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potencia,</a:t>
            </a:r>
            <a:r>
              <a:rPr sz="700" b="1" i="1" spc="-12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un</a:t>
            </a:r>
            <a:r>
              <a:rPr sz="700" b="1" i="1" spc="170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generadores.</a:t>
            </a: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spcBef>
                <a:spcPts val="32"/>
              </a:spcBef>
            </a:pPr>
            <a:endParaRPr sz="800">
              <a:latin typeface="Times New Roman"/>
              <a:cs typeface="Times New Roman"/>
            </a:endParaRPr>
          </a:p>
          <a:p>
            <a:pPr marL="10259" marR="6668" algn="just">
              <a:lnSpc>
                <a:spcPct val="103299"/>
              </a:lnSpc>
            </a:pPr>
            <a:r>
              <a:rPr sz="1000" dirty="0">
                <a:latin typeface="Times New Roman"/>
                <a:cs typeface="Times New Roman"/>
              </a:rPr>
              <a:t>Como </a:t>
            </a:r>
            <a:r>
              <a:rPr sz="1000" spc="-4" dirty="0">
                <a:latin typeface="Times New Roman"/>
                <a:cs typeface="Times New Roman"/>
              </a:rPr>
              <a:t>anteriormente se </a:t>
            </a:r>
            <a:r>
              <a:rPr sz="1000" dirty="0">
                <a:latin typeface="Times New Roman"/>
                <a:cs typeface="Times New Roman"/>
              </a:rPr>
              <a:t>observó </a:t>
            </a:r>
            <a:r>
              <a:rPr sz="1000" spc="-4" dirty="0">
                <a:latin typeface="Times New Roman"/>
                <a:cs typeface="Times New Roman"/>
              </a:rPr>
              <a:t>en el caso en </a:t>
            </a:r>
            <a:r>
              <a:rPr sz="1000" dirty="0">
                <a:latin typeface="Times New Roman"/>
                <a:cs typeface="Times New Roman"/>
              </a:rPr>
              <a:t>que solo un </a:t>
            </a:r>
            <a:r>
              <a:rPr sz="1000" spc="-4" dirty="0">
                <a:latin typeface="Times New Roman"/>
                <a:cs typeface="Times New Roman"/>
              </a:rPr>
              <a:t>generador esté en funcionamiento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 </a:t>
            </a:r>
            <a:r>
              <a:rPr sz="1000" dirty="0">
                <a:latin typeface="Times New Roman"/>
                <a:cs typeface="Times New Roman"/>
              </a:rPr>
              <a:t>la </a:t>
            </a:r>
            <a:r>
              <a:rPr sz="1000" spc="-4" dirty="0">
                <a:latin typeface="Times New Roman"/>
                <a:cs typeface="Times New Roman"/>
              </a:rPr>
              <a:t>central las contribuciones en los análisis bajan al valor </a:t>
            </a:r>
            <a:r>
              <a:rPr sz="1000" dirty="0">
                <a:latin typeface="Times New Roman"/>
                <a:cs typeface="Times New Roman"/>
              </a:rPr>
              <a:t>de la </a:t>
            </a:r>
            <a:r>
              <a:rPr sz="1000" spc="-4" dirty="0">
                <a:latin typeface="Times New Roman"/>
                <a:cs typeface="Times New Roman"/>
              </a:rPr>
              <a:t>contribución </a:t>
            </a:r>
            <a:r>
              <a:rPr sz="1000" dirty="0">
                <a:latin typeface="Times New Roman"/>
                <a:cs typeface="Times New Roman"/>
              </a:rPr>
              <a:t>que </a:t>
            </a:r>
            <a:r>
              <a:rPr sz="1000" spc="-4" dirty="0">
                <a:latin typeface="Times New Roman"/>
                <a:cs typeface="Times New Roman"/>
              </a:rPr>
              <a:t>aporta </a:t>
            </a:r>
            <a:r>
              <a:rPr sz="1000" dirty="0">
                <a:latin typeface="Times New Roman"/>
                <a:cs typeface="Times New Roman"/>
              </a:rPr>
              <a:t> dicho</a:t>
            </a:r>
            <a:r>
              <a:rPr sz="1000" spc="-4" dirty="0">
                <a:latin typeface="Times New Roman"/>
                <a:cs typeface="Times New Roman"/>
              </a:rPr>
              <a:t> generador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que </a:t>
            </a:r>
            <a:r>
              <a:rPr sz="1000" dirty="0">
                <a:latin typeface="Times New Roman"/>
                <a:cs typeface="Times New Roman"/>
              </a:rPr>
              <a:t>no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está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operación.</a:t>
            </a: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100">
              <a:latin typeface="Times New Roman"/>
              <a:cs typeface="Times New Roman"/>
            </a:endParaRPr>
          </a:p>
          <a:p>
            <a:pPr marL="10259" marR="4104" algn="just">
              <a:lnSpc>
                <a:spcPct val="103600"/>
              </a:lnSpc>
            </a:pPr>
            <a:r>
              <a:rPr sz="1000" spc="-4" dirty="0">
                <a:latin typeface="Times New Roman"/>
                <a:cs typeface="Times New Roman"/>
              </a:rPr>
              <a:t>Para este </a:t>
            </a:r>
            <a:r>
              <a:rPr sz="1000" dirty="0">
                <a:latin typeface="Times New Roman"/>
                <a:cs typeface="Times New Roman"/>
              </a:rPr>
              <a:t>caso </a:t>
            </a:r>
            <a:r>
              <a:rPr sz="1000" spc="-4" dirty="0">
                <a:latin typeface="Times New Roman"/>
                <a:cs typeface="Times New Roman"/>
              </a:rPr>
              <a:t>se </a:t>
            </a:r>
            <a:r>
              <a:rPr sz="1000" dirty="0">
                <a:latin typeface="Times New Roman"/>
                <a:cs typeface="Times New Roman"/>
              </a:rPr>
              <a:t>puede </a:t>
            </a:r>
            <a:r>
              <a:rPr sz="1000" spc="-4" dirty="0">
                <a:latin typeface="Times New Roman"/>
                <a:cs typeface="Times New Roman"/>
              </a:rPr>
              <a:t>observar en </a:t>
            </a:r>
            <a:r>
              <a:rPr sz="1000" dirty="0">
                <a:latin typeface="Times New Roman"/>
                <a:cs typeface="Times New Roman"/>
              </a:rPr>
              <a:t>la </a:t>
            </a:r>
            <a:r>
              <a:rPr sz="1000" b="1" spc="-4" dirty="0">
                <a:latin typeface="Times New Roman"/>
                <a:cs typeface="Times New Roman"/>
              </a:rPr>
              <a:t>Figura </a:t>
            </a:r>
            <a:r>
              <a:rPr sz="1000" b="1" dirty="0">
                <a:latin typeface="Times New Roman"/>
                <a:cs typeface="Times New Roman"/>
              </a:rPr>
              <a:t>5.34</a:t>
            </a:r>
            <a:r>
              <a:rPr sz="1000" dirty="0">
                <a:latin typeface="Times New Roman"/>
                <a:cs typeface="Times New Roman"/>
              </a:rPr>
              <a:t>, </a:t>
            </a:r>
            <a:r>
              <a:rPr sz="1000" spc="-4" dirty="0">
                <a:latin typeface="Times New Roman"/>
                <a:cs typeface="Times New Roman"/>
              </a:rPr>
              <a:t>para este caso, </a:t>
            </a:r>
            <a:r>
              <a:rPr sz="1000" dirty="0">
                <a:latin typeface="Times New Roman"/>
                <a:cs typeface="Times New Roman"/>
              </a:rPr>
              <a:t>la contribución </a:t>
            </a:r>
            <a:r>
              <a:rPr sz="1000" spc="-4" dirty="0">
                <a:latin typeface="Times New Roman"/>
                <a:cs typeface="Times New Roman"/>
              </a:rPr>
              <a:t>del flujo </a:t>
            </a:r>
            <a:r>
              <a:rPr sz="1000" dirty="0">
                <a:latin typeface="Times New Roman"/>
                <a:cs typeface="Times New Roman"/>
              </a:rPr>
              <a:t> de potencia </a:t>
            </a:r>
            <a:r>
              <a:rPr sz="1000" spc="-4" dirty="0">
                <a:latin typeface="Times New Roman"/>
                <a:cs typeface="Times New Roman"/>
              </a:rPr>
              <a:t>del </a:t>
            </a:r>
            <a:r>
              <a:rPr sz="1000" dirty="0">
                <a:latin typeface="Times New Roman"/>
                <a:cs typeface="Times New Roman"/>
              </a:rPr>
              <a:t>generador </a:t>
            </a:r>
            <a:r>
              <a:rPr sz="1000" spc="-4" dirty="0">
                <a:latin typeface="Times New Roman"/>
                <a:cs typeface="Times New Roman"/>
              </a:rPr>
              <a:t>en </a:t>
            </a:r>
            <a:r>
              <a:rPr sz="1000" dirty="0">
                <a:latin typeface="Times New Roman"/>
                <a:cs typeface="Times New Roman"/>
              </a:rPr>
              <a:t>operación </a:t>
            </a:r>
            <a:r>
              <a:rPr sz="1000" spc="-4" dirty="0">
                <a:latin typeface="Times New Roman"/>
                <a:cs typeface="Times New Roman"/>
              </a:rPr>
              <a:t>es </a:t>
            </a:r>
            <a:r>
              <a:rPr sz="1000" dirty="0">
                <a:latin typeface="Times New Roman"/>
                <a:cs typeface="Times New Roman"/>
              </a:rPr>
              <a:t>de 87.5MW de </a:t>
            </a:r>
            <a:r>
              <a:rPr sz="1000" spc="-4" dirty="0">
                <a:latin typeface="Times New Roman"/>
                <a:cs typeface="Times New Roman"/>
              </a:rPr>
              <a:t>potencia </a:t>
            </a:r>
            <a:r>
              <a:rPr sz="1000" dirty="0">
                <a:latin typeface="Times New Roman"/>
                <a:cs typeface="Times New Roman"/>
              </a:rPr>
              <a:t>activa y 23.2Mvar </a:t>
            </a:r>
            <a:r>
              <a:rPr sz="1000" spc="4" dirty="0">
                <a:latin typeface="Times New Roman"/>
                <a:cs typeface="Times New Roman"/>
              </a:rPr>
              <a:t>de 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potencia reactiva, </a:t>
            </a:r>
            <a:r>
              <a:rPr sz="1000" dirty="0">
                <a:latin typeface="Times New Roman"/>
                <a:cs typeface="Times New Roman"/>
              </a:rPr>
              <a:t>la contribución </a:t>
            </a:r>
            <a:r>
              <a:rPr sz="1000" spc="-4" dirty="0">
                <a:latin typeface="Times New Roman"/>
                <a:cs typeface="Times New Roman"/>
              </a:rPr>
              <a:t>del </a:t>
            </a:r>
            <a:r>
              <a:rPr sz="1000" dirty="0">
                <a:latin typeface="Times New Roman"/>
                <a:cs typeface="Times New Roman"/>
              </a:rPr>
              <a:t>flujo de potencia que </a:t>
            </a:r>
            <a:r>
              <a:rPr sz="1000" spc="-4" dirty="0">
                <a:latin typeface="Times New Roman"/>
                <a:cs typeface="Times New Roman"/>
              </a:rPr>
              <a:t>fluye </a:t>
            </a:r>
            <a:r>
              <a:rPr sz="1000" dirty="0">
                <a:latin typeface="Times New Roman"/>
                <a:cs typeface="Times New Roman"/>
              </a:rPr>
              <a:t>hacia la red </a:t>
            </a:r>
            <a:r>
              <a:rPr sz="1000" spc="-4" dirty="0">
                <a:latin typeface="Times New Roman"/>
                <a:cs typeface="Times New Roman"/>
              </a:rPr>
              <a:t>eléctrica es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86.6MW de </a:t>
            </a:r>
            <a:r>
              <a:rPr sz="1000" spc="-4" dirty="0">
                <a:latin typeface="Times New Roman"/>
                <a:cs typeface="Times New Roman"/>
              </a:rPr>
              <a:t>potencia </a:t>
            </a:r>
            <a:r>
              <a:rPr sz="1000" dirty="0">
                <a:latin typeface="Times New Roman"/>
                <a:cs typeface="Times New Roman"/>
              </a:rPr>
              <a:t>activa y 23.1Mvar de potencia </a:t>
            </a:r>
            <a:r>
              <a:rPr sz="1000" spc="-4" dirty="0">
                <a:latin typeface="Times New Roman"/>
                <a:cs typeface="Times New Roman"/>
              </a:rPr>
              <a:t>reactiva, </a:t>
            </a:r>
            <a:r>
              <a:rPr sz="1000" dirty="0">
                <a:latin typeface="Times New Roman"/>
                <a:cs typeface="Times New Roman"/>
              </a:rPr>
              <a:t>la </a:t>
            </a:r>
            <a:r>
              <a:rPr sz="1000" spc="-4" dirty="0">
                <a:latin typeface="Times New Roman"/>
                <a:cs typeface="Times New Roman"/>
              </a:rPr>
              <a:t>contribución </a:t>
            </a:r>
            <a:r>
              <a:rPr sz="1000" dirty="0">
                <a:latin typeface="Times New Roman"/>
                <a:cs typeface="Times New Roman"/>
              </a:rPr>
              <a:t>de flujo de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potencia</a:t>
            </a:r>
            <a:r>
              <a:rPr sz="1000" spc="-4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hacia</a:t>
            </a:r>
            <a:r>
              <a:rPr sz="1000" spc="-4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servicio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propio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4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-4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central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4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0.902MW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4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potencia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activa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y</a:t>
            </a:r>
            <a:r>
              <a:rPr sz="1000" spc="-65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0.063Mvar </a:t>
            </a:r>
            <a:r>
              <a:rPr sz="1000" spc="-23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potencia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reactiva.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Como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puede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observar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 </a:t>
            </a:r>
            <a:r>
              <a:rPr sz="1000" dirty="0">
                <a:latin typeface="Times New Roman"/>
                <a:cs typeface="Times New Roman"/>
              </a:rPr>
              <a:t>flujo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potencia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hacia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 servicio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propio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23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 </a:t>
            </a:r>
            <a:r>
              <a:rPr sz="1000" spc="-4" dirty="0">
                <a:latin typeface="Times New Roman"/>
                <a:cs typeface="Times New Roman"/>
              </a:rPr>
              <a:t>central aumenta el </a:t>
            </a:r>
            <a:r>
              <a:rPr sz="1000" dirty="0">
                <a:latin typeface="Times New Roman"/>
                <a:cs typeface="Times New Roman"/>
              </a:rPr>
              <a:t>doble </a:t>
            </a:r>
            <a:r>
              <a:rPr sz="1000" spc="-12" dirty="0">
                <a:latin typeface="Times New Roman"/>
                <a:cs typeface="Times New Roman"/>
              </a:rPr>
              <a:t>ya </a:t>
            </a:r>
            <a:r>
              <a:rPr sz="1000" dirty="0">
                <a:latin typeface="Times New Roman"/>
                <a:cs typeface="Times New Roman"/>
              </a:rPr>
              <a:t>que solo opera </a:t>
            </a:r>
            <a:r>
              <a:rPr sz="1000" spc="4" dirty="0">
                <a:latin typeface="Times New Roman"/>
                <a:cs typeface="Times New Roman"/>
              </a:rPr>
              <a:t>un </a:t>
            </a:r>
            <a:r>
              <a:rPr sz="1000" spc="-4" dirty="0">
                <a:latin typeface="Times New Roman"/>
                <a:cs typeface="Times New Roman"/>
              </a:rPr>
              <a:t>generador, </a:t>
            </a:r>
            <a:r>
              <a:rPr sz="1000" dirty="0">
                <a:latin typeface="Times New Roman"/>
                <a:cs typeface="Times New Roman"/>
              </a:rPr>
              <a:t>la contribución a la </a:t>
            </a:r>
            <a:r>
              <a:rPr sz="1000" spc="-4" dirty="0">
                <a:latin typeface="Times New Roman"/>
                <a:cs typeface="Times New Roman"/>
              </a:rPr>
              <a:t>red </a:t>
            </a:r>
            <a:r>
              <a:rPr sz="1000" dirty="0">
                <a:latin typeface="Times New Roman"/>
                <a:cs typeface="Times New Roman"/>
              </a:rPr>
              <a:t>se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mantiene </a:t>
            </a:r>
            <a:r>
              <a:rPr sz="1000" spc="-12" dirty="0">
                <a:latin typeface="Times New Roman"/>
                <a:cs typeface="Times New Roman"/>
              </a:rPr>
              <a:t>ya </a:t>
            </a:r>
            <a:r>
              <a:rPr sz="1000" dirty="0">
                <a:latin typeface="Times New Roman"/>
                <a:cs typeface="Times New Roman"/>
              </a:rPr>
              <a:t>que la red solo </a:t>
            </a:r>
            <a:r>
              <a:rPr sz="1000" spc="-4" dirty="0">
                <a:latin typeface="Times New Roman"/>
                <a:cs typeface="Times New Roman"/>
              </a:rPr>
              <a:t>demanda </a:t>
            </a:r>
            <a:r>
              <a:rPr sz="1000" dirty="0">
                <a:latin typeface="Times New Roman"/>
                <a:cs typeface="Times New Roman"/>
              </a:rPr>
              <a:t>la mitad </a:t>
            </a:r>
            <a:r>
              <a:rPr sz="1000" spc="4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potencia </a:t>
            </a:r>
            <a:r>
              <a:rPr sz="1000" dirty="0">
                <a:latin typeface="Times New Roman"/>
                <a:cs typeface="Times New Roman"/>
              </a:rPr>
              <a:t>de la que demanda </a:t>
            </a:r>
            <a:r>
              <a:rPr sz="1000" spc="-4" dirty="0">
                <a:latin typeface="Times New Roman"/>
                <a:cs typeface="Times New Roman"/>
              </a:rPr>
              <a:t>en el caso </a:t>
            </a:r>
            <a:r>
              <a:rPr sz="1000" spc="4" dirty="0">
                <a:latin typeface="Times New Roman"/>
                <a:cs typeface="Times New Roman"/>
              </a:rPr>
              <a:t>de 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que </a:t>
            </a:r>
            <a:r>
              <a:rPr sz="1000" spc="-4" dirty="0">
                <a:latin typeface="Times New Roman"/>
                <a:cs typeface="Times New Roman"/>
              </a:rPr>
              <a:t>los dos generadores estén en funcionamiento, el generador presento </a:t>
            </a:r>
            <a:r>
              <a:rPr sz="1000" spc="4" dirty="0">
                <a:latin typeface="Times New Roman"/>
                <a:cs typeface="Times New Roman"/>
              </a:rPr>
              <a:t>un </a:t>
            </a:r>
            <a:r>
              <a:rPr sz="1000" spc="-4" dirty="0">
                <a:latin typeface="Times New Roman"/>
                <a:cs typeface="Times New Roman"/>
              </a:rPr>
              <a:t>aumento en </a:t>
            </a:r>
            <a:r>
              <a:rPr sz="1000" dirty="0">
                <a:latin typeface="Times New Roman"/>
                <a:cs typeface="Times New Roman"/>
              </a:rPr>
              <a:t>la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potencia generada </a:t>
            </a:r>
            <a:r>
              <a:rPr sz="1000" spc="-12" dirty="0">
                <a:latin typeface="Times New Roman"/>
                <a:cs typeface="Times New Roman"/>
              </a:rPr>
              <a:t>ya </a:t>
            </a:r>
            <a:r>
              <a:rPr sz="1000" dirty="0">
                <a:latin typeface="Times New Roman"/>
                <a:cs typeface="Times New Roman"/>
              </a:rPr>
              <a:t>que la </a:t>
            </a:r>
            <a:r>
              <a:rPr sz="1000" spc="-4" dirty="0">
                <a:latin typeface="Times New Roman"/>
                <a:cs typeface="Times New Roman"/>
              </a:rPr>
              <a:t>carga </a:t>
            </a:r>
            <a:r>
              <a:rPr sz="1000" dirty="0">
                <a:latin typeface="Times New Roman"/>
                <a:cs typeface="Times New Roman"/>
              </a:rPr>
              <a:t>de la </a:t>
            </a:r>
            <a:r>
              <a:rPr sz="1000" spc="-4" dirty="0">
                <a:latin typeface="Times New Roman"/>
                <a:cs typeface="Times New Roman"/>
              </a:rPr>
              <a:t>central </a:t>
            </a:r>
            <a:r>
              <a:rPr sz="1000" spc="4" dirty="0">
                <a:latin typeface="Times New Roman"/>
                <a:cs typeface="Times New Roman"/>
              </a:rPr>
              <a:t>la </a:t>
            </a:r>
            <a:r>
              <a:rPr sz="1000" spc="-4" dirty="0">
                <a:latin typeface="Times New Roman"/>
                <a:cs typeface="Times New Roman"/>
              </a:rPr>
              <a:t>está cubriendo en su totalidad. Hay </a:t>
            </a:r>
            <a:r>
              <a:rPr sz="1000" dirty="0">
                <a:latin typeface="Times New Roman"/>
                <a:cs typeface="Times New Roman"/>
              </a:rPr>
              <a:t>que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aclarar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que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flujo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potencia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una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central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generadora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variable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según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spc="4" dirty="0">
                <a:latin typeface="Times New Roman"/>
                <a:cs typeface="Times New Roman"/>
              </a:rPr>
              <a:t>lo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requiera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red, </a:t>
            </a:r>
            <a:r>
              <a:rPr sz="1000" spc="-23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 reporte completo </a:t>
            </a:r>
            <a:r>
              <a:rPr sz="1000" dirty="0">
                <a:latin typeface="Times New Roman"/>
                <a:cs typeface="Times New Roman"/>
              </a:rPr>
              <a:t>de este </a:t>
            </a:r>
            <a:r>
              <a:rPr sz="1000" spc="-4" dirty="0">
                <a:latin typeface="Times New Roman"/>
                <a:cs typeface="Times New Roman"/>
              </a:rPr>
              <a:t>caso se </a:t>
            </a:r>
            <a:r>
              <a:rPr sz="1000" dirty="0">
                <a:latin typeface="Times New Roman"/>
                <a:cs typeface="Times New Roman"/>
              </a:rPr>
              <a:t>encuentra </a:t>
            </a:r>
            <a:r>
              <a:rPr sz="1000" spc="-4" dirty="0">
                <a:latin typeface="Times New Roman"/>
                <a:cs typeface="Times New Roman"/>
              </a:rPr>
              <a:t>en </a:t>
            </a:r>
            <a:r>
              <a:rPr sz="1000" b="1" spc="-4" dirty="0">
                <a:latin typeface="Times New Roman"/>
                <a:cs typeface="Times New Roman"/>
              </a:rPr>
              <a:t>ANEXOS, </a:t>
            </a:r>
            <a:r>
              <a:rPr sz="1000" b="1" dirty="0">
                <a:latin typeface="Times New Roman"/>
                <a:cs typeface="Times New Roman"/>
              </a:rPr>
              <a:t>“LOAD </a:t>
            </a:r>
            <a:r>
              <a:rPr sz="1000" b="1" spc="-4" dirty="0">
                <a:latin typeface="Times New Roman"/>
                <a:cs typeface="Times New Roman"/>
              </a:rPr>
              <a:t>FLOW REPORT”, </a:t>
            </a:r>
            <a:r>
              <a:rPr sz="1000" b="1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Study Case:</a:t>
            </a:r>
            <a:r>
              <a:rPr sz="1000" b="1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FLUJO_P_1G.</a:t>
            </a:r>
            <a:endParaRPr sz="1000">
              <a:latin typeface="Times New Roman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34352" y="622384"/>
            <a:ext cx="5493767" cy="2829278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xfrm>
            <a:off x="6329082" y="5931133"/>
            <a:ext cx="300182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0777"/>
            <a:r>
              <a:rPr dirty="0"/>
              <a:t>107</a:t>
            </a:r>
          </a:p>
        </p:txBody>
      </p:sp>
    </p:spTree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0228" y="607048"/>
            <a:ext cx="210797" cy="7858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051936" y="559880"/>
            <a:ext cx="5553364" cy="3463740"/>
          </a:xfrm>
          <a:prstGeom prst="rect">
            <a:avLst/>
          </a:prstGeom>
        </p:spPr>
        <p:txBody>
          <a:bodyPr vert="horz" wrap="square" lIns="0" tIns="10259" rIns="0" bIns="0" rtlCol="0">
            <a:spAutoFit/>
          </a:bodyPr>
          <a:lstStyle/>
          <a:p>
            <a:pPr marL="229290">
              <a:spcBef>
                <a:spcPts val="81"/>
              </a:spcBef>
            </a:pPr>
            <a:r>
              <a:rPr sz="1100" b="1" spc="-4" dirty="0">
                <a:latin typeface="Times New Roman"/>
                <a:cs typeface="Times New Roman"/>
              </a:rPr>
              <a:t>RESULTADOS.</a:t>
            </a:r>
            <a:endParaRPr sz="1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100">
              <a:latin typeface="Times New Roman"/>
              <a:cs typeface="Times New Roman"/>
            </a:endParaRPr>
          </a:p>
          <a:p>
            <a:pPr marL="10259" marR="5642" algn="just">
              <a:lnSpc>
                <a:spcPct val="103400"/>
              </a:lnSpc>
              <a:spcBef>
                <a:spcPts val="4"/>
              </a:spcBef>
            </a:pPr>
            <a:r>
              <a:rPr sz="1000" spc="-4" dirty="0">
                <a:latin typeface="Times New Roman"/>
                <a:cs typeface="Times New Roman"/>
              </a:rPr>
              <a:t>Al </a:t>
            </a:r>
            <a:r>
              <a:rPr sz="1000" dirty="0">
                <a:latin typeface="Times New Roman"/>
                <a:cs typeface="Times New Roman"/>
              </a:rPr>
              <a:t>simular </a:t>
            </a:r>
            <a:r>
              <a:rPr sz="1000" spc="-4" dirty="0">
                <a:latin typeface="Times New Roman"/>
                <a:cs typeface="Times New Roman"/>
              </a:rPr>
              <a:t>el análisis </a:t>
            </a:r>
            <a:r>
              <a:rPr sz="1000" dirty="0">
                <a:latin typeface="Times New Roman"/>
                <a:cs typeface="Times New Roman"/>
              </a:rPr>
              <a:t>de flujo de </a:t>
            </a:r>
            <a:r>
              <a:rPr sz="1000" spc="-4" dirty="0">
                <a:latin typeface="Times New Roman"/>
                <a:cs typeface="Times New Roman"/>
              </a:rPr>
              <a:t>potencia </a:t>
            </a:r>
            <a:r>
              <a:rPr sz="1000" dirty="0">
                <a:latin typeface="Times New Roman"/>
                <a:cs typeface="Times New Roman"/>
              </a:rPr>
              <a:t>o </a:t>
            </a:r>
            <a:r>
              <a:rPr sz="1000" spc="-4" dirty="0">
                <a:latin typeface="Times New Roman"/>
                <a:cs typeface="Times New Roman"/>
              </a:rPr>
              <a:t>carga como se </a:t>
            </a:r>
            <a:r>
              <a:rPr sz="1000" dirty="0">
                <a:latin typeface="Times New Roman"/>
                <a:cs typeface="Times New Roman"/>
              </a:rPr>
              <a:t>mostró </a:t>
            </a:r>
            <a:r>
              <a:rPr sz="1000" spc="-4" dirty="0">
                <a:latin typeface="Times New Roman"/>
                <a:cs typeface="Times New Roman"/>
              </a:rPr>
              <a:t>en las figuras anteriores,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 obtuvieron los </a:t>
            </a:r>
            <a:r>
              <a:rPr sz="1000" dirty="0">
                <a:latin typeface="Times New Roman"/>
                <a:cs typeface="Times New Roman"/>
              </a:rPr>
              <a:t>resultados </a:t>
            </a:r>
            <a:r>
              <a:rPr sz="1000" spc="-4" dirty="0">
                <a:latin typeface="Times New Roman"/>
                <a:cs typeface="Times New Roman"/>
              </a:rPr>
              <a:t>mostrados en las siguientes tablas, los estudios </a:t>
            </a:r>
            <a:r>
              <a:rPr sz="1000" dirty="0">
                <a:latin typeface="Times New Roman"/>
                <a:cs typeface="Times New Roman"/>
              </a:rPr>
              <a:t>de flujo de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potencia son importantes </a:t>
            </a:r>
            <a:r>
              <a:rPr sz="1000" dirty="0">
                <a:latin typeface="Times New Roman"/>
                <a:cs typeface="Times New Roman"/>
              </a:rPr>
              <a:t>para </a:t>
            </a:r>
            <a:r>
              <a:rPr sz="1000" spc="-4" dirty="0">
                <a:latin typeface="Times New Roman"/>
                <a:cs typeface="Times New Roman"/>
              </a:rPr>
              <a:t>el planeamiento </a:t>
            </a:r>
            <a:r>
              <a:rPr sz="1000" spc="4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expansiones futuras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los sistemas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potencia,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así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como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para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determinar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mejor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operación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los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sistemas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spc="4" dirty="0">
                <a:latin typeface="Times New Roman"/>
                <a:cs typeface="Times New Roman"/>
              </a:rPr>
              <a:t>de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potencia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existentes, </a:t>
            </a:r>
            <a:r>
              <a:rPr sz="1000" spc="-23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principal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información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obtenida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del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estudio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flujo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potencia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magnitud</a:t>
            </a:r>
            <a:r>
              <a:rPr sz="1000" spc="-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y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ángulo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23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 </a:t>
            </a:r>
            <a:r>
              <a:rPr sz="1000" spc="-4" dirty="0">
                <a:latin typeface="Times New Roman"/>
                <a:cs typeface="Times New Roman"/>
              </a:rPr>
              <a:t>fase del voltaje en </a:t>
            </a:r>
            <a:r>
              <a:rPr sz="1000" dirty="0">
                <a:latin typeface="Times New Roman"/>
                <a:cs typeface="Times New Roman"/>
              </a:rPr>
              <a:t>cada </a:t>
            </a:r>
            <a:r>
              <a:rPr sz="1000" spc="-4" dirty="0">
                <a:latin typeface="Times New Roman"/>
                <a:cs typeface="Times New Roman"/>
              </a:rPr>
              <a:t>bus </a:t>
            </a:r>
            <a:r>
              <a:rPr sz="1000" dirty="0">
                <a:latin typeface="Times New Roman"/>
                <a:cs typeface="Times New Roman"/>
              </a:rPr>
              <a:t>de potencia, </a:t>
            </a:r>
            <a:r>
              <a:rPr sz="1000" spc="4" dirty="0">
                <a:latin typeface="Times New Roman"/>
                <a:cs typeface="Times New Roman"/>
              </a:rPr>
              <a:t>la </a:t>
            </a:r>
            <a:r>
              <a:rPr sz="1000" dirty="0">
                <a:latin typeface="Times New Roman"/>
                <a:cs typeface="Times New Roman"/>
              </a:rPr>
              <a:t>potencia activa y reactiva </a:t>
            </a:r>
            <a:r>
              <a:rPr sz="1000" spc="-4" dirty="0">
                <a:latin typeface="Times New Roman"/>
                <a:cs typeface="Times New Roman"/>
              </a:rPr>
              <a:t>fluyendo en </a:t>
            </a:r>
            <a:r>
              <a:rPr sz="1000" dirty="0">
                <a:latin typeface="Times New Roman"/>
                <a:cs typeface="Times New Roman"/>
              </a:rPr>
              <a:t>cada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línea, el estudio </a:t>
            </a:r>
            <a:r>
              <a:rPr sz="1000" dirty="0">
                <a:latin typeface="Times New Roman"/>
                <a:cs typeface="Times New Roman"/>
              </a:rPr>
              <a:t>de flujo de </a:t>
            </a:r>
            <a:r>
              <a:rPr sz="1000" spc="-4" dirty="0">
                <a:latin typeface="Times New Roman"/>
                <a:cs typeface="Times New Roman"/>
              </a:rPr>
              <a:t>potencia nos permite asegurar </a:t>
            </a:r>
            <a:r>
              <a:rPr sz="1000" dirty="0">
                <a:latin typeface="Times New Roman"/>
                <a:cs typeface="Times New Roman"/>
              </a:rPr>
              <a:t>que </a:t>
            </a:r>
            <a:r>
              <a:rPr sz="1000" spc="-4" dirty="0">
                <a:latin typeface="Times New Roman"/>
                <a:cs typeface="Times New Roman"/>
              </a:rPr>
              <a:t>los generadores en el sistema </a:t>
            </a:r>
            <a:r>
              <a:rPr sz="1000" dirty="0">
                <a:latin typeface="Times New Roman"/>
                <a:cs typeface="Times New Roman"/>
              </a:rPr>
              <a:t> de </a:t>
            </a:r>
            <a:r>
              <a:rPr sz="1000" spc="-4" dirty="0">
                <a:latin typeface="Times New Roman"/>
                <a:cs typeface="Times New Roman"/>
              </a:rPr>
              <a:t>potencia alcanzan su capacidad operativa </a:t>
            </a:r>
            <a:r>
              <a:rPr sz="1000" dirty="0">
                <a:latin typeface="Times New Roman"/>
                <a:cs typeface="Times New Roman"/>
              </a:rPr>
              <a:t>optima, </a:t>
            </a:r>
            <a:r>
              <a:rPr sz="1000" spc="-4" dirty="0">
                <a:latin typeface="Times New Roman"/>
                <a:cs typeface="Times New Roman"/>
              </a:rPr>
              <a:t>el análisis </a:t>
            </a:r>
            <a:r>
              <a:rPr sz="1000" dirty="0">
                <a:latin typeface="Times New Roman"/>
                <a:cs typeface="Times New Roman"/>
              </a:rPr>
              <a:t>también determina </a:t>
            </a:r>
            <a:r>
              <a:rPr sz="1000" spc="-4" dirty="0">
                <a:latin typeface="Times New Roman"/>
                <a:cs typeface="Times New Roman"/>
              </a:rPr>
              <a:t>como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opera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sistema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con</a:t>
            </a:r>
            <a:r>
              <a:rPr sz="1000" dirty="0">
                <a:latin typeface="Times New Roman"/>
                <a:cs typeface="Times New Roman"/>
              </a:rPr>
              <a:t> una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carga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especifica.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40"/>
              </a:spcBef>
            </a:pPr>
            <a:endParaRPr sz="1000">
              <a:latin typeface="Times New Roman"/>
              <a:cs typeface="Times New Roman"/>
            </a:endParaRPr>
          </a:p>
          <a:p>
            <a:pPr marL="10259" marR="4104" algn="just">
              <a:lnSpc>
                <a:spcPct val="103400"/>
              </a:lnSpc>
            </a:pPr>
            <a:r>
              <a:rPr sz="1000" spc="-4" dirty="0">
                <a:latin typeface="Times New Roman"/>
                <a:cs typeface="Times New Roman"/>
              </a:rPr>
              <a:t>Se realizaron dos simulaciones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estudio </a:t>
            </a:r>
            <a:r>
              <a:rPr sz="1000" dirty="0">
                <a:latin typeface="Times New Roman"/>
                <a:cs typeface="Times New Roman"/>
              </a:rPr>
              <a:t>de flujo de </a:t>
            </a:r>
            <a:r>
              <a:rPr sz="1000" spc="-4" dirty="0">
                <a:latin typeface="Times New Roman"/>
                <a:cs typeface="Times New Roman"/>
              </a:rPr>
              <a:t>potencia, </a:t>
            </a:r>
            <a:r>
              <a:rPr sz="1000" dirty="0">
                <a:latin typeface="Times New Roman"/>
                <a:cs typeface="Times New Roman"/>
              </a:rPr>
              <a:t>la primera </a:t>
            </a:r>
            <a:r>
              <a:rPr sz="1000" spc="-4" dirty="0">
                <a:latin typeface="Times New Roman"/>
                <a:cs typeface="Times New Roman"/>
              </a:rPr>
              <a:t>simulación se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realizó con los dos generadores </a:t>
            </a:r>
            <a:r>
              <a:rPr sz="1000" spc="4" dirty="0">
                <a:latin typeface="Times New Roman"/>
                <a:cs typeface="Times New Roman"/>
              </a:rPr>
              <a:t>de </a:t>
            </a:r>
            <a:r>
              <a:rPr sz="1000" dirty="0">
                <a:latin typeface="Times New Roman"/>
                <a:cs typeface="Times New Roman"/>
              </a:rPr>
              <a:t>la </a:t>
            </a:r>
            <a:r>
              <a:rPr sz="1000" spc="-4" dirty="0">
                <a:latin typeface="Times New Roman"/>
                <a:cs typeface="Times New Roman"/>
              </a:rPr>
              <a:t>central en </a:t>
            </a:r>
            <a:r>
              <a:rPr sz="1000" dirty="0">
                <a:latin typeface="Times New Roman"/>
                <a:cs typeface="Times New Roman"/>
              </a:rPr>
              <a:t>funcionamiento, la segunda </a:t>
            </a:r>
            <a:r>
              <a:rPr sz="1000" spc="-4" dirty="0">
                <a:latin typeface="Times New Roman"/>
                <a:cs typeface="Times New Roman"/>
              </a:rPr>
              <a:t>simulación se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realizó </a:t>
            </a:r>
            <a:r>
              <a:rPr sz="1000" dirty="0">
                <a:latin typeface="Times New Roman"/>
                <a:cs typeface="Times New Roman"/>
              </a:rPr>
              <a:t>solo </a:t>
            </a:r>
            <a:r>
              <a:rPr sz="1000" spc="-4" dirty="0">
                <a:latin typeface="Times New Roman"/>
                <a:cs typeface="Times New Roman"/>
              </a:rPr>
              <a:t>con </a:t>
            </a:r>
            <a:r>
              <a:rPr sz="1000" dirty="0">
                <a:latin typeface="Times New Roman"/>
                <a:cs typeface="Times New Roman"/>
              </a:rPr>
              <a:t>un </a:t>
            </a:r>
            <a:r>
              <a:rPr sz="1000" spc="-4" dirty="0">
                <a:latin typeface="Times New Roman"/>
                <a:cs typeface="Times New Roman"/>
              </a:rPr>
              <a:t>generador </a:t>
            </a:r>
            <a:r>
              <a:rPr sz="1000" dirty="0">
                <a:latin typeface="Times New Roman"/>
                <a:cs typeface="Times New Roman"/>
              </a:rPr>
              <a:t>de la </a:t>
            </a:r>
            <a:r>
              <a:rPr sz="1000" spc="-4" dirty="0">
                <a:latin typeface="Times New Roman"/>
                <a:cs typeface="Times New Roman"/>
              </a:rPr>
              <a:t>central en funcionamiento, </a:t>
            </a:r>
            <a:r>
              <a:rPr sz="1000" dirty="0">
                <a:latin typeface="Times New Roman"/>
                <a:cs typeface="Times New Roman"/>
              </a:rPr>
              <a:t>para </a:t>
            </a:r>
            <a:r>
              <a:rPr sz="1000" spc="-4" dirty="0">
                <a:latin typeface="Times New Roman"/>
                <a:cs typeface="Times New Roman"/>
              </a:rPr>
              <a:t>el primer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caso los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resultados se muestran </a:t>
            </a:r>
            <a:r>
              <a:rPr sz="1000" dirty="0">
                <a:latin typeface="Times New Roman"/>
                <a:cs typeface="Times New Roman"/>
              </a:rPr>
              <a:t>en la </a:t>
            </a:r>
            <a:r>
              <a:rPr sz="1000" b="1" dirty="0">
                <a:latin typeface="Times New Roman"/>
                <a:cs typeface="Times New Roman"/>
              </a:rPr>
              <a:t>Tabla 5.5</a:t>
            </a:r>
            <a:r>
              <a:rPr sz="1000" dirty="0">
                <a:latin typeface="Times New Roman"/>
                <a:cs typeface="Times New Roman"/>
              </a:rPr>
              <a:t>, </a:t>
            </a:r>
            <a:r>
              <a:rPr sz="1000" spc="-4" dirty="0">
                <a:latin typeface="Times New Roman"/>
                <a:cs typeface="Times New Roman"/>
              </a:rPr>
              <a:t>en </a:t>
            </a:r>
            <a:r>
              <a:rPr sz="1000" dirty="0">
                <a:latin typeface="Times New Roman"/>
                <a:cs typeface="Times New Roman"/>
              </a:rPr>
              <a:t>la </a:t>
            </a:r>
            <a:r>
              <a:rPr sz="1000" spc="-4" dirty="0">
                <a:latin typeface="Times New Roman"/>
                <a:cs typeface="Times New Roman"/>
              </a:rPr>
              <a:t>cual se observa </a:t>
            </a:r>
            <a:r>
              <a:rPr sz="1000" dirty="0">
                <a:latin typeface="Times New Roman"/>
                <a:cs typeface="Times New Roman"/>
              </a:rPr>
              <a:t>que para </a:t>
            </a:r>
            <a:r>
              <a:rPr sz="1000" spc="-4" dirty="0">
                <a:latin typeface="Times New Roman"/>
                <a:cs typeface="Times New Roman"/>
              </a:rPr>
              <a:t>el bus </a:t>
            </a:r>
            <a:r>
              <a:rPr sz="1000" dirty="0">
                <a:latin typeface="Times New Roman"/>
                <a:cs typeface="Times New Roman"/>
              </a:rPr>
              <a:t>de 115kV </a:t>
            </a:r>
            <a:r>
              <a:rPr sz="1000" spc="-4" dirty="0">
                <a:latin typeface="Times New Roman"/>
                <a:cs typeface="Times New Roman"/>
              </a:rPr>
              <a:t>se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tiene </a:t>
            </a:r>
            <a:r>
              <a:rPr sz="1000" dirty="0">
                <a:latin typeface="Times New Roman"/>
                <a:cs typeface="Times New Roman"/>
              </a:rPr>
              <a:t>una </a:t>
            </a:r>
            <a:r>
              <a:rPr sz="1000" spc="-4" dirty="0">
                <a:latin typeface="Times New Roman"/>
                <a:cs typeface="Times New Roman"/>
              </a:rPr>
              <a:t>caída </a:t>
            </a:r>
            <a:r>
              <a:rPr sz="1000" dirty="0">
                <a:latin typeface="Times New Roman"/>
                <a:cs typeface="Times New Roman"/>
              </a:rPr>
              <a:t>de tensión 2.187% </a:t>
            </a:r>
            <a:r>
              <a:rPr sz="1000" spc="-4" dirty="0">
                <a:latin typeface="Times New Roman"/>
                <a:cs typeface="Times New Roman"/>
              </a:rPr>
              <a:t>teniendo </a:t>
            </a:r>
            <a:r>
              <a:rPr sz="1000" dirty="0">
                <a:latin typeface="Times New Roman"/>
                <a:cs typeface="Times New Roman"/>
              </a:rPr>
              <a:t>una </a:t>
            </a:r>
            <a:r>
              <a:rPr sz="1000" spc="-4" dirty="0">
                <a:latin typeface="Times New Roman"/>
                <a:cs typeface="Times New Roman"/>
              </a:rPr>
              <a:t>tensión </a:t>
            </a:r>
            <a:r>
              <a:rPr sz="1000" dirty="0">
                <a:latin typeface="Times New Roman"/>
                <a:cs typeface="Times New Roman"/>
              </a:rPr>
              <a:t>de 112.48kV, </a:t>
            </a:r>
            <a:r>
              <a:rPr sz="1000" spc="-4" dirty="0">
                <a:latin typeface="Times New Roman"/>
                <a:cs typeface="Times New Roman"/>
              </a:rPr>
              <a:t>se desconoce si en </a:t>
            </a:r>
            <a:r>
              <a:rPr sz="1000" dirty="0">
                <a:latin typeface="Times New Roman"/>
                <a:cs typeface="Times New Roman"/>
              </a:rPr>
              <a:t>la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central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4" dirty="0">
                <a:latin typeface="Times New Roman"/>
                <a:cs typeface="Times New Roman"/>
              </a:rPr>
              <a:t>ha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realizado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un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ajuste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4" dirty="0">
                <a:latin typeface="Times New Roman"/>
                <a:cs typeface="Times New Roman"/>
              </a:rPr>
              <a:t>de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tensión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con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 TAP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del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transformador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4" dirty="0">
                <a:latin typeface="Times New Roman"/>
                <a:cs typeface="Times New Roman"/>
              </a:rPr>
              <a:t>de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potencia,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ese </a:t>
            </a:r>
            <a:r>
              <a:rPr sz="1000" spc="-23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bus se tiene </a:t>
            </a:r>
            <a:r>
              <a:rPr sz="1000" dirty="0">
                <a:latin typeface="Times New Roman"/>
                <a:cs typeface="Times New Roman"/>
              </a:rPr>
              <a:t>un </a:t>
            </a:r>
            <a:r>
              <a:rPr sz="1000" spc="-4" dirty="0">
                <a:latin typeface="Times New Roman"/>
                <a:cs typeface="Times New Roman"/>
              </a:rPr>
              <a:t>Factor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potencia </a:t>
            </a:r>
            <a:r>
              <a:rPr sz="1000" dirty="0">
                <a:latin typeface="Times New Roman"/>
                <a:cs typeface="Times New Roman"/>
              </a:rPr>
              <a:t>de 0.966 y </a:t>
            </a:r>
            <a:r>
              <a:rPr sz="1000" spc="-12" dirty="0">
                <a:latin typeface="Times New Roman"/>
                <a:cs typeface="Times New Roman"/>
              </a:rPr>
              <a:t>ya </a:t>
            </a:r>
            <a:r>
              <a:rPr sz="1000" dirty="0">
                <a:latin typeface="Times New Roman"/>
                <a:cs typeface="Times New Roman"/>
              </a:rPr>
              <a:t>que la </a:t>
            </a:r>
            <a:r>
              <a:rPr sz="1000" spc="-4" dirty="0">
                <a:latin typeface="Times New Roman"/>
                <a:cs typeface="Times New Roman"/>
              </a:rPr>
              <a:t>central </a:t>
            </a:r>
            <a:r>
              <a:rPr sz="1000" dirty="0">
                <a:latin typeface="Times New Roman"/>
                <a:cs typeface="Times New Roman"/>
              </a:rPr>
              <a:t>opera hasta </a:t>
            </a:r>
            <a:r>
              <a:rPr sz="1000" spc="-4" dirty="0">
                <a:latin typeface="Times New Roman"/>
                <a:cs typeface="Times New Roman"/>
              </a:rPr>
              <a:t>con </a:t>
            </a:r>
            <a:r>
              <a:rPr sz="1000" dirty="0">
                <a:latin typeface="Times New Roman"/>
                <a:cs typeface="Times New Roman"/>
              </a:rPr>
              <a:t>un 0.95 de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factor </a:t>
            </a:r>
            <a:r>
              <a:rPr sz="1000" dirty="0">
                <a:latin typeface="Times New Roman"/>
                <a:cs typeface="Times New Roman"/>
              </a:rPr>
              <a:t>de potencia más </a:t>
            </a:r>
            <a:r>
              <a:rPr sz="1000" spc="-4" dirty="0">
                <a:latin typeface="Times New Roman"/>
                <a:cs typeface="Times New Roman"/>
              </a:rPr>
              <a:t>bajo </a:t>
            </a:r>
            <a:r>
              <a:rPr sz="1000" dirty="0">
                <a:latin typeface="Times New Roman"/>
                <a:cs typeface="Times New Roman"/>
              </a:rPr>
              <a:t>no </a:t>
            </a:r>
            <a:r>
              <a:rPr sz="1000" spc="-4" dirty="0">
                <a:latin typeface="Times New Roman"/>
                <a:cs typeface="Times New Roman"/>
              </a:rPr>
              <a:t>se realizaron ajustes </a:t>
            </a:r>
            <a:r>
              <a:rPr sz="1000" dirty="0">
                <a:latin typeface="Times New Roman"/>
                <a:cs typeface="Times New Roman"/>
              </a:rPr>
              <a:t>de tensión, </a:t>
            </a:r>
            <a:r>
              <a:rPr sz="1000" spc="-4" dirty="0">
                <a:latin typeface="Times New Roman"/>
                <a:cs typeface="Times New Roman"/>
              </a:rPr>
              <a:t>para los buses en los </a:t>
            </a:r>
            <a:r>
              <a:rPr sz="1000" dirty="0">
                <a:latin typeface="Times New Roman"/>
                <a:cs typeface="Times New Roman"/>
              </a:rPr>
              <a:t>que </a:t>
            </a:r>
            <a:r>
              <a:rPr sz="1000" spc="-8" dirty="0">
                <a:latin typeface="Times New Roman"/>
                <a:cs typeface="Times New Roman"/>
              </a:rPr>
              <a:t>se </a:t>
            </a:r>
            <a:r>
              <a:rPr sz="1000" spc="-4" dirty="0">
                <a:latin typeface="Times New Roman"/>
                <a:cs typeface="Times New Roman"/>
              </a:rPr>
              <a:t> conecta el servicio </a:t>
            </a:r>
            <a:r>
              <a:rPr sz="1000" dirty="0">
                <a:latin typeface="Times New Roman"/>
                <a:cs typeface="Times New Roman"/>
              </a:rPr>
              <a:t>propio de la </a:t>
            </a:r>
            <a:r>
              <a:rPr sz="1000" spc="-4" dirty="0">
                <a:latin typeface="Times New Roman"/>
                <a:cs typeface="Times New Roman"/>
              </a:rPr>
              <a:t>central se tiene </a:t>
            </a:r>
            <a:r>
              <a:rPr sz="1000" dirty="0">
                <a:latin typeface="Times New Roman"/>
                <a:cs typeface="Times New Roman"/>
              </a:rPr>
              <a:t>una </a:t>
            </a:r>
            <a:r>
              <a:rPr sz="1000" spc="-4" dirty="0">
                <a:latin typeface="Times New Roman"/>
                <a:cs typeface="Times New Roman"/>
              </a:rPr>
              <a:t>caída </a:t>
            </a:r>
            <a:r>
              <a:rPr sz="1000" spc="4" dirty="0">
                <a:latin typeface="Times New Roman"/>
                <a:cs typeface="Times New Roman"/>
              </a:rPr>
              <a:t>de </a:t>
            </a:r>
            <a:r>
              <a:rPr sz="1000" dirty="0">
                <a:latin typeface="Times New Roman"/>
                <a:cs typeface="Times New Roman"/>
              </a:rPr>
              <a:t>tensión de 0.67% </a:t>
            </a:r>
            <a:r>
              <a:rPr sz="1000" spc="-4" dirty="0">
                <a:latin typeface="Times New Roman"/>
                <a:cs typeface="Times New Roman"/>
              </a:rPr>
              <a:t>teniendo </a:t>
            </a:r>
            <a:r>
              <a:rPr sz="1000" dirty="0">
                <a:latin typeface="Times New Roman"/>
                <a:cs typeface="Times New Roman"/>
              </a:rPr>
              <a:t>una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tensión de 0.47999kV, en </a:t>
            </a:r>
            <a:r>
              <a:rPr sz="1000" spc="-4" dirty="0">
                <a:latin typeface="Times New Roman"/>
                <a:cs typeface="Times New Roman"/>
              </a:rPr>
              <a:t>ese bus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tiene </a:t>
            </a:r>
            <a:r>
              <a:rPr sz="1000" dirty="0">
                <a:latin typeface="Times New Roman"/>
                <a:cs typeface="Times New Roman"/>
              </a:rPr>
              <a:t>un </a:t>
            </a:r>
            <a:r>
              <a:rPr sz="1000" spc="-4" dirty="0">
                <a:latin typeface="Times New Roman"/>
                <a:cs typeface="Times New Roman"/>
              </a:rPr>
              <a:t>factor </a:t>
            </a:r>
            <a:r>
              <a:rPr sz="1000" dirty="0">
                <a:latin typeface="Times New Roman"/>
                <a:cs typeface="Times New Roman"/>
              </a:rPr>
              <a:t>de potencia de 0.999, </a:t>
            </a:r>
            <a:r>
              <a:rPr sz="1000" spc="-4" dirty="0">
                <a:latin typeface="Times New Roman"/>
                <a:cs typeface="Times New Roman"/>
              </a:rPr>
              <a:t>con los datos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simulados se puede </a:t>
            </a:r>
            <a:r>
              <a:rPr sz="1000" dirty="0">
                <a:latin typeface="Times New Roman"/>
                <a:cs typeface="Times New Roman"/>
              </a:rPr>
              <a:t>observar un buen </a:t>
            </a:r>
            <a:r>
              <a:rPr sz="1000" spc="-4" dirty="0">
                <a:latin typeface="Times New Roman"/>
                <a:cs typeface="Times New Roman"/>
              </a:rPr>
              <a:t>desempeño </a:t>
            </a:r>
            <a:r>
              <a:rPr sz="1000" dirty="0">
                <a:latin typeface="Times New Roman"/>
                <a:cs typeface="Times New Roman"/>
              </a:rPr>
              <a:t>en </a:t>
            </a:r>
            <a:r>
              <a:rPr sz="1000" spc="-4" dirty="0">
                <a:latin typeface="Times New Roman"/>
                <a:cs typeface="Times New Roman"/>
              </a:rPr>
              <a:t>el sistema </a:t>
            </a:r>
            <a:r>
              <a:rPr sz="1000" dirty="0">
                <a:latin typeface="Times New Roman"/>
                <a:cs typeface="Times New Roman"/>
              </a:rPr>
              <a:t>de potencia que conforma la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central hidroeléctrica.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xfrm>
            <a:off x="6329082" y="5931133"/>
            <a:ext cx="300182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0777"/>
            <a:r>
              <a:rPr dirty="0"/>
              <a:t>108</a:t>
            </a: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1064444" y="3629609"/>
          <a:ext cx="5523969" cy="11811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02805"/>
                <a:gridCol w="397740"/>
                <a:gridCol w="548456"/>
                <a:gridCol w="402744"/>
                <a:gridCol w="956830"/>
                <a:gridCol w="971838"/>
                <a:gridCol w="681663"/>
                <a:gridCol w="638512"/>
                <a:gridCol w="423381"/>
              </a:tblGrid>
              <a:tr h="229685">
                <a:tc>
                  <a:txBody>
                    <a:bodyPr/>
                    <a:lstStyle/>
                    <a:p>
                      <a:pPr marL="68580">
                        <a:lnSpc>
                          <a:spcPts val="1380"/>
                        </a:lnSpc>
                      </a:pP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BUS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2865" algn="ctr">
                        <a:lnSpc>
                          <a:spcPts val="1380"/>
                        </a:lnSpc>
                      </a:pP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kV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380"/>
                        </a:lnSpc>
                      </a:pP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kV%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80"/>
                        </a:lnSpc>
                      </a:pP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Ang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50"/>
                        </a:lnSpc>
                      </a:pP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MW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ts val="1370"/>
                        </a:lnSpc>
                      </a:pP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Generación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 marR="160020">
                        <a:lnSpc>
                          <a:spcPts val="1380"/>
                        </a:lnSpc>
                      </a:pP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Mvar </a:t>
                      </a:r>
                      <a:r>
                        <a:rPr sz="800" b="1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spc="-10" dirty="0">
                          <a:latin typeface="Times New Roman"/>
                          <a:cs typeface="Times New Roman"/>
                        </a:rPr>
                        <a:t>G</a:t>
                      </a: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800" b="1" dirty="0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sz="800" b="1" spc="5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sz="800" b="1" dirty="0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c</a:t>
                      </a:r>
                      <a:r>
                        <a:rPr sz="800" b="1" dirty="0">
                          <a:latin typeface="Times New Roman"/>
                          <a:cs typeface="Times New Roman"/>
                        </a:rPr>
                        <a:t>ión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350"/>
                        </a:lnSpc>
                      </a:pP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MW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68580">
                        <a:lnSpc>
                          <a:spcPts val="1370"/>
                        </a:lnSpc>
                      </a:pP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Carga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 marR="167640">
                        <a:lnSpc>
                          <a:spcPts val="1380"/>
                        </a:lnSpc>
                      </a:pP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Mvar </a:t>
                      </a:r>
                      <a:r>
                        <a:rPr sz="800" b="1" spc="-2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dirty="0">
                          <a:latin typeface="Times New Roman"/>
                          <a:cs typeface="Times New Roman"/>
                        </a:rPr>
                        <a:t>Ca</a:t>
                      </a:r>
                      <a:r>
                        <a:rPr sz="800" b="1" spc="-10" dirty="0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sz="800" b="1" dirty="0">
                          <a:latin typeface="Times New Roman"/>
                          <a:cs typeface="Times New Roman"/>
                        </a:rPr>
                        <a:t>ga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350"/>
                        </a:lnSpc>
                      </a:pP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FP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68580">
                        <a:lnSpc>
                          <a:spcPts val="1370"/>
                        </a:lnSpc>
                      </a:pPr>
                      <a:r>
                        <a:rPr sz="800" b="1" dirty="0">
                          <a:latin typeface="Times New Roman"/>
                          <a:cs typeface="Times New Roman"/>
                        </a:rPr>
                        <a:t>%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6308">
                <a:tc>
                  <a:txBody>
                    <a:bodyPr/>
                    <a:lstStyle/>
                    <a:p>
                      <a:pPr marL="68580">
                        <a:lnSpc>
                          <a:spcPts val="1330"/>
                        </a:lnSpc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BUS1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13.8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100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87.089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23.136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7780" algn="ctr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98.5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6309">
                <a:tc>
                  <a:txBody>
                    <a:bodyPr/>
                    <a:lstStyle/>
                    <a:p>
                      <a:pPr marL="68580">
                        <a:lnSpc>
                          <a:spcPts val="1330"/>
                        </a:lnSpc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BUS2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1115" algn="ctr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115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97.813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30"/>
                        </a:lnSpc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-5.0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172.795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30.167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7780" algn="ctr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96.6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6309">
                <a:tc>
                  <a:txBody>
                    <a:bodyPr/>
                    <a:lstStyle/>
                    <a:p>
                      <a:pPr marL="68580">
                        <a:lnSpc>
                          <a:spcPts val="1330"/>
                        </a:lnSpc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BUS3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0.48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99.330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30"/>
                        </a:lnSpc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-2.0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0.625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7780" algn="ctr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99.9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6309">
                <a:tc>
                  <a:txBody>
                    <a:bodyPr/>
                    <a:lstStyle/>
                    <a:p>
                      <a:pPr marL="68580">
                        <a:lnSpc>
                          <a:spcPts val="1330"/>
                        </a:lnSpc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BUS4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13.8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100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87.089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23.136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7780" algn="ctr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98.5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7286">
                <a:tc>
                  <a:txBody>
                    <a:bodyPr/>
                    <a:lstStyle/>
                    <a:p>
                      <a:pPr marL="68580">
                        <a:lnSpc>
                          <a:spcPts val="1340"/>
                        </a:lnSpc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BUS5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4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0.48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34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99.330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40"/>
                        </a:lnSpc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-2.0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4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34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34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0.281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34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7780" algn="ctr">
                        <a:lnSpc>
                          <a:spcPts val="134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99.9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5" name="object 5"/>
          <p:cNvSpPr txBox="1"/>
          <p:nvPr/>
        </p:nvSpPr>
        <p:spPr>
          <a:xfrm>
            <a:off x="1051936" y="4432695"/>
            <a:ext cx="5552113" cy="1533212"/>
          </a:xfrm>
          <a:prstGeom prst="rect">
            <a:avLst/>
          </a:prstGeom>
        </p:spPr>
        <p:txBody>
          <a:bodyPr vert="horz" wrap="square" lIns="0" tIns="10259" rIns="0" bIns="0" rtlCol="0">
            <a:spAutoFit/>
          </a:bodyPr>
          <a:lstStyle/>
          <a:p>
            <a:pPr algn="ctr">
              <a:spcBef>
                <a:spcPts val="81"/>
              </a:spcBef>
            </a:pPr>
            <a:r>
              <a:rPr sz="700" b="1" i="1" dirty="0">
                <a:latin typeface="Times New Roman"/>
                <a:cs typeface="Times New Roman"/>
              </a:rPr>
              <a:t>Tabla</a:t>
            </a:r>
            <a:r>
              <a:rPr sz="700" b="1" i="1" spc="-12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5.5:</a:t>
            </a:r>
            <a:r>
              <a:rPr sz="700" b="1" i="1" spc="-12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Resultados</a:t>
            </a:r>
            <a:r>
              <a:rPr sz="700" b="1" i="1" spc="-16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dos</a:t>
            </a:r>
            <a:r>
              <a:rPr sz="700" b="1" i="1" spc="-20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generadores.</a:t>
            </a:r>
            <a:endParaRPr sz="700">
              <a:latin typeface="Times New Roman"/>
              <a:cs typeface="Times New Roman"/>
            </a:endParaRPr>
          </a:p>
          <a:p>
            <a:pPr marL="10259" marR="4104" algn="just">
              <a:lnSpc>
                <a:spcPct val="103499"/>
              </a:lnSpc>
              <a:spcBef>
                <a:spcPts val="687"/>
              </a:spcBef>
            </a:pPr>
            <a:r>
              <a:rPr sz="1000" spc="-4" dirty="0">
                <a:latin typeface="Times New Roman"/>
                <a:cs typeface="Times New Roman"/>
              </a:rPr>
              <a:t>Para el caso </a:t>
            </a:r>
            <a:r>
              <a:rPr sz="1000" dirty="0">
                <a:latin typeface="Times New Roman"/>
                <a:cs typeface="Times New Roman"/>
              </a:rPr>
              <a:t>de simulación </a:t>
            </a:r>
            <a:r>
              <a:rPr sz="1000" spc="-4" dirty="0">
                <a:latin typeface="Times New Roman"/>
                <a:cs typeface="Times New Roman"/>
              </a:rPr>
              <a:t>en </a:t>
            </a:r>
            <a:r>
              <a:rPr sz="1000" dirty="0">
                <a:latin typeface="Times New Roman"/>
                <a:cs typeface="Times New Roman"/>
              </a:rPr>
              <a:t>la que solo </a:t>
            </a:r>
            <a:r>
              <a:rPr sz="1000" spc="-4" dirty="0">
                <a:latin typeface="Times New Roman"/>
                <a:cs typeface="Times New Roman"/>
              </a:rPr>
              <a:t>está operando </a:t>
            </a:r>
            <a:r>
              <a:rPr sz="1000" dirty="0">
                <a:latin typeface="Times New Roman"/>
                <a:cs typeface="Times New Roman"/>
              </a:rPr>
              <a:t>un </a:t>
            </a:r>
            <a:r>
              <a:rPr sz="1000" spc="-4" dirty="0">
                <a:latin typeface="Times New Roman"/>
                <a:cs typeface="Times New Roman"/>
              </a:rPr>
              <a:t>generador en </a:t>
            </a:r>
            <a:r>
              <a:rPr sz="1000" dirty="0">
                <a:latin typeface="Times New Roman"/>
                <a:cs typeface="Times New Roman"/>
              </a:rPr>
              <a:t>la </a:t>
            </a:r>
            <a:r>
              <a:rPr sz="1000" spc="-4" dirty="0">
                <a:latin typeface="Times New Roman"/>
                <a:cs typeface="Times New Roman"/>
              </a:rPr>
              <a:t>central los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resultados se muestran en </a:t>
            </a:r>
            <a:r>
              <a:rPr sz="1000" dirty="0">
                <a:latin typeface="Times New Roman"/>
                <a:cs typeface="Times New Roman"/>
              </a:rPr>
              <a:t>la </a:t>
            </a:r>
            <a:r>
              <a:rPr sz="1000" b="1" spc="-4" dirty="0">
                <a:latin typeface="Times New Roman"/>
                <a:cs typeface="Times New Roman"/>
              </a:rPr>
              <a:t>Tabla </a:t>
            </a:r>
            <a:r>
              <a:rPr sz="1000" b="1" dirty="0">
                <a:latin typeface="Times New Roman"/>
                <a:cs typeface="Times New Roman"/>
              </a:rPr>
              <a:t>5.6</a:t>
            </a:r>
            <a:r>
              <a:rPr sz="1000" dirty="0">
                <a:latin typeface="Times New Roman"/>
                <a:cs typeface="Times New Roman"/>
              </a:rPr>
              <a:t>, </a:t>
            </a:r>
            <a:r>
              <a:rPr sz="1000" spc="-4" dirty="0">
                <a:latin typeface="Times New Roman"/>
                <a:cs typeface="Times New Roman"/>
              </a:rPr>
              <a:t>teniendo resultados </a:t>
            </a:r>
            <a:r>
              <a:rPr sz="1000" dirty="0">
                <a:latin typeface="Times New Roman"/>
                <a:cs typeface="Times New Roman"/>
              </a:rPr>
              <a:t>muy </a:t>
            </a:r>
            <a:r>
              <a:rPr sz="1000" spc="-4" dirty="0">
                <a:latin typeface="Times New Roman"/>
                <a:cs typeface="Times New Roman"/>
              </a:rPr>
              <a:t>similares para el caso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dos</a:t>
            </a:r>
            <a:r>
              <a:rPr sz="1000" spc="-57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generadores,</a:t>
            </a:r>
            <a:r>
              <a:rPr sz="1000" spc="-53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con</a:t>
            </a:r>
            <a:r>
              <a:rPr sz="1000" spc="-4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-53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diferencia</a:t>
            </a:r>
            <a:r>
              <a:rPr sz="1000" spc="-57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57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que</a:t>
            </a:r>
            <a:r>
              <a:rPr sz="1000" spc="-61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no</a:t>
            </a:r>
            <a:r>
              <a:rPr sz="1000" spc="-53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</a:t>
            </a:r>
            <a:r>
              <a:rPr sz="1000" spc="-61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tiene</a:t>
            </a:r>
            <a:r>
              <a:rPr sz="1000" spc="-57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spc="-57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operaciones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spc="-4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bus</a:t>
            </a:r>
            <a:r>
              <a:rPr sz="1000" spc="-57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3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al</a:t>
            </a:r>
            <a:r>
              <a:rPr sz="1000" spc="-53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cual</a:t>
            </a:r>
            <a:r>
              <a:rPr sz="1000" spc="-4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conecta </a:t>
            </a:r>
            <a:r>
              <a:rPr sz="1000" spc="-23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 generador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U-2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que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para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este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caso </a:t>
            </a:r>
            <a:r>
              <a:rPr sz="1000" dirty="0">
                <a:latin typeface="Times New Roman"/>
                <a:cs typeface="Times New Roman"/>
              </a:rPr>
              <a:t>fue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generador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que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desconectó</a:t>
            </a:r>
            <a:r>
              <a:rPr sz="1000" dirty="0">
                <a:latin typeface="Times New Roman"/>
                <a:cs typeface="Times New Roman"/>
              </a:rPr>
              <a:t> (los </a:t>
            </a:r>
            <a:r>
              <a:rPr sz="1000" spc="-4" dirty="0">
                <a:latin typeface="Times New Roman"/>
                <a:cs typeface="Times New Roman"/>
              </a:rPr>
              <a:t>mismos datos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 </a:t>
            </a:r>
            <a:r>
              <a:rPr sz="1000" spc="-23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tendrían si </a:t>
            </a:r>
            <a:r>
              <a:rPr sz="1000" dirty="0">
                <a:latin typeface="Times New Roman"/>
                <a:cs typeface="Times New Roman"/>
              </a:rPr>
              <a:t>se </a:t>
            </a:r>
            <a:r>
              <a:rPr sz="1000" spc="-4" dirty="0">
                <a:latin typeface="Times New Roman"/>
                <a:cs typeface="Times New Roman"/>
              </a:rPr>
              <a:t>desconectara el generador U-1, </a:t>
            </a:r>
            <a:r>
              <a:rPr sz="1000" dirty="0">
                <a:latin typeface="Times New Roman"/>
                <a:cs typeface="Times New Roman"/>
              </a:rPr>
              <a:t>con la </a:t>
            </a:r>
            <a:r>
              <a:rPr sz="1000" spc="-4" dirty="0">
                <a:latin typeface="Times New Roman"/>
                <a:cs typeface="Times New Roman"/>
              </a:rPr>
              <a:t>variación </a:t>
            </a:r>
            <a:r>
              <a:rPr sz="1000" dirty="0">
                <a:latin typeface="Times New Roman"/>
                <a:cs typeface="Times New Roman"/>
              </a:rPr>
              <a:t>que </a:t>
            </a:r>
            <a:r>
              <a:rPr sz="1000" spc="-4" dirty="0">
                <a:latin typeface="Times New Roman"/>
                <a:cs typeface="Times New Roman"/>
              </a:rPr>
              <a:t>el </a:t>
            </a:r>
            <a:r>
              <a:rPr sz="1000" dirty="0">
                <a:latin typeface="Times New Roman"/>
                <a:cs typeface="Times New Roman"/>
              </a:rPr>
              <a:t>bus 1 no </a:t>
            </a:r>
            <a:r>
              <a:rPr sz="1000" spc="-4" dirty="0">
                <a:latin typeface="Times New Roman"/>
                <a:cs typeface="Times New Roman"/>
              </a:rPr>
              <a:t>estría en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funcionamiento), en este caso </a:t>
            </a:r>
            <a:r>
              <a:rPr sz="1000" dirty="0">
                <a:latin typeface="Times New Roman"/>
                <a:cs typeface="Times New Roman"/>
              </a:rPr>
              <a:t>la tensión y </a:t>
            </a:r>
            <a:r>
              <a:rPr sz="1000" spc="-4" dirty="0">
                <a:latin typeface="Times New Roman"/>
                <a:cs typeface="Times New Roman"/>
              </a:rPr>
              <a:t>el </a:t>
            </a:r>
            <a:r>
              <a:rPr sz="1000" spc="-8" dirty="0">
                <a:latin typeface="Times New Roman"/>
                <a:cs typeface="Times New Roman"/>
              </a:rPr>
              <a:t>FP </a:t>
            </a:r>
            <a:r>
              <a:rPr sz="1000" spc="-4" dirty="0">
                <a:latin typeface="Times New Roman"/>
                <a:cs typeface="Times New Roman"/>
              </a:rPr>
              <a:t>del bus </a:t>
            </a:r>
            <a:r>
              <a:rPr sz="1000" dirty="0">
                <a:latin typeface="Times New Roman"/>
                <a:cs typeface="Times New Roman"/>
              </a:rPr>
              <a:t>1 </a:t>
            </a:r>
            <a:r>
              <a:rPr sz="1000" spc="-4" dirty="0">
                <a:latin typeface="Times New Roman"/>
                <a:cs typeface="Times New Roman"/>
              </a:rPr>
              <a:t>se mantienen iguales al caso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anterior,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los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buses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0.48kV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tiene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una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mayor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reducción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tensión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1.452%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teniendo </a:t>
            </a:r>
            <a:r>
              <a:rPr sz="1000" spc="-23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una tensión de </a:t>
            </a:r>
            <a:r>
              <a:rPr sz="1000" spc="-4" dirty="0">
                <a:latin typeface="Times New Roman"/>
                <a:cs typeface="Times New Roman"/>
              </a:rPr>
              <a:t>0.47998kV </a:t>
            </a:r>
            <a:r>
              <a:rPr sz="1000" dirty="0">
                <a:latin typeface="Times New Roman"/>
                <a:cs typeface="Times New Roman"/>
              </a:rPr>
              <a:t>lo </a:t>
            </a:r>
            <a:r>
              <a:rPr sz="1000" spc="-4" dirty="0">
                <a:latin typeface="Times New Roman"/>
                <a:cs typeface="Times New Roman"/>
              </a:rPr>
              <a:t>cual </a:t>
            </a:r>
            <a:r>
              <a:rPr sz="1000" dirty="0">
                <a:latin typeface="Times New Roman"/>
                <a:cs typeface="Times New Roman"/>
              </a:rPr>
              <a:t>la </a:t>
            </a:r>
            <a:r>
              <a:rPr sz="1000" spc="-4" dirty="0">
                <a:latin typeface="Times New Roman"/>
                <a:cs typeface="Times New Roman"/>
              </a:rPr>
              <a:t>variación es despreciable, el factor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parecencia </a:t>
            </a:r>
            <a:r>
              <a:rPr sz="1000" dirty="0">
                <a:latin typeface="Times New Roman"/>
                <a:cs typeface="Times New Roman"/>
              </a:rPr>
              <a:t>no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tiene </a:t>
            </a:r>
            <a:r>
              <a:rPr sz="1000" dirty="0">
                <a:latin typeface="Times New Roman"/>
                <a:cs typeface="Times New Roman"/>
              </a:rPr>
              <a:t>una</a:t>
            </a:r>
            <a:r>
              <a:rPr sz="1000" spc="-4" dirty="0">
                <a:latin typeface="Times New Roman"/>
                <a:cs typeface="Times New Roman"/>
              </a:rPr>
              <a:t> mayor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variación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con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caso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anterior.</a:t>
            </a:r>
            <a:endParaRPr sz="1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1064444" y="576659"/>
          <a:ext cx="5523341" cy="10160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02805"/>
                <a:gridCol w="397740"/>
                <a:gridCol w="548456"/>
                <a:gridCol w="402744"/>
                <a:gridCol w="974340"/>
                <a:gridCol w="995602"/>
                <a:gridCol w="642888"/>
                <a:gridCol w="661025"/>
                <a:gridCol w="397741"/>
              </a:tblGrid>
              <a:tr h="229849">
                <a:tc>
                  <a:txBody>
                    <a:bodyPr/>
                    <a:lstStyle/>
                    <a:p>
                      <a:pPr marL="68580">
                        <a:lnSpc>
                          <a:spcPts val="1380"/>
                        </a:lnSpc>
                      </a:pP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BUS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6040" algn="ctr">
                        <a:lnSpc>
                          <a:spcPts val="1380"/>
                        </a:lnSpc>
                      </a:pP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kV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380"/>
                        </a:lnSpc>
                      </a:pP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kV%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380"/>
                        </a:lnSpc>
                      </a:pP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Ang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350"/>
                        </a:lnSpc>
                      </a:pP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MW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1370"/>
                        </a:lnSpc>
                      </a:pP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Generación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 marR="182880">
                        <a:lnSpc>
                          <a:spcPts val="1380"/>
                        </a:lnSpc>
                      </a:pP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Mvar </a:t>
                      </a:r>
                      <a:r>
                        <a:rPr sz="800" b="1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spc="-10" dirty="0">
                          <a:latin typeface="Times New Roman"/>
                          <a:cs typeface="Times New Roman"/>
                        </a:rPr>
                        <a:t>G</a:t>
                      </a: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800" b="1" dirty="0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sz="800" b="1" spc="5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sz="800" b="1" dirty="0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c</a:t>
                      </a:r>
                      <a:r>
                        <a:rPr sz="800" b="1" dirty="0">
                          <a:latin typeface="Times New Roman"/>
                          <a:cs typeface="Times New Roman"/>
                        </a:rPr>
                        <a:t>ión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50"/>
                        </a:lnSpc>
                      </a:pP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MW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ts val="1370"/>
                        </a:lnSpc>
                      </a:pP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Carga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 marR="190500">
                        <a:lnSpc>
                          <a:spcPts val="1380"/>
                        </a:lnSpc>
                      </a:pP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Mvar </a:t>
                      </a:r>
                      <a:r>
                        <a:rPr sz="800" b="1" spc="-2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dirty="0">
                          <a:latin typeface="Times New Roman"/>
                          <a:cs typeface="Times New Roman"/>
                        </a:rPr>
                        <a:t>Ca</a:t>
                      </a:r>
                      <a:r>
                        <a:rPr sz="800" b="1" spc="-10" dirty="0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sz="800" b="1" dirty="0">
                          <a:latin typeface="Times New Roman"/>
                          <a:cs typeface="Times New Roman"/>
                        </a:rPr>
                        <a:t>ga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80"/>
                        </a:lnSpc>
                      </a:pP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FP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6308">
                <a:tc>
                  <a:txBody>
                    <a:bodyPr/>
                    <a:lstStyle/>
                    <a:p>
                      <a:pPr marL="68580">
                        <a:lnSpc>
                          <a:spcPts val="1330"/>
                        </a:lnSpc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BUS1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13.8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100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87.536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23.183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98.5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6308">
                <a:tc>
                  <a:txBody>
                    <a:bodyPr/>
                    <a:lstStyle/>
                    <a:p>
                      <a:pPr marL="68580">
                        <a:lnSpc>
                          <a:spcPts val="1330"/>
                        </a:lnSpc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BUS2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3020" algn="ctr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115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97.813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330"/>
                        </a:lnSpc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-5.0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86.398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15.084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96.6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6309">
                <a:tc>
                  <a:txBody>
                    <a:bodyPr/>
                    <a:lstStyle/>
                    <a:p>
                      <a:pPr marL="68580">
                        <a:lnSpc>
                          <a:spcPts val="1330"/>
                        </a:lnSpc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BUS3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0.48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98.548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330"/>
                        </a:lnSpc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-4.0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0.615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99.8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6308">
                <a:tc>
                  <a:txBody>
                    <a:bodyPr/>
                    <a:lstStyle/>
                    <a:p>
                      <a:pPr marL="68580">
                        <a:lnSpc>
                          <a:spcPts val="1330"/>
                        </a:lnSpc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BUS5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0.48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98.548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330"/>
                        </a:lnSpc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-4.0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0.276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100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0228" y="1970464"/>
            <a:ext cx="210797" cy="80582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1051936" y="1262621"/>
            <a:ext cx="5552113" cy="2071436"/>
          </a:xfrm>
          <a:prstGeom prst="rect">
            <a:avLst/>
          </a:prstGeom>
        </p:spPr>
        <p:txBody>
          <a:bodyPr vert="horz" wrap="square" lIns="0" tIns="10259" rIns="0" bIns="0" rtlCol="0">
            <a:spAutoFit/>
          </a:bodyPr>
          <a:lstStyle/>
          <a:p>
            <a:pPr algn="ctr">
              <a:spcBef>
                <a:spcPts val="81"/>
              </a:spcBef>
            </a:pPr>
            <a:r>
              <a:rPr sz="700" b="1" i="1" dirty="0">
                <a:latin typeface="Times New Roman"/>
                <a:cs typeface="Times New Roman"/>
              </a:rPr>
              <a:t>Tabla</a:t>
            </a:r>
            <a:r>
              <a:rPr sz="700" b="1" i="1" spc="-12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5.6:</a:t>
            </a:r>
            <a:r>
              <a:rPr sz="700" b="1" i="1" spc="-16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Resultados</a:t>
            </a:r>
            <a:r>
              <a:rPr sz="700" b="1" i="1" spc="-20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un</a:t>
            </a:r>
            <a:r>
              <a:rPr sz="700" b="1" i="1" spc="-16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generador.</a:t>
            </a:r>
            <a:endParaRPr sz="700">
              <a:latin typeface="Times New Roman"/>
              <a:cs typeface="Times New Roman"/>
            </a:endParaRPr>
          </a:p>
          <a:p>
            <a:pPr marL="10259" marR="6668" algn="just">
              <a:lnSpc>
                <a:spcPct val="103299"/>
              </a:lnSpc>
              <a:spcBef>
                <a:spcPts val="699"/>
              </a:spcBef>
            </a:pPr>
            <a:r>
              <a:rPr sz="1000" spc="-8" dirty="0">
                <a:latin typeface="Times New Roman"/>
                <a:cs typeface="Times New Roman"/>
              </a:rPr>
              <a:t>Los </a:t>
            </a:r>
            <a:r>
              <a:rPr sz="1000" spc="-4" dirty="0">
                <a:latin typeface="Times New Roman"/>
                <a:cs typeface="Times New Roman"/>
              </a:rPr>
              <a:t>reportes completos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cada simulación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los casos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estudio </a:t>
            </a:r>
            <a:r>
              <a:rPr sz="1000" dirty="0">
                <a:latin typeface="Times New Roman"/>
                <a:cs typeface="Times New Roman"/>
              </a:rPr>
              <a:t>de flujo de </a:t>
            </a:r>
            <a:r>
              <a:rPr sz="1000" spc="-4" dirty="0">
                <a:latin typeface="Times New Roman"/>
                <a:cs typeface="Times New Roman"/>
              </a:rPr>
              <a:t>potencia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generados </a:t>
            </a:r>
            <a:r>
              <a:rPr sz="1000" dirty="0">
                <a:latin typeface="Times New Roman"/>
                <a:cs typeface="Times New Roman"/>
              </a:rPr>
              <a:t>por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dirty="0">
                <a:latin typeface="Times New Roman"/>
                <a:cs typeface="Times New Roman"/>
              </a:rPr>
              <a:t> software</a:t>
            </a:r>
            <a:r>
              <a:rPr sz="1000" spc="-4" dirty="0">
                <a:latin typeface="Times New Roman"/>
                <a:cs typeface="Times New Roman"/>
              </a:rPr>
              <a:t> se muestran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ANEXOS.</a:t>
            </a: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100">
              <a:latin typeface="Times New Roman"/>
              <a:cs typeface="Times New Roman"/>
            </a:endParaRPr>
          </a:p>
          <a:p>
            <a:pPr>
              <a:spcBef>
                <a:spcPts val="44"/>
              </a:spcBef>
            </a:pPr>
            <a:endParaRPr sz="1100">
              <a:latin typeface="Times New Roman"/>
              <a:cs typeface="Times New Roman"/>
            </a:endParaRPr>
          </a:p>
          <a:p>
            <a:pPr marL="202103" marR="330855" indent="26674">
              <a:lnSpc>
                <a:spcPct val="103600"/>
              </a:lnSpc>
            </a:pPr>
            <a:r>
              <a:rPr sz="1100" b="1" spc="-4" dirty="0">
                <a:latin typeface="Times New Roman"/>
                <a:cs typeface="Times New Roman"/>
              </a:rPr>
              <a:t>SIMULACIÓN</a:t>
            </a:r>
            <a:r>
              <a:rPr sz="1100" b="1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DE</a:t>
            </a:r>
            <a:r>
              <a:rPr sz="1100" b="1" spc="4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LAS</a:t>
            </a:r>
            <a:r>
              <a:rPr sz="1100" b="1" spc="8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PROTECCIONES</a:t>
            </a:r>
            <a:r>
              <a:rPr sz="1100" b="1" spc="4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ELÉCTRICAS</a:t>
            </a:r>
            <a:r>
              <a:rPr sz="1100" b="1" spc="4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DEL </a:t>
            </a:r>
            <a:r>
              <a:rPr sz="1100" b="1" spc="-271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GENERADOR.</a:t>
            </a:r>
            <a:endParaRPr sz="1100">
              <a:latin typeface="Times New Roman"/>
              <a:cs typeface="Times New Roman"/>
            </a:endParaRPr>
          </a:p>
          <a:p>
            <a:pPr>
              <a:spcBef>
                <a:spcPts val="12"/>
              </a:spcBef>
            </a:pPr>
            <a:endParaRPr sz="1100">
              <a:latin typeface="Times New Roman"/>
              <a:cs typeface="Times New Roman"/>
            </a:endParaRPr>
          </a:p>
          <a:p>
            <a:pPr marL="10259" marR="4104" algn="just">
              <a:lnSpc>
                <a:spcPct val="103299"/>
              </a:lnSpc>
            </a:pPr>
            <a:r>
              <a:rPr sz="1000" spc="-4" dirty="0">
                <a:latin typeface="Times New Roman"/>
                <a:cs typeface="Times New Roman"/>
              </a:rPr>
              <a:t>Para</a:t>
            </a:r>
            <a:r>
              <a:rPr sz="1000" dirty="0">
                <a:latin typeface="Times New Roman"/>
                <a:cs typeface="Times New Roman"/>
              </a:rPr>
              <a:t> la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realización</a:t>
            </a:r>
            <a:r>
              <a:rPr sz="1000" dirty="0">
                <a:latin typeface="Times New Roman"/>
                <a:cs typeface="Times New Roman"/>
              </a:rPr>
              <a:t> de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simulación</a:t>
            </a:r>
            <a:r>
              <a:rPr sz="1000" dirty="0">
                <a:latin typeface="Times New Roman"/>
                <a:cs typeface="Times New Roman"/>
              </a:rPr>
              <a:t> de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las</a:t>
            </a:r>
            <a:r>
              <a:rPr sz="1000" dirty="0">
                <a:latin typeface="Times New Roman"/>
                <a:cs typeface="Times New Roman"/>
              </a:rPr>
              <a:t> protecciones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del</a:t>
            </a:r>
            <a:r>
              <a:rPr sz="1000" dirty="0">
                <a:latin typeface="Times New Roman"/>
                <a:cs typeface="Times New Roman"/>
              </a:rPr>
              <a:t> generador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Central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Hidroeléctrica </a:t>
            </a:r>
            <a:r>
              <a:rPr sz="1000" dirty="0">
                <a:latin typeface="Times New Roman"/>
                <a:cs typeface="Times New Roman"/>
              </a:rPr>
              <a:t>15 de septiembre, </a:t>
            </a:r>
            <a:r>
              <a:rPr sz="1000" spc="-4" dirty="0">
                <a:latin typeface="Times New Roman"/>
                <a:cs typeface="Times New Roman"/>
              </a:rPr>
              <a:t>se comenzará con el ingreso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los parámetros </a:t>
            </a:r>
            <a:r>
              <a:rPr sz="1000" spc="4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los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transformadores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corriente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y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potencia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los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cuales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está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conectado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relé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protecciones </a:t>
            </a:r>
            <a:r>
              <a:rPr sz="1000" spc="-23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del generador, como se </a:t>
            </a:r>
            <a:r>
              <a:rPr sz="1000" dirty="0">
                <a:latin typeface="Times New Roman"/>
                <a:cs typeface="Times New Roman"/>
              </a:rPr>
              <a:t>muestra </a:t>
            </a:r>
            <a:r>
              <a:rPr sz="1000" spc="-4" dirty="0">
                <a:latin typeface="Times New Roman"/>
                <a:cs typeface="Times New Roman"/>
              </a:rPr>
              <a:t>en </a:t>
            </a:r>
            <a:r>
              <a:rPr sz="1000" dirty="0">
                <a:latin typeface="Times New Roman"/>
                <a:cs typeface="Times New Roman"/>
              </a:rPr>
              <a:t>las </a:t>
            </a:r>
            <a:r>
              <a:rPr sz="1000" b="1" spc="-4" dirty="0">
                <a:latin typeface="Times New Roman"/>
                <a:cs typeface="Times New Roman"/>
              </a:rPr>
              <a:t>Figura </a:t>
            </a:r>
            <a:r>
              <a:rPr sz="1000" b="1" dirty="0">
                <a:latin typeface="Times New Roman"/>
                <a:cs typeface="Times New Roman"/>
              </a:rPr>
              <a:t>4.31 </a:t>
            </a:r>
            <a:r>
              <a:rPr sz="1000" dirty="0">
                <a:latin typeface="Times New Roman"/>
                <a:cs typeface="Times New Roman"/>
              </a:rPr>
              <a:t>y </a:t>
            </a:r>
            <a:r>
              <a:rPr sz="1000" b="1" spc="-4" dirty="0">
                <a:latin typeface="Times New Roman"/>
                <a:cs typeface="Times New Roman"/>
              </a:rPr>
              <a:t>Figura </a:t>
            </a:r>
            <a:r>
              <a:rPr sz="1000" b="1" dirty="0">
                <a:latin typeface="Times New Roman"/>
                <a:cs typeface="Times New Roman"/>
              </a:rPr>
              <a:t>4.32</a:t>
            </a:r>
            <a:r>
              <a:rPr sz="1000" dirty="0">
                <a:latin typeface="Times New Roman"/>
                <a:cs typeface="Times New Roman"/>
              </a:rPr>
              <a:t>, </a:t>
            </a:r>
            <a:r>
              <a:rPr sz="1000" spc="-4" dirty="0">
                <a:latin typeface="Times New Roman"/>
                <a:cs typeface="Times New Roman"/>
              </a:rPr>
              <a:t>en las cuales se detalla el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esquema </a:t>
            </a:r>
            <a:r>
              <a:rPr sz="1000" spc="4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las protecciones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los generadores </a:t>
            </a:r>
            <a:r>
              <a:rPr sz="1000" spc="4" dirty="0">
                <a:latin typeface="Times New Roman"/>
                <a:cs typeface="Times New Roman"/>
              </a:rPr>
              <a:t>de </a:t>
            </a:r>
            <a:r>
              <a:rPr sz="1000" dirty="0">
                <a:latin typeface="Times New Roman"/>
                <a:cs typeface="Times New Roman"/>
              </a:rPr>
              <a:t>la </a:t>
            </a:r>
            <a:r>
              <a:rPr sz="1000" spc="-4" dirty="0">
                <a:latin typeface="Times New Roman"/>
                <a:cs typeface="Times New Roman"/>
              </a:rPr>
              <a:t>Central, </a:t>
            </a:r>
            <a:r>
              <a:rPr sz="1000" dirty="0">
                <a:latin typeface="Times New Roman"/>
                <a:cs typeface="Times New Roman"/>
              </a:rPr>
              <a:t>se posee un </a:t>
            </a:r>
            <a:r>
              <a:rPr sz="1000" spc="-4" dirty="0">
                <a:latin typeface="Times New Roman"/>
                <a:cs typeface="Times New Roman"/>
              </a:rPr>
              <a:t>transformador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corriente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(CT)</a:t>
            </a:r>
            <a:r>
              <a:rPr sz="1000" spc="-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5000/5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y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un </a:t>
            </a:r>
            <a:r>
              <a:rPr sz="1000" spc="-4" dirty="0">
                <a:latin typeface="Times New Roman"/>
                <a:cs typeface="Times New Roman"/>
              </a:rPr>
              <a:t>transformador</a:t>
            </a:r>
            <a:r>
              <a:rPr sz="1000" dirty="0">
                <a:latin typeface="Times New Roman"/>
                <a:cs typeface="Times New Roman"/>
              </a:rPr>
              <a:t> de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potencial (PT)</a:t>
            </a:r>
            <a:r>
              <a:rPr sz="1000" spc="-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14400/120.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722775" y="5270560"/>
            <a:ext cx="2211965" cy="118081"/>
          </a:xfrm>
          <a:prstGeom prst="rect">
            <a:avLst/>
          </a:prstGeom>
        </p:spPr>
        <p:txBody>
          <a:bodyPr vert="horz" wrap="square" lIns="0" tIns="10259" rIns="0" bIns="0" rtlCol="0">
            <a:spAutoFit/>
          </a:bodyPr>
          <a:lstStyle/>
          <a:p>
            <a:pPr marL="10259">
              <a:spcBef>
                <a:spcPts val="81"/>
              </a:spcBef>
            </a:pPr>
            <a:r>
              <a:rPr sz="700" b="1" i="1" dirty="0">
                <a:latin typeface="Times New Roman"/>
                <a:cs typeface="Times New Roman"/>
              </a:rPr>
              <a:t>Figura</a:t>
            </a:r>
            <a:r>
              <a:rPr sz="700" b="1" i="1" spc="-4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5.35:</a:t>
            </a:r>
            <a:r>
              <a:rPr sz="700" b="1" i="1" spc="-4" dirty="0">
                <a:latin typeface="Times New Roman"/>
                <a:cs typeface="Times New Roman"/>
              </a:rPr>
              <a:t> Transformador</a:t>
            </a:r>
            <a:r>
              <a:rPr sz="700" b="1" i="1" dirty="0">
                <a:latin typeface="Times New Roman"/>
                <a:cs typeface="Times New Roman"/>
              </a:rPr>
              <a:t> de</a:t>
            </a:r>
            <a:r>
              <a:rPr sz="700" b="1" i="1" spc="-8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corriente </a:t>
            </a:r>
            <a:r>
              <a:rPr sz="700" b="1" i="1" dirty="0">
                <a:latin typeface="Times New Roman"/>
                <a:cs typeface="Times New Roman"/>
              </a:rPr>
              <a:t>(CT).</a:t>
            </a:r>
            <a:endParaRPr sz="700">
              <a:latin typeface="Times New Roman"/>
              <a:cs typeface="Times New Roman"/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203335" y="3196055"/>
            <a:ext cx="3247967" cy="2077925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xfrm>
            <a:off x="6329082" y="5931133"/>
            <a:ext cx="300182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0777"/>
            <a:r>
              <a:rPr dirty="0"/>
              <a:t>109</a:t>
            </a:r>
          </a:p>
        </p:txBody>
      </p:sp>
    </p:spTree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51937" y="2650755"/>
            <a:ext cx="5552738" cy="1702489"/>
          </a:xfrm>
          <a:prstGeom prst="rect">
            <a:avLst/>
          </a:prstGeom>
        </p:spPr>
        <p:txBody>
          <a:bodyPr vert="horz" wrap="square" lIns="0" tIns="10259" rIns="0" bIns="0" rtlCol="0">
            <a:spAutoFit/>
          </a:bodyPr>
          <a:lstStyle/>
          <a:p>
            <a:pPr marL="513" algn="ctr">
              <a:spcBef>
                <a:spcPts val="81"/>
              </a:spcBef>
            </a:pPr>
            <a:r>
              <a:rPr sz="700" b="1" i="1" dirty="0">
                <a:latin typeface="Times New Roman"/>
                <a:cs typeface="Times New Roman"/>
              </a:rPr>
              <a:t>Figura</a:t>
            </a:r>
            <a:r>
              <a:rPr sz="700" b="1" i="1" spc="-4" dirty="0">
                <a:latin typeface="Times New Roman"/>
                <a:cs typeface="Times New Roman"/>
              </a:rPr>
              <a:t> 5.36:Transformador</a:t>
            </a:r>
            <a:r>
              <a:rPr sz="700" b="1" i="1" spc="-12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de</a:t>
            </a:r>
            <a:r>
              <a:rPr sz="700" b="1" i="1" spc="-4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potencial</a:t>
            </a:r>
            <a:r>
              <a:rPr sz="700" b="1" i="1" spc="4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(PT).</a:t>
            </a:r>
            <a:endParaRPr sz="700">
              <a:latin typeface="Times New Roman"/>
              <a:cs typeface="Times New Roman"/>
            </a:endParaRPr>
          </a:p>
          <a:p>
            <a:pPr marL="10259" marR="4104" algn="just">
              <a:lnSpc>
                <a:spcPct val="103400"/>
              </a:lnSpc>
              <a:spcBef>
                <a:spcPts val="695"/>
              </a:spcBef>
            </a:pPr>
            <a:r>
              <a:rPr sz="1000" dirty="0">
                <a:latin typeface="Times New Roman"/>
                <a:cs typeface="Times New Roman"/>
              </a:rPr>
              <a:t>En la </a:t>
            </a:r>
            <a:r>
              <a:rPr sz="1000" spc="-4" dirty="0">
                <a:latin typeface="Times New Roman"/>
                <a:cs typeface="Times New Roman"/>
              </a:rPr>
              <a:t>librería del </a:t>
            </a:r>
            <a:r>
              <a:rPr sz="1000" dirty="0">
                <a:latin typeface="Times New Roman"/>
                <a:cs typeface="Times New Roman"/>
              </a:rPr>
              <a:t>programa </a:t>
            </a:r>
            <a:r>
              <a:rPr sz="1000" spc="-4" dirty="0">
                <a:latin typeface="Times New Roman"/>
                <a:cs typeface="Times New Roman"/>
              </a:rPr>
              <a:t>se encuentra el </a:t>
            </a:r>
            <a:r>
              <a:rPr sz="1000" dirty="0">
                <a:latin typeface="Times New Roman"/>
                <a:cs typeface="Times New Roman"/>
              </a:rPr>
              <a:t>relé de </a:t>
            </a:r>
            <a:r>
              <a:rPr sz="1000" spc="-4" dirty="0">
                <a:latin typeface="Times New Roman"/>
                <a:cs typeface="Times New Roman"/>
              </a:rPr>
              <a:t>protecciones del generador que poseen en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 </a:t>
            </a:r>
            <a:r>
              <a:rPr sz="1000" spc="-4" dirty="0">
                <a:latin typeface="Times New Roman"/>
                <a:cs typeface="Times New Roman"/>
              </a:rPr>
              <a:t>central hidroeléctrica, en base </a:t>
            </a:r>
            <a:r>
              <a:rPr sz="1000" dirty="0">
                <a:latin typeface="Times New Roman"/>
                <a:cs typeface="Times New Roman"/>
              </a:rPr>
              <a:t>a </a:t>
            </a:r>
            <a:r>
              <a:rPr sz="1000" spc="-4" dirty="0">
                <a:latin typeface="Times New Roman"/>
                <a:cs typeface="Times New Roman"/>
              </a:rPr>
              <a:t>las </a:t>
            </a:r>
            <a:r>
              <a:rPr sz="1000" dirty="0">
                <a:latin typeface="Times New Roman"/>
                <a:cs typeface="Times New Roman"/>
              </a:rPr>
              <a:t>funciones que </a:t>
            </a:r>
            <a:r>
              <a:rPr sz="1000" spc="4" dirty="0">
                <a:latin typeface="Times New Roman"/>
                <a:cs typeface="Times New Roman"/>
              </a:rPr>
              <a:t>hay </a:t>
            </a:r>
            <a:r>
              <a:rPr sz="1000" dirty="0">
                <a:latin typeface="Times New Roman"/>
                <a:cs typeface="Times New Roman"/>
              </a:rPr>
              <a:t>existentes </a:t>
            </a:r>
            <a:r>
              <a:rPr sz="1000" spc="-4" dirty="0">
                <a:latin typeface="Times New Roman"/>
                <a:cs typeface="Times New Roman"/>
              </a:rPr>
              <a:t>del relé en el software se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realizara </a:t>
            </a:r>
            <a:r>
              <a:rPr sz="1000" dirty="0">
                <a:latin typeface="Times New Roman"/>
                <a:cs typeface="Times New Roman"/>
              </a:rPr>
              <a:t>la </a:t>
            </a:r>
            <a:r>
              <a:rPr sz="1000" spc="-4" dirty="0">
                <a:latin typeface="Times New Roman"/>
                <a:cs typeface="Times New Roman"/>
              </a:rPr>
              <a:t>simulación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las protecciones del generador, se simularan </a:t>
            </a:r>
            <a:r>
              <a:rPr sz="1000" dirty="0">
                <a:latin typeface="Times New Roman"/>
                <a:cs typeface="Times New Roman"/>
              </a:rPr>
              <a:t>algunas </a:t>
            </a:r>
            <a:r>
              <a:rPr sz="1000" spc="-4" dirty="0">
                <a:latin typeface="Times New Roman"/>
                <a:cs typeface="Times New Roman"/>
              </a:rPr>
              <a:t>protecciones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disponibles en </a:t>
            </a:r>
            <a:r>
              <a:rPr sz="1000" dirty="0">
                <a:latin typeface="Times New Roman"/>
                <a:cs typeface="Times New Roman"/>
              </a:rPr>
              <a:t>la barra </a:t>
            </a:r>
            <a:r>
              <a:rPr sz="1000" spc="4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instrumentos en </a:t>
            </a:r>
            <a:r>
              <a:rPr sz="1000" dirty="0">
                <a:latin typeface="Times New Roman"/>
                <a:cs typeface="Times New Roman"/>
              </a:rPr>
              <a:t>la cual </a:t>
            </a:r>
            <a:r>
              <a:rPr sz="1000" spc="-4" dirty="0">
                <a:latin typeface="Times New Roman"/>
                <a:cs typeface="Times New Roman"/>
              </a:rPr>
              <a:t>se encuentran </a:t>
            </a:r>
            <a:r>
              <a:rPr sz="1000" dirty="0">
                <a:latin typeface="Times New Roman"/>
                <a:cs typeface="Times New Roman"/>
              </a:rPr>
              <a:t>dispositivos de </a:t>
            </a:r>
            <a:r>
              <a:rPr sz="1000" spc="-4" dirty="0">
                <a:latin typeface="Times New Roman"/>
                <a:cs typeface="Times New Roman"/>
              </a:rPr>
              <a:t>protección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sin</a:t>
            </a:r>
            <a:r>
              <a:rPr sz="1000" spc="4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mayores</a:t>
            </a:r>
            <a:r>
              <a:rPr sz="1000" spc="57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ajustes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4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librería,</a:t>
            </a:r>
            <a:r>
              <a:rPr sz="1000" spc="4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los</a:t>
            </a:r>
            <a:r>
              <a:rPr sz="1000" spc="4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ajustes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spc="4" dirty="0">
                <a:latin typeface="Times New Roman"/>
                <a:cs typeface="Times New Roman"/>
              </a:rPr>
              <a:t>de</a:t>
            </a:r>
            <a:r>
              <a:rPr sz="1000" spc="4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cada</a:t>
            </a:r>
            <a:r>
              <a:rPr sz="1000" spc="3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protección</a:t>
            </a:r>
            <a:r>
              <a:rPr sz="1000" spc="57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</a:t>
            </a:r>
            <a:r>
              <a:rPr sz="1000" spc="3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simular</a:t>
            </a:r>
            <a:r>
              <a:rPr sz="1000" spc="4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son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los</a:t>
            </a:r>
            <a:r>
              <a:rPr sz="1000" spc="4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ajustes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que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 </a:t>
            </a:r>
            <a:r>
              <a:rPr sz="1000" dirty="0">
                <a:latin typeface="Times New Roman"/>
                <a:cs typeface="Times New Roman"/>
              </a:rPr>
              <a:t>utilizan </a:t>
            </a:r>
            <a:r>
              <a:rPr sz="1000" spc="-4" dirty="0">
                <a:latin typeface="Times New Roman"/>
                <a:cs typeface="Times New Roman"/>
              </a:rPr>
              <a:t>en el relé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protecciones </a:t>
            </a:r>
            <a:r>
              <a:rPr sz="1000" dirty="0">
                <a:latin typeface="Times New Roman"/>
                <a:cs typeface="Times New Roman"/>
              </a:rPr>
              <a:t>del </a:t>
            </a:r>
            <a:r>
              <a:rPr sz="1000" spc="-4" dirty="0">
                <a:latin typeface="Times New Roman"/>
                <a:cs typeface="Times New Roman"/>
              </a:rPr>
              <a:t>generador </a:t>
            </a:r>
            <a:r>
              <a:rPr sz="1000" dirty="0">
                <a:latin typeface="Times New Roman"/>
                <a:cs typeface="Times New Roman"/>
              </a:rPr>
              <a:t>de la </a:t>
            </a:r>
            <a:r>
              <a:rPr sz="1000" spc="-4" dirty="0">
                <a:latin typeface="Times New Roman"/>
                <a:cs typeface="Times New Roman"/>
              </a:rPr>
              <a:t>central, dichos ajustes se mostraron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 el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Capítulo</a:t>
            </a:r>
            <a:r>
              <a:rPr sz="1000" dirty="0">
                <a:latin typeface="Times New Roman"/>
                <a:cs typeface="Times New Roman"/>
              </a:rPr>
              <a:t> 4.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4"/>
              </a:spcBef>
            </a:pPr>
            <a:endParaRPr sz="1100">
              <a:latin typeface="Times New Roman"/>
              <a:cs typeface="Times New Roman"/>
            </a:endParaRPr>
          </a:p>
          <a:p>
            <a:pPr marL="10259" marR="5130" algn="just">
              <a:lnSpc>
                <a:spcPct val="103299"/>
              </a:lnSpc>
            </a:pPr>
            <a:r>
              <a:rPr sz="1000" spc="-4" dirty="0">
                <a:latin typeface="Times New Roman"/>
                <a:cs typeface="Times New Roman"/>
              </a:rPr>
              <a:t>Ingresamos el relé </a:t>
            </a:r>
            <a:r>
              <a:rPr sz="1000" spc="4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protecciones en el circuito </a:t>
            </a:r>
            <a:r>
              <a:rPr sz="1000" dirty="0">
                <a:latin typeface="Times New Roman"/>
                <a:cs typeface="Times New Roman"/>
              </a:rPr>
              <a:t>que </a:t>
            </a:r>
            <a:r>
              <a:rPr sz="1000" spc="-4" dirty="0">
                <a:latin typeface="Times New Roman"/>
                <a:cs typeface="Times New Roman"/>
              </a:rPr>
              <a:t>se está </a:t>
            </a:r>
            <a:r>
              <a:rPr sz="1000" dirty="0">
                <a:latin typeface="Times New Roman"/>
                <a:cs typeface="Times New Roman"/>
              </a:rPr>
              <a:t>simulando, </a:t>
            </a:r>
            <a:r>
              <a:rPr sz="1000" spc="-4" dirty="0">
                <a:latin typeface="Times New Roman"/>
                <a:cs typeface="Times New Roman"/>
              </a:rPr>
              <a:t>para este caso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colocaremos en relé en </a:t>
            </a:r>
            <a:r>
              <a:rPr sz="1000" dirty="0">
                <a:latin typeface="Times New Roman"/>
                <a:cs typeface="Times New Roman"/>
              </a:rPr>
              <a:t>el </a:t>
            </a:r>
            <a:r>
              <a:rPr sz="1000" spc="-4" dirty="0">
                <a:latin typeface="Times New Roman"/>
                <a:cs typeface="Times New Roman"/>
              </a:rPr>
              <a:t>generador </a:t>
            </a:r>
            <a:r>
              <a:rPr sz="1000" dirty="0">
                <a:latin typeface="Times New Roman"/>
                <a:cs typeface="Times New Roman"/>
              </a:rPr>
              <a:t>U-1</a:t>
            </a:r>
            <a:r>
              <a:rPr sz="1000" spc="24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y se </a:t>
            </a:r>
            <a:r>
              <a:rPr sz="1000" spc="-4" dirty="0">
                <a:latin typeface="Times New Roman"/>
                <a:cs typeface="Times New Roman"/>
              </a:rPr>
              <a:t>utilizaran los ajustes para en funcionamiento </a:t>
            </a:r>
            <a:r>
              <a:rPr sz="1000" dirty="0">
                <a:latin typeface="Times New Roman"/>
                <a:cs typeface="Times New Roman"/>
              </a:rPr>
              <a:t> de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los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dos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generadores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51936" y="5435739"/>
            <a:ext cx="5547110" cy="524859"/>
          </a:xfrm>
          <a:prstGeom prst="rect">
            <a:avLst/>
          </a:prstGeom>
        </p:spPr>
        <p:txBody>
          <a:bodyPr vert="horz" wrap="square" lIns="0" tIns="10259" rIns="0" bIns="0" rtlCol="0">
            <a:spAutoFit/>
          </a:bodyPr>
          <a:lstStyle/>
          <a:p>
            <a:pPr marL="4617" algn="ctr">
              <a:spcBef>
                <a:spcPts val="81"/>
              </a:spcBef>
            </a:pPr>
            <a:r>
              <a:rPr sz="700" b="1" i="1" dirty="0">
                <a:latin typeface="Times New Roman"/>
                <a:cs typeface="Times New Roman"/>
              </a:rPr>
              <a:t>Figura</a:t>
            </a:r>
            <a:r>
              <a:rPr sz="700" b="1" i="1" spc="-4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5.37:</a:t>
            </a:r>
            <a:r>
              <a:rPr sz="700" b="1" i="1" spc="4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Ingreso </a:t>
            </a:r>
            <a:r>
              <a:rPr sz="700" b="1" i="1" dirty="0">
                <a:latin typeface="Times New Roman"/>
                <a:cs typeface="Times New Roman"/>
              </a:rPr>
              <a:t>del</a:t>
            </a:r>
            <a:r>
              <a:rPr sz="700" b="1" i="1" spc="4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relé</a:t>
            </a:r>
            <a:r>
              <a:rPr sz="700" b="1" i="1" spc="4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de</a:t>
            </a:r>
            <a:r>
              <a:rPr sz="700" b="1" i="1" spc="-8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protecciones</a:t>
            </a:r>
            <a:r>
              <a:rPr sz="700" b="1" i="1" spc="4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del</a:t>
            </a:r>
            <a:r>
              <a:rPr sz="700" b="1" i="1" spc="-8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generador.</a:t>
            </a:r>
            <a:endParaRPr sz="700">
              <a:latin typeface="Times New Roman"/>
              <a:cs typeface="Times New Roman"/>
            </a:endParaRPr>
          </a:p>
          <a:p>
            <a:pPr marL="10259" marR="4104">
              <a:lnSpc>
                <a:spcPct val="103299"/>
              </a:lnSpc>
              <a:spcBef>
                <a:spcPts val="699"/>
              </a:spcBef>
            </a:pPr>
            <a:r>
              <a:rPr sz="1000" spc="-4" dirty="0">
                <a:latin typeface="Times New Roman"/>
                <a:cs typeface="Times New Roman"/>
              </a:rPr>
              <a:t>De</a:t>
            </a:r>
            <a:r>
              <a:rPr sz="1000" spc="149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15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librería</a:t>
            </a:r>
            <a:r>
              <a:rPr sz="1000" spc="16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existente</a:t>
            </a:r>
            <a:r>
              <a:rPr sz="1000" spc="149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15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relés</a:t>
            </a:r>
            <a:r>
              <a:rPr sz="1000" spc="153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spc="17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spc="16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software</a:t>
            </a:r>
            <a:r>
              <a:rPr sz="1000" spc="153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seleccionamos</a:t>
            </a:r>
            <a:r>
              <a:rPr sz="1000" spc="16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spc="16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relé</a:t>
            </a:r>
            <a:r>
              <a:rPr sz="1000" spc="165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Beckwith</a:t>
            </a:r>
            <a:r>
              <a:rPr sz="1000" spc="16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Electric,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modelo </a:t>
            </a:r>
            <a:r>
              <a:rPr sz="1000" spc="-4" dirty="0">
                <a:latin typeface="Times New Roman"/>
                <a:cs typeface="Times New Roman"/>
              </a:rPr>
              <a:t>M-3425,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cual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dirty="0">
                <a:latin typeface="Times New Roman"/>
                <a:cs typeface="Times New Roman"/>
              </a:rPr>
              <a:t> que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posee</a:t>
            </a:r>
            <a:r>
              <a:rPr sz="1000" spc="-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central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para </a:t>
            </a:r>
            <a:r>
              <a:rPr sz="1000" dirty="0">
                <a:latin typeface="Times New Roman"/>
                <a:cs typeface="Times New Roman"/>
              </a:rPr>
              <a:t>la </a:t>
            </a:r>
            <a:r>
              <a:rPr sz="1000" spc="-4" dirty="0">
                <a:latin typeface="Times New Roman"/>
                <a:cs typeface="Times New Roman"/>
              </a:rPr>
              <a:t>protección</a:t>
            </a:r>
            <a:r>
              <a:rPr sz="1000" spc="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del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generador.</a:t>
            </a:r>
            <a:endParaRPr sz="1000">
              <a:latin typeface="Times New Roman"/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54925" y="576658"/>
            <a:ext cx="2941782" cy="207792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148037" y="4284865"/>
            <a:ext cx="3247986" cy="1154294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xfrm>
            <a:off x="6329082" y="5931133"/>
            <a:ext cx="300182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0777"/>
            <a:r>
              <a:rPr dirty="0"/>
              <a:t>110</a:t>
            </a:r>
          </a:p>
        </p:txBody>
      </p:sp>
    </p:spTree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394075" y="2980135"/>
            <a:ext cx="2866736" cy="118081"/>
          </a:xfrm>
          <a:prstGeom prst="rect">
            <a:avLst/>
          </a:prstGeom>
        </p:spPr>
        <p:txBody>
          <a:bodyPr vert="horz" wrap="square" lIns="0" tIns="10259" rIns="0" bIns="0" rtlCol="0">
            <a:spAutoFit/>
          </a:bodyPr>
          <a:lstStyle/>
          <a:p>
            <a:pPr marL="10259">
              <a:spcBef>
                <a:spcPts val="81"/>
              </a:spcBef>
            </a:pPr>
            <a:r>
              <a:rPr sz="700" b="1" i="1" dirty="0">
                <a:latin typeface="Times New Roman"/>
                <a:cs typeface="Times New Roman"/>
              </a:rPr>
              <a:t>Figura</a:t>
            </a:r>
            <a:r>
              <a:rPr sz="700" b="1" i="1" spc="-4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5.38:</a:t>
            </a:r>
            <a:r>
              <a:rPr sz="700" b="1" i="1" spc="-4" dirty="0">
                <a:latin typeface="Times New Roman"/>
                <a:cs typeface="Times New Roman"/>
              </a:rPr>
              <a:t> Selección</a:t>
            </a:r>
            <a:r>
              <a:rPr sz="700" b="1" i="1" spc="4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del</a:t>
            </a:r>
            <a:r>
              <a:rPr sz="700" b="1" i="1" spc="-4" dirty="0">
                <a:latin typeface="Times New Roman"/>
                <a:cs typeface="Times New Roman"/>
              </a:rPr>
              <a:t> relé</a:t>
            </a:r>
            <a:r>
              <a:rPr sz="700" b="1" i="1" spc="4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de</a:t>
            </a:r>
            <a:r>
              <a:rPr sz="700" b="1" i="1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protecciones</a:t>
            </a:r>
            <a:r>
              <a:rPr sz="700" b="1" i="1" spc="4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del</a:t>
            </a:r>
            <a:r>
              <a:rPr sz="700" b="1" i="1" spc="-4" dirty="0">
                <a:latin typeface="Times New Roman"/>
                <a:cs typeface="Times New Roman"/>
              </a:rPr>
              <a:t> generador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51937" y="3141404"/>
            <a:ext cx="5552738" cy="814174"/>
          </a:xfrm>
          <a:prstGeom prst="rect">
            <a:avLst/>
          </a:prstGeom>
        </p:spPr>
        <p:txBody>
          <a:bodyPr vert="horz" wrap="square" lIns="0" tIns="10772" rIns="0" bIns="0" rtlCol="0">
            <a:spAutoFit/>
          </a:bodyPr>
          <a:lstStyle/>
          <a:p>
            <a:pPr marL="10259">
              <a:spcBef>
                <a:spcPts val="85"/>
              </a:spcBef>
            </a:pPr>
            <a:r>
              <a:rPr sz="1100" b="1" spc="-4" dirty="0">
                <a:latin typeface="Times New Roman"/>
                <a:cs typeface="Times New Roman"/>
              </a:rPr>
              <a:t>5.6.1</a:t>
            </a:r>
            <a:r>
              <a:rPr sz="1100" b="1" spc="28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SIMULACIÓN PROTECCIÓN</a:t>
            </a:r>
            <a:r>
              <a:rPr sz="1100" b="1" spc="-8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51V.</a:t>
            </a:r>
            <a:endParaRPr sz="1100">
              <a:latin typeface="Times New Roman"/>
              <a:cs typeface="Times New Roman"/>
            </a:endParaRPr>
          </a:p>
          <a:p>
            <a:pPr>
              <a:spcBef>
                <a:spcPts val="40"/>
              </a:spcBef>
            </a:pPr>
            <a:endParaRPr sz="1000">
              <a:latin typeface="Times New Roman"/>
              <a:cs typeface="Times New Roman"/>
            </a:endParaRPr>
          </a:p>
          <a:p>
            <a:pPr marL="10259" marR="4104" algn="just">
              <a:lnSpc>
                <a:spcPct val="103800"/>
              </a:lnSpc>
            </a:pPr>
            <a:r>
              <a:rPr sz="1000" spc="-4" dirty="0">
                <a:latin typeface="Times New Roman"/>
                <a:cs typeface="Times New Roman"/>
              </a:rPr>
              <a:t>Ya seleccionado el relé </a:t>
            </a:r>
            <a:r>
              <a:rPr sz="1000" dirty="0">
                <a:latin typeface="Times New Roman"/>
                <a:cs typeface="Times New Roman"/>
              </a:rPr>
              <a:t>de la librería disponemos a </a:t>
            </a:r>
            <a:r>
              <a:rPr sz="1000" spc="-4" dirty="0">
                <a:latin typeface="Times New Roman"/>
                <a:cs typeface="Times New Roman"/>
              </a:rPr>
              <a:t>realizar el ingreso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los ajustes </a:t>
            </a:r>
            <a:r>
              <a:rPr sz="1000" dirty="0">
                <a:latin typeface="Times New Roman"/>
                <a:cs typeface="Times New Roman"/>
              </a:rPr>
              <a:t>de la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protección </a:t>
            </a:r>
            <a:r>
              <a:rPr sz="1000" dirty="0">
                <a:latin typeface="Times New Roman"/>
                <a:cs typeface="Times New Roman"/>
              </a:rPr>
              <a:t>51V, dicha </a:t>
            </a:r>
            <a:r>
              <a:rPr sz="1000" spc="-4" dirty="0">
                <a:latin typeface="Times New Roman"/>
                <a:cs typeface="Times New Roman"/>
              </a:rPr>
              <a:t>protección es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sobrecorriente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tiempo inverso, los ajustes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esta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protección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encuentran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dirty="0">
                <a:latin typeface="Times New Roman"/>
                <a:cs typeface="Times New Roman"/>
              </a:rPr>
              <a:t> la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Tabla 4.14 </a:t>
            </a:r>
            <a:r>
              <a:rPr sz="1000" spc="-4" dirty="0">
                <a:latin typeface="Times New Roman"/>
                <a:cs typeface="Times New Roman"/>
              </a:rPr>
              <a:t>del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Capítulo</a:t>
            </a:r>
            <a:r>
              <a:rPr sz="1000" dirty="0">
                <a:latin typeface="Times New Roman"/>
                <a:cs typeface="Times New Roman"/>
              </a:rPr>
              <a:t> 4.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958416" y="5772904"/>
            <a:ext cx="1739804" cy="118081"/>
          </a:xfrm>
          <a:prstGeom prst="rect">
            <a:avLst/>
          </a:prstGeom>
        </p:spPr>
        <p:txBody>
          <a:bodyPr vert="horz" wrap="square" lIns="0" tIns="10259" rIns="0" bIns="0" rtlCol="0">
            <a:spAutoFit/>
          </a:bodyPr>
          <a:lstStyle/>
          <a:p>
            <a:pPr marL="10259">
              <a:spcBef>
                <a:spcPts val="81"/>
              </a:spcBef>
            </a:pPr>
            <a:r>
              <a:rPr sz="700" b="1" i="1" dirty="0">
                <a:latin typeface="Times New Roman"/>
                <a:cs typeface="Times New Roman"/>
              </a:rPr>
              <a:t>Figura</a:t>
            </a:r>
            <a:r>
              <a:rPr sz="700" b="1" i="1" spc="-12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5.39:</a:t>
            </a:r>
            <a:r>
              <a:rPr sz="700" b="1" i="1" spc="-8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Ajustes protección</a:t>
            </a:r>
            <a:r>
              <a:rPr sz="700" b="1" i="1" spc="-16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51V.</a:t>
            </a:r>
            <a:endParaRPr sz="700">
              <a:latin typeface="Times New Roman"/>
              <a:cs typeface="Times New Roman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33352" y="576659"/>
            <a:ext cx="3186430" cy="2401440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401455" y="3906616"/>
            <a:ext cx="2842721" cy="1869742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xfrm>
            <a:off x="6329082" y="5931133"/>
            <a:ext cx="300182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0777"/>
            <a:r>
              <a:rPr dirty="0"/>
              <a:t>111</a:t>
            </a:r>
          </a:p>
        </p:txBody>
      </p:sp>
    </p:spTree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28483" y="559879"/>
            <a:ext cx="4600912" cy="164247"/>
          </a:xfrm>
          <a:prstGeom prst="rect">
            <a:avLst/>
          </a:prstGeom>
        </p:spPr>
        <p:txBody>
          <a:bodyPr vert="horz" wrap="square" lIns="0" tIns="10259" rIns="0" bIns="0" rtlCol="0">
            <a:spAutoFit/>
          </a:bodyPr>
          <a:lstStyle/>
          <a:p>
            <a:pPr marL="10259">
              <a:spcBef>
                <a:spcPts val="81"/>
              </a:spcBef>
            </a:pPr>
            <a:r>
              <a:rPr sz="1000" spc="-12" dirty="0">
                <a:latin typeface="Times New Roman"/>
                <a:cs typeface="Times New Roman"/>
              </a:rPr>
              <a:t>La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grafica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generada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por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relé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sobre</a:t>
            </a:r>
            <a:r>
              <a:rPr sz="1000" spc="-4" dirty="0">
                <a:latin typeface="Times New Roman"/>
                <a:cs typeface="Times New Roman"/>
              </a:rPr>
              <a:t> corriente</a:t>
            </a:r>
            <a:r>
              <a:rPr sz="1000" spc="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</a:t>
            </a:r>
            <a:r>
              <a:rPr sz="1000" dirty="0">
                <a:latin typeface="Times New Roman"/>
                <a:cs typeface="Times New Roman"/>
              </a:rPr>
              <a:t> muestra</a:t>
            </a:r>
            <a:r>
              <a:rPr sz="1000" spc="-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</a:t>
            </a:r>
            <a:r>
              <a:rPr sz="1000" spc="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continuación.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51937" y="3932273"/>
            <a:ext cx="5552738" cy="2503862"/>
          </a:xfrm>
          <a:prstGeom prst="rect">
            <a:avLst/>
          </a:prstGeom>
        </p:spPr>
        <p:txBody>
          <a:bodyPr vert="horz" wrap="square" lIns="0" tIns="10259" rIns="0" bIns="0" rtlCol="0">
            <a:spAutoFit/>
          </a:bodyPr>
          <a:lstStyle/>
          <a:p>
            <a:pPr algn="ctr">
              <a:spcBef>
                <a:spcPts val="81"/>
              </a:spcBef>
            </a:pPr>
            <a:r>
              <a:rPr sz="700" b="1" i="1" dirty="0">
                <a:latin typeface="Times New Roman"/>
                <a:cs typeface="Times New Roman"/>
              </a:rPr>
              <a:t>Figura</a:t>
            </a:r>
            <a:r>
              <a:rPr sz="700" b="1" i="1" spc="-8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5.40: </a:t>
            </a:r>
            <a:r>
              <a:rPr sz="700" b="1" i="1" spc="-4" dirty="0">
                <a:latin typeface="Times New Roman"/>
                <a:cs typeface="Times New Roman"/>
              </a:rPr>
              <a:t>Grafica</a:t>
            </a:r>
            <a:r>
              <a:rPr sz="700" b="1" i="1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relé</a:t>
            </a:r>
            <a:r>
              <a:rPr sz="700" b="1" i="1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protección 51V.</a:t>
            </a:r>
            <a:endParaRPr sz="700">
              <a:latin typeface="Times New Roman"/>
              <a:cs typeface="Times New Roman"/>
            </a:endParaRPr>
          </a:p>
          <a:p>
            <a:pPr marL="10259" marR="4104" algn="just">
              <a:lnSpc>
                <a:spcPct val="103299"/>
              </a:lnSpc>
              <a:spcBef>
                <a:spcPts val="699"/>
              </a:spcBef>
            </a:pPr>
            <a:r>
              <a:rPr sz="1000" dirty="0">
                <a:latin typeface="Times New Roman"/>
                <a:cs typeface="Times New Roman"/>
              </a:rPr>
              <a:t>En la curva </a:t>
            </a:r>
            <a:r>
              <a:rPr sz="1000" spc="4" dirty="0">
                <a:latin typeface="Times New Roman"/>
                <a:cs typeface="Times New Roman"/>
              </a:rPr>
              <a:t>de </a:t>
            </a:r>
            <a:r>
              <a:rPr sz="1000" dirty="0">
                <a:latin typeface="Times New Roman"/>
                <a:cs typeface="Times New Roman"/>
              </a:rPr>
              <a:t>corriente </a:t>
            </a:r>
            <a:r>
              <a:rPr sz="1000" spc="-4" dirty="0">
                <a:latin typeface="Times New Roman"/>
                <a:cs typeface="Times New Roman"/>
              </a:rPr>
              <a:t>tiempo generada </a:t>
            </a:r>
            <a:r>
              <a:rPr sz="1000" dirty="0">
                <a:latin typeface="Times New Roman"/>
                <a:cs typeface="Times New Roman"/>
              </a:rPr>
              <a:t>podemos </a:t>
            </a:r>
            <a:r>
              <a:rPr sz="1000" spc="-4" dirty="0">
                <a:latin typeface="Times New Roman"/>
                <a:cs typeface="Times New Roman"/>
              </a:rPr>
              <a:t>observar en color </a:t>
            </a:r>
            <a:r>
              <a:rPr sz="1000" dirty="0">
                <a:latin typeface="Times New Roman"/>
                <a:cs typeface="Times New Roman"/>
              </a:rPr>
              <a:t>rojo la curva </a:t>
            </a:r>
            <a:r>
              <a:rPr sz="1000" spc="4" dirty="0">
                <a:latin typeface="Times New Roman"/>
                <a:cs typeface="Times New Roman"/>
              </a:rPr>
              <a:t>de 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decremento del generador, </a:t>
            </a:r>
            <a:r>
              <a:rPr sz="1000" dirty="0">
                <a:latin typeface="Times New Roman"/>
                <a:cs typeface="Times New Roman"/>
              </a:rPr>
              <a:t>dicha curva </a:t>
            </a:r>
            <a:r>
              <a:rPr sz="1000" spc="-4" dirty="0">
                <a:latin typeface="Times New Roman"/>
                <a:cs typeface="Times New Roman"/>
              </a:rPr>
              <a:t>es </a:t>
            </a:r>
            <a:r>
              <a:rPr sz="1000" spc="4" dirty="0">
                <a:latin typeface="Times New Roman"/>
                <a:cs typeface="Times New Roman"/>
              </a:rPr>
              <a:t>la </a:t>
            </a:r>
            <a:r>
              <a:rPr sz="1000" spc="-4" dirty="0">
                <a:latin typeface="Times New Roman"/>
                <a:cs typeface="Times New Roman"/>
              </a:rPr>
              <a:t>respuesta en corriente </a:t>
            </a:r>
            <a:r>
              <a:rPr sz="1000" dirty="0">
                <a:latin typeface="Times New Roman"/>
                <a:cs typeface="Times New Roman"/>
              </a:rPr>
              <a:t>del </a:t>
            </a:r>
            <a:r>
              <a:rPr sz="1000" spc="-4" dirty="0">
                <a:latin typeface="Times New Roman"/>
                <a:cs typeface="Times New Roman"/>
              </a:rPr>
              <a:t>generador </a:t>
            </a:r>
            <a:r>
              <a:rPr sz="1000" spc="8" dirty="0">
                <a:latin typeface="Times New Roman"/>
                <a:cs typeface="Times New Roman"/>
              </a:rPr>
              <a:t>con </a:t>
            </a:r>
            <a:r>
              <a:rPr sz="1000" dirty="0">
                <a:latin typeface="Times New Roman"/>
                <a:cs typeface="Times New Roman"/>
              </a:rPr>
              <a:t>una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falla en sus terminales, </a:t>
            </a:r>
            <a:r>
              <a:rPr sz="1000" dirty="0">
                <a:latin typeface="Times New Roman"/>
                <a:cs typeface="Times New Roman"/>
              </a:rPr>
              <a:t>en </a:t>
            </a:r>
            <a:r>
              <a:rPr sz="1000" spc="-4" dirty="0">
                <a:latin typeface="Times New Roman"/>
                <a:cs typeface="Times New Roman"/>
              </a:rPr>
              <a:t>color </a:t>
            </a:r>
            <a:r>
              <a:rPr sz="1000" dirty="0">
                <a:latin typeface="Times New Roman"/>
                <a:cs typeface="Times New Roman"/>
              </a:rPr>
              <a:t>azul </a:t>
            </a:r>
            <a:r>
              <a:rPr sz="1000" spc="-4" dirty="0">
                <a:latin typeface="Times New Roman"/>
                <a:cs typeface="Times New Roman"/>
              </a:rPr>
              <a:t>podemos observar </a:t>
            </a:r>
            <a:r>
              <a:rPr sz="1000" dirty="0">
                <a:latin typeface="Times New Roman"/>
                <a:cs typeface="Times New Roman"/>
              </a:rPr>
              <a:t>la curva de protección </a:t>
            </a:r>
            <a:r>
              <a:rPr sz="1000" spc="-4" dirty="0">
                <a:latin typeface="Times New Roman"/>
                <a:cs typeface="Times New Roman"/>
              </a:rPr>
              <a:t>del relé </a:t>
            </a:r>
            <a:r>
              <a:rPr sz="1000" dirty="0">
                <a:latin typeface="Times New Roman"/>
                <a:cs typeface="Times New Roman"/>
              </a:rPr>
              <a:t>51V,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como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 puede </a:t>
            </a:r>
            <a:r>
              <a:rPr sz="1000" dirty="0">
                <a:latin typeface="Times New Roman"/>
                <a:cs typeface="Times New Roman"/>
              </a:rPr>
              <a:t>observar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curva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del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relé</a:t>
            </a:r>
            <a:r>
              <a:rPr sz="1000" spc="-4" dirty="0">
                <a:latin typeface="Times New Roman"/>
                <a:cs typeface="Times New Roman"/>
              </a:rPr>
              <a:t> está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4" dirty="0">
                <a:latin typeface="Times New Roman"/>
                <a:cs typeface="Times New Roman"/>
              </a:rPr>
              <a:t>un </a:t>
            </a:r>
            <a:r>
              <a:rPr sz="1000" spc="-4" dirty="0">
                <a:latin typeface="Times New Roman"/>
                <a:cs typeface="Times New Roman"/>
              </a:rPr>
              <a:t>rango</a:t>
            </a:r>
            <a:r>
              <a:rPr sz="1000" dirty="0">
                <a:latin typeface="Times New Roman"/>
                <a:cs typeface="Times New Roman"/>
              </a:rPr>
              <a:t> óptimo de</a:t>
            </a:r>
            <a:r>
              <a:rPr sz="1000" spc="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protección.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40"/>
              </a:spcBef>
            </a:pPr>
            <a:endParaRPr sz="1000">
              <a:latin typeface="Times New Roman"/>
              <a:cs typeface="Times New Roman"/>
            </a:endParaRPr>
          </a:p>
          <a:p>
            <a:pPr marL="10259" marR="5130" algn="just">
              <a:lnSpc>
                <a:spcPct val="103299"/>
              </a:lnSpc>
            </a:pPr>
            <a:r>
              <a:rPr sz="1000" spc="-4" dirty="0">
                <a:latin typeface="Times New Roman"/>
                <a:cs typeface="Times New Roman"/>
              </a:rPr>
              <a:t>Para </a:t>
            </a:r>
            <a:r>
              <a:rPr sz="1000" dirty="0">
                <a:latin typeface="Times New Roman"/>
                <a:cs typeface="Times New Roman"/>
              </a:rPr>
              <a:t>una mejor visualización de la </a:t>
            </a:r>
            <a:r>
              <a:rPr sz="1000" spc="-4" dirty="0">
                <a:latin typeface="Times New Roman"/>
                <a:cs typeface="Times New Roman"/>
              </a:rPr>
              <a:t>gráfica </a:t>
            </a:r>
            <a:r>
              <a:rPr sz="1000" spc="4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corriente vs tiempo </a:t>
            </a:r>
            <a:r>
              <a:rPr sz="1000" dirty="0">
                <a:latin typeface="Times New Roman"/>
                <a:cs typeface="Times New Roman"/>
              </a:rPr>
              <a:t>de la protección 51V </a:t>
            </a:r>
            <a:r>
              <a:rPr sz="1000" spc="-4" dirty="0">
                <a:latin typeface="Times New Roman"/>
                <a:cs typeface="Times New Roman"/>
              </a:rPr>
              <a:t>se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encuentra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ANEXOS</a:t>
            </a:r>
            <a:r>
              <a:rPr sz="1000" spc="-4" dirty="0">
                <a:latin typeface="Times New Roman"/>
                <a:cs typeface="Times New Roman"/>
              </a:rPr>
              <a:t>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8"/>
              </a:spcBef>
            </a:pPr>
            <a:endParaRPr sz="1200">
              <a:latin typeface="Times New Roman"/>
              <a:cs typeface="Times New Roman"/>
            </a:endParaRPr>
          </a:p>
          <a:p>
            <a:pPr marL="10259" algn="just"/>
            <a:r>
              <a:rPr sz="1100" b="1" spc="-4" dirty="0">
                <a:latin typeface="Times New Roman"/>
                <a:cs typeface="Times New Roman"/>
              </a:rPr>
              <a:t>5.6.2</a:t>
            </a:r>
            <a:r>
              <a:rPr sz="1100" b="1" spc="32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SIMULACIÓN</a:t>
            </a:r>
            <a:r>
              <a:rPr sz="1100" b="1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PROTECCIÓN</a:t>
            </a:r>
            <a:r>
              <a:rPr sz="1100" b="1" spc="-8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50G.</a:t>
            </a:r>
            <a:endParaRPr sz="1100">
              <a:latin typeface="Times New Roman"/>
              <a:cs typeface="Times New Roman"/>
            </a:endParaRPr>
          </a:p>
          <a:p>
            <a:pPr>
              <a:spcBef>
                <a:spcPts val="8"/>
              </a:spcBef>
            </a:pPr>
            <a:endParaRPr sz="1100">
              <a:latin typeface="Times New Roman"/>
              <a:cs typeface="Times New Roman"/>
            </a:endParaRPr>
          </a:p>
          <a:p>
            <a:pPr marL="10259" marR="4617" algn="just">
              <a:lnSpc>
                <a:spcPct val="103299"/>
              </a:lnSpc>
              <a:spcBef>
                <a:spcPts val="4"/>
              </a:spcBef>
            </a:pPr>
            <a:r>
              <a:rPr sz="1000" spc="-4" dirty="0">
                <a:latin typeface="Times New Roman"/>
                <a:cs typeface="Times New Roman"/>
              </a:rPr>
              <a:t>Se continua con los </a:t>
            </a:r>
            <a:r>
              <a:rPr sz="1000" dirty="0">
                <a:latin typeface="Times New Roman"/>
                <a:cs typeface="Times New Roman"/>
              </a:rPr>
              <a:t>ajustes y </a:t>
            </a:r>
            <a:r>
              <a:rPr sz="1000" spc="4" dirty="0">
                <a:latin typeface="Times New Roman"/>
                <a:cs typeface="Times New Roman"/>
              </a:rPr>
              <a:t>la </a:t>
            </a:r>
            <a:r>
              <a:rPr sz="1000" spc="-4" dirty="0">
                <a:latin typeface="Times New Roman"/>
                <a:cs typeface="Times New Roman"/>
              </a:rPr>
              <a:t>simulación </a:t>
            </a:r>
            <a:r>
              <a:rPr sz="1000" dirty="0">
                <a:latin typeface="Times New Roman"/>
                <a:cs typeface="Times New Roman"/>
              </a:rPr>
              <a:t>de la </a:t>
            </a:r>
            <a:r>
              <a:rPr sz="1000" spc="-4" dirty="0">
                <a:latin typeface="Times New Roman"/>
                <a:cs typeface="Times New Roman"/>
              </a:rPr>
              <a:t>protección </a:t>
            </a:r>
            <a:r>
              <a:rPr sz="1000" dirty="0">
                <a:latin typeface="Times New Roman"/>
                <a:cs typeface="Times New Roman"/>
              </a:rPr>
              <a:t>50G, dicha </a:t>
            </a:r>
            <a:r>
              <a:rPr sz="1000" spc="-4" dirty="0">
                <a:latin typeface="Times New Roman"/>
                <a:cs typeface="Times New Roman"/>
              </a:rPr>
              <a:t>protección es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sobrecorriente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instantánea,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con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dirty="0">
                <a:latin typeface="Times New Roman"/>
                <a:cs typeface="Times New Roman"/>
              </a:rPr>
              <a:t> mismo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circuito</a:t>
            </a:r>
            <a:r>
              <a:rPr sz="1000" dirty="0">
                <a:latin typeface="Times New Roman"/>
                <a:cs typeface="Times New Roman"/>
              </a:rPr>
              <a:t> simulado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anteriormente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procede</a:t>
            </a:r>
            <a:r>
              <a:rPr sz="1000" dirty="0">
                <a:latin typeface="Times New Roman"/>
                <a:cs typeface="Times New Roman"/>
              </a:rPr>
              <a:t> a </a:t>
            </a:r>
            <a:r>
              <a:rPr sz="1000" spc="-23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simular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esta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nueva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protección,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realizando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los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ajustes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pertinentes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que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muestran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Tabla</a:t>
            </a:r>
            <a:endParaRPr sz="1000">
              <a:latin typeface="Times New Roman"/>
              <a:cs typeface="Times New Roman"/>
            </a:endParaRPr>
          </a:p>
          <a:p>
            <a:pPr marL="10259" algn="just">
              <a:spcBef>
                <a:spcPts val="36"/>
              </a:spcBef>
            </a:pPr>
            <a:r>
              <a:rPr sz="1000" b="1" dirty="0">
                <a:latin typeface="Times New Roman"/>
                <a:cs typeface="Times New Roman"/>
              </a:rPr>
              <a:t>4.12</a:t>
            </a:r>
            <a:r>
              <a:rPr sz="1000" b="1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del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Capítulo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4.</a:t>
            </a:r>
            <a:endParaRPr sz="1000">
              <a:latin typeface="Times New Roman"/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69011" y="733889"/>
            <a:ext cx="4262791" cy="3197162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xfrm>
            <a:off x="6329082" y="5931133"/>
            <a:ext cx="300182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0777"/>
            <a:r>
              <a:rPr dirty="0"/>
              <a:t>112</a:t>
            </a:r>
          </a:p>
        </p:txBody>
      </p:sp>
    </p:spTree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51936" y="3115015"/>
            <a:ext cx="5552113" cy="1188502"/>
          </a:xfrm>
          <a:prstGeom prst="rect">
            <a:avLst/>
          </a:prstGeom>
        </p:spPr>
        <p:txBody>
          <a:bodyPr vert="horz" wrap="square" lIns="0" tIns="10259" rIns="0" bIns="0" rtlCol="0">
            <a:spAutoFit/>
          </a:bodyPr>
          <a:lstStyle/>
          <a:p>
            <a:pPr marL="513" algn="ctr">
              <a:spcBef>
                <a:spcPts val="81"/>
              </a:spcBef>
            </a:pPr>
            <a:r>
              <a:rPr sz="700" b="1" i="1" dirty="0">
                <a:latin typeface="Times New Roman"/>
                <a:cs typeface="Times New Roman"/>
              </a:rPr>
              <a:t>Figura</a:t>
            </a:r>
            <a:r>
              <a:rPr sz="700" b="1" i="1" spc="-12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5.41:</a:t>
            </a:r>
            <a:r>
              <a:rPr sz="700" b="1" i="1" spc="-8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Ajustes protección</a:t>
            </a:r>
            <a:r>
              <a:rPr sz="700" b="1" i="1" spc="-16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50G.</a:t>
            </a: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spcBef>
                <a:spcPts val="28"/>
              </a:spcBef>
            </a:pPr>
            <a:endParaRPr sz="800">
              <a:latin typeface="Times New Roman"/>
              <a:cs typeface="Times New Roman"/>
            </a:endParaRPr>
          </a:p>
          <a:p>
            <a:pPr marL="10259" marR="4104" algn="just">
              <a:lnSpc>
                <a:spcPct val="103499"/>
              </a:lnSpc>
              <a:spcBef>
                <a:spcPts val="4"/>
              </a:spcBef>
            </a:pPr>
            <a:r>
              <a:rPr sz="1000" dirty="0">
                <a:latin typeface="Times New Roman"/>
                <a:cs typeface="Times New Roman"/>
              </a:rPr>
              <a:t>En la </a:t>
            </a:r>
            <a:r>
              <a:rPr sz="1000" b="1" spc="-4" dirty="0">
                <a:latin typeface="Times New Roman"/>
                <a:cs typeface="Times New Roman"/>
              </a:rPr>
              <a:t>Figura </a:t>
            </a:r>
            <a:r>
              <a:rPr sz="1000" b="1" dirty="0">
                <a:latin typeface="Times New Roman"/>
                <a:cs typeface="Times New Roman"/>
              </a:rPr>
              <a:t>5.42</a:t>
            </a:r>
            <a:r>
              <a:rPr sz="1000" dirty="0">
                <a:latin typeface="Times New Roman"/>
                <a:cs typeface="Times New Roman"/>
              </a:rPr>
              <a:t>, se </a:t>
            </a:r>
            <a:r>
              <a:rPr sz="1000" spc="-4" dirty="0">
                <a:latin typeface="Times New Roman"/>
                <a:cs typeface="Times New Roman"/>
              </a:rPr>
              <a:t>observa </a:t>
            </a:r>
            <a:r>
              <a:rPr sz="1000" dirty="0">
                <a:latin typeface="Times New Roman"/>
                <a:cs typeface="Times New Roman"/>
              </a:rPr>
              <a:t>la </a:t>
            </a:r>
            <a:r>
              <a:rPr sz="1000" spc="-4" dirty="0">
                <a:latin typeface="Times New Roman"/>
                <a:cs typeface="Times New Roman"/>
              </a:rPr>
              <a:t>gráfica generada del relé </a:t>
            </a:r>
            <a:r>
              <a:rPr sz="1000" dirty="0">
                <a:latin typeface="Times New Roman"/>
                <a:cs typeface="Times New Roman"/>
              </a:rPr>
              <a:t>de protecciones 50G, dicha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protección es </a:t>
            </a:r>
            <a:r>
              <a:rPr sz="1000" spc="4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sobrecorriente instantánea,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color </a:t>
            </a:r>
            <a:r>
              <a:rPr sz="1000" dirty="0">
                <a:latin typeface="Times New Roman"/>
                <a:cs typeface="Times New Roman"/>
              </a:rPr>
              <a:t>rojo </a:t>
            </a:r>
            <a:r>
              <a:rPr sz="1000" spc="-4" dirty="0">
                <a:latin typeface="Times New Roman"/>
                <a:cs typeface="Times New Roman"/>
              </a:rPr>
              <a:t>se </a:t>
            </a:r>
            <a:r>
              <a:rPr sz="1000" dirty="0">
                <a:latin typeface="Times New Roman"/>
                <a:cs typeface="Times New Roman"/>
              </a:rPr>
              <a:t>puede </a:t>
            </a:r>
            <a:r>
              <a:rPr sz="1000" spc="-4" dirty="0">
                <a:latin typeface="Times New Roman"/>
                <a:cs typeface="Times New Roman"/>
              </a:rPr>
              <a:t>observar </a:t>
            </a:r>
            <a:r>
              <a:rPr sz="1000" spc="4" dirty="0">
                <a:latin typeface="Times New Roman"/>
                <a:cs typeface="Times New Roman"/>
              </a:rPr>
              <a:t>la </a:t>
            </a:r>
            <a:r>
              <a:rPr sz="1000" dirty="0">
                <a:latin typeface="Times New Roman"/>
                <a:cs typeface="Times New Roman"/>
              </a:rPr>
              <a:t>curva de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decremento del generador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color </a:t>
            </a:r>
            <a:r>
              <a:rPr sz="1000" dirty="0">
                <a:latin typeface="Times New Roman"/>
                <a:cs typeface="Times New Roman"/>
              </a:rPr>
              <a:t>azul </a:t>
            </a:r>
            <a:r>
              <a:rPr sz="1000" spc="-4" dirty="0">
                <a:latin typeface="Times New Roman"/>
                <a:cs typeface="Times New Roman"/>
              </a:rPr>
              <a:t>se observa </a:t>
            </a:r>
            <a:r>
              <a:rPr sz="1000" dirty="0">
                <a:latin typeface="Times New Roman"/>
                <a:cs typeface="Times New Roman"/>
              </a:rPr>
              <a:t>la </a:t>
            </a:r>
            <a:r>
              <a:rPr sz="1000" spc="-4" dirty="0">
                <a:latin typeface="Times New Roman"/>
                <a:cs typeface="Times New Roman"/>
              </a:rPr>
              <a:t>curva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protección generada </a:t>
            </a:r>
            <a:r>
              <a:rPr sz="1000" dirty="0">
                <a:latin typeface="Times New Roman"/>
                <a:cs typeface="Times New Roman"/>
              </a:rPr>
              <a:t>por </a:t>
            </a:r>
            <a:r>
              <a:rPr sz="1000" spc="-4" dirty="0">
                <a:latin typeface="Times New Roman"/>
                <a:cs typeface="Times New Roman"/>
              </a:rPr>
              <a:t>el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relé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4" dirty="0">
                <a:latin typeface="Times New Roman"/>
                <a:cs typeface="Times New Roman"/>
              </a:rPr>
              <a:t>la </a:t>
            </a:r>
            <a:r>
              <a:rPr sz="1000" spc="-4" dirty="0">
                <a:latin typeface="Times New Roman"/>
                <a:cs typeface="Times New Roman"/>
              </a:rPr>
              <a:t>protección </a:t>
            </a:r>
            <a:r>
              <a:rPr sz="1000" dirty="0">
                <a:latin typeface="Times New Roman"/>
                <a:cs typeface="Times New Roman"/>
              </a:rPr>
              <a:t>50G, </a:t>
            </a:r>
            <a:r>
              <a:rPr sz="1000" spc="-4" dirty="0">
                <a:latin typeface="Times New Roman"/>
                <a:cs typeface="Times New Roman"/>
              </a:rPr>
              <a:t>esta protección proporciona </a:t>
            </a:r>
            <a:r>
              <a:rPr sz="1000" dirty="0">
                <a:latin typeface="Times New Roman"/>
                <a:cs typeface="Times New Roman"/>
              </a:rPr>
              <a:t>un tiempo de libramiento </a:t>
            </a:r>
            <a:r>
              <a:rPr sz="1000" spc="-4" dirty="0">
                <a:latin typeface="Times New Roman"/>
                <a:cs typeface="Times New Roman"/>
              </a:rPr>
              <a:t>rápido </a:t>
            </a:r>
            <a:r>
              <a:rPr sz="1000" dirty="0">
                <a:latin typeface="Times New Roman"/>
                <a:cs typeface="Times New Roman"/>
              </a:rPr>
              <a:t>para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eliminar corrientes </a:t>
            </a:r>
            <a:r>
              <a:rPr sz="1000" spc="4" dirty="0">
                <a:latin typeface="Times New Roman"/>
                <a:cs typeface="Times New Roman"/>
              </a:rPr>
              <a:t>de </a:t>
            </a:r>
            <a:r>
              <a:rPr sz="1000" dirty="0">
                <a:latin typeface="Times New Roman"/>
                <a:cs typeface="Times New Roman"/>
              </a:rPr>
              <a:t>falla </a:t>
            </a:r>
            <a:r>
              <a:rPr sz="1000" spc="-4" dirty="0">
                <a:latin typeface="Times New Roman"/>
                <a:cs typeface="Times New Roman"/>
              </a:rPr>
              <a:t>grandes, sin retardo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tiempo. como </a:t>
            </a:r>
            <a:r>
              <a:rPr sz="1000" dirty="0">
                <a:latin typeface="Times New Roman"/>
                <a:cs typeface="Times New Roman"/>
              </a:rPr>
              <a:t>se puede </a:t>
            </a:r>
            <a:r>
              <a:rPr sz="1000" spc="-4" dirty="0">
                <a:latin typeface="Times New Roman"/>
                <a:cs typeface="Times New Roman"/>
              </a:rPr>
              <a:t>observar en </a:t>
            </a:r>
            <a:r>
              <a:rPr sz="1000" dirty="0">
                <a:latin typeface="Times New Roman"/>
                <a:cs typeface="Times New Roman"/>
              </a:rPr>
              <a:t>la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Figura</a:t>
            </a:r>
            <a:r>
              <a:rPr sz="1000" b="1" dirty="0">
                <a:latin typeface="Times New Roman"/>
                <a:cs typeface="Times New Roman"/>
              </a:rPr>
              <a:t> 5.42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-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curva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del </a:t>
            </a:r>
            <a:r>
              <a:rPr sz="1000" spc="-4" dirty="0">
                <a:latin typeface="Times New Roman"/>
                <a:cs typeface="Times New Roman"/>
              </a:rPr>
              <a:t>relé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está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dirty="0">
                <a:latin typeface="Times New Roman"/>
                <a:cs typeface="Times New Roman"/>
              </a:rPr>
              <a:t> un </a:t>
            </a:r>
            <a:r>
              <a:rPr sz="1000" spc="-4" dirty="0">
                <a:latin typeface="Times New Roman"/>
                <a:cs typeface="Times New Roman"/>
              </a:rPr>
              <a:t>rango</a:t>
            </a:r>
            <a:r>
              <a:rPr sz="1000" dirty="0">
                <a:latin typeface="Times New Roman"/>
                <a:cs typeface="Times New Roman"/>
              </a:rPr>
              <a:t> óptimo de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protección.</a:t>
            </a:r>
            <a:endParaRPr sz="1000">
              <a:latin typeface="Times New Roman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91145" y="576658"/>
            <a:ext cx="3872345" cy="2539252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xfrm>
            <a:off x="6329082" y="5931133"/>
            <a:ext cx="300182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0777"/>
            <a:r>
              <a:rPr dirty="0"/>
              <a:t>113</a:t>
            </a:r>
          </a:p>
        </p:txBody>
      </p:sp>
    </p:spTree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51937" y="3811077"/>
            <a:ext cx="5552738" cy="1840604"/>
          </a:xfrm>
          <a:prstGeom prst="rect">
            <a:avLst/>
          </a:prstGeom>
        </p:spPr>
        <p:txBody>
          <a:bodyPr vert="horz" wrap="square" lIns="0" tIns="10259" rIns="0" bIns="0" rtlCol="0">
            <a:spAutoFit/>
          </a:bodyPr>
          <a:lstStyle/>
          <a:p>
            <a:pPr marL="513" algn="ctr">
              <a:spcBef>
                <a:spcPts val="81"/>
              </a:spcBef>
            </a:pPr>
            <a:r>
              <a:rPr sz="700" b="1" i="1" dirty="0">
                <a:latin typeface="Times New Roman"/>
                <a:cs typeface="Times New Roman"/>
              </a:rPr>
              <a:t>Figura</a:t>
            </a:r>
            <a:r>
              <a:rPr sz="700" b="1" i="1" spc="-8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5.42: </a:t>
            </a:r>
            <a:r>
              <a:rPr sz="700" b="1" i="1" spc="-4" dirty="0">
                <a:latin typeface="Times New Roman"/>
                <a:cs typeface="Times New Roman"/>
              </a:rPr>
              <a:t>Grafica</a:t>
            </a:r>
            <a:r>
              <a:rPr sz="700" b="1" i="1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relé</a:t>
            </a:r>
            <a:r>
              <a:rPr sz="700" b="1" i="1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protección 50G.</a:t>
            </a:r>
            <a:endParaRPr sz="700">
              <a:latin typeface="Times New Roman"/>
              <a:cs typeface="Times New Roman"/>
            </a:endParaRPr>
          </a:p>
          <a:p>
            <a:pPr marL="10259" marR="8720" algn="just">
              <a:lnSpc>
                <a:spcPct val="103299"/>
              </a:lnSpc>
              <a:spcBef>
                <a:spcPts val="699"/>
              </a:spcBef>
            </a:pPr>
            <a:r>
              <a:rPr sz="1000" spc="-4" dirty="0">
                <a:latin typeface="Times New Roman"/>
                <a:cs typeface="Times New Roman"/>
              </a:rPr>
              <a:t>Para </a:t>
            </a:r>
            <a:r>
              <a:rPr sz="1000" dirty="0">
                <a:latin typeface="Times New Roman"/>
                <a:cs typeface="Times New Roman"/>
              </a:rPr>
              <a:t>una mejor visualización de la </a:t>
            </a:r>
            <a:r>
              <a:rPr sz="1000" spc="-4" dirty="0">
                <a:latin typeface="Times New Roman"/>
                <a:cs typeface="Times New Roman"/>
              </a:rPr>
              <a:t>gráfica </a:t>
            </a:r>
            <a:r>
              <a:rPr sz="1000" spc="4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corriente vs tiempo </a:t>
            </a:r>
            <a:r>
              <a:rPr sz="1000" dirty="0">
                <a:latin typeface="Times New Roman"/>
                <a:cs typeface="Times New Roman"/>
              </a:rPr>
              <a:t>de la </a:t>
            </a:r>
            <a:r>
              <a:rPr sz="1000" spc="-4" dirty="0">
                <a:latin typeface="Times New Roman"/>
                <a:cs typeface="Times New Roman"/>
              </a:rPr>
              <a:t>protección </a:t>
            </a:r>
            <a:r>
              <a:rPr sz="1000" dirty="0">
                <a:latin typeface="Times New Roman"/>
                <a:cs typeface="Times New Roman"/>
              </a:rPr>
              <a:t>50G </a:t>
            </a:r>
            <a:r>
              <a:rPr sz="1000" spc="-4" dirty="0">
                <a:latin typeface="Times New Roman"/>
                <a:cs typeface="Times New Roman"/>
              </a:rPr>
              <a:t>se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encuentra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ANEXOS</a:t>
            </a:r>
            <a:r>
              <a:rPr sz="1000" spc="-4" dirty="0">
                <a:latin typeface="Times New Roman"/>
                <a:cs typeface="Times New Roman"/>
              </a:rPr>
              <a:t>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4"/>
              </a:spcBef>
            </a:pPr>
            <a:endParaRPr sz="1200">
              <a:latin typeface="Times New Roman"/>
              <a:cs typeface="Times New Roman"/>
            </a:endParaRPr>
          </a:p>
          <a:p>
            <a:pPr marL="10259"/>
            <a:r>
              <a:rPr sz="1100" b="1" spc="-4" dirty="0">
                <a:latin typeface="Times New Roman"/>
                <a:cs typeface="Times New Roman"/>
              </a:rPr>
              <a:t>5.6.3</a:t>
            </a:r>
            <a:r>
              <a:rPr sz="1100" b="1" spc="36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SIMULACIÓN</a:t>
            </a:r>
            <a:r>
              <a:rPr sz="1100" b="1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PROTECCIÓN </a:t>
            </a:r>
            <a:r>
              <a:rPr sz="1100" b="1" dirty="0">
                <a:latin typeface="Times New Roman"/>
                <a:cs typeface="Times New Roman"/>
              </a:rPr>
              <a:t>27G</a:t>
            </a:r>
            <a:r>
              <a:rPr sz="1100" b="1" spc="4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Y </a:t>
            </a:r>
            <a:r>
              <a:rPr sz="1100" b="1" spc="-4" dirty="0">
                <a:latin typeface="Times New Roman"/>
                <a:cs typeface="Times New Roman"/>
              </a:rPr>
              <a:t>PROTECCIÓN</a:t>
            </a:r>
            <a:r>
              <a:rPr sz="1100" b="1" dirty="0">
                <a:latin typeface="Times New Roman"/>
                <a:cs typeface="Times New Roman"/>
              </a:rPr>
              <a:t> 59G.</a:t>
            </a:r>
            <a:endParaRPr sz="1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100">
              <a:latin typeface="Times New Roman"/>
              <a:cs typeface="Times New Roman"/>
            </a:endParaRPr>
          </a:p>
          <a:p>
            <a:pPr marL="10259" marR="4104" algn="just">
              <a:lnSpc>
                <a:spcPct val="103499"/>
              </a:lnSpc>
            </a:pPr>
            <a:r>
              <a:rPr sz="1000" spc="-8" dirty="0">
                <a:latin typeface="Times New Roman"/>
                <a:cs typeface="Times New Roman"/>
              </a:rPr>
              <a:t>La </a:t>
            </a:r>
            <a:r>
              <a:rPr sz="1000" dirty="0">
                <a:latin typeface="Times New Roman"/>
                <a:cs typeface="Times New Roman"/>
              </a:rPr>
              <a:t>protección </a:t>
            </a:r>
            <a:r>
              <a:rPr sz="1000" spc="-4" dirty="0">
                <a:latin typeface="Times New Roman"/>
                <a:cs typeface="Times New Roman"/>
              </a:rPr>
              <a:t>27G es </a:t>
            </a:r>
            <a:r>
              <a:rPr sz="1000" dirty="0">
                <a:latin typeface="Times New Roman"/>
                <a:cs typeface="Times New Roman"/>
              </a:rPr>
              <a:t>la </a:t>
            </a:r>
            <a:r>
              <a:rPr sz="1000" spc="-4" dirty="0">
                <a:latin typeface="Times New Roman"/>
                <a:cs typeface="Times New Roman"/>
              </a:rPr>
              <a:t>protección </a:t>
            </a:r>
            <a:r>
              <a:rPr sz="1000" dirty="0">
                <a:latin typeface="Times New Roman"/>
                <a:cs typeface="Times New Roman"/>
              </a:rPr>
              <a:t>de bajo </a:t>
            </a:r>
            <a:r>
              <a:rPr sz="1000" spc="-4" dirty="0">
                <a:latin typeface="Times New Roman"/>
                <a:cs typeface="Times New Roman"/>
              </a:rPr>
              <a:t>voltaje </a:t>
            </a:r>
            <a:r>
              <a:rPr sz="1000" dirty="0">
                <a:latin typeface="Times New Roman"/>
                <a:cs typeface="Times New Roman"/>
              </a:rPr>
              <a:t>y la protección 59G </a:t>
            </a:r>
            <a:r>
              <a:rPr sz="1000" spc="-4" dirty="0">
                <a:latin typeface="Times New Roman"/>
                <a:cs typeface="Times New Roman"/>
              </a:rPr>
              <a:t>es </a:t>
            </a:r>
            <a:r>
              <a:rPr sz="1000" dirty="0">
                <a:latin typeface="Times New Roman"/>
                <a:cs typeface="Times New Roman"/>
              </a:rPr>
              <a:t>la </a:t>
            </a:r>
            <a:r>
              <a:rPr sz="1000" spc="-4" dirty="0">
                <a:latin typeface="Times New Roman"/>
                <a:cs typeface="Times New Roman"/>
              </a:rPr>
              <a:t>protección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sobrevoltaje, </a:t>
            </a:r>
            <a:r>
              <a:rPr sz="1000" dirty="0">
                <a:latin typeface="Times New Roman"/>
                <a:cs typeface="Times New Roman"/>
              </a:rPr>
              <a:t>por </a:t>
            </a:r>
            <a:r>
              <a:rPr sz="1000" spc="-4" dirty="0">
                <a:latin typeface="Times New Roman"/>
                <a:cs typeface="Times New Roman"/>
              </a:rPr>
              <a:t>ello se </a:t>
            </a:r>
            <a:r>
              <a:rPr sz="1000" dirty="0">
                <a:latin typeface="Times New Roman"/>
                <a:cs typeface="Times New Roman"/>
              </a:rPr>
              <a:t>utilizará </a:t>
            </a:r>
            <a:r>
              <a:rPr sz="1000" spc="-4" dirty="0">
                <a:latin typeface="Times New Roman"/>
                <a:cs typeface="Times New Roman"/>
              </a:rPr>
              <a:t>el transformador </a:t>
            </a:r>
            <a:r>
              <a:rPr sz="1000" dirty="0">
                <a:latin typeface="Times New Roman"/>
                <a:cs typeface="Times New Roman"/>
              </a:rPr>
              <a:t>de potencial (PT) </a:t>
            </a:r>
            <a:r>
              <a:rPr sz="1000" spc="-4" dirty="0">
                <a:latin typeface="Times New Roman"/>
                <a:cs typeface="Times New Roman"/>
              </a:rPr>
              <a:t>el </a:t>
            </a:r>
            <a:r>
              <a:rPr sz="1000" dirty="0">
                <a:latin typeface="Times New Roman"/>
                <a:cs typeface="Times New Roman"/>
              </a:rPr>
              <a:t>cual </a:t>
            </a:r>
            <a:r>
              <a:rPr sz="1000" spc="-4" dirty="0">
                <a:latin typeface="Times New Roman"/>
                <a:cs typeface="Times New Roman"/>
              </a:rPr>
              <a:t>se </a:t>
            </a:r>
            <a:r>
              <a:rPr sz="1000" dirty="0">
                <a:latin typeface="Times New Roman"/>
                <a:cs typeface="Times New Roman"/>
              </a:rPr>
              <a:t>colocará </a:t>
            </a:r>
            <a:r>
              <a:rPr sz="1000" spc="-4" dirty="0">
                <a:latin typeface="Times New Roman"/>
                <a:cs typeface="Times New Roman"/>
              </a:rPr>
              <a:t>en el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bus al cual está </a:t>
            </a:r>
            <a:r>
              <a:rPr sz="1000" dirty="0">
                <a:latin typeface="Times New Roman"/>
                <a:cs typeface="Times New Roman"/>
              </a:rPr>
              <a:t>conectado </a:t>
            </a:r>
            <a:r>
              <a:rPr sz="1000" spc="-4" dirty="0">
                <a:latin typeface="Times New Roman"/>
                <a:cs typeface="Times New Roman"/>
              </a:rPr>
              <a:t>el generador, el software </a:t>
            </a:r>
            <a:r>
              <a:rPr sz="1000" dirty="0">
                <a:latin typeface="Times New Roman"/>
                <a:cs typeface="Times New Roman"/>
              </a:rPr>
              <a:t>posee un relé </a:t>
            </a:r>
            <a:r>
              <a:rPr sz="1000" spc="-4" dirty="0">
                <a:latin typeface="Times New Roman"/>
                <a:cs typeface="Times New Roman"/>
              </a:rPr>
              <a:t>con </a:t>
            </a:r>
            <a:r>
              <a:rPr sz="1000" spc="4" dirty="0">
                <a:latin typeface="Times New Roman"/>
                <a:cs typeface="Times New Roman"/>
              </a:rPr>
              <a:t>la </a:t>
            </a:r>
            <a:r>
              <a:rPr sz="1000" dirty="0">
                <a:latin typeface="Times New Roman"/>
                <a:cs typeface="Times New Roman"/>
              </a:rPr>
              <a:t>doble función de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protección</a:t>
            </a:r>
            <a:r>
              <a:rPr sz="1000" dirty="0">
                <a:latin typeface="Times New Roman"/>
                <a:cs typeface="Times New Roman"/>
              </a:rPr>
              <a:t> de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voltaje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27/59,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con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cual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simularán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las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dos</a:t>
            </a:r>
            <a:r>
              <a:rPr sz="1000" dirty="0">
                <a:latin typeface="Times New Roman"/>
                <a:cs typeface="Times New Roman"/>
              </a:rPr>
              <a:t> protecciones,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dichas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protecciones se generará </a:t>
            </a:r>
            <a:r>
              <a:rPr sz="1000" dirty="0">
                <a:latin typeface="Times New Roman"/>
                <a:cs typeface="Times New Roman"/>
              </a:rPr>
              <a:t>un </a:t>
            </a:r>
            <a:r>
              <a:rPr sz="1000" spc="-4" dirty="0">
                <a:latin typeface="Times New Roman"/>
                <a:cs typeface="Times New Roman"/>
              </a:rPr>
              <a:t>disparo del interruptor al cual está conectado el generador </a:t>
            </a:r>
            <a:r>
              <a:rPr sz="1000" spc="4" dirty="0">
                <a:latin typeface="Times New Roman"/>
                <a:cs typeface="Times New Roman"/>
              </a:rPr>
              <a:t>de </a:t>
            </a:r>
            <a:r>
              <a:rPr sz="1000" dirty="0">
                <a:latin typeface="Times New Roman"/>
                <a:cs typeface="Times New Roman"/>
              </a:rPr>
              <a:t>la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central.</a:t>
            </a:r>
            <a:endParaRPr sz="1000">
              <a:latin typeface="Times New Roman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90257" y="611639"/>
            <a:ext cx="4263384" cy="3197238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xfrm>
            <a:off x="6329082" y="5931133"/>
            <a:ext cx="300182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0777"/>
            <a:r>
              <a:rPr dirty="0"/>
              <a:t>114</a:t>
            </a:r>
          </a:p>
        </p:txBody>
      </p:sp>
    </p:spTree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51937" y="1684852"/>
            <a:ext cx="5554614" cy="1792898"/>
          </a:xfrm>
          <a:prstGeom prst="rect">
            <a:avLst/>
          </a:prstGeom>
        </p:spPr>
        <p:txBody>
          <a:bodyPr vert="horz" wrap="square" lIns="0" tIns="10259" rIns="0" bIns="0" rtlCol="0">
            <a:spAutoFit/>
          </a:bodyPr>
          <a:lstStyle/>
          <a:p>
            <a:pPr algn="ctr">
              <a:spcBef>
                <a:spcPts val="81"/>
              </a:spcBef>
            </a:pPr>
            <a:r>
              <a:rPr sz="700" b="1" i="1" dirty="0">
                <a:latin typeface="Times New Roman"/>
                <a:cs typeface="Times New Roman"/>
              </a:rPr>
              <a:t>Figura</a:t>
            </a:r>
            <a:r>
              <a:rPr sz="700" b="1" i="1" spc="-8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5.43: </a:t>
            </a:r>
            <a:r>
              <a:rPr sz="700" b="1" i="1" spc="-4" dirty="0">
                <a:latin typeface="Times New Roman"/>
                <a:cs typeface="Times New Roman"/>
              </a:rPr>
              <a:t>Ingreso</a:t>
            </a:r>
            <a:r>
              <a:rPr sz="700" b="1" i="1" spc="-8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de</a:t>
            </a:r>
            <a:r>
              <a:rPr sz="700" b="1" i="1" spc="-4" dirty="0">
                <a:latin typeface="Times New Roman"/>
                <a:cs typeface="Times New Roman"/>
              </a:rPr>
              <a:t> relé</a:t>
            </a:r>
            <a:r>
              <a:rPr sz="700" b="1" i="1" dirty="0">
                <a:latin typeface="Times New Roman"/>
                <a:cs typeface="Times New Roman"/>
              </a:rPr>
              <a:t> de</a:t>
            </a:r>
            <a:r>
              <a:rPr sz="700" b="1" i="1" spc="4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protección</a:t>
            </a:r>
            <a:r>
              <a:rPr sz="700" b="1" i="1" spc="4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27/59.</a:t>
            </a:r>
            <a:endParaRPr sz="700">
              <a:latin typeface="Times New Roman"/>
              <a:cs typeface="Times New Roman"/>
            </a:endParaRPr>
          </a:p>
          <a:p>
            <a:pPr marL="10259" marR="4104" algn="just">
              <a:lnSpc>
                <a:spcPct val="103400"/>
              </a:lnSpc>
              <a:spcBef>
                <a:spcPts val="695"/>
              </a:spcBef>
            </a:pPr>
            <a:r>
              <a:rPr sz="1000" spc="-4" dirty="0">
                <a:latin typeface="Times New Roman"/>
                <a:cs typeface="Times New Roman"/>
              </a:rPr>
              <a:t>Se procede </a:t>
            </a:r>
            <a:r>
              <a:rPr sz="1000" dirty="0">
                <a:latin typeface="Times New Roman"/>
                <a:cs typeface="Times New Roman"/>
              </a:rPr>
              <a:t>a </a:t>
            </a:r>
            <a:r>
              <a:rPr sz="1000" spc="-4" dirty="0">
                <a:latin typeface="Times New Roman"/>
                <a:cs typeface="Times New Roman"/>
              </a:rPr>
              <a:t>realizar el ingreso </a:t>
            </a:r>
            <a:r>
              <a:rPr sz="1000" spc="4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datos </a:t>
            </a:r>
            <a:r>
              <a:rPr sz="1000" spc="4" dirty="0">
                <a:latin typeface="Times New Roman"/>
                <a:cs typeface="Times New Roman"/>
              </a:rPr>
              <a:t>de </a:t>
            </a:r>
            <a:r>
              <a:rPr sz="1000" dirty="0">
                <a:latin typeface="Times New Roman"/>
                <a:cs typeface="Times New Roman"/>
              </a:rPr>
              <a:t>la </a:t>
            </a:r>
            <a:r>
              <a:rPr sz="1000" spc="-4" dirty="0">
                <a:latin typeface="Times New Roman"/>
                <a:cs typeface="Times New Roman"/>
              </a:rPr>
              <a:t>protección </a:t>
            </a:r>
            <a:r>
              <a:rPr sz="1000" dirty="0">
                <a:latin typeface="Times New Roman"/>
                <a:cs typeface="Times New Roman"/>
              </a:rPr>
              <a:t>27G y 59G, dichos </a:t>
            </a:r>
            <a:r>
              <a:rPr sz="1000" spc="-4" dirty="0">
                <a:latin typeface="Times New Roman"/>
                <a:cs typeface="Times New Roman"/>
              </a:rPr>
              <a:t>ajustes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protecciones se </a:t>
            </a:r>
            <a:r>
              <a:rPr sz="1000" dirty="0">
                <a:latin typeface="Times New Roman"/>
                <a:cs typeface="Times New Roman"/>
              </a:rPr>
              <a:t>muestran </a:t>
            </a:r>
            <a:r>
              <a:rPr sz="1000" spc="-4" dirty="0">
                <a:latin typeface="Times New Roman"/>
                <a:cs typeface="Times New Roman"/>
              </a:rPr>
              <a:t>en </a:t>
            </a:r>
            <a:r>
              <a:rPr sz="1000" dirty="0">
                <a:latin typeface="Times New Roman"/>
                <a:cs typeface="Times New Roman"/>
              </a:rPr>
              <a:t>la </a:t>
            </a:r>
            <a:r>
              <a:rPr sz="1000" b="1" dirty="0">
                <a:latin typeface="Times New Roman"/>
                <a:cs typeface="Times New Roman"/>
              </a:rPr>
              <a:t>Tabla 4.7 </a:t>
            </a:r>
            <a:r>
              <a:rPr sz="1000" dirty="0">
                <a:latin typeface="Times New Roman"/>
                <a:cs typeface="Times New Roman"/>
              </a:rPr>
              <a:t>y </a:t>
            </a:r>
            <a:r>
              <a:rPr sz="1000" b="1" dirty="0">
                <a:latin typeface="Times New Roman"/>
                <a:cs typeface="Times New Roman"/>
              </a:rPr>
              <a:t>Tabla 4.5 </a:t>
            </a:r>
            <a:r>
              <a:rPr sz="1000" spc="-4" dirty="0">
                <a:latin typeface="Times New Roman"/>
                <a:cs typeface="Times New Roman"/>
              </a:rPr>
              <a:t>respectivamente </a:t>
            </a:r>
            <a:r>
              <a:rPr sz="1000" dirty="0">
                <a:latin typeface="Times New Roman"/>
                <a:cs typeface="Times New Roman"/>
              </a:rPr>
              <a:t>del </a:t>
            </a:r>
            <a:r>
              <a:rPr sz="1000" spc="-4" dirty="0">
                <a:latin typeface="Times New Roman"/>
                <a:cs typeface="Times New Roman"/>
              </a:rPr>
              <a:t>Capítulo </a:t>
            </a:r>
            <a:r>
              <a:rPr sz="1000" dirty="0">
                <a:latin typeface="Times New Roman"/>
                <a:cs typeface="Times New Roman"/>
              </a:rPr>
              <a:t>4. En </a:t>
            </a:r>
            <a:r>
              <a:rPr sz="1000" spc="-4" dirty="0">
                <a:latin typeface="Times New Roman"/>
                <a:cs typeface="Times New Roman"/>
              </a:rPr>
              <a:t>la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parte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configuración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ingresan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los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ajustes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presentes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relé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protección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del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generador </a:t>
            </a:r>
            <a:r>
              <a:rPr sz="1000" spc="-23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central,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software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ETAP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permite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realizar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los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dos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ajustes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las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protecciones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un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solo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ajuste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edición del relé, para los ajustes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sobrevoltaje se tiene </a:t>
            </a:r>
            <a:r>
              <a:rPr sz="1000" dirty="0">
                <a:latin typeface="Times New Roman"/>
                <a:cs typeface="Times New Roman"/>
              </a:rPr>
              <a:t>la </a:t>
            </a:r>
            <a:r>
              <a:rPr sz="1000" spc="-4" dirty="0">
                <a:latin typeface="Times New Roman"/>
                <a:cs typeface="Times New Roman"/>
              </a:rPr>
              <a:t>parametrización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los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datos en </a:t>
            </a:r>
            <a:r>
              <a:rPr sz="1000" dirty="0">
                <a:latin typeface="Times New Roman"/>
                <a:cs typeface="Times New Roman"/>
              </a:rPr>
              <a:t>la </a:t>
            </a:r>
            <a:r>
              <a:rPr sz="1000" spc="-4" dirty="0">
                <a:latin typeface="Times New Roman"/>
                <a:cs typeface="Times New Roman"/>
              </a:rPr>
              <a:t>protección </a:t>
            </a:r>
            <a:r>
              <a:rPr sz="1000" dirty="0">
                <a:latin typeface="Times New Roman"/>
                <a:cs typeface="Times New Roman"/>
              </a:rPr>
              <a:t>59G </a:t>
            </a:r>
            <a:r>
              <a:rPr sz="1000" spc="-4" dirty="0">
                <a:latin typeface="Times New Roman"/>
                <a:cs typeface="Times New Roman"/>
              </a:rPr>
              <a:t>en los cuales se tiene </a:t>
            </a:r>
            <a:r>
              <a:rPr sz="1000" dirty="0">
                <a:latin typeface="Times New Roman"/>
                <a:cs typeface="Times New Roman"/>
              </a:rPr>
              <a:t>3 </a:t>
            </a:r>
            <a:r>
              <a:rPr sz="1000" spc="-4" dirty="0">
                <a:latin typeface="Times New Roman"/>
                <a:cs typeface="Times New Roman"/>
              </a:rPr>
              <a:t>rangos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cobertura, </a:t>
            </a:r>
            <a:r>
              <a:rPr sz="1000" dirty="0">
                <a:latin typeface="Times New Roman"/>
                <a:cs typeface="Times New Roman"/>
              </a:rPr>
              <a:t>para </a:t>
            </a:r>
            <a:r>
              <a:rPr sz="1000" spc="-4" dirty="0">
                <a:latin typeface="Times New Roman"/>
                <a:cs typeface="Times New Roman"/>
              </a:rPr>
              <a:t>los ajustes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bajo voltaje se tiene </a:t>
            </a:r>
            <a:r>
              <a:rPr sz="1000" dirty="0">
                <a:latin typeface="Times New Roman"/>
                <a:cs typeface="Times New Roman"/>
              </a:rPr>
              <a:t>la </a:t>
            </a:r>
            <a:r>
              <a:rPr sz="1000" spc="-4" dirty="0">
                <a:latin typeface="Times New Roman"/>
                <a:cs typeface="Times New Roman"/>
              </a:rPr>
              <a:t>parametrización </a:t>
            </a:r>
            <a:r>
              <a:rPr sz="1000" spc="4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los </a:t>
            </a:r>
            <a:r>
              <a:rPr sz="1000" dirty="0">
                <a:latin typeface="Times New Roman"/>
                <a:cs typeface="Times New Roman"/>
              </a:rPr>
              <a:t>datos </a:t>
            </a:r>
            <a:r>
              <a:rPr sz="1000" spc="-4" dirty="0">
                <a:latin typeface="Times New Roman"/>
                <a:cs typeface="Times New Roman"/>
              </a:rPr>
              <a:t>en </a:t>
            </a:r>
            <a:r>
              <a:rPr sz="1000" dirty="0">
                <a:latin typeface="Times New Roman"/>
                <a:cs typeface="Times New Roman"/>
              </a:rPr>
              <a:t>la protección 27G </a:t>
            </a:r>
            <a:r>
              <a:rPr sz="1000" spc="-4" dirty="0">
                <a:latin typeface="Times New Roman"/>
                <a:cs typeface="Times New Roman"/>
              </a:rPr>
              <a:t>en los </a:t>
            </a:r>
            <a:r>
              <a:rPr sz="1000" dirty="0">
                <a:latin typeface="Times New Roman"/>
                <a:cs typeface="Times New Roman"/>
              </a:rPr>
              <a:t>cuales se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tienen </a:t>
            </a:r>
            <a:r>
              <a:rPr sz="1000" dirty="0">
                <a:latin typeface="Times New Roman"/>
                <a:cs typeface="Times New Roman"/>
              </a:rPr>
              <a:t>2 </a:t>
            </a:r>
            <a:r>
              <a:rPr sz="1000" spc="-4" dirty="0">
                <a:latin typeface="Times New Roman"/>
                <a:cs typeface="Times New Roman"/>
              </a:rPr>
              <a:t>rangos </a:t>
            </a:r>
            <a:r>
              <a:rPr sz="1000" spc="4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cobertura, </a:t>
            </a:r>
            <a:r>
              <a:rPr sz="1000" dirty="0">
                <a:latin typeface="Times New Roman"/>
                <a:cs typeface="Times New Roman"/>
              </a:rPr>
              <a:t>cada </a:t>
            </a:r>
            <a:r>
              <a:rPr sz="1000" spc="-4" dirty="0">
                <a:latin typeface="Times New Roman"/>
                <a:cs typeface="Times New Roman"/>
              </a:rPr>
              <a:t>protección </a:t>
            </a:r>
            <a:r>
              <a:rPr sz="1000" dirty="0">
                <a:latin typeface="Times New Roman"/>
                <a:cs typeface="Times New Roman"/>
              </a:rPr>
              <a:t>se </a:t>
            </a:r>
            <a:r>
              <a:rPr sz="1000" spc="-4" dirty="0">
                <a:latin typeface="Times New Roman"/>
                <a:cs typeface="Times New Roman"/>
              </a:rPr>
              <a:t>parametriza con el </a:t>
            </a:r>
            <a:r>
              <a:rPr sz="1000" dirty="0">
                <a:latin typeface="Times New Roman"/>
                <a:cs typeface="Times New Roman"/>
              </a:rPr>
              <a:t>CB 1, </a:t>
            </a:r>
            <a:r>
              <a:rPr sz="1000" spc="-4" dirty="0">
                <a:latin typeface="Times New Roman"/>
                <a:cs typeface="Times New Roman"/>
              </a:rPr>
              <a:t>el cual cumple </a:t>
            </a:r>
            <a:r>
              <a:rPr sz="1000" dirty="0">
                <a:latin typeface="Times New Roman"/>
                <a:cs typeface="Times New Roman"/>
              </a:rPr>
              <a:t>la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función del interruptor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potencia </a:t>
            </a:r>
            <a:r>
              <a:rPr sz="1000" dirty="0">
                <a:latin typeface="Times New Roman"/>
                <a:cs typeface="Times New Roman"/>
              </a:rPr>
              <a:t>que </a:t>
            </a:r>
            <a:r>
              <a:rPr sz="1000" spc="-4" dirty="0">
                <a:latin typeface="Times New Roman"/>
                <a:cs typeface="Times New Roman"/>
              </a:rPr>
              <a:t>está </a:t>
            </a:r>
            <a:r>
              <a:rPr sz="1000" dirty="0">
                <a:latin typeface="Times New Roman"/>
                <a:cs typeface="Times New Roman"/>
              </a:rPr>
              <a:t>controlado por </a:t>
            </a:r>
            <a:r>
              <a:rPr sz="1000" spc="-4" dirty="0">
                <a:latin typeface="Times New Roman"/>
                <a:cs typeface="Times New Roman"/>
              </a:rPr>
              <a:t>el </a:t>
            </a:r>
            <a:r>
              <a:rPr sz="1000" dirty="0">
                <a:latin typeface="Times New Roman"/>
                <a:cs typeface="Times New Roman"/>
              </a:rPr>
              <a:t>relé de </a:t>
            </a:r>
            <a:r>
              <a:rPr sz="1000" spc="-4" dirty="0">
                <a:latin typeface="Times New Roman"/>
                <a:cs typeface="Times New Roman"/>
              </a:rPr>
              <a:t>protecciones del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generador </a:t>
            </a:r>
            <a:r>
              <a:rPr sz="1000" dirty="0">
                <a:latin typeface="Times New Roman"/>
                <a:cs typeface="Times New Roman"/>
              </a:rPr>
              <a:t>y </a:t>
            </a:r>
            <a:r>
              <a:rPr sz="1000" spc="-4" dirty="0">
                <a:latin typeface="Times New Roman"/>
                <a:cs typeface="Times New Roman"/>
              </a:rPr>
              <a:t>es el encargado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generar el </a:t>
            </a:r>
            <a:r>
              <a:rPr sz="1000" dirty="0">
                <a:latin typeface="Times New Roman"/>
                <a:cs typeface="Times New Roman"/>
              </a:rPr>
              <a:t>disparo </a:t>
            </a:r>
            <a:r>
              <a:rPr sz="1000" spc="-4" dirty="0">
                <a:latin typeface="Times New Roman"/>
                <a:cs typeface="Times New Roman"/>
              </a:rPr>
              <a:t>cuando el relé </a:t>
            </a:r>
            <a:r>
              <a:rPr sz="1000" dirty="0">
                <a:latin typeface="Times New Roman"/>
                <a:cs typeface="Times New Roman"/>
              </a:rPr>
              <a:t>da la orden de despejar una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falla detectada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dirty="0">
                <a:latin typeface="Times New Roman"/>
                <a:cs typeface="Times New Roman"/>
              </a:rPr>
              <a:t> la </a:t>
            </a:r>
            <a:r>
              <a:rPr sz="1000" spc="-4" dirty="0">
                <a:latin typeface="Times New Roman"/>
                <a:cs typeface="Times New Roman"/>
              </a:rPr>
              <a:t>Central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Hidroeléctrica.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51936" y="5393710"/>
            <a:ext cx="5547110" cy="573590"/>
          </a:xfrm>
          <a:prstGeom prst="rect">
            <a:avLst/>
          </a:prstGeom>
        </p:spPr>
        <p:txBody>
          <a:bodyPr vert="horz" wrap="square" lIns="0" tIns="10259" rIns="0" bIns="0" rtlCol="0">
            <a:spAutoFit/>
          </a:bodyPr>
          <a:lstStyle/>
          <a:p>
            <a:pPr marL="4104" algn="ctr">
              <a:spcBef>
                <a:spcPts val="81"/>
              </a:spcBef>
            </a:pPr>
            <a:r>
              <a:rPr sz="700" b="1" i="1" dirty="0">
                <a:latin typeface="Times New Roman"/>
                <a:cs typeface="Times New Roman"/>
              </a:rPr>
              <a:t>Figura</a:t>
            </a:r>
            <a:r>
              <a:rPr sz="700" b="1" i="1" spc="-8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5.44:</a:t>
            </a:r>
            <a:r>
              <a:rPr sz="700" b="1" i="1" spc="-4" dirty="0">
                <a:latin typeface="Times New Roman"/>
                <a:cs typeface="Times New Roman"/>
              </a:rPr>
              <a:t> Ingreso</a:t>
            </a:r>
            <a:r>
              <a:rPr sz="700" b="1" i="1" spc="-8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de</a:t>
            </a:r>
            <a:r>
              <a:rPr sz="700" b="1" i="1" spc="-8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datos</a:t>
            </a:r>
            <a:r>
              <a:rPr sz="700" b="1" i="1" spc="-4" dirty="0">
                <a:latin typeface="Times New Roman"/>
                <a:cs typeface="Times New Roman"/>
              </a:rPr>
              <a:t> protección</a:t>
            </a:r>
            <a:r>
              <a:rPr sz="700" b="1" i="1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27G</a:t>
            </a:r>
            <a:r>
              <a:rPr sz="700" b="1" i="1" dirty="0">
                <a:latin typeface="Times New Roman"/>
                <a:cs typeface="Times New Roman"/>
              </a:rPr>
              <a:t> y</a:t>
            </a:r>
            <a:r>
              <a:rPr sz="700" b="1" i="1" spc="-16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59G.</a:t>
            </a:r>
            <a:endParaRPr sz="700">
              <a:latin typeface="Times New Roman"/>
              <a:cs typeface="Times New Roman"/>
            </a:endParaRPr>
          </a:p>
          <a:p>
            <a:pPr>
              <a:spcBef>
                <a:spcPts val="16"/>
              </a:spcBef>
            </a:pPr>
            <a:endParaRPr sz="900">
              <a:latin typeface="Times New Roman"/>
              <a:cs typeface="Times New Roman"/>
            </a:endParaRPr>
          </a:p>
          <a:p>
            <a:pPr marL="10259" marR="4104">
              <a:lnSpc>
                <a:spcPct val="103299"/>
              </a:lnSpc>
            </a:pPr>
            <a:r>
              <a:rPr sz="1000" spc="-4" dirty="0">
                <a:latin typeface="Times New Roman"/>
                <a:cs typeface="Times New Roman"/>
              </a:rPr>
              <a:t>Se</a:t>
            </a:r>
            <a:r>
              <a:rPr sz="1000" spc="17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simula</a:t>
            </a:r>
            <a:r>
              <a:rPr sz="1000" spc="18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una</a:t>
            </a:r>
            <a:r>
              <a:rPr sz="1000" spc="18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falla</a:t>
            </a:r>
            <a:r>
              <a:rPr sz="1000" spc="17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spc="17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spc="185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Bus</a:t>
            </a:r>
            <a:r>
              <a:rPr sz="1000" spc="18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1</a:t>
            </a:r>
            <a:r>
              <a:rPr sz="1000" spc="185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al</a:t>
            </a:r>
            <a:r>
              <a:rPr sz="1000" spc="185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cual</a:t>
            </a:r>
            <a:r>
              <a:rPr sz="1000" spc="18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</a:t>
            </a:r>
            <a:r>
              <a:rPr sz="1000" spc="18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conecta</a:t>
            </a:r>
            <a:r>
              <a:rPr sz="1000" spc="18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spc="18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generador</a:t>
            </a:r>
            <a:r>
              <a:rPr sz="1000" spc="20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y</a:t>
            </a:r>
            <a:r>
              <a:rPr sz="1000" spc="15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se</a:t>
            </a:r>
            <a:r>
              <a:rPr sz="1000" spc="17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procede</a:t>
            </a:r>
            <a:r>
              <a:rPr sz="1000" spc="18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</a:t>
            </a:r>
            <a:r>
              <a:rPr sz="1000" spc="18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ver</a:t>
            </a:r>
            <a:r>
              <a:rPr sz="1000" spc="17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accionamiento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4" dirty="0">
                <a:latin typeface="Times New Roman"/>
                <a:cs typeface="Times New Roman"/>
              </a:rPr>
              <a:t> </a:t>
            </a:r>
            <a:r>
              <a:rPr sz="1000" spc="4" dirty="0">
                <a:latin typeface="Times New Roman"/>
                <a:cs typeface="Times New Roman"/>
              </a:rPr>
              <a:t>la</a:t>
            </a:r>
            <a:r>
              <a:rPr sz="1000" spc="-4" dirty="0">
                <a:latin typeface="Times New Roman"/>
                <a:cs typeface="Times New Roman"/>
              </a:rPr>
              <a:t> protección.</a:t>
            </a:r>
            <a:endParaRPr sz="1000">
              <a:latin typeface="Times New Roman"/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47262" y="576659"/>
            <a:ext cx="3102234" cy="1108356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035233" y="3319206"/>
            <a:ext cx="3584170" cy="2077925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xfrm>
            <a:off x="6329082" y="5931133"/>
            <a:ext cx="300182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0777"/>
            <a:r>
              <a:rPr dirty="0"/>
              <a:t>115</a:t>
            </a:r>
          </a:p>
        </p:txBody>
      </p:sp>
    </p:spTree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51936" y="2004703"/>
            <a:ext cx="5553364" cy="2555030"/>
          </a:xfrm>
          <a:prstGeom prst="rect">
            <a:avLst/>
          </a:prstGeom>
        </p:spPr>
        <p:txBody>
          <a:bodyPr vert="horz" wrap="square" lIns="0" tIns="10259" rIns="0" bIns="0" rtlCol="0">
            <a:spAutoFit/>
          </a:bodyPr>
          <a:lstStyle/>
          <a:p>
            <a:pPr algn="ctr">
              <a:spcBef>
                <a:spcPts val="81"/>
              </a:spcBef>
            </a:pPr>
            <a:r>
              <a:rPr sz="700" b="1" i="1" dirty="0">
                <a:latin typeface="Times New Roman"/>
                <a:cs typeface="Times New Roman"/>
              </a:rPr>
              <a:t>Figura</a:t>
            </a:r>
            <a:r>
              <a:rPr sz="700" b="1" i="1" spc="-8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5.45:</a:t>
            </a:r>
            <a:r>
              <a:rPr sz="700" b="1" i="1" spc="-4" dirty="0">
                <a:latin typeface="Times New Roman"/>
                <a:cs typeface="Times New Roman"/>
              </a:rPr>
              <a:t> Accionamiento</a:t>
            </a:r>
            <a:r>
              <a:rPr sz="700" b="1" i="1" spc="-8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de</a:t>
            </a:r>
            <a:r>
              <a:rPr sz="700" b="1" i="1" spc="-8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protección.</a:t>
            </a:r>
            <a:endParaRPr sz="700">
              <a:latin typeface="Times New Roman"/>
              <a:cs typeface="Times New Roman"/>
            </a:endParaRPr>
          </a:p>
          <a:p>
            <a:pPr>
              <a:spcBef>
                <a:spcPts val="12"/>
              </a:spcBef>
            </a:pPr>
            <a:endParaRPr sz="900">
              <a:latin typeface="Times New Roman"/>
              <a:cs typeface="Times New Roman"/>
            </a:endParaRPr>
          </a:p>
          <a:p>
            <a:pPr marL="10259" marR="4104" algn="just">
              <a:lnSpc>
                <a:spcPct val="103499"/>
              </a:lnSpc>
              <a:spcBef>
                <a:spcPts val="4"/>
              </a:spcBef>
            </a:pPr>
            <a:r>
              <a:rPr sz="1000" spc="-4" dirty="0">
                <a:latin typeface="Times New Roman"/>
                <a:cs typeface="Times New Roman"/>
              </a:rPr>
              <a:t>Se </a:t>
            </a:r>
            <a:r>
              <a:rPr sz="1000" dirty="0">
                <a:latin typeface="Times New Roman"/>
                <a:cs typeface="Times New Roman"/>
              </a:rPr>
              <a:t>simula una </a:t>
            </a:r>
            <a:r>
              <a:rPr sz="1000" spc="-4" dirty="0">
                <a:latin typeface="Times New Roman"/>
                <a:cs typeface="Times New Roman"/>
              </a:rPr>
              <a:t>falla </a:t>
            </a:r>
            <a:r>
              <a:rPr sz="1000" dirty="0">
                <a:latin typeface="Times New Roman"/>
                <a:cs typeface="Times New Roman"/>
              </a:rPr>
              <a:t>trifásica </a:t>
            </a:r>
            <a:r>
              <a:rPr sz="1000" spc="-4" dirty="0">
                <a:latin typeface="Times New Roman"/>
                <a:cs typeface="Times New Roman"/>
              </a:rPr>
              <a:t>en el Bus </a:t>
            </a:r>
            <a:r>
              <a:rPr sz="1000" dirty="0">
                <a:latin typeface="Times New Roman"/>
                <a:cs typeface="Times New Roman"/>
              </a:rPr>
              <a:t>1, </a:t>
            </a:r>
            <a:r>
              <a:rPr sz="1000" spc="-4" dirty="0">
                <a:latin typeface="Times New Roman"/>
                <a:cs typeface="Times New Roman"/>
              </a:rPr>
              <a:t>el cual es al </a:t>
            </a:r>
            <a:r>
              <a:rPr sz="1000" dirty="0">
                <a:latin typeface="Times New Roman"/>
                <a:cs typeface="Times New Roman"/>
              </a:rPr>
              <a:t>que </a:t>
            </a:r>
            <a:r>
              <a:rPr sz="1000" spc="-4" dirty="0">
                <a:latin typeface="Times New Roman"/>
                <a:cs typeface="Times New Roman"/>
              </a:rPr>
              <a:t>se conecta el generador </a:t>
            </a:r>
            <a:r>
              <a:rPr sz="1000" spc="4" dirty="0">
                <a:latin typeface="Times New Roman"/>
                <a:cs typeface="Times New Roman"/>
              </a:rPr>
              <a:t>U-1, </a:t>
            </a:r>
            <a:r>
              <a:rPr sz="1000" dirty="0">
                <a:latin typeface="Times New Roman"/>
                <a:cs typeface="Times New Roman"/>
              </a:rPr>
              <a:t>dicha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falla </a:t>
            </a:r>
            <a:r>
              <a:rPr sz="1000" dirty="0">
                <a:latin typeface="Times New Roman"/>
                <a:cs typeface="Times New Roman"/>
              </a:rPr>
              <a:t>produce una caída </a:t>
            </a:r>
            <a:r>
              <a:rPr sz="1000" spc="4" dirty="0">
                <a:latin typeface="Times New Roman"/>
                <a:cs typeface="Times New Roman"/>
              </a:rPr>
              <a:t>de </a:t>
            </a:r>
            <a:r>
              <a:rPr sz="1000" dirty="0">
                <a:latin typeface="Times New Roman"/>
                <a:cs typeface="Times New Roman"/>
              </a:rPr>
              <a:t>tensión </a:t>
            </a:r>
            <a:r>
              <a:rPr sz="1000" spc="-4" dirty="0">
                <a:latin typeface="Times New Roman"/>
                <a:cs typeface="Times New Roman"/>
              </a:rPr>
              <a:t>en el </a:t>
            </a:r>
            <a:r>
              <a:rPr sz="1000" dirty="0">
                <a:latin typeface="Times New Roman"/>
                <a:cs typeface="Times New Roman"/>
              </a:rPr>
              <a:t>bus, </a:t>
            </a:r>
            <a:r>
              <a:rPr sz="1000" spc="-4" dirty="0">
                <a:latin typeface="Times New Roman"/>
                <a:cs typeface="Times New Roman"/>
              </a:rPr>
              <a:t>como se </a:t>
            </a:r>
            <a:r>
              <a:rPr sz="1000" dirty="0">
                <a:latin typeface="Times New Roman"/>
                <a:cs typeface="Times New Roman"/>
              </a:rPr>
              <a:t>observa </a:t>
            </a:r>
            <a:r>
              <a:rPr sz="1000" spc="-4" dirty="0">
                <a:latin typeface="Times New Roman"/>
                <a:cs typeface="Times New Roman"/>
              </a:rPr>
              <a:t>en </a:t>
            </a:r>
            <a:r>
              <a:rPr sz="1000" spc="4" dirty="0">
                <a:latin typeface="Times New Roman"/>
                <a:cs typeface="Times New Roman"/>
              </a:rPr>
              <a:t>la </a:t>
            </a:r>
            <a:r>
              <a:rPr sz="1000" b="1" spc="-4" dirty="0">
                <a:latin typeface="Times New Roman"/>
                <a:cs typeface="Times New Roman"/>
              </a:rPr>
              <a:t>Figura </a:t>
            </a:r>
            <a:r>
              <a:rPr sz="1000" b="1" dirty="0">
                <a:latin typeface="Times New Roman"/>
                <a:cs typeface="Times New Roman"/>
              </a:rPr>
              <a:t>5.45 </a:t>
            </a:r>
            <a:r>
              <a:rPr sz="1000" spc="-4" dirty="0">
                <a:latin typeface="Times New Roman"/>
                <a:cs typeface="Times New Roman"/>
              </a:rPr>
              <a:t>se tiene </a:t>
            </a:r>
            <a:r>
              <a:rPr sz="1000" dirty="0">
                <a:latin typeface="Times New Roman"/>
                <a:cs typeface="Times New Roman"/>
              </a:rPr>
              <a:t>un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accionamiento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apertura del interruptor del CB1 del generador, el CB1 </a:t>
            </a:r>
            <a:r>
              <a:rPr sz="1000" dirty="0">
                <a:latin typeface="Times New Roman"/>
                <a:cs typeface="Times New Roman"/>
              </a:rPr>
              <a:t>opera </a:t>
            </a:r>
            <a:r>
              <a:rPr sz="1000" spc="-4" dirty="0">
                <a:latin typeface="Times New Roman"/>
                <a:cs typeface="Times New Roman"/>
              </a:rPr>
              <a:t>en </a:t>
            </a:r>
            <a:r>
              <a:rPr sz="1000" dirty="0">
                <a:latin typeface="Times New Roman"/>
                <a:cs typeface="Times New Roman"/>
              </a:rPr>
              <a:t>2,083ms,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2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orden</a:t>
            </a:r>
            <a:r>
              <a:rPr sz="1000" spc="28" dirty="0">
                <a:latin typeface="Times New Roman"/>
                <a:cs typeface="Times New Roman"/>
              </a:rPr>
              <a:t> </a:t>
            </a:r>
            <a:r>
              <a:rPr sz="1000" spc="4" dirty="0">
                <a:latin typeface="Times New Roman"/>
                <a:cs typeface="Times New Roman"/>
              </a:rPr>
              <a:t>de</a:t>
            </a:r>
            <a:r>
              <a:rPr sz="1000" spc="3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apertura</a:t>
            </a:r>
            <a:r>
              <a:rPr sz="1000" spc="3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36" dirty="0">
                <a:latin typeface="Times New Roman"/>
                <a:cs typeface="Times New Roman"/>
              </a:rPr>
              <a:t> </a:t>
            </a:r>
            <a:r>
              <a:rPr sz="1000" spc="4" dirty="0">
                <a:latin typeface="Times New Roman"/>
                <a:cs typeface="Times New Roman"/>
              </a:rPr>
              <a:t>ha</a:t>
            </a:r>
            <a:r>
              <a:rPr sz="1000" spc="2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dado</a:t>
            </a:r>
            <a:r>
              <a:rPr sz="1000" spc="28" dirty="0">
                <a:latin typeface="Times New Roman"/>
                <a:cs typeface="Times New Roman"/>
              </a:rPr>
              <a:t> </a:t>
            </a:r>
            <a:r>
              <a:rPr sz="1000" spc="4" dirty="0">
                <a:latin typeface="Times New Roman"/>
                <a:cs typeface="Times New Roman"/>
              </a:rPr>
              <a:t>la</a:t>
            </a:r>
            <a:r>
              <a:rPr sz="1000" spc="3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protección</a:t>
            </a:r>
            <a:r>
              <a:rPr sz="1000" spc="32" dirty="0">
                <a:latin typeface="Times New Roman"/>
                <a:cs typeface="Times New Roman"/>
              </a:rPr>
              <a:t> </a:t>
            </a:r>
            <a:r>
              <a:rPr sz="1000" spc="4" dirty="0">
                <a:latin typeface="Times New Roman"/>
                <a:cs typeface="Times New Roman"/>
              </a:rPr>
              <a:t>27G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2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bajo</a:t>
            </a:r>
            <a:r>
              <a:rPr sz="1000" spc="4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voltaje</a:t>
            </a:r>
            <a:r>
              <a:rPr sz="1000" spc="2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del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relé,</a:t>
            </a:r>
            <a:r>
              <a:rPr sz="1000" spc="61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como</a:t>
            </a:r>
            <a:r>
              <a:rPr sz="1000" spc="3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</a:t>
            </a:r>
            <a:r>
              <a:rPr sz="1000" spc="2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observa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 actuar del relé está </a:t>
            </a:r>
            <a:r>
              <a:rPr sz="1000" dirty="0">
                <a:latin typeface="Times New Roman"/>
                <a:cs typeface="Times New Roman"/>
              </a:rPr>
              <a:t>en un </a:t>
            </a:r>
            <a:r>
              <a:rPr sz="1000" spc="-4" dirty="0">
                <a:latin typeface="Times New Roman"/>
                <a:cs typeface="Times New Roman"/>
              </a:rPr>
              <a:t>rango </a:t>
            </a:r>
            <a:r>
              <a:rPr sz="1000" dirty="0">
                <a:latin typeface="Times New Roman"/>
                <a:cs typeface="Times New Roman"/>
              </a:rPr>
              <a:t>óptimo de </a:t>
            </a:r>
            <a:r>
              <a:rPr sz="1000" spc="-4" dirty="0">
                <a:latin typeface="Times New Roman"/>
                <a:cs typeface="Times New Roman"/>
              </a:rPr>
              <a:t>operación en </a:t>
            </a:r>
            <a:r>
              <a:rPr sz="1000" dirty="0">
                <a:latin typeface="Times New Roman"/>
                <a:cs typeface="Times New Roman"/>
              </a:rPr>
              <a:t>base a </a:t>
            </a:r>
            <a:r>
              <a:rPr sz="1000" spc="-4" dirty="0">
                <a:latin typeface="Times New Roman"/>
                <a:cs typeface="Times New Roman"/>
              </a:rPr>
              <a:t>los ajustes realizados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mostrados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Figura</a:t>
            </a:r>
            <a:r>
              <a:rPr sz="1000" b="1" spc="-12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5.43</a:t>
            </a:r>
            <a:r>
              <a:rPr sz="1000" dirty="0">
                <a:latin typeface="Times New Roman"/>
                <a:cs typeface="Times New Roman"/>
              </a:rPr>
              <a:t>.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El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mismo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caso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actuación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del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interruptor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CB1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tendría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ante </a:t>
            </a:r>
            <a:r>
              <a:rPr sz="1000" spc="-23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un </a:t>
            </a:r>
            <a:r>
              <a:rPr sz="1000" spc="-4" dirty="0">
                <a:latin typeface="Times New Roman"/>
                <a:cs typeface="Times New Roman"/>
              </a:rPr>
              <a:t>aumento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del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voltaje</a:t>
            </a:r>
            <a:r>
              <a:rPr sz="1000" spc="-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con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 </a:t>
            </a:r>
            <a:r>
              <a:rPr sz="1000" spc="-4" dirty="0">
                <a:latin typeface="Times New Roman"/>
                <a:cs typeface="Times New Roman"/>
              </a:rPr>
              <a:t>diferencia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que</a:t>
            </a:r>
            <a:r>
              <a:rPr sz="1000" spc="-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orden</a:t>
            </a:r>
            <a:r>
              <a:rPr sz="1000" dirty="0">
                <a:latin typeface="Times New Roman"/>
                <a:cs typeface="Times New Roman"/>
              </a:rPr>
              <a:t> la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daría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protección</a:t>
            </a:r>
            <a:r>
              <a:rPr sz="1000" dirty="0">
                <a:latin typeface="Times New Roman"/>
                <a:cs typeface="Times New Roman"/>
              </a:rPr>
              <a:t> 59G.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4"/>
              </a:spcBef>
            </a:pPr>
            <a:endParaRPr sz="1200">
              <a:latin typeface="Times New Roman"/>
              <a:cs typeface="Times New Roman"/>
            </a:endParaRPr>
          </a:p>
          <a:p>
            <a:pPr marL="10259"/>
            <a:r>
              <a:rPr sz="1100" b="1" spc="-4" dirty="0">
                <a:latin typeface="Times New Roman"/>
                <a:cs typeface="Times New Roman"/>
              </a:rPr>
              <a:t>5.6.4</a:t>
            </a:r>
            <a:r>
              <a:rPr sz="1100" b="1" spc="32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SIMULACIÓN</a:t>
            </a:r>
            <a:r>
              <a:rPr sz="1100" b="1" dirty="0">
                <a:latin typeface="Times New Roman"/>
                <a:cs typeface="Times New Roman"/>
              </a:rPr>
              <a:t> </a:t>
            </a:r>
            <a:r>
              <a:rPr sz="1100" b="1" spc="-4" dirty="0">
                <a:latin typeface="Times New Roman"/>
                <a:cs typeface="Times New Roman"/>
              </a:rPr>
              <a:t>PROTECCIÓN 87G.</a:t>
            </a:r>
            <a:endParaRPr sz="1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100">
              <a:latin typeface="Times New Roman"/>
              <a:cs typeface="Times New Roman"/>
            </a:endParaRPr>
          </a:p>
          <a:p>
            <a:pPr marL="10259" marR="4617" algn="just">
              <a:lnSpc>
                <a:spcPct val="103499"/>
              </a:lnSpc>
            </a:pPr>
            <a:r>
              <a:rPr sz="1000" spc="-4" dirty="0">
                <a:latin typeface="Times New Roman"/>
                <a:cs typeface="Times New Roman"/>
              </a:rPr>
              <a:t>Se procede </a:t>
            </a:r>
            <a:r>
              <a:rPr sz="1000" dirty="0">
                <a:latin typeface="Times New Roman"/>
                <a:cs typeface="Times New Roman"/>
              </a:rPr>
              <a:t>a </a:t>
            </a:r>
            <a:r>
              <a:rPr sz="1000" spc="-4" dirty="0">
                <a:latin typeface="Times New Roman"/>
                <a:cs typeface="Times New Roman"/>
              </a:rPr>
              <a:t>realizar </a:t>
            </a:r>
            <a:r>
              <a:rPr sz="1000" dirty="0">
                <a:latin typeface="Times New Roman"/>
                <a:cs typeface="Times New Roman"/>
              </a:rPr>
              <a:t>la simulación de la protección 87G, dicha protección </a:t>
            </a:r>
            <a:r>
              <a:rPr sz="1000" spc="-4" dirty="0">
                <a:latin typeface="Times New Roman"/>
                <a:cs typeface="Times New Roman"/>
              </a:rPr>
              <a:t>es </a:t>
            </a:r>
            <a:r>
              <a:rPr sz="1000" dirty="0">
                <a:latin typeface="Times New Roman"/>
                <a:cs typeface="Times New Roman"/>
              </a:rPr>
              <a:t>la </a:t>
            </a:r>
            <a:r>
              <a:rPr sz="1000" spc="-4" dirty="0">
                <a:latin typeface="Times New Roman"/>
                <a:cs typeface="Times New Roman"/>
              </a:rPr>
              <a:t>protección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diferencial del generador, </a:t>
            </a:r>
            <a:r>
              <a:rPr sz="1000" dirty="0">
                <a:latin typeface="Times New Roman"/>
                <a:cs typeface="Times New Roman"/>
              </a:rPr>
              <a:t>la </a:t>
            </a:r>
            <a:r>
              <a:rPr sz="1000" spc="-4" dirty="0">
                <a:latin typeface="Times New Roman"/>
                <a:cs typeface="Times New Roman"/>
              </a:rPr>
              <a:t>cual protege </a:t>
            </a:r>
            <a:r>
              <a:rPr sz="1000" dirty="0">
                <a:latin typeface="Times New Roman"/>
                <a:cs typeface="Times New Roman"/>
              </a:rPr>
              <a:t>contra </a:t>
            </a:r>
            <a:r>
              <a:rPr sz="1000" spc="-4" dirty="0">
                <a:latin typeface="Times New Roman"/>
                <a:cs typeface="Times New Roman"/>
              </a:rPr>
              <a:t>cortocircuito entre fases, cortocircuito entre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espiras </a:t>
            </a:r>
            <a:r>
              <a:rPr sz="1000" dirty="0">
                <a:latin typeface="Times New Roman"/>
                <a:cs typeface="Times New Roman"/>
              </a:rPr>
              <a:t>y </a:t>
            </a:r>
            <a:r>
              <a:rPr sz="1000" spc="-4" dirty="0">
                <a:latin typeface="Times New Roman"/>
                <a:cs typeface="Times New Roman"/>
              </a:rPr>
              <a:t>tierra </a:t>
            </a:r>
            <a:r>
              <a:rPr sz="1000" dirty="0">
                <a:latin typeface="Times New Roman"/>
                <a:cs typeface="Times New Roman"/>
              </a:rPr>
              <a:t>entre </a:t>
            </a:r>
            <a:r>
              <a:rPr sz="1000" spc="-4" dirty="0">
                <a:latin typeface="Times New Roman"/>
                <a:cs typeface="Times New Roman"/>
              </a:rPr>
              <a:t>las </a:t>
            </a:r>
            <a:r>
              <a:rPr sz="1000" dirty="0">
                <a:latin typeface="Times New Roman"/>
                <a:cs typeface="Times New Roman"/>
              </a:rPr>
              <a:t>bobinas </a:t>
            </a:r>
            <a:r>
              <a:rPr sz="1000" spc="-4" dirty="0">
                <a:latin typeface="Times New Roman"/>
                <a:cs typeface="Times New Roman"/>
              </a:rPr>
              <a:t>del generador, </a:t>
            </a:r>
            <a:r>
              <a:rPr sz="1000" dirty="0">
                <a:latin typeface="Times New Roman"/>
                <a:cs typeface="Times New Roman"/>
              </a:rPr>
              <a:t>dicha </a:t>
            </a:r>
            <a:r>
              <a:rPr sz="1000" spc="-4" dirty="0">
                <a:latin typeface="Times New Roman"/>
                <a:cs typeface="Times New Roman"/>
              </a:rPr>
              <a:t>protección compara </a:t>
            </a:r>
            <a:r>
              <a:rPr sz="1000" dirty="0">
                <a:latin typeface="Times New Roman"/>
                <a:cs typeface="Times New Roman"/>
              </a:rPr>
              <a:t>la </a:t>
            </a:r>
            <a:r>
              <a:rPr sz="1000" spc="-4" dirty="0">
                <a:latin typeface="Times New Roman"/>
                <a:cs typeface="Times New Roman"/>
              </a:rPr>
              <a:t>corriente </a:t>
            </a:r>
            <a:r>
              <a:rPr sz="1000" dirty="0">
                <a:latin typeface="Times New Roman"/>
                <a:cs typeface="Times New Roman"/>
              </a:rPr>
              <a:t>que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sale</a:t>
            </a:r>
            <a:r>
              <a:rPr sz="1000" spc="-4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4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un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bobinado</a:t>
            </a:r>
            <a:r>
              <a:rPr sz="1000" spc="-4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con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-4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corriente</a:t>
            </a:r>
            <a:r>
              <a:rPr sz="1000" spc="-4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que</a:t>
            </a:r>
            <a:r>
              <a:rPr sz="1000" spc="-4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entra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mismo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bobinado.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En</a:t>
            </a:r>
            <a:r>
              <a:rPr sz="1000" spc="-4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este</a:t>
            </a:r>
            <a:r>
              <a:rPr sz="1000" spc="-57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caso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simulará </a:t>
            </a:r>
            <a:r>
              <a:rPr sz="1000" spc="-23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una </a:t>
            </a:r>
            <a:r>
              <a:rPr sz="1000" spc="-4" dirty="0">
                <a:latin typeface="Times New Roman"/>
                <a:cs typeface="Times New Roman"/>
              </a:rPr>
              <a:t>falla </a:t>
            </a:r>
            <a:r>
              <a:rPr sz="1000" dirty="0">
                <a:latin typeface="Times New Roman"/>
                <a:cs typeface="Times New Roman"/>
              </a:rPr>
              <a:t>a </a:t>
            </a:r>
            <a:r>
              <a:rPr sz="1000" spc="-4" dirty="0">
                <a:latin typeface="Times New Roman"/>
                <a:cs typeface="Times New Roman"/>
              </a:rPr>
              <a:t>las afueras </a:t>
            </a:r>
            <a:r>
              <a:rPr sz="1000" dirty="0">
                <a:latin typeface="Times New Roman"/>
                <a:cs typeface="Times New Roman"/>
              </a:rPr>
              <a:t>del </a:t>
            </a:r>
            <a:r>
              <a:rPr sz="1000" spc="-4" dirty="0">
                <a:latin typeface="Times New Roman"/>
                <a:cs typeface="Times New Roman"/>
              </a:rPr>
              <a:t>generador, </a:t>
            </a:r>
            <a:r>
              <a:rPr sz="1000" dirty="0">
                <a:latin typeface="Times New Roman"/>
                <a:cs typeface="Times New Roman"/>
              </a:rPr>
              <a:t>para </a:t>
            </a:r>
            <a:r>
              <a:rPr sz="1000" spc="-4" dirty="0">
                <a:latin typeface="Times New Roman"/>
                <a:cs typeface="Times New Roman"/>
              </a:rPr>
              <a:t>ello se </a:t>
            </a:r>
            <a:r>
              <a:rPr sz="1000" dirty="0">
                <a:latin typeface="Times New Roman"/>
                <a:cs typeface="Times New Roman"/>
              </a:rPr>
              <a:t>utilizará </a:t>
            </a:r>
            <a:r>
              <a:rPr sz="1000" spc="-4" dirty="0">
                <a:latin typeface="Times New Roman"/>
                <a:cs typeface="Times New Roman"/>
              </a:rPr>
              <a:t>el </a:t>
            </a:r>
            <a:r>
              <a:rPr sz="1000" dirty="0">
                <a:latin typeface="Times New Roman"/>
                <a:cs typeface="Times New Roman"/>
              </a:rPr>
              <a:t>módulo de la </a:t>
            </a:r>
            <a:r>
              <a:rPr sz="1000" spc="-4" dirty="0">
                <a:latin typeface="Times New Roman"/>
                <a:cs typeface="Times New Roman"/>
              </a:rPr>
              <a:t>protección </a:t>
            </a:r>
            <a:r>
              <a:rPr sz="1000" dirty="0">
                <a:latin typeface="Times New Roman"/>
                <a:cs typeface="Times New Roman"/>
              </a:rPr>
              <a:t>87 que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 encuentra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4" dirty="0">
                <a:latin typeface="Times New Roman"/>
                <a:cs typeface="Times New Roman"/>
              </a:rPr>
              <a:t>la</a:t>
            </a:r>
            <a:r>
              <a:rPr sz="1000" spc="-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barra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spc="4" dirty="0">
                <a:latin typeface="Times New Roman"/>
                <a:cs typeface="Times New Roman"/>
              </a:rPr>
              <a:t>de</a:t>
            </a:r>
            <a:r>
              <a:rPr sz="1000" spc="-4" dirty="0">
                <a:latin typeface="Times New Roman"/>
                <a:cs typeface="Times New Roman"/>
              </a:rPr>
              <a:t> instrumentos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del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programa.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132521" y="5702533"/>
            <a:ext cx="1392093" cy="118081"/>
          </a:xfrm>
          <a:prstGeom prst="rect">
            <a:avLst/>
          </a:prstGeom>
        </p:spPr>
        <p:txBody>
          <a:bodyPr vert="horz" wrap="square" lIns="0" tIns="10259" rIns="0" bIns="0" rtlCol="0">
            <a:spAutoFit/>
          </a:bodyPr>
          <a:lstStyle/>
          <a:p>
            <a:pPr marL="10259">
              <a:spcBef>
                <a:spcPts val="81"/>
              </a:spcBef>
            </a:pPr>
            <a:r>
              <a:rPr sz="700" b="1" i="1" dirty="0">
                <a:latin typeface="Times New Roman"/>
                <a:cs typeface="Times New Roman"/>
              </a:rPr>
              <a:t>Figura</a:t>
            </a:r>
            <a:r>
              <a:rPr sz="700" b="1" i="1" spc="-16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5.46:</a:t>
            </a:r>
            <a:r>
              <a:rPr sz="700" b="1" i="1" spc="-16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Protección</a:t>
            </a:r>
            <a:r>
              <a:rPr sz="700" b="1" i="1" spc="-16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87G.</a:t>
            </a:r>
            <a:endParaRPr sz="700">
              <a:latin typeface="Times New Roman"/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25454" y="576659"/>
            <a:ext cx="3299210" cy="1431872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950093" y="4321029"/>
            <a:ext cx="3748444" cy="1384958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xfrm>
            <a:off x="6329082" y="5931133"/>
            <a:ext cx="300182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0777"/>
            <a:r>
              <a:rPr dirty="0"/>
              <a:t>116</a:t>
            </a:r>
          </a:p>
        </p:txBody>
      </p:sp>
    </p:spTree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51937" y="559880"/>
            <a:ext cx="5553989" cy="1748734"/>
          </a:xfrm>
          <a:prstGeom prst="rect">
            <a:avLst/>
          </a:prstGeom>
        </p:spPr>
        <p:txBody>
          <a:bodyPr vert="horz" wrap="square" lIns="0" tIns="5130" rIns="0" bIns="0" rtlCol="0">
            <a:spAutoFit/>
          </a:bodyPr>
          <a:lstStyle/>
          <a:p>
            <a:pPr marL="10259" marR="4104" algn="just">
              <a:lnSpc>
                <a:spcPct val="103499"/>
              </a:lnSpc>
              <a:spcBef>
                <a:spcPts val="40"/>
              </a:spcBef>
            </a:pPr>
            <a:r>
              <a:rPr sz="1000" spc="-4" dirty="0">
                <a:latin typeface="Times New Roman"/>
                <a:cs typeface="Times New Roman"/>
              </a:rPr>
              <a:t>Ya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incorporados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los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4" dirty="0">
                <a:latin typeface="Times New Roman"/>
                <a:cs typeface="Times New Roman"/>
              </a:rPr>
              <a:t>CT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y </a:t>
            </a:r>
            <a:r>
              <a:rPr sz="1000" spc="-4" dirty="0">
                <a:latin typeface="Times New Roman"/>
                <a:cs typeface="Times New Roman"/>
              </a:rPr>
              <a:t>parametrizados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con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los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ajustes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anteriormente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mostrados,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procede </a:t>
            </a:r>
            <a:r>
              <a:rPr sz="1000" dirty="0">
                <a:latin typeface="Times New Roman"/>
                <a:cs typeface="Times New Roman"/>
              </a:rPr>
              <a:t>a </a:t>
            </a:r>
            <a:r>
              <a:rPr sz="1000" spc="-4" dirty="0">
                <a:latin typeface="Times New Roman"/>
                <a:cs typeface="Times New Roman"/>
              </a:rPr>
              <a:t>parametrizar </a:t>
            </a:r>
            <a:r>
              <a:rPr sz="1000" dirty="0">
                <a:latin typeface="Times New Roman"/>
                <a:cs typeface="Times New Roman"/>
              </a:rPr>
              <a:t>la </a:t>
            </a:r>
            <a:r>
              <a:rPr sz="1000" spc="-4" dirty="0">
                <a:latin typeface="Times New Roman"/>
                <a:cs typeface="Times New Roman"/>
              </a:rPr>
              <a:t>protección </a:t>
            </a:r>
            <a:r>
              <a:rPr sz="1000" dirty="0">
                <a:latin typeface="Times New Roman"/>
                <a:cs typeface="Times New Roman"/>
              </a:rPr>
              <a:t>87G, </a:t>
            </a:r>
            <a:r>
              <a:rPr sz="1000" spc="-4" dirty="0">
                <a:latin typeface="Times New Roman"/>
                <a:cs typeface="Times New Roman"/>
              </a:rPr>
              <a:t>se </a:t>
            </a:r>
            <a:r>
              <a:rPr sz="1000" dirty="0">
                <a:latin typeface="Times New Roman"/>
                <a:cs typeface="Times New Roman"/>
              </a:rPr>
              <a:t>empieza la </a:t>
            </a:r>
            <a:r>
              <a:rPr sz="1000" spc="-4" dirty="0">
                <a:latin typeface="Times New Roman"/>
                <a:cs typeface="Times New Roman"/>
              </a:rPr>
              <a:t>parametrización </a:t>
            </a:r>
            <a:r>
              <a:rPr sz="1000" dirty="0">
                <a:latin typeface="Times New Roman"/>
                <a:cs typeface="Times New Roman"/>
              </a:rPr>
              <a:t>de la </a:t>
            </a:r>
            <a:r>
              <a:rPr sz="1000" spc="-4" dirty="0">
                <a:latin typeface="Times New Roman"/>
                <a:cs typeface="Times New Roman"/>
              </a:rPr>
              <a:t>protección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introduciendo los </a:t>
            </a:r>
            <a:r>
              <a:rPr sz="1000" dirty="0">
                <a:latin typeface="Times New Roman"/>
                <a:cs typeface="Times New Roman"/>
              </a:rPr>
              <a:t>CT </a:t>
            </a:r>
            <a:r>
              <a:rPr sz="1000" spc="-4" dirty="0">
                <a:latin typeface="Times New Roman"/>
                <a:cs typeface="Times New Roman"/>
              </a:rPr>
              <a:t>en los ajustes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las </a:t>
            </a:r>
            <a:r>
              <a:rPr sz="1000" dirty="0">
                <a:latin typeface="Times New Roman"/>
                <a:cs typeface="Times New Roman"/>
              </a:rPr>
              <a:t>entradas </a:t>
            </a:r>
            <a:r>
              <a:rPr sz="1000" spc="-4" dirty="0">
                <a:latin typeface="Times New Roman"/>
                <a:cs typeface="Times New Roman"/>
              </a:rPr>
              <a:t>los cuales funcionaran como medidores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diferenciales </a:t>
            </a:r>
            <a:r>
              <a:rPr sz="1000" b="1" spc="-4" dirty="0">
                <a:latin typeface="Times New Roman"/>
                <a:cs typeface="Times New Roman"/>
              </a:rPr>
              <a:t>Figura </a:t>
            </a:r>
            <a:r>
              <a:rPr sz="1000" b="1" dirty="0">
                <a:latin typeface="Times New Roman"/>
                <a:cs typeface="Times New Roman"/>
              </a:rPr>
              <a:t>5.47</a:t>
            </a:r>
            <a:r>
              <a:rPr sz="1000" dirty="0">
                <a:latin typeface="Times New Roman"/>
                <a:cs typeface="Times New Roman"/>
              </a:rPr>
              <a:t>, </a:t>
            </a:r>
            <a:r>
              <a:rPr sz="1000" spc="-4" dirty="0">
                <a:latin typeface="Times New Roman"/>
                <a:cs typeface="Times New Roman"/>
              </a:rPr>
              <a:t>luego se </a:t>
            </a:r>
            <a:r>
              <a:rPr sz="1000" dirty="0">
                <a:latin typeface="Times New Roman"/>
                <a:cs typeface="Times New Roman"/>
              </a:rPr>
              <a:t>parametriza la salida, </a:t>
            </a:r>
            <a:r>
              <a:rPr sz="1000" spc="-4" dirty="0">
                <a:latin typeface="Times New Roman"/>
                <a:cs typeface="Times New Roman"/>
              </a:rPr>
              <a:t>en ella </a:t>
            </a:r>
            <a:r>
              <a:rPr sz="1000" dirty="0">
                <a:latin typeface="Times New Roman"/>
                <a:cs typeface="Times New Roman"/>
              </a:rPr>
              <a:t>se selecciona </a:t>
            </a:r>
            <a:r>
              <a:rPr sz="1000" spc="-4" dirty="0">
                <a:latin typeface="Times New Roman"/>
                <a:cs typeface="Times New Roman"/>
              </a:rPr>
              <a:t>el CB1 </a:t>
            </a:r>
            <a:r>
              <a:rPr sz="1000" dirty="0">
                <a:latin typeface="Times New Roman"/>
                <a:cs typeface="Times New Roman"/>
              </a:rPr>
              <a:t>para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ser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interruptor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disparase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cuando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relé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diferencial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orden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apertura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ante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una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falla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Figura</a:t>
            </a:r>
            <a:r>
              <a:rPr sz="1000" b="1" dirty="0">
                <a:latin typeface="Times New Roman"/>
                <a:cs typeface="Times New Roman"/>
              </a:rPr>
              <a:t> 5.48</a:t>
            </a:r>
            <a:r>
              <a:rPr sz="1000" dirty="0">
                <a:latin typeface="Times New Roman"/>
                <a:cs typeface="Times New Roman"/>
              </a:rPr>
              <a:t>,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luego</a:t>
            </a:r>
            <a:r>
              <a:rPr sz="1000" dirty="0">
                <a:latin typeface="Times New Roman"/>
                <a:cs typeface="Times New Roman"/>
              </a:rPr>
              <a:t> se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parametriza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diferencial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Figura</a:t>
            </a:r>
            <a:r>
              <a:rPr sz="1000" b="1" dirty="0">
                <a:latin typeface="Times New Roman"/>
                <a:cs typeface="Times New Roman"/>
              </a:rPr>
              <a:t> 5.49</a:t>
            </a:r>
            <a:r>
              <a:rPr sz="1000" dirty="0">
                <a:latin typeface="Times New Roman"/>
                <a:cs typeface="Times New Roman"/>
              </a:rPr>
              <a:t>,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este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ajuste</a:t>
            </a:r>
            <a:r>
              <a:rPr sz="1000" dirty="0">
                <a:latin typeface="Times New Roman"/>
                <a:cs typeface="Times New Roman"/>
              </a:rPr>
              <a:t> solo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parametrizara el tiempo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protección mostrado </a:t>
            </a:r>
            <a:r>
              <a:rPr sz="1000" dirty="0">
                <a:latin typeface="Times New Roman"/>
                <a:cs typeface="Times New Roman"/>
              </a:rPr>
              <a:t>en la </a:t>
            </a:r>
            <a:r>
              <a:rPr sz="1000" b="1" dirty="0">
                <a:latin typeface="Times New Roman"/>
                <a:cs typeface="Times New Roman"/>
              </a:rPr>
              <a:t>Tabla 4.22 </a:t>
            </a:r>
            <a:r>
              <a:rPr sz="1000" spc="-4" dirty="0">
                <a:latin typeface="Times New Roman"/>
                <a:cs typeface="Times New Roman"/>
              </a:rPr>
              <a:t>del Capítulo </a:t>
            </a:r>
            <a:r>
              <a:rPr sz="1000" dirty="0">
                <a:latin typeface="Times New Roman"/>
                <a:cs typeface="Times New Roman"/>
              </a:rPr>
              <a:t>4, </a:t>
            </a:r>
            <a:r>
              <a:rPr sz="1000" spc="-4" dirty="0">
                <a:latin typeface="Times New Roman"/>
                <a:cs typeface="Times New Roman"/>
              </a:rPr>
              <a:t>los demás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ajustes se </a:t>
            </a:r>
            <a:r>
              <a:rPr sz="1000" dirty="0">
                <a:latin typeface="Times New Roman"/>
                <a:cs typeface="Times New Roman"/>
              </a:rPr>
              <a:t>dejan </a:t>
            </a:r>
            <a:r>
              <a:rPr sz="1000" spc="-4" dirty="0">
                <a:latin typeface="Times New Roman"/>
                <a:cs typeface="Times New Roman"/>
              </a:rPr>
              <a:t>los </a:t>
            </a:r>
            <a:r>
              <a:rPr sz="1000" spc="4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defecto </a:t>
            </a:r>
            <a:r>
              <a:rPr sz="1000" spc="4" dirty="0">
                <a:latin typeface="Times New Roman"/>
                <a:cs typeface="Times New Roman"/>
              </a:rPr>
              <a:t>de </a:t>
            </a:r>
            <a:r>
              <a:rPr sz="1000" dirty="0">
                <a:latin typeface="Times New Roman"/>
                <a:cs typeface="Times New Roman"/>
              </a:rPr>
              <a:t>la </a:t>
            </a:r>
            <a:r>
              <a:rPr sz="1000" spc="-4" dirty="0">
                <a:latin typeface="Times New Roman"/>
                <a:cs typeface="Times New Roman"/>
              </a:rPr>
              <a:t>protección </a:t>
            </a:r>
            <a:r>
              <a:rPr sz="1000" dirty="0">
                <a:latin typeface="Times New Roman"/>
                <a:cs typeface="Times New Roman"/>
              </a:rPr>
              <a:t>87G </a:t>
            </a:r>
            <a:r>
              <a:rPr sz="1000" spc="-4" dirty="0">
                <a:latin typeface="Times New Roman"/>
                <a:cs typeface="Times New Roman"/>
              </a:rPr>
              <a:t>presente en </a:t>
            </a:r>
            <a:r>
              <a:rPr sz="1000" dirty="0">
                <a:latin typeface="Times New Roman"/>
                <a:cs typeface="Times New Roman"/>
              </a:rPr>
              <a:t>la </a:t>
            </a:r>
            <a:r>
              <a:rPr sz="1000" spc="-4" dirty="0">
                <a:latin typeface="Times New Roman"/>
                <a:cs typeface="Times New Roman"/>
              </a:rPr>
              <a:t>barra </a:t>
            </a:r>
            <a:r>
              <a:rPr sz="1000" spc="4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instrumentos del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programa, </a:t>
            </a:r>
            <a:r>
              <a:rPr sz="1000" spc="-12" dirty="0">
                <a:latin typeface="Times New Roman"/>
                <a:cs typeface="Times New Roman"/>
              </a:rPr>
              <a:t>ya </a:t>
            </a:r>
            <a:r>
              <a:rPr sz="1000" dirty="0">
                <a:latin typeface="Times New Roman"/>
                <a:cs typeface="Times New Roman"/>
              </a:rPr>
              <a:t>que </a:t>
            </a:r>
            <a:r>
              <a:rPr sz="1000" spc="-4" dirty="0">
                <a:latin typeface="Times New Roman"/>
                <a:cs typeface="Times New Roman"/>
              </a:rPr>
              <a:t>en </a:t>
            </a:r>
            <a:r>
              <a:rPr sz="1000" dirty="0">
                <a:latin typeface="Times New Roman"/>
                <a:cs typeface="Times New Roman"/>
              </a:rPr>
              <a:t>la librería del </a:t>
            </a:r>
            <a:r>
              <a:rPr sz="1000" spc="-4" dirty="0">
                <a:latin typeface="Times New Roman"/>
                <a:cs typeface="Times New Roman"/>
              </a:rPr>
              <a:t>programa el </a:t>
            </a:r>
            <a:r>
              <a:rPr sz="1000" dirty="0">
                <a:latin typeface="Times New Roman"/>
                <a:cs typeface="Times New Roman"/>
              </a:rPr>
              <a:t>relé </a:t>
            </a:r>
            <a:r>
              <a:rPr sz="1000" spc="-4" dirty="0">
                <a:latin typeface="Times New Roman"/>
                <a:cs typeface="Times New Roman"/>
              </a:rPr>
              <a:t>Beckwith </a:t>
            </a:r>
            <a:r>
              <a:rPr sz="1000" dirty="0">
                <a:latin typeface="Times New Roman"/>
                <a:cs typeface="Times New Roman"/>
              </a:rPr>
              <a:t>Electric M-3425A no posee la </a:t>
            </a:r>
            <a:r>
              <a:rPr sz="1000" spc="-23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protección </a:t>
            </a:r>
            <a:r>
              <a:rPr sz="1000" dirty="0">
                <a:latin typeface="Times New Roman"/>
                <a:cs typeface="Times New Roman"/>
              </a:rPr>
              <a:t>87G, por </a:t>
            </a:r>
            <a:r>
              <a:rPr sz="1000" spc="-4" dirty="0">
                <a:latin typeface="Times New Roman"/>
                <a:cs typeface="Times New Roman"/>
              </a:rPr>
              <a:t>ello </a:t>
            </a:r>
            <a:r>
              <a:rPr sz="1000" dirty="0">
                <a:latin typeface="Times New Roman"/>
                <a:cs typeface="Times New Roman"/>
              </a:rPr>
              <a:t>no </a:t>
            </a:r>
            <a:r>
              <a:rPr sz="1000" spc="-4" dirty="0">
                <a:latin typeface="Times New Roman"/>
                <a:cs typeface="Times New Roman"/>
              </a:rPr>
              <a:t>se seleccionó el relé </a:t>
            </a:r>
            <a:r>
              <a:rPr sz="1000" dirty="0">
                <a:latin typeface="Times New Roman"/>
                <a:cs typeface="Times New Roman"/>
              </a:rPr>
              <a:t>de la </a:t>
            </a:r>
            <a:r>
              <a:rPr sz="1000" spc="-4" dirty="0">
                <a:latin typeface="Times New Roman"/>
                <a:cs typeface="Times New Roman"/>
              </a:rPr>
              <a:t>librería </a:t>
            </a:r>
            <a:r>
              <a:rPr sz="1000" dirty="0">
                <a:latin typeface="Times New Roman"/>
                <a:cs typeface="Times New Roman"/>
              </a:rPr>
              <a:t>y se </a:t>
            </a:r>
            <a:r>
              <a:rPr sz="1000" spc="-4" dirty="0">
                <a:latin typeface="Times New Roman"/>
                <a:cs typeface="Times New Roman"/>
              </a:rPr>
              <a:t>realizaron los demás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ajustes, </a:t>
            </a:r>
            <a:r>
              <a:rPr sz="1000" dirty="0">
                <a:latin typeface="Times New Roman"/>
                <a:cs typeface="Times New Roman"/>
              </a:rPr>
              <a:t>por </a:t>
            </a:r>
            <a:r>
              <a:rPr sz="1000" spc="-4" dirty="0">
                <a:latin typeface="Times New Roman"/>
                <a:cs typeface="Times New Roman"/>
              </a:rPr>
              <a:t>ello </a:t>
            </a:r>
            <a:r>
              <a:rPr sz="1000" dirty="0">
                <a:latin typeface="Times New Roman"/>
                <a:cs typeface="Times New Roman"/>
              </a:rPr>
              <a:t>no </a:t>
            </a:r>
            <a:r>
              <a:rPr sz="1000" spc="-4" dirty="0">
                <a:latin typeface="Times New Roman"/>
                <a:cs typeface="Times New Roman"/>
              </a:rPr>
              <a:t>se presentara </a:t>
            </a:r>
            <a:r>
              <a:rPr sz="1000" dirty="0">
                <a:latin typeface="Times New Roman"/>
                <a:cs typeface="Times New Roman"/>
              </a:rPr>
              <a:t>la </a:t>
            </a:r>
            <a:r>
              <a:rPr sz="1000" spc="-4" dirty="0">
                <a:latin typeface="Times New Roman"/>
                <a:cs typeface="Times New Roman"/>
              </a:rPr>
              <a:t>gráfica </a:t>
            </a:r>
            <a:r>
              <a:rPr sz="1000" spc="4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corriente </a:t>
            </a:r>
            <a:r>
              <a:rPr sz="1000" dirty="0">
                <a:latin typeface="Times New Roman"/>
                <a:cs typeface="Times New Roman"/>
              </a:rPr>
              <a:t>versus </a:t>
            </a:r>
            <a:r>
              <a:rPr sz="1000" spc="-4" dirty="0">
                <a:latin typeface="Times New Roman"/>
                <a:cs typeface="Times New Roman"/>
              </a:rPr>
              <a:t>tiempo </a:t>
            </a:r>
            <a:r>
              <a:rPr sz="1000" dirty="0">
                <a:latin typeface="Times New Roman"/>
                <a:cs typeface="Times New Roman"/>
              </a:rPr>
              <a:t>de la </a:t>
            </a:r>
            <a:r>
              <a:rPr sz="1000" spc="-4" dirty="0">
                <a:latin typeface="Times New Roman"/>
                <a:cs typeface="Times New Roman"/>
              </a:rPr>
              <a:t>protección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diferencia,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solo</a:t>
            </a:r>
            <a:r>
              <a:rPr sz="1000" spc="-4" dirty="0">
                <a:latin typeface="Times New Roman"/>
                <a:cs typeface="Times New Roman"/>
              </a:rPr>
              <a:t> se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simulara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actuación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apertura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del interruptor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por funcionamiento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protección </a:t>
            </a:r>
            <a:r>
              <a:rPr sz="1000" dirty="0">
                <a:latin typeface="Times New Roman"/>
                <a:cs typeface="Times New Roman"/>
              </a:rPr>
              <a:t>87G.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826337" y="5044784"/>
            <a:ext cx="2002463" cy="118081"/>
          </a:xfrm>
          <a:prstGeom prst="rect">
            <a:avLst/>
          </a:prstGeom>
        </p:spPr>
        <p:txBody>
          <a:bodyPr vert="horz" wrap="square" lIns="0" tIns="10259" rIns="0" bIns="0" rtlCol="0">
            <a:spAutoFit/>
          </a:bodyPr>
          <a:lstStyle/>
          <a:p>
            <a:pPr marL="10259">
              <a:spcBef>
                <a:spcPts val="81"/>
              </a:spcBef>
            </a:pPr>
            <a:r>
              <a:rPr sz="700" b="1" i="1" dirty="0">
                <a:latin typeface="Times New Roman"/>
                <a:cs typeface="Times New Roman"/>
              </a:rPr>
              <a:t>Figura</a:t>
            </a:r>
            <a:r>
              <a:rPr sz="700" b="1" i="1" spc="-4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5.47:</a:t>
            </a:r>
            <a:r>
              <a:rPr sz="700" b="1" i="1" spc="-8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Parametrización </a:t>
            </a:r>
            <a:r>
              <a:rPr sz="700" b="1" i="1" dirty="0">
                <a:latin typeface="Times New Roman"/>
                <a:cs typeface="Times New Roman"/>
              </a:rPr>
              <a:t>de</a:t>
            </a:r>
            <a:r>
              <a:rPr sz="700" b="1" i="1" spc="-4" dirty="0">
                <a:latin typeface="Times New Roman"/>
                <a:cs typeface="Times New Roman"/>
              </a:rPr>
              <a:t> entradas.</a:t>
            </a:r>
            <a:endParaRPr sz="700">
              <a:latin typeface="Times New Roman"/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24545" y="2275357"/>
            <a:ext cx="4205547" cy="2769915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xfrm>
            <a:off x="6329082" y="5931133"/>
            <a:ext cx="300182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0777"/>
            <a:r>
              <a:rPr dirty="0"/>
              <a:t>117</a:t>
            </a:r>
          </a:p>
        </p:txBody>
      </p:sp>
    </p:spTree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866861" y="3066145"/>
            <a:ext cx="1921164" cy="118081"/>
          </a:xfrm>
          <a:prstGeom prst="rect">
            <a:avLst/>
          </a:prstGeom>
        </p:spPr>
        <p:txBody>
          <a:bodyPr vert="horz" wrap="square" lIns="0" tIns="10259" rIns="0" bIns="0" rtlCol="0">
            <a:spAutoFit/>
          </a:bodyPr>
          <a:lstStyle/>
          <a:p>
            <a:pPr marL="10259">
              <a:spcBef>
                <a:spcPts val="81"/>
              </a:spcBef>
            </a:pPr>
            <a:r>
              <a:rPr sz="700" b="1" i="1" dirty="0">
                <a:latin typeface="Times New Roman"/>
                <a:cs typeface="Times New Roman"/>
              </a:rPr>
              <a:t>Figura</a:t>
            </a:r>
            <a:r>
              <a:rPr sz="700" b="1" i="1" spc="-4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5.48:</a:t>
            </a:r>
            <a:r>
              <a:rPr sz="700" b="1" i="1" spc="-8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Parametrización </a:t>
            </a:r>
            <a:r>
              <a:rPr sz="700" b="1" i="1" dirty="0">
                <a:latin typeface="Times New Roman"/>
                <a:cs typeface="Times New Roman"/>
              </a:rPr>
              <a:t>de</a:t>
            </a:r>
            <a:r>
              <a:rPr sz="700" b="1" i="1" spc="-4" dirty="0">
                <a:latin typeface="Times New Roman"/>
                <a:cs typeface="Times New Roman"/>
              </a:rPr>
              <a:t> salidas.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060479" y="5774859"/>
            <a:ext cx="1535930" cy="118081"/>
          </a:xfrm>
          <a:prstGeom prst="rect">
            <a:avLst/>
          </a:prstGeom>
        </p:spPr>
        <p:txBody>
          <a:bodyPr vert="horz" wrap="square" lIns="0" tIns="10259" rIns="0" bIns="0" rtlCol="0">
            <a:spAutoFit/>
          </a:bodyPr>
          <a:lstStyle/>
          <a:p>
            <a:pPr marL="10259">
              <a:spcBef>
                <a:spcPts val="81"/>
              </a:spcBef>
            </a:pPr>
            <a:r>
              <a:rPr sz="700" b="1" i="1" dirty="0">
                <a:latin typeface="Times New Roman"/>
                <a:cs typeface="Times New Roman"/>
              </a:rPr>
              <a:t>Figura</a:t>
            </a:r>
            <a:r>
              <a:rPr sz="700" b="1" i="1" spc="-16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5.49:</a:t>
            </a:r>
            <a:r>
              <a:rPr sz="700" b="1" i="1" spc="-8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Ajustes</a:t>
            </a:r>
            <a:r>
              <a:rPr sz="700" b="1" i="1" spc="-8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diferencial.</a:t>
            </a:r>
            <a:endParaRPr sz="700">
              <a:latin typeface="Times New Roman"/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33170" y="576658"/>
            <a:ext cx="3788295" cy="249331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933170" y="3284998"/>
            <a:ext cx="3788295" cy="2493315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xfrm>
            <a:off x="6329082" y="5931133"/>
            <a:ext cx="300182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0777"/>
            <a:r>
              <a:rPr dirty="0"/>
              <a:t>118</a:t>
            </a:r>
          </a:p>
        </p:txBody>
      </p:sp>
    </p:spTree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51936" y="682053"/>
            <a:ext cx="5552113" cy="956210"/>
          </a:xfrm>
          <a:prstGeom prst="rect">
            <a:avLst/>
          </a:prstGeom>
        </p:spPr>
        <p:txBody>
          <a:bodyPr vert="horz" wrap="square" lIns="0" tIns="5130" rIns="0" bIns="0" rtlCol="0">
            <a:spAutoFit/>
          </a:bodyPr>
          <a:lstStyle/>
          <a:p>
            <a:pPr marL="10259" marR="4104" algn="just">
              <a:lnSpc>
                <a:spcPct val="103299"/>
              </a:lnSpc>
              <a:spcBef>
                <a:spcPts val="40"/>
              </a:spcBef>
            </a:pPr>
            <a:r>
              <a:rPr sz="1000" spc="-4" dirty="0">
                <a:latin typeface="Times New Roman"/>
                <a:cs typeface="Times New Roman"/>
              </a:rPr>
              <a:t>Al tener </a:t>
            </a:r>
            <a:r>
              <a:rPr sz="1000" dirty="0">
                <a:latin typeface="Times New Roman"/>
                <a:cs typeface="Times New Roman"/>
              </a:rPr>
              <a:t>lista la </a:t>
            </a:r>
            <a:r>
              <a:rPr sz="1000" spc="-4" dirty="0">
                <a:latin typeface="Times New Roman"/>
                <a:cs typeface="Times New Roman"/>
              </a:rPr>
              <a:t>parametrización </a:t>
            </a:r>
            <a:r>
              <a:rPr sz="1000" dirty="0">
                <a:latin typeface="Times New Roman"/>
                <a:cs typeface="Times New Roman"/>
              </a:rPr>
              <a:t>de la </a:t>
            </a:r>
            <a:r>
              <a:rPr sz="1000" spc="-4" dirty="0">
                <a:latin typeface="Times New Roman"/>
                <a:cs typeface="Times New Roman"/>
              </a:rPr>
              <a:t>protección </a:t>
            </a:r>
            <a:r>
              <a:rPr sz="1000" dirty="0">
                <a:latin typeface="Times New Roman"/>
                <a:cs typeface="Times New Roman"/>
              </a:rPr>
              <a:t>87G, </a:t>
            </a:r>
            <a:r>
              <a:rPr sz="1000" spc="-4" dirty="0">
                <a:latin typeface="Times New Roman"/>
                <a:cs typeface="Times New Roman"/>
              </a:rPr>
              <a:t>se procede </a:t>
            </a:r>
            <a:r>
              <a:rPr sz="1000" dirty="0">
                <a:latin typeface="Times New Roman"/>
                <a:cs typeface="Times New Roman"/>
              </a:rPr>
              <a:t>a </a:t>
            </a:r>
            <a:r>
              <a:rPr sz="1000" spc="-4" dirty="0">
                <a:latin typeface="Times New Roman"/>
                <a:cs typeface="Times New Roman"/>
              </a:rPr>
              <a:t>realizar </a:t>
            </a:r>
            <a:r>
              <a:rPr sz="1000" dirty="0">
                <a:latin typeface="Times New Roman"/>
                <a:cs typeface="Times New Roman"/>
              </a:rPr>
              <a:t>la </a:t>
            </a:r>
            <a:r>
              <a:rPr sz="1000" spc="-4" dirty="0">
                <a:latin typeface="Times New Roman"/>
                <a:cs typeface="Times New Roman"/>
              </a:rPr>
              <a:t>actuación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disparo </a:t>
            </a:r>
            <a:r>
              <a:rPr sz="1000" dirty="0">
                <a:latin typeface="Times New Roman"/>
                <a:cs typeface="Times New Roman"/>
              </a:rPr>
              <a:t>de la </a:t>
            </a:r>
            <a:r>
              <a:rPr sz="1000" spc="-4" dirty="0">
                <a:latin typeface="Times New Roman"/>
                <a:cs typeface="Times New Roman"/>
              </a:rPr>
              <a:t>protección, para ello se </a:t>
            </a:r>
            <a:r>
              <a:rPr sz="1000" dirty="0">
                <a:latin typeface="Times New Roman"/>
                <a:cs typeface="Times New Roman"/>
              </a:rPr>
              <a:t>simula una </a:t>
            </a:r>
            <a:r>
              <a:rPr sz="1000" spc="-4" dirty="0">
                <a:latin typeface="Times New Roman"/>
                <a:cs typeface="Times New Roman"/>
              </a:rPr>
              <a:t>falla en el Bus </a:t>
            </a:r>
            <a:r>
              <a:rPr sz="1000" dirty="0">
                <a:latin typeface="Times New Roman"/>
                <a:cs typeface="Times New Roman"/>
              </a:rPr>
              <a:t>1 </a:t>
            </a:r>
            <a:r>
              <a:rPr sz="1000" spc="-4" dirty="0">
                <a:latin typeface="Times New Roman"/>
                <a:cs typeface="Times New Roman"/>
              </a:rPr>
              <a:t>al </a:t>
            </a:r>
            <a:r>
              <a:rPr sz="1000" spc="-8" dirty="0">
                <a:latin typeface="Times New Roman"/>
                <a:cs typeface="Times New Roman"/>
              </a:rPr>
              <a:t>cual </a:t>
            </a:r>
            <a:r>
              <a:rPr sz="1000" spc="-4" dirty="0">
                <a:latin typeface="Times New Roman"/>
                <a:cs typeface="Times New Roman"/>
              </a:rPr>
              <a:t>se conectar el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generador </a:t>
            </a:r>
            <a:r>
              <a:rPr sz="1000" dirty="0">
                <a:latin typeface="Times New Roman"/>
                <a:cs typeface="Times New Roman"/>
              </a:rPr>
              <a:t>U-1, </a:t>
            </a:r>
            <a:r>
              <a:rPr sz="1000" spc="-4" dirty="0">
                <a:latin typeface="Times New Roman"/>
                <a:cs typeface="Times New Roman"/>
              </a:rPr>
              <a:t>se </a:t>
            </a:r>
            <a:r>
              <a:rPr sz="1000" dirty="0">
                <a:latin typeface="Times New Roman"/>
                <a:cs typeface="Times New Roman"/>
              </a:rPr>
              <a:t>simula una </a:t>
            </a:r>
            <a:r>
              <a:rPr sz="1000" spc="-4" dirty="0">
                <a:latin typeface="Times New Roman"/>
                <a:cs typeface="Times New Roman"/>
              </a:rPr>
              <a:t>falla diferencial </a:t>
            </a:r>
            <a:r>
              <a:rPr sz="1000" dirty="0">
                <a:latin typeface="Times New Roman"/>
                <a:cs typeface="Times New Roman"/>
              </a:rPr>
              <a:t>a </a:t>
            </a:r>
            <a:r>
              <a:rPr sz="1000" spc="-4" dirty="0">
                <a:latin typeface="Times New Roman"/>
                <a:cs typeface="Times New Roman"/>
              </a:rPr>
              <a:t>las afueras del generador, como se puede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observar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b="1" spc="-4" dirty="0">
                <a:latin typeface="Times New Roman"/>
                <a:cs typeface="Times New Roman"/>
              </a:rPr>
              <a:t>Figura</a:t>
            </a:r>
            <a:r>
              <a:rPr sz="1000" b="1" spc="-36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5.50</a:t>
            </a:r>
            <a:r>
              <a:rPr sz="1000" b="1" spc="-3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tiene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apertura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del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interruptor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CB1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un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tiempo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operación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 116ms, dicha </a:t>
            </a:r>
            <a:r>
              <a:rPr sz="1000" spc="-4" dirty="0">
                <a:latin typeface="Times New Roman"/>
                <a:cs typeface="Times New Roman"/>
              </a:rPr>
              <a:t>orden </a:t>
            </a:r>
            <a:r>
              <a:rPr sz="1000" spc="4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apertura es </a:t>
            </a:r>
            <a:r>
              <a:rPr sz="1000" dirty="0">
                <a:latin typeface="Times New Roman"/>
                <a:cs typeface="Times New Roman"/>
              </a:rPr>
              <a:t>dada por la </a:t>
            </a:r>
            <a:r>
              <a:rPr sz="1000" spc="-4" dirty="0">
                <a:latin typeface="Times New Roman"/>
                <a:cs typeface="Times New Roman"/>
              </a:rPr>
              <a:t>protección </a:t>
            </a:r>
            <a:r>
              <a:rPr sz="1000" dirty="0">
                <a:latin typeface="Times New Roman"/>
                <a:cs typeface="Times New Roman"/>
              </a:rPr>
              <a:t>87G del </a:t>
            </a:r>
            <a:r>
              <a:rPr sz="1000" spc="-4" dirty="0">
                <a:latin typeface="Times New Roman"/>
                <a:cs typeface="Times New Roman"/>
              </a:rPr>
              <a:t>relé. Para los demás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casos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fallas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diferenciales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spc="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generador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se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tendría</a:t>
            </a:r>
            <a:r>
              <a:rPr sz="1000" spc="-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una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actuación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apertura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similares.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51937" y="3115014"/>
            <a:ext cx="5553989" cy="3014515"/>
          </a:xfrm>
          <a:prstGeom prst="rect">
            <a:avLst/>
          </a:prstGeom>
        </p:spPr>
        <p:txBody>
          <a:bodyPr vert="horz" wrap="square" lIns="0" tIns="10259" rIns="0" bIns="0" rtlCol="0">
            <a:spAutoFit/>
          </a:bodyPr>
          <a:lstStyle/>
          <a:p>
            <a:pPr algn="ctr">
              <a:spcBef>
                <a:spcPts val="81"/>
              </a:spcBef>
            </a:pPr>
            <a:r>
              <a:rPr sz="700" b="1" i="1" dirty="0">
                <a:latin typeface="Times New Roman"/>
                <a:cs typeface="Times New Roman"/>
              </a:rPr>
              <a:t>Figura</a:t>
            </a:r>
            <a:r>
              <a:rPr sz="700" b="1" i="1" spc="-8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5.50:</a:t>
            </a:r>
            <a:r>
              <a:rPr sz="700" b="1" i="1" spc="-4" dirty="0">
                <a:latin typeface="Times New Roman"/>
                <a:cs typeface="Times New Roman"/>
              </a:rPr>
              <a:t> Actuación</a:t>
            </a:r>
            <a:r>
              <a:rPr sz="700" b="1" i="1" spc="-8" dirty="0">
                <a:latin typeface="Times New Roman"/>
                <a:cs typeface="Times New Roman"/>
              </a:rPr>
              <a:t> </a:t>
            </a:r>
            <a:r>
              <a:rPr sz="700" b="1" i="1" spc="-4" dirty="0">
                <a:latin typeface="Times New Roman"/>
                <a:cs typeface="Times New Roman"/>
              </a:rPr>
              <a:t>protección</a:t>
            </a:r>
            <a:r>
              <a:rPr sz="700" b="1" i="1" spc="-12" dirty="0">
                <a:latin typeface="Times New Roman"/>
                <a:cs typeface="Times New Roman"/>
              </a:rPr>
              <a:t> </a:t>
            </a:r>
            <a:r>
              <a:rPr sz="700" b="1" i="1" dirty="0">
                <a:latin typeface="Times New Roman"/>
                <a:cs typeface="Times New Roman"/>
              </a:rPr>
              <a:t>87G.</a:t>
            </a:r>
            <a:endParaRPr sz="700">
              <a:latin typeface="Times New Roman"/>
              <a:cs typeface="Times New Roman"/>
            </a:endParaRPr>
          </a:p>
          <a:p>
            <a:pPr>
              <a:spcBef>
                <a:spcPts val="16"/>
              </a:spcBef>
            </a:pPr>
            <a:endParaRPr sz="900">
              <a:latin typeface="Times New Roman"/>
              <a:cs typeface="Times New Roman"/>
            </a:endParaRPr>
          </a:p>
          <a:p>
            <a:pPr marL="10259" marR="4104" algn="just">
              <a:lnSpc>
                <a:spcPct val="103400"/>
              </a:lnSpc>
            </a:pPr>
            <a:r>
              <a:rPr sz="1000" dirty="0">
                <a:latin typeface="Times New Roman"/>
                <a:cs typeface="Times New Roman"/>
              </a:rPr>
              <a:t>El </a:t>
            </a:r>
            <a:r>
              <a:rPr sz="1000" spc="-4" dirty="0">
                <a:latin typeface="Times New Roman"/>
                <a:cs typeface="Times New Roman"/>
              </a:rPr>
              <a:t>generador en estudios posee </a:t>
            </a:r>
            <a:r>
              <a:rPr sz="1000" dirty="0">
                <a:latin typeface="Times New Roman"/>
                <a:cs typeface="Times New Roman"/>
              </a:rPr>
              <a:t>un </a:t>
            </a:r>
            <a:r>
              <a:rPr sz="1000" spc="-4" dirty="0">
                <a:latin typeface="Times New Roman"/>
                <a:cs typeface="Times New Roman"/>
              </a:rPr>
              <a:t>número </a:t>
            </a:r>
            <a:r>
              <a:rPr sz="1000" spc="4" dirty="0">
                <a:latin typeface="Times New Roman"/>
                <a:cs typeface="Times New Roman"/>
              </a:rPr>
              <a:t>de </a:t>
            </a:r>
            <a:r>
              <a:rPr sz="1000" dirty="0">
                <a:latin typeface="Times New Roman"/>
                <a:cs typeface="Times New Roman"/>
              </a:rPr>
              <a:t>dieciocho </a:t>
            </a:r>
            <a:r>
              <a:rPr sz="1000" spc="-4" dirty="0">
                <a:latin typeface="Times New Roman"/>
                <a:cs typeface="Times New Roman"/>
              </a:rPr>
              <a:t>protecciones eléctricas, </a:t>
            </a:r>
            <a:r>
              <a:rPr sz="1000" dirty="0">
                <a:latin typeface="Times New Roman"/>
                <a:cs typeface="Times New Roman"/>
              </a:rPr>
              <a:t>la mayoría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ellas son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alarma </a:t>
            </a:r>
            <a:r>
              <a:rPr sz="1000" dirty="0">
                <a:latin typeface="Times New Roman"/>
                <a:cs typeface="Times New Roman"/>
              </a:rPr>
              <a:t>o de </a:t>
            </a:r>
            <a:r>
              <a:rPr sz="1000" spc="-4" dirty="0">
                <a:latin typeface="Times New Roman"/>
                <a:cs typeface="Times New Roman"/>
              </a:rPr>
              <a:t>sensores </a:t>
            </a:r>
            <a:r>
              <a:rPr sz="1000" dirty="0">
                <a:latin typeface="Times New Roman"/>
                <a:cs typeface="Times New Roman"/>
              </a:rPr>
              <a:t>de componentes, </a:t>
            </a:r>
            <a:r>
              <a:rPr sz="1000" spc="-4" dirty="0">
                <a:latin typeface="Times New Roman"/>
                <a:cs typeface="Times New Roman"/>
              </a:rPr>
              <a:t>frecuencia, voltaje </a:t>
            </a:r>
            <a:r>
              <a:rPr sz="1000" dirty="0">
                <a:latin typeface="Times New Roman"/>
                <a:cs typeface="Times New Roman"/>
              </a:rPr>
              <a:t>y </a:t>
            </a:r>
            <a:r>
              <a:rPr sz="1000" spc="-4" dirty="0">
                <a:latin typeface="Times New Roman"/>
                <a:cs typeface="Times New Roman"/>
              </a:rPr>
              <a:t>temperatura.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Aunque el Software </a:t>
            </a:r>
            <a:r>
              <a:rPr sz="1000" dirty="0">
                <a:latin typeface="Times New Roman"/>
                <a:cs typeface="Times New Roman"/>
              </a:rPr>
              <a:t>ETAP </a:t>
            </a:r>
            <a:r>
              <a:rPr sz="1000" spc="-4" dirty="0">
                <a:latin typeface="Times New Roman"/>
                <a:cs typeface="Times New Roman"/>
              </a:rPr>
              <a:t>posee </a:t>
            </a:r>
            <a:r>
              <a:rPr sz="1000" dirty="0">
                <a:latin typeface="Times New Roman"/>
                <a:cs typeface="Times New Roman"/>
              </a:rPr>
              <a:t>una </a:t>
            </a:r>
            <a:r>
              <a:rPr sz="1000" spc="-4" dirty="0">
                <a:latin typeface="Times New Roman"/>
                <a:cs typeface="Times New Roman"/>
              </a:rPr>
              <a:t>amplia</a:t>
            </a:r>
            <a:r>
              <a:rPr sz="1000" dirty="0">
                <a:latin typeface="Times New Roman"/>
                <a:cs typeface="Times New Roman"/>
              </a:rPr>
              <a:t> gama de </a:t>
            </a:r>
            <a:r>
              <a:rPr sz="1000" spc="-4" dirty="0">
                <a:latin typeface="Times New Roman"/>
                <a:cs typeface="Times New Roman"/>
              </a:rPr>
              <a:t>librerías </a:t>
            </a:r>
            <a:r>
              <a:rPr sz="1000" dirty="0">
                <a:latin typeface="Times New Roman"/>
                <a:cs typeface="Times New Roman"/>
              </a:rPr>
              <a:t>de componentes </a:t>
            </a:r>
            <a:r>
              <a:rPr sz="1000" spc="-4" dirty="0">
                <a:latin typeface="Times New Roman"/>
                <a:cs typeface="Times New Roman"/>
              </a:rPr>
              <a:t>eléctricos,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parte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los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módulos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protecciones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escasa</a:t>
            </a:r>
            <a:r>
              <a:rPr sz="1000" spc="-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para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elementos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protección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spc="4" dirty="0">
                <a:latin typeface="Times New Roman"/>
                <a:cs typeface="Times New Roman"/>
              </a:rPr>
              <a:t>de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marcas </a:t>
            </a:r>
            <a:r>
              <a:rPr sz="1000" spc="-23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no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muy</a:t>
            </a:r>
            <a:r>
              <a:rPr sz="1000" spc="-53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populares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ámbito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eléctrico,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encuentra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una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amplia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gama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elementos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con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sus </a:t>
            </a:r>
            <a:r>
              <a:rPr sz="1000" spc="-23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funciones completas </a:t>
            </a:r>
            <a:r>
              <a:rPr sz="1000" spc="4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protección fabricados </a:t>
            </a:r>
            <a:r>
              <a:rPr sz="1000" dirty="0">
                <a:latin typeface="Times New Roman"/>
                <a:cs typeface="Times New Roman"/>
              </a:rPr>
              <a:t>por la </a:t>
            </a:r>
            <a:r>
              <a:rPr sz="1000" spc="-4" dirty="0">
                <a:latin typeface="Times New Roman"/>
                <a:cs typeface="Times New Roman"/>
              </a:rPr>
              <a:t>marca </a:t>
            </a:r>
            <a:r>
              <a:rPr sz="1000" dirty="0">
                <a:latin typeface="Times New Roman"/>
                <a:cs typeface="Times New Roman"/>
              </a:rPr>
              <a:t>ABB o </a:t>
            </a:r>
            <a:r>
              <a:rPr sz="1000" spc="-4" dirty="0">
                <a:latin typeface="Times New Roman"/>
                <a:cs typeface="Times New Roman"/>
              </a:rPr>
              <a:t>SIEMENS </a:t>
            </a:r>
            <a:r>
              <a:rPr sz="1000" dirty="0">
                <a:latin typeface="Times New Roman"/>
                <a:cs typeface="Times New Roman"/>
              </a:rPr>
              <a:t>que </a:t>
            </a:r>
            <a:r>
              <a:rPr sz="1000" spc="-4" dirty="0">
                <a:latin typeface="Times New Roman"/>
                <a:cs typeface="Times New Roman"/>
              </a:rPr>
              <a:t>son </a:t>
            </a:r>
            <a:r>
              <a:rPr sz="1000" dirty="0">
                <a:latin typeface="Times New Roman"/>
                <a:cs typeface="Times New Roman"/>
              </a:rPr>
              <a:t>más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conocidas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y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populares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ámbito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eléctrico,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como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puede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apreciar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 </a:t>
            </a:r>
            <a:r>
              <a:rPr sz="1000" b="1" spc="-4" dirty="0">
                <a:latin typeface="Times New Roman"/>
                <a:cs typeface="Times New Roman"/>
              </a:rPr>
              <a:t>Figura</a:t>
            </a:r>
            <a:r>
              <a:rPr sz="1000" b="1" spc="-16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5.38</a:t>
            </a:r>
            <a:r>
              <a:rPr sz="1000" b="1" spc="-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 </a:t>
            </a:r>
            <a:r>
              <a:rPr sz="1000" spc="-23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librería</a:t>
            </a:r>
            <a:r>
              <a:rPr sz="1000" dirty="0">
                <a:latin typeface="Times New Roman"/>
                <a:cs typeface="Times New Roman"/>
              </a:rPr>
              <a:t> de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funciones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del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relé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Beckwith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Electric</a:t>
            </a:r>
            <a:r>
              <a:rPr sz="1000" dirty="0">
                <a:latin typeface="Times New Roman"/>
                <a:cs typeface="Times New Roman"/>
              </a:rPr>
              <a:t> modelo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M-3425,</a:t>
            </a:r>
            <a:r>
              <a:rPr sz="1000" dirty="0">
                <a:latin typeface="Times New Roman"/>
                <a:cs typeface="Times New Roman"/>
              </a:rPr>
              <a:t> solo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cuenta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con</a:t>
            </a:r>
            <a:r>
              <a:rPr sz="1000" dirty="0">
                <a:latin typeface="Times New Roman"/>
                <a:cs typeface="Times New Roman"/>
              </a:rPr>
              <a:t> dos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funciones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protección Overcurrent (sobrecorriente) </a:t>
            </a:r>
            <a:r>
              <a:rPr sz="1000" dirty="0">
                <a:latin typeface="Times New Roman"/>
                <a:cs typeface="Times New Roman"/>
              </a:rPr>
              <a:t>y </a:t>
            </a:r>
            <a:r>
              <a:rPr sz="1000" spc="-4" dirty="0">
                <a:latin typeface="Times New Roman"/>
                <a:cs typeface="Times New Roman"/>
              </a:rPr>
              <a:t>Overload(sobrecarga), </a:t>
            </a:r>
            <a:r>
              <a:rPr sz="1000" dirty="0">
                <a:latin typeface="Times New Roman"/>
                <a:cs typeface="Times New Roman"/>
              </a:rPr>
              <a:t>que dicha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protección</a:t>
            </a:r>
            <a:r>
              <a:rPr sz="1000" spc="23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22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sobrecorriente</a:t>
            </a:r>
            <a:r>
              <a:rPr sz="1000" spc="22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</a:t>
            </a:r>
            <a:r>
              <a:rPr sz="1000" spc="23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23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las</a:t>
            </a:r>
            <a:r>
              <a:rPr sz="1000" spc="22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protecciones</a:t>
            </a:r>
            <a:r>
              <a:rPr sz="1000" spc="22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principales</a:t>
            </a:r>
            <a:r>
              <a:rPr sz="1000" dirty="0">
                <a:latin typeface="Times New Roman"/>
                <a:cs typeface="Times New Roman"/>
              </a:rPr>
              <a:t> que</a:t>
            </a:r>
            <a:r>
              <a:rPr sz="1000" spc="22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debe</a:t>
            </a:r>
            <a:r>
              <a:rPr sz="1000" spc="23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22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poseer</a:t>
            </a:r>
            <a:r>
              <a:rPr sz="1000" spc="22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un </a:t>
            </a:r>
            <a:r>
              <a:rPr sz="1000" spc="-23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generadores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eléctricos</a:t>
            </a:r>
            <a:r>
              <a:rPr sz="1000" dirty="0">
                <a:latin typeface="Times New Roman"/>
                <a:cs typeface="Times New Roman"/>
              </a:rPr>
              <a:t> para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evitar</a:t>
            </a:r>
            <a:r>
              <a:rPr sz="1000" dirty="0">
                <a:latin typeface="Times New Roman"/>
                <a:cs typeface="Times New Roman"/>
              </a:rPr>
              <a:t> un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daño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considerable</a:t>
            </a:r>
            <a:r>
              <a:rPr sz="1000" dirty="0">
                <a:latin typeface="Times New Roman"/>
                <a:cs typeface="Times New Roman"/>
              </a:rPr>
              <a:t> que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puede</a:t>
            </a:r>
            <a:r>
              <a:rPr sz="1000" dirty="0">
                <a:latin typeface="Times New Roman"/>
                <a:cs typeface="Times New Roman"/>
              </a:rPr>
              <a:t> dejar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inservible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generador </a:t>
            </a:r>
            <a:r>
              <a:rPr sz="1000" dirty="0">
                <a:latin typeface="Times New Roman"/>
                <a:cs typeface="Times New Roman"/>
              </a:rPr>
              <a:t>y </a:t>
            </a:r>
            <a:r>
              <a:rPr sz="1000" spc="-4" dirty="0">
                <a:latin typeface="Times New Roman"/>
                <a:cs typeface="Times New Roman"/>
              </a:rPr>
              <a:t>al </a:t>
            </a:r>
            <a:r>
              <a:rPr sz="1000" dirty="0">
                <a:latin typeface="Times New Roman"/>
                <a:cs typeface="Times New Roman"/>
              </a:rPr>
              <a:t>no poseer una </a:t>
            </a:r>
            <a:r>
              <a:rPr sz="1000" spc="-4" dirty="0">
                <a:latin typeface="Times New Roman"/>
                <a:cs typeface="Times New Roman"/>
              </a:rPr>
              <a:t>licencia </a:t>
            </a:r>
            <a:r>
              <a:rPr sz="1000" dirty="0">
                <a:latin typeface="Times New Roman"/>
                <a:cs typeface="Times New Roman"/>
              </a:rPr>
              <a:t>completa </a:t>
            </a:r>
            <a:r>
              <a:rPr sz="1000" spc="-4" dirty="0">
                <a:latin typeface="Times New Roman"/>
                <a:cs typeface="Times New Roman"/>
              </a:rPr>
              <a:t>del software </a:t>
            </a:r>
            <a:r>
              <a:rPr sz="1000" dirty="0">
                <a:latin typeface="Times New Roman"/>
                <a:cs typeface="Times New Roman"/>
              </a:rPr>
              <a:t>por </a:t>
            </a:r>
            <a:r>
              <a:rPr sz="1000" spc="-4" dirty="0">
                <a:latin typeface="Times New Roman"/>
                <a:cs typeface="Times New Roman"/>
              </a:rPr>
              <a:t>su alto costo económico </a:t>
            </a:r>
            <a:r>
              <a:rPr sz="1000" spc="4" dirty="0">
                <a:latin typeface="Times New Roman"/>
                <a:cs typeface="Times New Roman"/>
              </a:rPr>
              <a:t>de 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adquisición </a:t>
            </a:r>
            <a:r>
              <a:rPr sz="1000" dirty="0">
                <a:latin typeface="Times New Roman"/>
                <a:cs typeface="Times New Roman"/>
              </a:rPr>
              <a:t>no </a:t>
            </a:r>
            <a:r>
              <a:rPr sz="1000" spc="-4" dirty="0">
                <a:latin typeface="Times New Roman"/>
                <a:cs typeface="Times New Roman"/>
              </a:rPr>
              <a:t>se </a:t>
            </a:r>
            <a:r>
              <a:rPr sz="1000" dirty="0">
                <a:latin typeface="Times New Roman"/>
                <a:cs typeface="Times New Roman"/>
              </a:rPr>
              <a:t>puede </a:t>
            </a:r>
            <a:r>
              <a:rPr sz="1000" spc="-4" dirty="0">
                <a:latin typeface="Times New Roman"/>
                <a:cs typeface="Times New Roman"/>
              </a:rPr>
              <a:t>acceder </a:t>
            </a:r>
            <a:r>
              <a:rPr sz="1000" dirty="0">
                <a:latin typeface="Times New Roman"/>
                <a:cs typeface="Times New Roman"/>
              </a:rPr>
              <a:t>a </a:t>
            </a:r>
            <a:r>
              <a:rPr sz="1000" spc="-4" dirty="0">
                <a:latin typeface="Times New Roman"/>
                <a:cs typeface="Times New Roman"/>
              </a:rPr>
              <a:t>los diversos </a:t>
            </a:r>
            <a:r>
              <a:rPr sz="1000" dirty="0">
                <a:latin typeface="Times New Roman"/>
                <a:cs typeface="Times New Roman"/>
              </a:rPr>
              <a:t>módulos que </a:t>
            </a:r>
            <a:r>
              <a:rPr sz="1000" spc="-4" dirty="0">
                <a:latin typeface="Times New Roman"/>
                <a:cs typeface="Times New Roman"/>
              </a:rPr>
              <a:t>posee el software, al igual </a:t>
            </a:r>
            <a:r>
              <a:rPr sz="1000" dirty="0">
                <a:latin typeface="Times New Roman"/>
                <a:cs typeface="Times New Roman"/>
              </a:rPr>
              <a:t>la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adquisición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estos </a:t>
            </a:r>
            <a:r>
              <a:rPr sz="1000" dirty="0">
                <a:latin typeface="Times New Roman"/>
                <a:cs typeface="Times New Roman"/>
              </a:rPr>
              <a:t>módulos </a:t>
            </a:r>
            <a:r>
              <a:rPr sz="1000" spc="-4" dirty="0">
                <a:latin typeface="Times New Roman"/>
                <a:cs typeface="Times New Roman"/>
              </a:rPr>
              <a:t>posee </a:t>
            </a:r>
            <a:r>
              <a:rPr sz="1000" dirty="0">
                <a:latin typeface="Times New Roman"/>
                <a:cs typeface="Times New Roman"/>
              </a:rPr>
              <a:t>un </a:t>
            </a:r>
            <a:r>
              <a:rPr sz="1000" spc="-4" dirty="0">
                <a:latin typeface="Times New Roman"/>
                <a:cs typeface="Times New Roman"/>
              </a:rPr>
              <a:t>alto costo económico. Por ello </a:t>
            </a:r>
            <a:r>
              <a:rPr sz="1000" dirty="0">
                <a:latin typeface="Times New Roman"/>
                <a:cs typeface="Times New Roman"/>
              </a:rPr>
              <a:t>solo </a:t>
            </a:r>
            <a:r>
              <a:rPr sz="1000" spc="-4" dirty="0">
                <a:latin typeface="Times New Roman"/>
                <a:cs typeface="Times New Roman"/>
              </a:rPr>
              <a:t>se </a:t>
            </a:r>
            <a:r>
              <a:rPr sz="1000" dirty="0">
                <a:latin typeface="Times New Roman"/>
                <a:cs typeface="Times New Roman"/>
              </a:rPr>
              <a:t>logró simular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estas protecciones </a:t>
            </a:r>
            <a:r>
              <a:rPr sz="1000" dirty="0">
                <a:latin typeface="Times New Roman"/>
                <a:cs typeface="Times New Roman"/>
              </a:rPr>
              <a:t>del </a:t>
            </a:r>
            <a:r>
              <a:rPr sz="1000" spc="-4" dirty="0">
                <a:latin typeface="Times New Roman"/>
                <a:cs typeface="Times New Roman"/>
              </a:rPr>
              <a:t>generador, al igual </a:t>
            </a:r>
            <a:r>
              <a:rPr sz="1000" dirty="0">
                <a:latin typeface="Times New Roman"/>
                <a:cs typeface="Times New Roman"/>
              </a:rPr>
              <a:t>se </a:t>
            </a:r>
            <a:r>
              <a:rPr sz="1000" spc="-4" dirty="0">
                <a:latin typeface="Times New Roman"/>
                <a:cs typeface="Times New Roman"/>
              </a:rPr>
              <a:t>simularon los disparos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accionamiento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los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interruptores </a:t>
            </a:r>
            <a:r>
              <a:rPr sz="1000" dirty="0">
                <a:latin typeface="Times New Roman"/>
                <a:cs typeface="Times New Roman"/>
              </a:rPr>
              <a:t>de potencia </a:t>
            </a:r>
            <a:r>
              <a:rPr sz="1000" spc="-4" dirty="0">
                <a:latin typeface="Times New Roman"/>
                <a:cs typeface="Times New Roman"/>
              </a:rPr>
              <a:t>al recibir </a:t>
            </a:r>
            <a:r>
              <a:rPr sz="1000" dirty="0">
                <a:latin typeface="Times New Roman"/>
                <a:cs typeface="Times New Roman"/>
              </a:rPr>
              <a:t>la orden de una </a:t>
            </a:r>
            <a:r>
              <a:rPr sz="1000" spc="-4" dirty="0">
                <a:latin typeface="Times New Roman"/>
                <a:cs typeface="Times New Roman"/>
              </a:rPr>
              <a:t>protección con los </a:t>
            </a:r>
            <a:r>
              <a:rPr sz="1000" dirty="0">
                <a:latin typeface="Times New Roman"/>
                <a:cs typeface="Times New Roman"/>
              </a:rPr>
              <a:t>módulos </a:t>
            </a:r>
            <a:r>
              <a:rPr sz="1000" spc="-4" dirty="0">
                <a:latin typeface="Times New Roman"/>
                <a:cs typeface="Times New Roman"/>
              </a:rPr>
              <a:t>adicionales </a:t>
            </a:r>
            <a:r>
              <a:rPr sz="1000" dirty="0">
                <a:latin typeface="Times New Roman"/>
                <a:cs typeface="Times New Roman"/>
              </a:rPr>
              <a:t> de </a:t>
            </a:r>
            <a:r>
              <a:rPr sz="1000" spc="-4" dirty="0">
                <a:latin typeface="Times New Roman"/>
                <a:cs typeface="Times New Roman"/>
              </a:rPr>
              <a:t>protección con los </a:t>
            </a:r>
            <a:r>
              <a:rPr sz="1000" dirty="0">
                <a:latin typeface="Times New Roman"/>
                <a:cs typeface="Times New Roman"/>
              </a:rPr>
              <a:t>que </a:t>
            </a:r>
            <a:r>
              <a:rPr sz="1000" spc="-4" dirty="0">
                <a:latin typeface="Times New Roman"/>
                <a:cs typeface="Times New Roman"/>
              </a:rPr>
              <a:t>cuenta el software, </a:t>
            </a:r>
            <a:r>
              <a:rPr sz="1000" dirty="0">
                <a:latin typeface="Times New Roman"/>
                <a:cs typeface="Times New Roman"/>
              </a:rPr>
              <a:t>que </a:t>
            </a:r>
            <a:r>
              <a:rPr sz="1000" spc="-4" dirty="0">
                <a:latin typeface="Times New Roman"/>
                <a:cs typeface="Times New Roman"/>
              </a:rPr>
              <a:t>en </a:t>
            </a:r>
            <a:r>
              <a:rPr sz="1000" dirty="0">
                <a:latin typeface="Times New Roman"/>
                <a:cs typeface="Times New Roman"/>
              </a:rPr>
              <a:t>dichos módulos solo </a:t>
            </a:r>
            <a:r>
              <a:rPr sz="1000" spc="-4" dirty="0">
                <a:latin typeface="Times New Roman"/>
                <a:cs typeface="Times New Roman"/>
              </a:rPr>
              <a:t>es necesario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seleccionar </a:t>
            </a:r>
            <a:r>
              <a:rPr sz="1000" dirty="0">
                <a:latin typeface="Times New Roman"/>
                <a:cs typeface="Times New Roman"/>
              </a:rPr>
              <a:t>un </a:t>
            </a:r>
            <a:r>
              <a:rPr sz="1000" spc="-4" dirty="0">
                <a:latin typeface="Times New Roman"/>
                <a:cs typeface="Times New Roman"/>
              </a:rPr>
              <a:t>relé </a:t>
            </a:r>
            <a:r>
              <a:rPr sz="1000" dirty="0">
                <a:latin typeface="Times New Roman"/>
                <a:cs typeface="Times New Roman"/>
              </a:rPr>
              <a:t>de protecciones </a:t>
            </a:r>
            <a:r>
              <a:rPr sz="1000" spc="4" dirty="0">
                <a:latin typeface="Times New Roman"/>
                <a:cs typeface="Times New Roman"/>
              </a:rPr>
              <a:t>de </a:t>
            </a:r>
            <a:r>
              <a:rPr sz="1000" dirty="0">
                <a:latin typeface="Times New Roman"/>
                <a:cs typeface="Times New Roman"/>
              </a:rPr>
              <a:t>la </a:t>
            </a:r>
            <a:r>
              <a:rPr sz="1000" spc="-4" dirty="0">
                <a:latin typeface="Times New Roman"/>
                <a:cs typeface="Times New Roman"/>
              </a:rPr>
              <a:t>librería, los ajustes básicos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accionamiento se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pueden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ingresar</a:t>
            </a:r>
            <a:r>
              <a:rPr sz="1000" dirty="0">
                <a:latin typeface="Times New Roman"/>
                <a:cs typeface="Times New Roman"/>
              </a:rPr>
              <a:t> directamente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dirty="0">
                <a:latin typeface="Times New Roman"/>
                <a:cs typeface="Times New Roman"/>
              </a:rPr>
              <a:t> módulo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y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simular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un </a:t>
            </a:r>
            <a:r>
              <a:rPr sz="1000" spc="-4" dirty="0">
                <a:latin typeface="Times New Roman"/>
                <a:cs typeface="Times New Roman"/>
              </a:rPr>
              <a:t>accionamiento</a:t>
            </a:r>
            <a:r>
              <a:rPr sz="1000" dirty="0">
                <a:latin typeface="Times New Roman"/>
                <a:cs typeface="Times New Roman"/>
              </a:rPr>
              <a:t> de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ella.</a:t>
            </a:r>
            <a:endParaRPr sz="1000">
              <a:latin typeface="Times New Roman"/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65746" y="1733885"/>
            <a:ext cx="4034463" cy="1384958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xfrm>
            <a:off x="6329082" y="5931133"/>
            <a:ext cx="300182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0777"/>
            <a:r>
              <a:rPr dirty="0"/>
              <a:t>119</a:t>
            </a:r>
          </a:p>
        </p:txBody>
      </p:sp>
    </p:spTree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xfrm>
            <a:off x="6329082" y="5931133"/>
            <a:ext cx="300182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0777"/>
            <a:r>
              <a:rPr dirty="0"/>
              <a:t>120</a:t>
            </a:r>
          </a:p>
        </p:txBody>
      </p:sp>
      <p:sp>
        <p:nvSpPr>
          <p:cNvPr id="2" name="object 2"/>
          <p:cNvSpPr txBox="1"/>
          <p:nvPr/>
        </p:nvSpPr>
        <p:spPr>
          <a:xfrm>
            <a:off x="1277023" y="557925"/>
            <a:ext cx="5328853" cy="6135626"/>
          </a:xfrm>
          <a:prstGeom prst="rect">
            <a:avLst/>
          </a:prstGeom>
        </p:spPr>
        <p:txBody>
          <a:bodyPr vert="horz" wrap="square" lIns="0" tIns="10259" rIns="0" bIns="0" rtlCol="0">
            <a:spAutoFit/>
          </a:bodyPr>
          <a:lstStyle/>
          <a:p>
            <a:pPr marR="178507" algn="ctr">
              <a:spcBef>
                <a:spcPts val="81"/>
              </a:spcBef>
            </a:pPr>
            <a:r>
              <a:rPr sz="1600" b="1" dirty="0">
                <a:latin typeface="Times New Roman"/>
                <a:cs typeface="Times New Roman"/>
              </a:rPr>
              <a:t>CONCLUSIONES.</a:t>
            </a:r>
            <a:endParaRPr sz="1600">
              <a:latin typeface="Times New Roman"/>
              <a:cs typeface="Times New Roman"/>
            </a:endParaRPr>
          </a:p>
          <a:p>
            <a:pPr marL="194922" marR="5642" indent="-184663" algn="just">
              <a:lnSpc>
                <a:spcPct val="103400"/>
              </a:lnSpc>
              <a:spcBef>
                <a:spcPts val="1248"/>
              </a:spcBef>
              <a:buAutoNum type="arabicPeriod"/>
              <a:tabLst>
                <a:tab pos="194922" algn="l"/>
              </a:tabLst>
            </a:pPr>
            <a:r>
              <a:rPr sz="1000" dirty="0">
                <a:latin typeface="Times New Roman"/>
                <a:cs typeface="Times New Roman"/>
              </a:rPr>
              <a:t>En</a:t>
            </a:r>
            <a:r>
              <a:rPr sz="1000" spc="3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cuanto</a:t>
            </a:r>
            <a:r>
              <a:rPr sz="1000" spc="53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</a:t>
            </a:r>
            <a:r>
              <a:rPr sz="1000" spc="3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los</a:t>
            </a:r>
            <a:r>
              <a:rPr sz="1000" spc="4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tres</a:t>
            </a:r>
            <a:r>
              <a:rPr sz="1000" spc="3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sistemas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3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protecciones</a:t>
            </a:r>
            <a:r>
              <a:rPr sz="1000" spc="3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eléctricas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spc="4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base</a:t>
            </a:r>
            <a:r>
              <a:rPr sz="1000" spc="4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</a:t>
            </a:r>
            <a:r>
              <a:rPr sz="1000" spc="4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4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redundancia</a:t>
            </a:r>
            <a:r>
              <a:rPr sz="1000" spc="4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 </a:t>
            </a:r>
            <a:r>
              <a:rPr sz="1000" spc="-23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 cual se obtiene el </a:t>
            </a:r>
            <a:r>
              <a:rPr sz="1000" dirty="0">
                <a:latin typeface="Times New Roman"/>
                <a:cs typeface="Times New Roman"/>
              </a:rPr>
              <a:t>mejor </a:t>
            </a:r>
            <a:r>
              <a:rPr sz="1000" spc="-4" dirty="0">
                <a:latin typeface="Times New Roman"/>
                <a:cs typeface="Times New Roman"/>
              </a:rPr>
              <a:t>desempeño, confiabilidad </a:t>
            </a:r>
            <a:r>
              <a:rPr sz="1000" dirty="0">
                <a:latin typeface="Times New Roman"/>
                <a:cs typeface="Times New Roman"/>
              </a:rPr>
              <a:t>y por ende </a:t>
            </a:r>
            <a:r>
              <a:rPr sz="1000" spc="-4" dirty="0">
                <a:latin typeface="Times New Roman"/>
                <a:cs typeface="Times New Roman"/>
              </a:rPr>
              <a:t>es el </a:t>
            </a:r>
            <a:r>
              <a:rPr sz="1000" dirty="0">
                <a:latin typeface="Times New Roman"/>
                <a:cs typeface="Times New Roman"/>
              </a:rPr>
              <a:t>método </a:t>
            </a:r>
            <a:r>
              <a:rPr sz="1000" spc="-4" dirty="0">
                <a:latin typeface="Times New Roman"/>
                <a:cs typeface="Times New Roman"/>
              </a:rPr>
              <a:t>con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mayor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cobertura</a:t>
            </a:r>
            <a:r>
              <a:rPr sz="1000" spc="-57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57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las</a:t>
            </a:r>
            <a:r>
              <a:rPr sz="1000" spc="-4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protecciones</a:t>
            </a:r>
            <a:r>
              <a:rPr sz="1000" spc="-53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eléctricas,</a:t>
            </a:r>
            <a:r>
              <a:rPr sz="1000" spc="-53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el</a:t>
            </a:r>
            <a:r>
              <a:rPr sz="1000" spc="-4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método</a:t>
            </a:r>
            <a:r>
              <a:rPr sz="1000" spc="-53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57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redundancia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completa, </a:t>
            </a:r>
            <a:r>
              <a:rPr sz="1000" spc="-234" dirty="0">
                <a:latin typeface="Times New Roman"/>
                <a:cs typeface="Times New Roman"/>
              </a:rPr>
              <a:t> </a:t>
            </a:r>
            <a:r>
              <a:rPr sz="1000" spc="-12" dirty="0">
                <a:latin typeface="Times New Roman"/>
                <a:cs typeface="Times New Roman"/>
              </a:rPr>
              <a:t>ya </a:t>
            </a:r>
            <a:r>
              <a:rPr sz="1000" dirty="0">
                <a:latin typeface="Times New Roman"/>
                <a:cs typeface="Times New Roman"/>
              </a:rPr>
              <a:t>que </a:t>
            </a:r>
            <a:r>
              <a:rPr sz="1000" spc="-4" dirty="0">
                <a:latin typeface="Times New Roman"/>
                <a:cs typeface="Times New Roman"/>
              </a:rPr>
              <a:t>en este </a:t>
            </a:r>
            <a:r>
              <a:rPr sz="1000" dirty="0">
                <a:latin typeface="Times New Roman"/>
                <a:cs typeface="Times New Roman"/>
              </a:rPr>
              <a:t>método </a:t>
            </a:r>
            <a:r>
              <a:rPr sz="1000" spc="-4" dirty="0">
                <a:latin typeface="Times New Roman"/>
                <a:cs typeface="Times New Roman"/>
              </a:rPr>
              <a:t>se cuenta con </a:t>
            </a:r>
            <a:r>
              <a:rPr sz="1000" dirty="0">
                <a:latin typeface="Times New Roman"/>
                <a:cs typeface="Times New Roman"/>
              </a:rPr>
              <a:t>la </a:t>
            </a:r>
            <a:r>
              <a:rPr sz="1000" spc="-4" dirty="0">
                <a:latin typeface="Times New Roman"/>
                <a:cs typeface="Times New Roman"/>
              </a:rPr>
              <a:t>duplicación completa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los sistemas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protecciones </a:t>
            </a:r>
            <a:r>
              <a:rPr sz="1000" dirty="0">
                <a:latin typeface="Times New Roman"/>
                <a:cs typeface="Times New Roman"/>
              </a:rPr>
              <a:t>que posee el </a:t>
            </a:r>
            <a:r>
              <a:rPr sz="1000" spc="-4" dirty="0">
                <a:latin typeface="Times New Roman"/>
                <a:cs typeface="Times New Roman"/>
              </a:rPr>
              <a:t>equipo eléctrico </a:t>
            </a:r>
            <a:r>
              <a:rPr sz="1000" dirty="0">
                <a:latin typeface="Times New Roman"/>
                <a:cs typeface="Times New Roman"/>
              </a:rPr>
              <a:t>a </a:t>
            </a:r>
            <a:r>
              <a:rPr sz="1000" spc="-4" dirty="0">
                <a:latin typeface="Times New Roman"/>
                <a:cs typeface="Times New Roman"/>
              </a:rPr>
              <a:t>proteger, </a:t>
            </a:r>
            <a:r>
              <a:rPr sz="1000" dirty="0">
                <a:latin typeface="Times New Roman"/>
                <a:cs typeface="Times New Roman"/>
              </a:rPr>
              <a:t>dicho método de </a:t>
            </a:r>
            <a:r>
              <a:rPr sz="1000" spc="-4" dirty="0">
                <a:latin typeface="Times New Roman"/>
                <a:cs typeface="Times New Roman"/>
              </a:rPr>
              <a:t>protecciones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cuenta con los sistemas </a:t>
            </a:r>
            <a:r>
              <a:rPr sz="1000" spc="-8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protección primaria </a:t>
            </a:r>
            <a:r>
              <a:rPr sz="1000" dirty="0">
                <a:latin typeface="Times New Roman"/>
                <a:cs typeface="Times New Roman"/>
              </a:rPr>
              <a:t>y </a:t>
            </a:r>
            <a:r>
              <a:rPr sz="1000" spc="-4" dirty="0">
                <a:latin typeface="Times New Roman"/>
                <a:cs typeface="Times New Roman"/>
              </a:rPr>
              <a:t>secundaria completamente aislados </a:t>
            </a:r>
            <a:r>
              <a:rPr sz="1000" dirty="0">
                <a:latin typeface="Times New Roman"/>
                <a:cs typeface="Times New Roman"/>
              </a:rPr>
              <a:t> uno </a:t>
            </a:r>
            <a:r>
              <a:rPr sz="1000" spc="-4" dirty="0">
                <a:latin typeface="Times New Roman"/>
                <a:cs typeface="Times New Roman"/>
              </a:rPr>
              <a:t>del </a:t>
            </a:r>
            <a:r>
              <a:rPr sz="1000" dirty="0">
                <a:latin typeface="Times New Roman"/>
                <a:cs typeface="Times New Roman"/>
              </a:rPr>
              <a:t>otro, en </a:t>
            </a:r>
            <a:r>
              <a:rPr sz="1000" spc="-4" dirty="0">
                <a:latin typeface="Times New Roman"/>
                <a:cs typeface="Times New Roman"/>
              </a:rPr>
              <a:t>este </a:t>
            </a:r>
            <a:r>
              <a:rPr sz="1000" dirty="0">
                <a:latin typeface="Times New Roman"/>
                <a:cs typeface="Times New Roman"/>
              </a:rPr>
              <a:t>método </a:t>
            </a:r>
            <a:r>
              <a:rPr sz="1000" spc="-4" dirty="0">
                <a:latin typeface="Times New Roman"/>
                <a:cs typeface="Times New Roman"/>
              </a:rPr>
              <a:t>se llega </a:t>
            </a:r>
            <a:r>
              <a:rPr sz="1000" dirty="0">
                <a:latin typeface="Times New Roman"/>
                <a:cs typeface="Times New Roman"/>
              </a:rPr>
              <a:t>incluso a duplicar </a:t>
            </a:r>
            <a:r>
              <a:rPr sz="1000" spc="-4" dirty="0">
                <a:latin typeface="Times New Roman"/>
                <a:cs typeface="Times New Roman"/>
              </a:rPr>
              <a:t>los elementos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medición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(TC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y</a:t>
            </a:r>
            <a:r>
              <a:rPr sz="1000" spc="-69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TP),</a:t>
            </a:r>
            <a:r>
              <a:rPr sz="1000" spc="-61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cada</a:t>
            </a:r>
            <a:r>
              <a:rPr sz="1000" spc="-61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sistema</a:t>
            </a:r>
            <a:r>
              <a:rPr sz="1000" spc="-53" dirty="0">
                <a:latin typeface="Times New Roman"/>
                <a:cs typeface="Times New Roman"/>
              </a:rPr>
              <a:t> </a:t>
            </a:r>
            <a:r>
              <a:rPr sz="1000" spc="4" dirty="0">
                <a:latin typeface="Times New Roman"/>
                <a:cs typeface="Times New Roman"/>
              </a:rPr>
              <a:t>de</a:t>
            </a:r>
            <a:r>
              <a:rPr sz="1000" spc="-61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protecciones</a:t>
            </a:r>
            <a:r>
              <a:rPr sz="1000" spc="-4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eléctricas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cuenta</a:t>
            </a:r>
            <a:r>
              <a:rPr sz="1000" spc="-4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con</a:t>
            </a:r>
            <a:r>
              <a:rPr sz="1000" spc="-57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fuentes</a:t>
            </a:r>
            <a:r>
              <a:rPr sz="1000" spc="-57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53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alimentación </a:t>
            </a:r>
            <a:r>
              <a:rPr sz="1000" spc="-23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independientes </a:t>
            </a:r>
            <a:r>
              <a:rPr sz="1000" dirty="0">
                <a:latin typeface="Times New Roman"/>
                <a:cs typeface="Times New Roman"/>
              </a:rPr>
              <a:t>para </a:t>
            </a:r>
            <a:r>
              <a:rPr sz="1000" spc="-4" dirty="0">
                <a:latin typeface="Times New Roman"/>
                <a:cs typeface="Times New Roman"/>
              </a:rPr>
              <a:t>así </a:t>
            </a:r>
            <a:r>
              <a:rPr sz="1000" dirty="0">
                <a:latin typeface="Times New Roman"/>
                <a:cs typeface="Times New Roman"/>
              </a:rPr>
              <a:t>evitar que </a:t>
            </a:r>
            <a:r>
              <a:rPr sz="1000" spc="-4" dirty="0">
                <a:latin typeface="Times New Roman"/>
                <a:cs typeface="Times New Roman"/>
              </a:rPr>
              <a:t>los dos </a:t>
            </a:r>
            <a:r>
              <a:rPr sz="1000" dirty="0">
                <a:latin typeface="Times New Roman"/>
                <a:cs typeface="Times New Roman"/>
              </a:rPr>
              <a:t>sistemas </a:t>
            </a:r>
            <a:r>
              <a:rPr sz="1000" spc="-4" dirty="0">
                <a:latin typeface="Times New Roman"/>
                <a:cs typeface="Times New Roman"/>
              </a:rPr>
              <a:t>queden sin </a:t>
            </a:r>
            <a:r>
              <a:rPr sz="1000" dirty="0">
                <a:latin typeface="Times New Roman"/>
                <a:cs typeface="Times New Roman"/>
              </a:rPr>
              <a:t>funcionamiento en un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dado </a:t>
            </a:r>
            <a:r>
              <a:rPr sz="1000" dirty="0">
                <a:latin typeface="Times New Roman"/>
                <a:cs typeface="Times New Roman"/>
              </a:rPr>
              <a:t>caso </a:t>
            </a:r>
            <a:r>
              <a:rPr sz="1000" spc="-4" dirty="0">
                <a:latin typeface="Times New Roman"/>
                <a:cs typeface="Times New Roman"/>
              </a:rPr>
              <a:t>se </a:t>
            </a:r>
            <a:r>
              <a:rPr sz="1000" dirty="0">
                <a:latin typeface="Times New Roman"/>
                <a:cs typeface="Times New Roman"/>
              </a:rPr>
              <a:t>llegue a tener un problema </a:t>
            </a:r>
            <a:r>
              <a:rPr sz="1000" spc="-4" dirty="0">
                <a:latin typeface="Times New Roman"/>
                <a:cs typeface="Times New Roman"/>
              </a:rPr>
              <a:t>con </a:t>
            </a:r>
            <a:r>
              <a:rPr sz="1000" dirty="0">
                <a:latin typeface="Times New Roman"/>
                <a:cs typeface="Times New Roman"/>
              </a:rPr>
              <a:t>una fuente de </a:t>
            </a:r>
            <a:r>
              <a:rPr sz="1000" spc="-4" dirty="0">
                <a:latin typeface="Times New Roman"/>
                <a:cs typeface="Times New Roman"/>
              </a:rPr>
              <a:t>alimentación </a:t>
            </a:r>
            <a:r>
              <a:rPr sz="1000" dirty="0">
                <a:latin typeface="Times New Roman"/>
                <a:cs typeface="Times New Roman"/>
              </a:rPr>
              <a:t>o </a:t>
            </a:r>
            <a:r>
              <a:rPr sz="1000" spc="-4" dirty="0">
                <a:latin typeface="Times New Roman"/>
                <a:cs typeface="Times New Roman"/>
              </a:rPr>
              <a:t>con algún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elemento del sistema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protecciones, </a:t>
            </a:r>
            <a:r>
              <a:rPr sz="1000" dirty="0">
                <a:latin typeface="Times New Roman"/>
                <a:cs typeface="Times New Roman"/>
              </a:rPr>
              <a:t>dicho método de </a:t>
            </a:r>
            <a:r>
              <a:rPr sz="1000" spc="-4" dirty="0">
                <a:latin typeface="Times New Roman"/>
                <a:cs typeface="Times New Roman"/>
              </a:rPr>
              <a:t>protecciones eléctricas es el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implementados en </a:t>
            </a:r>
            <a:r>
              <a:rPr sz="1000" dirty="0">
                <a:latin typeface="Times New Roman"/>
                <a:cs typeface="Times New Roman"/>
              </a:rPr>
              <a:t>la </a:t>
            </a:r>
            <a:r>
              <a:rPr sz="1000" spc="-4" dirty="0">
                <a:latin typeface="Times New Roman"/>
                <a:cs typeface="Times New Roman"/>
              </a:rPr>
              <a:t>Central Hidroeléctrica </a:t>
            </a:r>
            <a:r>
              <a:rPr sz="1000" dirty="0">
                <a:latin typeface="Times New Roman"/>
                <a:cs typeface="Times New Roman"/>
              </a:rPr>
              <a:t>15 </a:t>
            </a:r>
            <a:r>
              <a:rPr sz="1000" spc="4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septiembre </a:t>
            </a:r>
            <a:r>
              <a:rPr sz="1000" dirty="0">
                <a:latin typeface="Times New Roman"/>
                <a:cs typeface="Times New Roman"/>
              </a:rPr>
              <a:t>para la </a:t>
            </a:r>
            <a:r>
              <a:rPr sz="1000" spc="-4" dirty="0">
                <a:latin typeface="Times New Roman"/>
                <a:cs typeface="Times New Roman"/>
              </a:rPr>
              <a:t>protección </a:t>
            </a:r>
            <a:r>
              <a:rPr sz="1000" spc="4" dirty="0">
                <a:latin typeface="Times New Roman"/>
                <a:cs typeface="Times New Roman"/>
              </a:rPr>
              <a:t>de 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sus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dos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unidades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generadoras</a:t>
            </a:r>
            <a:r>
              <a:rPr sz="1000" dirty="0">
                <a:latin typeface="Times New Roman"/>
                <a:cs typeface="Times New Roman"/>
              </a:rPr>
              <a:t> de </a:t>
            </a:r>
            <a:r>
              <a:rPr sz="1000" spc="-4" dirty="0">
                <a:latin typeface="Times New Roman"/>
                <a:cs typeface="Times New Roman"/>
              </a:rPr>
              <a:t>energía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eléctrica.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4"/>
              </a:spcBef>
              <a:buFont typeface="Times New Roman"/>
              <a:buAutoNum type="arabicPeriod"/>
            </a:pPr>
            <a:endParaRPr sz="1100">
              <a:latin typeface="Times New Roman"/>
              <a:cs typeface="Times New Roman"/>
            </a:endParaRPr>
          </a:p>
          <a:p>
            <a:pPr marL="194922" marR="4104" algn="just">
              <a:lnSpc>
                <a:spcPct val="103400"/>
              </a:lnSpc>
            </a:pPr>
            <a:r>
              <a:rPr sz="1000" dirty="0">
                <a:latin typeface="Times New Roman"/>
                <a:cs typeface="Times New Roman"/>
              </a:rPr>
              <a:t>Este</a:t>
            </a:r>
            <a:r>
              <a:rPr sz="1000" spc="-53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sistema</a:t>
            </a:r>
            <a:r>
              <a:rPr sz="1000" spc="-53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53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protecciones</a:t>
            </a:r>
            <a:r>
              <a:rPr sz="1000" spc="-53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por</a:t>
            </a:r>
            <a:r>
              <a:rPr sz="1000" spc="-53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ser</a:t>
            </a:r>
            <a:r>
              <a:rPr sz="1000" spc="-4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redundancia</a:t>
            </a:r>
            <a:r>
              <a:rPr sz="1000" spc="-53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completa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</a:t>
            </a:r>
            <a:r>
              <a:rPr sz="1000" spc="-4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por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ende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53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mayor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costo económico </a:t>
            </a:r>
            <a:r>
              <a:rPr sz="1000" dirty="0">
                <a:latin typeface="Times New Roman"/>
                <a:cs typeface="Times New Roman"/>
              </a:rPr>
              <a:t>por </a:t>
            </a:r>
            <a:r>
              <a:rPr sz="1000" spc="-4" dirty="0">
                <a:latin typeface="Times New Roman"/>
                <a:cs typeface="Times New Roman"/>
              </a:rPr>
              <a:t>ello su implementación es poco usual, solamente </a:t>
            </a:r>
            <a:r>
              <a:rPr sz="1000" dirty="0">
                <a:latin typeface="Times New Roman"/>
                <a:cs typeface="Times New Roman"/>
              </a:rPr>
              <a:t>utilizado </a:t>
            </a:r>
            <a:r>
              <a:rPr sz="1000" spc="-4" dirty="0">
                <a:latin typeface="Times New Roman"/>
                <a:cs typeface="Times New Roman"/>
              </a:rPr>
              <a:t>en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elementos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alto </a:t>
            </a:r>
            <a:r>
              <a:rPr sz="1000" dirty="0">
                <a:latin typeface="Times New Roman"/>
                <a:cs typeface="Times New Roman"/>
              </a:rPr>
              <a:t>costo </a:t>
            </a:r>
            <a:r>
              <a:rPr sz="1000" spc="-4" dirty="0">
                <a:latin typeface="Times New Roman"/>
                <a:cs typeface="Times New Roman"/>
              </a:rPr>
              <a:t>económico </a:t>
            </a:r>
            <a:r>
              <a:rPr sz="1000" dirty="0">
                <a:latin typeface="Times New Roman"/>
                <a:cs typeface="Times New Roman"/>
              </a:rPr>
              <a:t>y que sea de </a:t>
            </a:r>
            <a:r>
              <a:rPr sz="1000" spc="-4" dirty="0">
                <a:latin typeface="Times New Roman"/>
                <a:cs typeface="Times New Roman"/>
              </a:rPr>
              <a:t>crucial importancia </a:t>
            </a:r>
            <a:r>
              <a:rPr sz="1000" dirty="0">
                <a:latin typeface="Times New Roman"/>
                <a:cs typeface="Times New Roman"/>
              </a:rPr>
              <a:t>para la </a:t>
            </a:r>
            <a:r>
              <a:rPr sz="1000" spc="-4" dirty="0">
                <a:latin typeface="Times New Roman"/>
                <a:cs typeface="Times New Roman"/>
              </a:rPr>
              <a:t>red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eléctrica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como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generador</a:t>
            </a:r>
            <a:r>
              <a:rPr sz="1000" dirty="0">
                <a:latin typeface="Times New Roman"/>
                <a:cs typeface="Times New Roman"/>
              </a:rPr>
              <a:t> de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energía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eléctrica,</a:t>
            </a:r>
            <a:r>
              <a:rPr sz="1000" dirty="0">
                <a:latin typeface="Times New Roman"/>
                <a:cs typeface="Times New Roman"/>
              </a:rPr>
              <a:t> por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ello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dirty="0">
                <a:latin typeface="Times New Roman"/>
                <a:cs typeface="Times New Roman"/>
              </a:rPr>
              <a:t> la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Central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Hidroeléctrica </a:t>
            </a:r>
            <a:r>
              <a:rPr sz="1000" dirty="0">
                <a:latin typeface="Times New Roman"/>
                <a:cs typeface="Times New Roman"/>
              </a:rPr>
              <a:t>15 de </a:t>
            </a:r>
            <a:r>
              <a:rPr sz="1000" spc="-4" dirty="0">
                <a:latin typeface="Times New Roman"/>
                <a:cs typeface="Times New Roman"/>
              </a:rPr>
              <a:t>septiembre, se </a:t>
            </a:r>
            <a:r>
              <a:rPr sz="1000" dirty="0">
                <a:latin typeface="Times New Roman"/>
                <a:cs typeface="Times New Roman"/>
              </a:rPr>
              <a:t>cuenta </a:t>
            </a:r>
            <a:r>
              <a:rPr sz="1000" spc="-4" dirty="0">
                <a:latin typeface="Times New Roman"/>
                <a:cs typeface="Times New Roman"/>
              </a:rPr>
              <a:t>con </a:t>
            </a:r>
            <a:r>
              <a:rPr sz="1000" dirty="0">
                <a:latin typeface="Times New Roman"/>
                <a:cs typeface="Times New Roman"/>
              </a:rPr>
              <a:t>este método de </a:t>
            </a:r>
            <a:r>
              <a:rPr sz="1000" spc="-4" dirty="0">
                <a:latin typeface="Times New Roman"/>
                <a:cs typeface="Times New Roman"/>
              </a:rPr>
              <a:t>protecciones </a:t>
            </a:r>
            <a:r>
              <a:rPr sz="1000" spc="-12" dirty="0">
                <a:latin typeface="Times New Roman"/>
                <a:cs typeface="Times New Roman"/>
              </a:rPr>
              <a:t>ya </a:t>
            </a:r>
            <a:r>
              <a:rPr sz="1000" dirty="0">
                <a:latin typeface="Times New Roman"/>
                <a:cs typeface="Times New Roman"/>
              </a:rPr>
              <a:t>que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así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garantiza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protección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los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generadores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todo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momento,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12" dirty="0">
                <a:latin typeface="Times New Roman"/>
                <a:cs typeface="Times New Roman"/>
              </a:rPr>
              <a:t>ya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que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en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un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dado </a:t>
            </a:r>
            <a:r>
              <a:rPr sz="1000" spc="-23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caso se tenga </a:t>
            </a:r>
            <a:r>
              <a:rPr sz="1000" dirty="0">
                <a:latin typeface="Times New Roman"/>
                <a:cs typeface="Times New Roman"/>
              </a:rPr>
              <a:t>un problema </a:t>
            </a:r>
            <a:r>
              <a:rPr sz="1000" spc="-4" dirty="0">
                <a:latin typeface="Times New Roman"/>
                <a:cs typeface="Times New Roman"/>
              </a:rPr>
              <a:t>con alguno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los </a:t>
            </a:r>
            <a:r>
              <a:rPr sz="1000" dirty="0">
                <a:latin typeface="Times New Roman"/>
                <a:cs typeface="Times New Roman"/>
              </a:rPr>
              <a:t>elementos de uno de </a:t>
            </a:r>
            <a:r>
              <a:rPr sz="1000" spc="-4" dirty="0">
                <a:latin typeface="Times New Roman"/>
                <a:cs typeface="Times New Roman"/>
              </a:rPr>
              <a:t>los sistemas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protecciones </a:t>
            </a:r>
            <a:r>
              <a:rPr sz="1000" spc="4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los generadores, estos al estar completamente aislados </a:t>
            </a:r>
            <a:r>
              <a:rPr sz="1000" dirty="0">
                <a:latin typeface="Times New Roman"/>
                <a:cs typeface="Times New Roman"/>
              </a:rPr>
              <a:t>uno </a:t>
            </a:r>
            <a:r>
              <a:rPr sz="1000" spc="-4" dirty="0">
                <a:latin typeface="Times New Roman"/>
                <a:cs typeface="Times New Roman"/>
              </a:rPr>
              <a:t>del </a:t>
            </a:r>
            <a:r>
              <a:rPr sz="1000" dirty="0">
                <a:latin typeface="Times New Roman"/>
                <a:cs typeface="Times New Roman"/>
              </a:rPr>
              <a:t>otro,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no </a:t>
            </a:r>
            <a:r>
              <a:rPr sz="1000" spc="-4" dirty="0">
                <a:latin typeface="Times New Roman"/>
                <a:cs typeface="Times New Roman"/>
              </a:rPr>
              <a:t>se </a:t>
            </a:r>
            <a:r>
              <a:rPr sz="1000" dirty="0">
                <a:latin typeface="Times New Roman"/>
                <a:cs typeface="Times New Roman"/>
              </a:rPr>
              <a:t>tendría </a:t>
            </a:r>
            <a:r>
              <a:rPr sz="1000" spc="-4" dirty="0">
                <a:latin typeface="Times New Roman"/>
                <a:cs typeface="Times New Roman"/>
              </a:rPr>
              <a:t>el </a:t>
            </a:r>
            <a:r>
              <a:rPr sz="1000" dirty="0">
                <a:latin typeface="Times New Roman"/>
                <a:cs typeface="Times New Roman"/>
              </a:rPr>
              <a:t>problema </a:t>
            </a:r>
            <a:r>
              <a:rPr sz="1000" spc="-4" dirty="0">
                <a:latin typeface="Times New Roman"/>
                <a:cs typeface="Times New Roman"/>
              </a:rPr>
              <a:t>con el </a:t>
            </a:r>
            <a:r>
              <a:rPr sz="1000" dirty="0">
                <a:latin typeface="Times New Roman"/>
                <a:cs typeface="Times New Roman"/>
              </a:rPr>
              <a:t>otro </a:t>
            </a:r>
            <a:r>
              <a:rPr sz="1000" spc="-4" dirty="0">
                <a:latin typeface="Times New Roman"/>
                <a:cs typeface="Times New Roman"/>
              </a:rPr>
              <a:t>sistema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protecciones </a:t>
            </a:r>
            <a:r>
              <a:rPr sz="1000" dirty="0">
                <a:latin typeface="Times New Roman"/>
                <a:cs typeface="Times New Roman"/>
              </a:rPr>
              <a:t>y </a:t>
            </a:r>
            <a:r>
              <a:rPr sz="1000" spc="-4" dirty="0">
                <a:latin typeface="Times New Roman"/>
                <a:cs typeface="Times New Roman"/>
              </a:rPr>
              <a:t>este </a:t>
            </a:r>
            <a:r>
              <a:rPr sz="1000" dirty="0">
                <a:latin typeface="Times New Roman"/>
                <a:cs typeface="Times New Roman"/>
              </a:rPr>
              <a:t>sistema de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protecciones protegerá </a:t>
            </a:r>
            <a:r>
              <a:rPr sz="1000" spc="4" dirty="0">
                <a:latin typeface="Times New Roman"/>
                <a:cs typeface="Times New Roman"/>
              </a:rPr>
              <a:t>de </a:t>
            </a:r>
            <a:r>
              <a:rPr sz="1000" dirty="0">
                <a:latin typeface="Times New Roman"/>
                <a:cs typeface="Times New Roman"/>
              </a:rPr>
              <a:t>una </a:t>
            </a:r>
            <a:r>
              <a:rPr sz="1000" spc="-4" dirty="0">
                <a:latin typeface="Times New Roman"/>
                <a:cs typeface="Times New Roman"/>
              </a:rPr>
              <a:t>falla al generador </a:t>
            </a:r>
            <a:r>
              <a:rPr sz="1000" dirty="0">
                <a:latin typeface="Times New Roman"/>
                <a:cs typeface="Times New Roman"/>
              </a:rPr>
              <a:t>en </a:t>
            </a:r>
            <a:r>
              <a:rPr sz="1000" spc="-4" dirty="0">
                <a:latin typeface="Times New Roman"/>
                <a:cs typeface="Times New Roman"/>
              </a:rPr>
              <a:t>el tiempo en el </a:t>
            </a:r>
            <a:r>
              <a:rPr sz="1000" dirty="0">
                <a:latin typeface="Times New Roman"/>
                <a:cs typeface="Times New Roman"/>
              </a:rPr>
              <a:t>que </a:t>
            </a:r>
            <a:r>
              <a:rPr sz="1000" spc="-4" dirty="0">
                <a:latin typeface="Times New Roman"/>
                <a:cs typeface="Times New Roman"/>
              </a:rPr>
              <a:t>se encuentra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spc="73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reparación</a:t>
            </a:r>
            <a:r>
              <a:rPr sz="1000" spc="77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spc="77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sistema</a:t>
            </a:r>
            <a:r>
              <a:rPr sz="1000" spc="81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69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protecciones</a:t>
            </a:r>
            <a:r>
              <a:rPr sz="1000" spc="73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con</a:t>
            </a:r>
            <a:r>
              <a:rPr sz="1000" spc="73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falla,</a:t>
            </a:r>
            <a:r>
              <a:rPr sz="1000" spc="73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así</a:t>
            </a:r>
            <a:r>
              <a:rPr sz="1000" spc="77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evitando</a:t>
            </a:r>
            <a:r>
              <a:rPr sz="1000" spc="73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un</a:t>
            </a:r>
            <a:r>
              <a:rPr sz="1000" spc="73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daño</a:t>
            </a:r>
            <a:r>
              <a:rPr sz="1000" spc="73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que</a:t>
            </a:r>
            <a:r>
              <a:rPr sz="1000" spc="69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puede </a:t>
            </a:r>
            <a:r>
              <a:rPr sz="1000" spc="-23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ser catastrófico </a:t>
            </a:r>
            <a:r>
              <a:rPr sz="1000" dirty="0">
                <a:latin typeface="Times New Roman"/>
                <a:cs typeface="Times New Roman"/>
              </a:rPr>
              <a:t>para </a:t>
            </a:r>
            <a:r>
              <a:rPr sz="1000" spc="-4" dirty="0">
                <a:latin typeface="Times New Roman"/>
                <a:cs typeface="Times New Roman"/>
              </a:rPr>
              <a:t>el generador </a:t>
            </a:r>
            <a:r>
              <a:rPr sz="1000" dirty="0">
                <a:latin typeface="Times New Roman"/>
                <a:cs typeface="Times New Roman"/>
              </a:rPr>
              <a:t>que </a:t>
            </a:r>
            <a:r>
              <a:rPr sz="1000" spc="-4" dirty="0">
                <a:latin typeface="Times New Roman"/>
                <a:cs typeface="Times New Roman"/>
              </a:rPr>
              <a:t>puede dejarlo inservible </a:t>
            </a:r>
            <a:r>
              <a:rPr sz="1000" dirty="0">
                <a:latin typeface="Times New Roman"/>
                <a:cs typeface="Times New Roman"/>
              </a:rPr>
              <a:t>y la </a:t>
            </a:r>
            <a:r>
              <a:rPr sz="1000" spc="-4" dirty="0">
                <a:latin typeface="Times New Roman"/>
                <a:cs typeface="Times New Roman"/>
              </a:rPr>
              <a:t>reparación </a:t>
            </a:r>
            <a:r>
              <a:rPr sz="1000" dirty="0">
                <a:latin typeface="Times New Roman"/>
                <a:cs typeface="Times New Roman"/>
              </a:rPr>
              <a:t>o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sustitución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este conlleva </a:t>
            </a:r>
            <a:r>
              <a:rPr sz="1000" dirty="0">
                <a:latin typeface="Times New Roman"/>
                <a:cs typeface="Times New Roman"/>
              </a:rPr>
              <a:t>a </a:t>
            </a:r>
            <a:r>
              <a:rPr sz="1000" spc="-4" dirty="0">
                <a:latin typeface="Times New Roman"/>
                <a:cs typeface="Times New Roman"/>
              </a:rPr>
              <a:t>grandes gastos económicos </a:t>
            </a:r>
            <a:r>
              <a:rPr sz="1000" dirty="0">
                <a:latin typeface="Times New Roman"/>
                <a:cs typeface="Times New Roman"/>
              </a:rPr>
              <a:t>y una </a:t>
            </a:r>
            <a:r>
              <a:rPr sz="1000" spc="-4" dirty="0">
                <a:latin typeface="Times New Roman"/>
                <a:cs typeface="Times New Roman"/>
              </a:rPr>
              <a:t>gran cantidad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tiempo en las cuales </a:t>
            </a:r>
            <a:r>
              <a:rPr sz="1000" dirty="0">
                <a:latin typeface="Times New Roman"/>
                <a:cs typeface="Times New Roman"/>
              </a:rPr>
              <a:t>no </a:t>
            </a:r>
            <a:r>
              <a:rPr sz="1000" spc="-4" dirty="0">
                <a:latin typeface="Times New Roman"/>
                <a:cs typeface="Times New Roman"/>
              </a:rPr>
              <a:t>se contara con </a:t>
            </a:r>
            <a:r>
              <a:rPr sz="1000" dirty="0">
                <a:latin typeface="Times New Roman"/>
                <a:cs typeface="Times New Roman"/>
              </a:rPr>
              <a:t>la </a:t>
            </a:r>
            <a:r>
              <a:rPr sz="1000" spc="-4" dirty="0">
                <a:latin typeface="Times New Roman"/>
                <a:cs typeface="Times New Roman"/>
              </a:rPr>
              <a:t>generación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energía </a:t>
            </a:r>
            <a:r>
              <a:rPr sz="1000" dirty="0">
                <a:latin typeface="Times New Roman"/>
                <a:cs typeface="Times New Roman"/>
              </a:rPr>
              <a:t>eléctrica </a:t>
            </a:r>
            <a:r>
              <a:rPr sz="1000" spc="-4" dirty="0">
                <a:latin typeface="Times New Roman"/>
                <a:cs typeface="Times New Roman"/>
              </a:rPr>
              <a:t>con el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generador </a:t>
            </a:r>
            <a:r>
              <a:rPr sz="1000" dirty="0">
                <a:latin typeface="Times New Roman"/>
                <a:cs typeface="Times New Roman"/>
              </a:rPr>
              <a:t>que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sufrió una </a:t>
            </a:r>
            <a:r>
              <a:rPr sz="1000" spc="-4" dirty="0">
                <a:latin typeface="Times New Roman"/>
                <a:cs typeface="Times New Roman"/>
              </a:rPr>
              <a:t>falla.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40"/>
              </a:spcBef>
            </a:pPr>
            <a:endParaRPr sz="1000">
              <a:latin typeface="Times New Roman"/>
              <a:cs typeface="Times New Roman"/>
            </a:endParaRPr>
          </a:p>
          <a:p>
            <a:pPr marL="194922" marR="4104" indent="-184663" algn="just">
              <a:lnSpc>
                <a:spcPct val="103400"/>
              </a:lnSpc>
              <a:buAutoNum type="arabicPeriod" startAt="2"/>
              <a:tabLst>
                <a:tab pos="194922" algn="l"/>
              </a:tabLst>
            </a:pPr>
            <a:r>
              <a:rPr sz="1000" spc="-8" dirty="0">
                <a:latin typeface="Times New Roman"/>
                <a:cs typeface="Times New Roman"/>
              </a:rPr>
              <a:t>Los</a:t>
            </a:r>
            <a:r>
              <a:rPr sz="1000" spc="-4" dirty="0">
                <a:latin typeface="Times New Roman"/>
                <a:cs typeface="Times New Roman"/>
              </a:rPr>
              <a:t> dos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esquemas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4" dirty="0">
                <a:latin typeface="Times New Roman"/>
                <a:cs typeface="Times New Roman"/>
              </a:rPr>
              <a:t>de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protecciones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eléctricas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con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los</a:t>
            </a:r>
            <a:r>
              <a:rPr sz="1000" dirty="0">
                <a:latin typeface="Times New Roman"/>
                <a:cs typeface="Times New Roman"/>
              </a:rPr>
              <a:t> que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cuenta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4" dirty="0">
                <a:latin typeface="Times New Roman"/>
                <a:cs typeface="Times New Roman"/>
              </a:rPr>
              <a:t>la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Central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Hidroeléctrica </a:t>
            </a:r>
            <a:r>
              <a:rPr sz="1000" dirty="0">
                <a:latin typeface="Times New Roman"/>
                <a:cs typeface="Times New Roman"/>
              </a:rPr>
              <a:t>15 de </a:t>
            </a:r>
            <a:r>
              <a:rPr sz="1000" spc="-4" dirty="0">
                <a:latin typeface="Times New Roman"/>
                <a:cs typeface="Times New Roman"/>
              </a:rPr>
              <a:t>septiembre, presentados en este documento, corresponden al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sistema</a:t>
            </a:r>
            <a:r>
              <a:rPr sz="1000" spc="-4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4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protecciones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spc="4" dirty="0">
                <a:latin typeface="Times New Roman"/>
                <a:cs typeface="Times New Roman"/>
              </a:rPr>
              <a:t>de</a:t>
            </a:r>
            <a:r>
              <a:rPr sz="1000" spc="-4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las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unidades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generadoras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U-1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y</a:t>
            </a:r>
            <a:r>
              <a:rPr sz="1000" spc="-6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unidad</a:t>
            </a:r>
            <a:r>
              <a:rPr sz="1000" spc="-4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U-2,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estos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sistemas </a:t>
            </a:r>
            <a:r>
              <a:rPr sz="1000" spc="-23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protecciones </a:t>
            </a:r>
            <a:r>
              <a:rPr sz="1000" dirty="0">
                <a:latin typeface="Times New Roman"/>
                <a:cs typeface="Times New Roman"/>
              </a:rPr>
              <a:t>fueron </a:t>
            </a:r>
            <a:r>
              <a:rPr sz="1000" spc="-4" dirty="0">
                <a:latin typeface="Times New Roman"/>
                <a:cs typeface="Times New Roman"/>
              </a:rPr>
              <a:t>diseñados en </a:t>
            </a:r>
            <a:r>
              <a:rPr sz="1000" dirty="0">
                <a:latin typeface="Times New Roman"/>
                <a:cs typeface="Times New Roman"/>
              </a:rPr>
              <a:t>base a </a:t>
            </a:r>
            <a:r>
              <a:rPr sz="1000" spc="-4" dirty="0">
                <a:latin typeface="Times New Roman"/>
                <a:cs typeface="Times New Roman"/>
              </a:rPr>
              <a:t>las </a:t>
            </a:r>
            <a:r>
              <a:rPr sz="1000" dirty="0">
                <a:latin typeface="Times New Roman"/>
                <a:cs typeface="Times New Roman"/>
              </a:rPr>
              <a:t>normas </a:t>
            </a:r>
            <a:r>
              <a:rPr sz="1000" spc="-4" dirty="0">
                <a:latin typeface="Times New Roman"/>
                <a:cs typeface="Times New Roman"/>
              </a:rPr>
              <a:t>aplicables </a:t>
            </a:r>
            <a:r>
              <a:rPr sz="1000" dirty="0">
                <a:latin typeface="Times New Roman"/>
                <a:cs typeface="Times New Roman"/>
              </a:rPr>
              <a:t>de protecciones de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generadores eléctricos, </a:t>
            </a:r>
            <a:r>
              <a:rPr sz="1000" dirty="0">
                <a:latin typeface="Times New Roman"/>
                <a:cs typeface="Times New Roman"/>
              </a:rPr>
              <a:t>en </a:t>
            </a:r>
            <a:r>
              <a:rPr sz="1000" spc="-4" dirty="0">
                <a:latin typeface="Times New Roman"/>
                <a:cs typeface="Times New Roman"/>
              </a:rPr>
              <a:t>estas </a:t>
            </a:r>
            <a:r>
              <a:rPr sz="1000" dirty="0">
                <a:latin typeface="Times New Roman"/>
                <a:cs typeface="Times New Roman"/>
              </a:rPr>
              <a:t>normas </a:t>
            </a:r>
            <a:r>
              <a:rPr sz="1000" spc="-4" dirty="0">
                <a:latin typeface="Times New Roman"/>
                <a:cs typeface="Times New Roman"/>
              </a:rPr>
              <a:t>están comprendidas las </a:t>
            </a:r>
            <a:r>
              <a:rPr sz="1000" dirty="0">
                <a:latin typeface="Times New Roman"/>
                <a:cs typeface="Times New Roman"/>
              </a:rPr>
              <a:t>normas </a:t>
            </a:r>
            <a:r>
              <a:rPr sz="1000" spc="-4" dirty="0">
                <a:latin typeface="Times New Roman"/>
                <a:cs typeface="Times New Roman"/>
              </a:rPr>
              <a:t>IEEE std </a:t>
            </a:r>
            <a:r>
              <a:rPr sz="1000" dirty="0">
                <a:latin typeface="Times New Roman"/>
                <a:cs typeface="Times New Roman"/>
              </a:rPr>
              <a:t> C37.102, la </a:t>
            </a:r>
            <a:r>
              <a:rPr sz="1000" spc="-4" dirty="0">
                <a:latin typeface="Times New Roman"/>
                <a:cs typeface="Times New Roman"/>
              </a:rPr>
              <a:t>cual es </a:t>
            </a:r>
            <a:r>
              <a:rPr sz="1000" dirty="0">
                <a:latin typeface="Times New Roman"/>
                <a:cs typeface="Times New Roman"/>
              </a:rPr>
              <a:t>una guía </a:t>
            </a:r>
            <a:r>
              <a:rPr sz="1000" spc="-4" dirty="0">
                <a:latin typeface="Times New Roman"/>
                <a:cs typeface="Times New Roman"/>
              </a:rPr>
              <a:t>para </a:t>
            </a:r>
            <a:r>
              <a:rPr sz="1000" dirty="0">
                <a:latin typeface="Times New Roman"/>
                <a:cs typeface="Times New Roman"/>
              </a:rPr>
              <a:t>la implementación de </a:t>
            </a:r>
            <a:r>
              <a:rPr sz="1000" spc="-4" dirty="0">
                <a:latin typeface="Times New Roman"/>
                <a:cs typeface="Times New Roman"/>
              </a:rPr>
              <a:t>protecciones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generadores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corriente alterna, </a:t>
            </a:r>
            <a:r>
              <a:rPr sz="1000" dirty="0">
                <a:latin typeface="Times New Roman"/>
                <a:cs typeface="Times New Roman"/>
              </a:rPr>
              <a:t>la norma </a:t>
            </a:r>
            <a:r>
              <a:rPr sz="1000" spc="-4" dirty="0">
                <a:latin typeface="Times New Roman"/>
                <a:cs typeface="Times New Roman"/>
              </a:rPr>
              <a:t>ANSI/IEEE </a:t>
            </a:r>
            <a:r>
              <a:rPr sz="1000" dirty="0">
                <a:latin typeface="Times New Roman"/>
                <a:cs typeface="Times New Roman"/>
              </a:rPr>
              <a:t>C50.13, la </a:t>
            </a:r>
            <a:r>
              <a:rPr sz="1000" spc="-4" dirty="0">
                <a:latin typeface="Times New Roman"/>
                <a:cs typeface="Times New Roman"/>
              </a:rPr>
              <a:t>cual es </a:t>
            </a:r>
            <a:r>
              <a:rPr sz="1000" dirty="0">
                <a:latin typeface="Times New Roman"/>
                <a:cs typeface="Times New Roman"/>
              </a:rPr>
              <a:t>un </a:t>
            </a:r>
            <a:r>
              <a:rPr sz="1000" spc="-4" dirty="0">
                <a:latin typeface="Times New Roman"/>
                <a:cs typeface="Times New Roman"/>
              </a:rPr>
              <a:t>estándar para </a:t>
            </a:r>
            <a:r>
              <a:rPr sz="1000" dirty="0">
                <a:latin typeface="Times New Roman"/>
                <a:cs typeface="Times New Roman"/>
              </a:rPr>
              <a:t>la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realización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los </a:t>
            </a:r>
            <a:r>
              <a:rPr sz="1000" dirty="0">
                <a:latin typeface="Times New Roman"/>
                <a:cs typeface="Times New Roman"/>
              </a:rPr>
              <a:t>ajustes de </a:t>
            </a:r>
            <a:r>
              <a:rPr sz="1000" spc="-4" dirty="0">
                <a:latin typeface="Times New Roman"/>
                <a:cs typeface="Times New Roman"/>
              </a:rPr>
              <a:t>las protecciones eléctricas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los generadores síncronos </a:t>
            </a:r>
            <a:r>
              <a:rPr sz="1000" dirty="0">
                <a:latin typeface="Times New Roman"/>
                <a:cs typeface="Times New Roman"/>
              </a:rPr>
              <a:t> de</a:t>
            </a:r>
            <a:r>
              <a:rPr sz="1000" spc="61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corriente</a:t>
            </a:r>
            <a:r>
              <a:rPr sz="1000" spc="65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alterna.</a:t>
            </a:r>
            <a:r>
              <a:rPr sz="1000" spc="77" dirty="0">
                <a:latin typeface="Times New Roman"/>
                <a:cs typeface="Times New Roman"/>
              </a:rPr>
              <a:t> </a:t>
            </a:r>
            <a:r>
              <a:rPr sz="1000" spc="-8" dirty="0">
                <a:latin typeface="Times New Roman"/>
                <a:cs typeface="Times New Roman"/>
              </a:rPr>
              <a:t>Los</a:t>
            </a:r>
            <a:r>
              <a:rPr sz="1000" spc="77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ajustes</a:t>
            </a:r>
            <a:r>
              <a:rPr sz="1000" spc="6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65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los</a:t>
            </a:r>
            <a:r>
              <a:rPr sz="1000" spc="77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sistemas</a:t>
            </a:r>
            <a:r>
              <a:rPr sz="1000" spc="65" dirty="0">
                <a:latin typeface="Times New Roman"/>
                <a:cs typeface="Times New Roman"/>
              </a:rPr>
              <a:t> </a:t>
            </a:r>
            <a:r>
              <a:rPr sz="1000" spc="-8" dirty="0">
                <a:latin typeface="Times New Roman"/>
                <a:cs typeface="Times New Roman"/>
              </a:rPr>
              <a:t>de</a:t>
            </a:r>
            <a:r>
              <a:rPr sz="1000" spc="65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protecciones</a:t>
            </a:r>
            <a:r>
              <a:rPr sz="1000" spc="73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65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los</a:t>
            </a:r>
            <a:r>
              <a:rPr sz="1000" spc="65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generadores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 la </a:t>
            </a:r>
            <a:r>
              <a:rPr sz="1000" spc="-4" dirty="0">
                <a:latin typeface="Times New Roman"/>
                <a:cs typeface="Times New Roman"/>
              </a:rPr>
              <a:t>Central fueron </a:t>
            </a:r>
            <a:r>
              <a:rPr sz="1000" dirty="0">
                <a:latin typeface="Times New Roman"/>
                <a:cs typeface="Times New Roman"/>
              </a:rPr>
              <a:t>diseñados </a:t>
            </a:r>
            <a:r>
              <a:rPr sz="1000" spc="-4" dirty="0">
                <a:latin typeface="Times New Roman"/>
                <a:cs typeface="Times New Roman"/>
              </a:rPr>
              <a:t>en base </a:t>
            </a:r>
            <a:r>
              <a:rPr sz="1000" dirty="0">
                <a:latin typeface="Times New Roman"/>
                <a:cs typeface="Times New Roman"/>
              </a:rPr>
              <a:t>a </a:t>
            </a:r>
            <a:r>
              <a:rPr sz="1000" spc="-4" dirty="0">
                <a:latin typeface="Times New Roman"/>
                <a:cs typeface="Times New Roman"/>
              </a:rPr>
              <a:t>dichas </a:t>
            </a:r>
            <a:r>
              <a:rPr sz="1000" dirty="0">
                <a:latin typeface="Times New Roman"/>
                <a:cs typeface="Times New Roman"/>
              </a:rPr>
              <a:t>normas y estándares, </a:t>
            </a:r>
            <a:r>
              <a:rPr sz="1000" spc="-4" dirty="0">
                <a:latin typeface="Times New Roman"/>
                <a:cs typeface="Times New Roman"/>
              </a:rPr>
              <a:t>en </a:t>
            </a:r>
            <a:r>
              <a:rPr sz="1000" dirty="0">
                <a:latin typeface="Times New Roman"/>
                <a:cs typeface="Times New Roman"/>
              </a:rPr>
              <a:t>estos </a:t>
            </a:r>
            <a:r>
              <a:rPr sz="1000" spc="-4" dirty="0">
                <a:latin typeface="Times New Roman"/>
                <a:cs typeface="Times New Roman"/>
              </a:rPr>
              <a:t>ajustes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</a:t>
            </a:r>
            <a:r>
              <a:rPr sz="1000" spc="165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implementaron</a:t>
            </a:r>
            <a:r>
              <a:rPr sz="1000" spc="17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los</a:t>
            </a:r>
            <a:r>
              <a:rPr sz="1000" spc="185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requerimientos</a:t>
            </a:r>
            <a:r>
              <a:rPr sz="1000" spc="17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específicos</a:t>
            </a:r>
            <a:r>
              <a:rPr sz="1000" spc="18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del</a:t>
            </a:r>
            <a:r>
              <a:rPr sz="1000" spc="17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generador</a:t>
            </a:r>
            <a:r>
              <a:rPr sz="1000" spc="17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con</a:t>
            </a:r>
            <a:r>
              <a:rPr sz="1000" spc="17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los</a:t>
            </a:r>
            <a:r>
              <a:rPr sz="1000" spc="185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cuales</a:t>
            </a:r>
            <a:r>
              <a:rPr sz="1000" spc="17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</a:t>
            </a:r>
            <a:endParaRPr sz="1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xfrm>
            <a:off x="6329082" y="5931133"/>
            <a:ext cx="300182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0777"/>
            <a:r>
              <a:rPr dirty="0"/>
              <a:t>121</a:t>
            </a:r>
          </a:p>
        </p:txBody>
      </p:sp>
      <p:sp>
        <p:nvSpPr>
          <p:cNvPr id="2" name="object 2"/>
          <p:cNvSpPr txBox="1"/>
          <p:nvPr/>
        </p:nvSpPr>
        <p:spPr>
          <a:xfrm>
            <a:off x="1277023" y="559879"/>
            <a:ext cx="5330103" cy="6039011"/>
          </a:xfrm>
          <a:prstGeom prst="rect">
            <a:avLst/>
          </a:prstGeom>
        </p:spPr>
        <p:txBody>
          <a:bodyPr vert="horz" wrap="square" lIns="0" tIns="5130" rIns="0" bIns="0" rtlCol="0">
            <a:spAutoFit/>
          </a:bodyPr>
          <a:lstStyle/>
          <a:p>
            <a:pPr marL="194922" marR="4617" algn="just">
              <a:lnSpc>
                <a:spcPct val="103400"/>
              </a:lnSpc>
              <a:spcBef>
                <a:spcPts val="40"/>
              </a:spcBef>
            </a:pPr>
            <a:r>
              <a:rPr sz="1000" spc="-4" dirty="0">
                <a:latin typeface="Times New Roman"/>
                <a:cs typeface="Times New Roman"/>
              </a:rPr>
              <a:t>garantiza </a:t>
            </a:r>
            <a:r>
              <a:rPr sz="1000" dirty="0">
                <a:latin typeface="Times New Roman"/>
                <a:cs typeface="Times New Roman"/>
              </a:rPr>
              <a:t>un </a:t>
            </a:r>
            <a:r>
              <a:rPr sz="1000" spc="-4" dirty="0">
                <a:latin typeface="Times New Roman"/>
                <a:cs typeface="Times New Roman"/>
              </a:rPr>
              <a:t>ajuste óptimo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las protecciones. </a:t>
            </a:r>
            <a:r>
              <a:rPr sz="1000" dirty="0">
                <a:latin typeface="Times New Roman"/>
                <a:cs typeface="Times New Roman"/>
              </a:rPr>
              <a:t>El </a:t>
            </a:r>
            <a:r>
              <a:rPr sz="1000" spc="-4" dirty="0">
                <a:latin typeface="Times New Roman"/>
                <a:cs typeface="Times New Roman"/>
              </a:rPr>
              <a:t>sistema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protecciones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los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generadores </a:t>
            </a:r>
            <a:r>
              <a:rPr sz="1000" dirty="0">
                <a:latin typeface="Times New Roman"/>
                <a:cs typeface="Times New Roman"/>
              </a:rPr>
              <a:t>de la </a:t>
            </a:r>
            <a:r>
              <a:rPr sz="1000" spc="-4" dirty="0">
                <a:latin typeface="Times New Roman"/>
                <a:cs typeface="Times New Roman"/>
              </a:rPr>
              <a:t>Central Hidroeléctrica </a:t>
            </a:r>
            <a:r>
              <a:rPr sz="1000" dirty="0">
                <a:latin typeface="Times New Roman"/>
                <a:cs typeface="Times New Roman"/>
              </a:rPr>
              <a:t>15 de septiembre </a:t>
            </a:r>
            <a:r>
              <a:rPr sz="1000" spc="-4" dirty="0">
                <a:latin typeface="Times New Roman"/>
                <a:cs typeface="Times New Roman"/>
              </a:rPr>
              <a:t>está </a:t>
            </a:r>
            <a:r>
              <a:rPr sz="1000" dirty="0">
                <a:latin typeface="Times New Roman"/>
                <a:cs typeface="Times New Roman"/>
              </a:rPr>
              <a:t>a </a:t>
            </a:r>
            <a:r>
              <a:rPr sz="1000" spc="-4" dirty="0">
                <a:latin typeface="Times New Roman"/>
                <a:cs typeface="Times New Roman"/>
              </a:rPr>
              <a:t>cargo </a:t>
            </a:r>
            <a:r>
              <a:rPr sz="1000" spc="4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los relés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Beckwinth Electric </a:t>
            </a:r>
            <a:r>
              <a:rPr sz="1000" dirty="0">
                <a:latin typeface="Times New Roman"/>
                <a:cs typeface="Times New Roman"/>
              </a:rPr>
              <a:t>modelo </a:t>
            </a:r>
            <a:r>
              <a:rPr sz="1000" spc="-4" dirty="0">
                <a:latin typeface="Times New Roman"/>
                <a:cs typeface="Times New Roman"/>
              </a:rPr>
              <a:t>M-3425, </a:t>
            </a:r>
            <a:r>
              <a:rPr sz="1000" dirty="0">
                <a:latin typeface="Times New Roman"/>
                <a:cs typeface="Times New Roman"/>
              </a:rPr>
              <a:t>dichos relés </a:t>
            </a:r>
            <a:r>
              <a:rPr sz="1000" spc="-4" dirty="0">
                <a:latin typeface="Times New Roman"/>
                <a:cs typeface="Times New Roman"/>
              </a:rPr>
              <a:t>poseen unas buenas características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12" dirty="0">
                <a:latin typeface="Times New Roman"/>
                <a:cs typeface="Times New Roman"/>
              </a:rPr>
              <a:t>ya </a:t>
            </a:r>
            <a:r>
              <a:rPr sz="1000" dirty="0">
                <a:latin typeface="Times New Roman"/>
                <a:cs typeface="Times New Roman"/>
              </a:rPr>
              <a:t>que </a:t>
            </a:r>
            <a:r>
              <a:rPr sz="1000" spc="-4" dirty="0">
                <a:latin typeface="Times New Roman"/>
                <a:cs typeface="Times New Roman"/>
              </a:rPr>
              <a:t>exceden los </a:t>
            </a:r>
            <a:r>
              <a:rPr sz="1000" dirty="0">
                <a:latin typeface="Times New Roman"/>
                <a:cs typeface="Times New Roman"/>
              </a:rPr>
              <a:t>requisitos de la norma </a:t>
            </a:r>
            <a:r>
              <a:rPr sz="1000" spc="-4" dirty="0">
                <a:latin typeface="Times New Roman"/>
                <a:cs typeface="Times New Roman"/>
              </a:rPr>
              <a:t>IEEE </a:t>
            </a:r>
            <a:r>
              <a:rPr sz="1000" dirty="0">
                <a:latin typeface="Times New Roman"/>
                <a:cs typeface="Times New Roman"/>
              </a:rPr>
              <a:t>std C37.102, por </a:t>
            </a:r>
            <a:r>
              <a:rPr sz="1000" spc="-4" dirty="0">
                <a:latin typeface="Times New Roman"/>
                <a:cs typeface="Times New Roman"/>
              </a:rPr>
              <a:t>ello el </a:t>
            </a:r>
            <a:r>
              <a:rPr sz="1000" dirty="0">
                <a:latin typeface="Times New Roman"/>
                <a:cs typeface="Times New Roman"/>
              </a:rPr>
              <a:t>sistema de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protecciones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eléctricas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para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los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generadores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4" dirty="0">
                <a:latin typeface="Times New Roman"/>
                <a:cs typeface="Times New Roman"/>
              </a:rPr>
              <a:t>de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Central</a:t>
            </a:r>
            <a:r>
              <a:rPr sz="1000" dirty="0">
                <a:latin typeface="Times New Roman"/>
                <a:cs typeface="Times New Roman"/>
              </a:rPr>
              <a:t> Hidroeléctrica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15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septiembre, cuenta con los ajustes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las protecciones eléctricas</a:t>
            </a:r>
            <a:r>
              <a:rPr sz="1000" dirty="0">
                <a:latin typeface="Times New Roman"/>
                <a:cs typeface="Times New Roman"/>
              </a:rPr>
              <a:t> que garantiza la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protección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los generadores, así garantizando </a:t>
            </a:r>
            <a:r>
              <a:rPr sz="1000" dirty="0">
                <a:latin typeface="Times New Roman"/>
                <a:cs typeface="Times New Roman"/>
              </a:rPr>
              <a:t>un </a:t>
            </a:r>
            <a:r>
              <a:rPr sz="1000" spc="-4" dirty="0">
                <a:latin typeface="Times New Roman"/>
                <a:cs typeface="Times New Roman"/>
              </a:rPr>
              <a:t>funcionamiento </a:t>
            </a:r>
            <a:r>
              <a:rPr sz="1000" dirty="0">
                <a:latin typeface="Times New Roman"/>
                <a:cs typeface="Times New Roman"/>
              </a:rPr>
              <a:t>óptimo </a:t>
            </a:r>
            <a:r>
              <a:rPr sz="1000" spc="-8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estos </a:t>
            </a:r>
            <a:r>
              <a:rPr sz="1000" dirty="0">
                <a:latin typeface="Times New Roman"/>
                <a:cs typeface="Times New Roman"/>
              </a:rPr>
              <a:t>y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con </a:t>
            </a:r>
            <a:r>
              <a:rPr sz="1000" dirty="0">
                <a:latin typeface="Times New Roman"/>
                <a:cs typeface="Times New Roman"/>
              </a:rPr>
              <a:t>la </a:t>
            </a:r>
            <a:r>
              <a:rPr sz="1000" spc="-4" dirty="0">
                <a:latin typeface="Times New Roman"/>
                <a:cs typeface="Times New Roman"/>
              </a:rPr>
              <a:t>confianza </a:t>
            </a:r>
            <a:r>
              <a:rPr sz="1000" spc="4" dirty="0">
                <a:latin typeface="Times New Roman"/>
                <a:cs typeface="Times New Roman"/>
              </a:rPr>
              <a:t>de </a:t>
            </a:r>
            <a:r>
              <a:rPr sz="1000" dirty="0">
                <a:latin typeface="Times New Roman"/>
                <a:cs typeface="Times New Roman"/>
              </a:rPr>
              <a:t>que </a:t>
            </a:r>
            <a:r>
              <a:rPr sz="1000" spc="-4" dirty="0">
                <a:latin typeface="Times New Roman"/>
                <a:cs typeface="Times New Roman"/>
              </a:rPr>
              <a:t>al presentarse </a:t>
            </a:r>
            <a:r>
              <a:rPr sz="1000" dirty="0">
                <a:latin typeface="Times New Roman"/>
                <a:cs typeface="Times New Roman"/>
              </a:rPr>
              <a:t>una </a:t>
            </a:r>
            <a:r>
              <a:rPr sz="1000" spc="-4" dirty="0">
                <a:latin typeface="Times New Roman"/>
                <a:cs typeface="Times New Roman"/>
              </a:rPr>
              <a:t>falla en </a:t>
            </a:r>
            <a:r>
              <a:rPr sz="1000" dirty="0">
                <a:latin typeface="Times New Roman"/>
                <a:cs typeface="Times New Roman"/>
              </a:rPr>
              <a:t>un </a:t>
            </a:r>
            <a:r>
              <a:rPr sz="1000" spc="-4" dirty="0">
                <a:latin typeface="Times New Roman"/>
                <a:cs typeface="Times New Roman"/>
              </a:rPr>
              <a:t>momento determinado las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protecciones actuaran en el </a:t>
            </a:r>
            <a:r>
              <a:rPr sz="1000" dirty="0">
                <a:latin typeface="Times New Roman"/>
                <a:cs typeface="Times New Roman"/>
              </a:rPr>
              <a:t>menor tiempo posible y de forma </a:t>
            </a:r>
            <a:r>
              <a:rPr sz="1000" spc="-4" dirty="0">
                <a:latin typeface="Times New Roman"/>
                <a:cs typeface="Times New Roman"/>
              </a:rPr>
              <a:t>confiable según los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ajustes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realizados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relé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4" dirty="0">
                <a:latin typeface="Times New Roman"/>
                <a:cs typeface="Times New Roman"/>
              </a:rPr>
              <a:t>de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protecciones,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garantizando</a:t>
            </a:r>
            <a:r>
              <a:rPr sz="1000" dirty="0">
                <a:latin typeface="Times New Roman"/>
                <a:cs typeface="Times New Roman"/>
              </a:rPr>
              <a:t> la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protección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los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generadores</a:t>
            </a:r>
            <a:r>
              <a:rPr sz="1000" spc="1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y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del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personal de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 </a:t>
            </a:r>
            <a:r>
              <a:rPr sz="1000" spc="-4" dirty="0">
                <a:latin typeface="Times New Roman"/>
                <a:cs typeface="Times New Roman"/>
              </a:rPr>
              <a:t>central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que </a:t>
            </a:r>
            <a:r>
              <a:rPr sz="1000" spc="-4" dirty="0">
                <a:latin typeface="Times New Roman"/>
                <a:cs typeface="Times New Roman"/>
              </a:rPr>
              <a:t>se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encuentre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sus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alrededores.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4"/>
              </a:spcBef>
            </a:pPr>
            <a:endParaRPr sz="1100">
              <a:latin typeface="Times New Roman"/>
              <a:cs typeface="Times New Roman"/>
            </a:endParaRPr>
          </a:p>
          <a:p>
            <a:pPr marL="194922" marR="4104" indent="-184663" algn="just">
              <a:lnSpc>
                <a:spcPct val="103400"/>
              </a:lnSpc>
            </a:pPr>
            <a:r>
              <a:rPr sz="1000" dirty="0">
                <a:latin typeface="Times New Roman"/>
                <a:cs typeface="Times New Roman"/>
              </a:rPr>
              <a:t>3.</a:t>
            </a:r>
            <a:r>
              <a:rPr sz="1000" spc="24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En </a:t>
            </a:r>
            <a:r>
              <a:rPr sz="1000" spc="-4" dirty="0">
                <a:latin typeface="Times New Roman"/>
                <a:cs typeface="Times New Roman"/>
              </a:rPr>
              <a:t>relación al historial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fallas eléctricas </a:t>
            </a:r>
            <a:r>
              <a:rPr sz="1000" dirty="0">
                <a:latin typeface="Times New Roman"/>
                <a:cs typeface="Times New Roman"/>
              </a:rPr>
              <a:t>proporcionados por </a:t>
            </a:r>
            <a:r>
              <a:rPr sz="1000" spc="-4" dirty="0">
                <a:latin typeface="Times New Roman"/>
                <a:cs typeface="Times New Roman"/>
              </a:rPr>
              <a:t>el personal </a:t>
            </a:r>
            <a:r>
              <a:rPr sz="1000" dirty="0">
                <a:latin typeface="Times New Roman"/>
                <a:cs typeface="Times New Roman"/>
              </a:rPr>
              <a:t>de la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Central Hidroeléctrica </a:t>
            </a:r>
            <a:r>
              <a:rPr sz="1000" dirty="0">
                <a:latin typeface="Times New Roman"/>
                <a:cs typeface="Times New Roman"/>
              </a:rPr>
              <a:t>15 de </a:t>
            </a:r>
            <a:r>
              <a:rPr sz="1000" spc="-4" dirty="0">
                <a:latin typeface="Times New Roman"/>
                <a:cs typeface="Times New Roman"/>
              </a:rPr>
              <a:t>septiembre </a:t>
            </a:r>
            <a:r>
              <a:rPr sz="1000" dirty="0">
                <a:latin typeface="Times New Roman"/>
                <a:cs typeface="Times New Roman"/>
              </a:rPr>
              <a:t>para </a:t>
            </a:r>
            <a:r>
              <a:rPr sz="1000" spc="-4" dirty="0">
                <a:latin typeface="Times New Roman"/>
                <a:cs typeface="Times New Roman"/>
              </a:rPr>
              <a:t>el </a:t>
            </a:r>
            <a:r>
              <a:rPr sz="1000" dirty="0">
                <a:latin typeface="Times New Roman"/>
                <a:cs typeface="Times New Roman"/>
              </a:rPr>
              <a:t>año 2019, </a:t>
            </a:r>
            <a:r>
              <a:rPr sz="1000" spc="-4" dirty="0">
                <a:latin typeface="Times New Roman"/>
                <a:cs typeface="Times New Roman"/>
              </a:rPr>
              <a:t>se cuenta con </a:t>
            </a:r>
            <a:r>
              <a:rPr sz="1000" dirty="0">
                <a:latin typeface="Times New Roman"/>
                <a:cs typeface="Times New Roman"/>
              </a:rPr>
              <a:t>un </a:t>
            </a:r>
            <a:r>
              <a:rPr sz="1000" spc="-4" dirty="0">
                <a:latin typeface="Times New Roman"/>
                <a:cs typeface="Times New Roman"/>
              </a:rPr>
              <a:t>total </a:t>
            </a:r>
            <a:r>
              <a:rPr sz="1000" dirty="0">
                <a:latin typeface="Times New Roman"/>
                <a:cs typeface="Times New Roman"/>
              </a:rPr>
              <a:t>de 6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fallas para ese año, </a:t>
            </a:r>
            <a:r>
              <a:rPr sz="1000" dirty="0">
                <a:latin typeface="Times New Roman"/>
                <a:cs typeface="Times New Roman"/>
              </a:rPr>
              <a:t>teniendo un </a:t>
            </a:r>
            <a:r>
              <a:rPr sz="1000" spc="-4" dirty="0">
                <a:latin typeface="Times New Roman"/>
                <a:cs typeface="Times New Roman"/>
              </a:rPr>
              <a:t>número total </a:t>
            </a:r>
            <a:r>
              <a:rPr sz="1000" dirty="0">
                <a:latin typeface="Times New Roman"/>
                <a:cs typeface="Times New Roman"/>
              </a:rPr>
              <a:t>de 4 </a:t>
            </a:r>
            <a:r>
              <a:rPr sz="1000" spc="-4" dirty="0">
                <a:latin typeface="Times New Roman"/>
                <a:cs typeface="Times New Roman"/>
              </a:rPr>
              <a:t>fallas en el equipo, </a:t>
            </a:r>
            <a:r>
              <a:rPr sz="1000" dirty="0">
                <a:latin typeface="Times New Roman"/>
                <a:cs typeface="Times New Roman"/>
              </a:rPr>
              <a:t>de las </a:t>
            </a:r>
            <a:r>
              <a:rPr sz="1000" spc="-4" dirty="0">
                <a:latin typeface="Times New Roman"/>
                <a:cs typeface="Times New Roman"/>
              </a:rPr>
              <a:t>cuales </a:t>
            </a:r>
            <a:r>
              <a:rPr sz="1000" dirty="0">
                <a:latin typeface="Times New Roman"/>
                <a:cs typeface="Times New Roman"/>
              </a:rPr>
              <a:t>3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fallas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fueron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causa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del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disparo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spc="4" dirty="0">
                <a:latin typeface="Times New Roman"/>
                <a:cs typeface="Times New Roman"/>
              </a:rPr>
              <a:t>la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protección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27TN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cual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spc="4" dirty="0">
                <a:latin typeface="Times New Roman"/>
                <a:cs typeface="Times New Roman"/>
              </a:rPr>
              <a:t>la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protección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contra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falla </a:t>
            </a:r>
            <a:r>
              <a:rPr sz="1000" dirty="0">
                <a:latin typeface="Times New Roman"/>
                <a:cs typeface="Times New Roman"/>
              </a:rPr>
              <a:t>a </a:t>
            </a:r>
            <a:r>
              <a:rPr sz="1000" spc="-4" dirty="0">
                <a:latin typeface="Times New Roman"/>
                <a:cs typeface="Times New Roman"/>
              </a:rPr>
              <a:t>tierra en el devanado del estator, esta protección en los relés es </a:t>
            </a:r>
            <a:r>
              <a:rPr sz="1000" dirty="0">
                <a:latin typeface="Times New Roman"/>
                <a:cs typeface="Times New Roman"/>
              </a:rPr>
              <a:t>una parte </a:t>
            </a:r>
            <a:r>
              <a:rPr sz="1000" spc="4" dirty="0">
                <a:latin typeface="Times New Roman"/>
                <a:cs typeface="Times New Roman"/>
              </a:rPr>
              <a:t>de 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una </a:t>
            </a:r>
            <a:r>
              <a:rPr sz="1000" spc="-4" dirty="0">
                <a:latin typeface="Times New Roman"/>
                <a:cs typeface="Times New Roman"/>
              </a:rPr>
              <a:t>protección </a:t>
            </a:r>
            <a:r>
              <a:rPr sz="1000" dirty="0">
                <a:latin typeface="Times New Roman"/>
                <a:cs typeface="Times New Roman"/>
              </a:rPr>
              <a:t>doble, </a:t>
            </a:r>
            <a:r>
              <a:rPr sz="1000" spc="-4" dirty="0">
                <a:latin typeface="Times New Roman"/>
                <a:cs typeface="Times New Roman"/>
              </a:rPr>
              <a:t>conformada </a:t>
            </a:r>
            <a:r>
              <a:rPr sz="1000" dirty="0">
                <a:latin typeface="Times New Roman"/>
                <a:cs typeface="Times New Roman"/>
              </a:rPr>
              <a:t>por </a:t>
            </a:r>
            <a:r>
              <a:rPr sz="1000" spc="-4" dirty="0">
                <a:latin typeface="Times New Roman"/>
                <a:cs typeface="Times New Roman"/>
              </a:rPr>
              <a:t>dos protecciones </a:t>
            </a:r>
            <a:r>
              <a:rPr sz="1000" dirty="0">
                <a:latin typeface="Times New Roman"/>
                <a:cs typeface="Times New Roman"/>
              </a:rPr>
              <a:t>(27TN </a:t>
            </a:r>
            <a:r>
              <a:rPr sz="1000" spc="-4" dirty="0">
                <a:latin typeface="Times New Roman"/>
                <a:cs typeface="Times New Roman"/>
              </a:rPr>
              <a:t>bajo voltaje </a:t>
            </a:r>
            <a:r>
              <a:rPr sz="1000" dirty="0">
                <a:latin typeface="Times New Roman"/>
                <a:cs typeface="Times New Roman"/>
              </a:rPr>
              <a:t>y la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protección </a:t>
            </a:r>
            <a:r>
              <a:rPr sz="1000" dirty="0">
                <a:latin typeface="Times New Roman"/>
                <a:cs typeface="Times New Roman"/>
              </a:rPr>
              <a:t>59N sobre voltaje </a:t>
            </a:r>
            <a:r>
              <a:rPr sz="1000" spc="-4" dirty="0">
                <a:latin typeface="Times New Roman"/>
                <a:cs typeface="Times New Roman"/>
              </a:rPr>
              <a:t>del neutro), en esta </a:t>
            </a:r>
            <a:r>
              <a:rPr sz="1000" dirty="0">
                <a:latin typeface="Times New Roman"/>
                <a:cs typeface="Times New Roman"/>
              </a:rPr>
              <a:t>protección doble </a:t>
            </a:r>
            <a:r>
              <a:rPr sz="1000" spc="-4" dirty="0">
                <a:latin typeface="Times New Roman"/>
                <a:cs typeface="Times New Roman"/>
              </a:rPr>
              <a:t>se </a:t>
            </a:r>
            <a:r>
              <a:rPr sz="1000" dirty="0">
                <a:latin typeface="Times New Roman"/>
                <a:cs typeface="Times New Roman"/>
              </a:rPr>
              <a:t>tienen </a:t>
            </a:r>
            <a:r>
              <a:rPr sz="1000" spc="-4" dirty="0">
                <a:latin typeface="Times New Roman"/>
                <a:cs typeface="Times New Roman"/>
              </a:rPr>
              <a:t>dos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escenarios ante </a:t>
            </a:r>
            <a:r>
              <a:rPr sz="1000" dirty="0">
                <a:latin typeface="Times New Roman"/>
                <a:cs typeface="Times New Roman"/>
              </a:rPr>
              <a:t>una falla, </a:t>
            </a:r>
            <a:r>
              <a:rPr sz="1000" spc="-4" dirty="0">
                <a:latin typeface="Times New Roman"/>
                <a:cs typeface="Times New Roman"/>
              </a:rPr>
              <a:t>el </a:t>
            </a:r>
            <a:r>
              <a:rPr sz="1000" dirty="0">
                <a:latin typeface="Times New Roman"/>
                <a:cs typeface="Times New Roman"/>
              </a:rPr>
              <a:t>primer escenario es una falla </a:t>
            </a:r>
            <a:r>
              <a:rPr sz="1000" spc="-4" dirty="0">
                <a:latin typeface="Times New Roman"/>
                <a:cs typeface="Times New Roman"/>
              </a:rPr>
              <a:t>cercana al </a:t>
            </a:r>
            <a:r>
              <a:rPr sz="1000" dirty="0">
                <a:latin typeface="Times New Roman"/>
                <a:cs typeface="Times New Roman"/>
              </a:rPr>
              <a:t>neutro </a:t>
            </a:r>
            <a:r>
              <a:rPr sz="1000" spc="-4" dirty="0">
                <a:latin typeface="Times New Roman"/>
                <a:cs typeface="Times New Roman"/>
              </a:rPr>
              <a:t>del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generador</a:t>
            </a:r>
            <a:r>
              <a:rPr sz="1000" dirty="0">
                <a:latin typeface="Times New Roman"/>
                <a:cs typeface="Times New Roman"/>
              </a:rPr>
              <a:t> que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provoca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que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tensión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4" dirty="0">
                <a:latin typeface="Times New Roman"/>
                <a:cs typeface="Times New Roman"/>
              </a:rPr>
              <a:t> la</a:t>
            </a:r>
            <a:r>
              <a:rPr sz="1000" spc="25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tercera</a:t>
            </a:r>
            <a:r>
              <a:rPr sz="1000" dirty="0">
                <a:latin typeface="Times New Roman"/>
                <a:cs typeface="Times New Roman"/>
              </a:rPr>
              <a:t> armónica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disminuya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considerablemente en el neutro </a:t>
            </a:r>
            <a:r>
              <a:rPr sz="1000" dirty="0">
                <a:latin typeface="Times New Roman"/>
                <a:cs typeface="Times New Roman"/>
              </a:rPr>
              <a:t>y </a:t>
            </a:r>
            <a:r>
              <a:rPr sz="1000" spc="-4" dirty="0">
                <a:latin typeface="Times New Roman"/>
                <a:cs typeface="Times New Roman"/>
              </a:rPr>
              <a:t>se tenga </a:t>
            </a:r>
            <a:r>
              <a:rPr sz="1000" dirty="0">
                <a:latin typeface="Times New Roman"/>
                <a:cs typeface="Times New Roman"/>
              </a:rPr>
              <a:t>la </a:t>
            </a:r>
            <a:r>
              <a:rPr sz="1000" spc="-4" dirty="0">
                <a:latin typeface="Times New Roman"/>
                <a:cs typeface="Times New Roman"/>
              </a:rPr>
              <a:t>actuación </a:t>
            </a:r>
            <a:r>
              <a:rPr sz="1000" dirty="0">
                <a:latin typeface="Times New Roman"/>
                <a:cs typeface="Times New Roman"/>
              </a:rPr>
              <a:t>de la protección </a:t>
            </a:r>
            <a:r>
              <a:rPr sz="1000" spc="4" dirty="0">
                <a:latin typeface="Times New Roman"/>
                <a:cs typeface="Times New Roman"/>
              </a:rPr>
              <a:t>27TN, </a:t>
            </a:r>
            <a:r>
              <a:rPr sz="1000" spc="-4" dirty="0">
                <a:latin typeface="Times New Roman"/>
                <a:cs typeface="Times New Roman"/>
              </a:rPr>
              <a:t>el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segundo escenario es </a:t>
            </a:r>
            <a:r>
              <a:rPr sz="1000" dirty="0">
                <a:latin typeface="Times New Roman"/>
                <a:cs typeface="Times New Roman"/>
              </a:rPr>
              <a:t>una </a:t>
            </a:r>
            <a:r>
              <a:rPr sz="1000" spc="-4" dirty="0">
                <a:latin typeface="Times New Roman"/>
                <a:cs typeface="Times New Roman"/>
              </a:rPr>
              <a:t>falla cercana </a:t>
            </a:r>
            <a:r>
              <a:rPr sz="1000" dirty="0">
                <a:latin typeface="Times New Roman"/>
                <a:cs typeface="Times New Roman"/>
              </a:rPr>
              <a:t>a </a:t>
            </a:r>
            <a:r>
              <a:rPr sz="1000" spc="-4" dirty="0">
                <a:latin typeface="Times New Roman"/>
                <a:cs typeface="Times New Roman"/>
              </a:rPr>
              <a:t>las </a:t>
            </a:r>
            <a:r>
              <a:rPr sz="1000" dirty="0">
                <a:latin typeface="Times New Roman"/>
                <a:cs typeface="Times New Roman"/>
              </a:rPr>
              <a:t>terminales </a:t>
            </a:r>
            <a:r>
              <a:rPr sz="1000" spc="-4" dirty="0">
                <a:latin typeface="Times New Roman"/>
                <a:cs typeface="Times New Roman"/>
              </a:rPr>
              <a:t>del generador </a:t>
            </a:r>
            <a:r>
              <a:rPr sz="1000" dirty="0">
                <a:latin typeface="Times New Roman"/>
                <a:cs typeface="Times New Roman"/>
              </a:rPr>
              <a:t>que conlleva a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que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voltaje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incremente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neutro</a:t>
            </a:r>
            <a:r>
              <a:rPr sz="1000" dirty="0">
                <a:latin typeface="Times New Roman"/>
                <a:cs typeface="Times New Roman"/>
              </a:rPr>
              <a:t> y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tenga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actuación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spc="4" dirty="0">
                <a:latin typeface="Times New Roman"/>
                <a:cs typeface="Times New Roman"/>
              </a:rPr>
              <a:t>la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protección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59N, </a:t>
            </a:r>
            <a:r>
              <a:rPr sz="1000" spc="-23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como </a:t>
            </a:r>
            <a:r>
              <a:rPr sz="1000" dirty="0">
                <a:latin typeface="Times New Roman"/>
                <a:cs typeface="Times New Roman"/>
              </a:rPr>
              <a:t>no </a:t>
            </a:r>
            <a:r>
              <a:rPr sz="1000" spc="-4" dirty="0">
                <a:latin typeface="Times New Roman"/>
                <a:cs typeface="Times New Roman"/>
              </a:rPr>
              <a:t>se tienen para ese año </a:t>
            </a:r>
            <a:r>
              <a:rPr sz="1000" dirty="0">
                <a:latin typeface="Times New Roman"/>
                <a:cs typeface="Times New Roman"/>
              </a:rPr>
              <a:t>un </a:t>
            </a:r>
            <a:r>
              <a:rPr sz="1000" spc="-4" dirty="0">
                <a:latin typeface="Times New Roman"/>
                <a:cs typeface="Times New Roman"/>
              </a:rPr>
              <a:t>disparo </a:t>
            </a:r>
            <a:r>
              <a:rPr sz="1000" dirty="0">
                <a:latin typeface="Times New Roman"/>
                <a:cs typeface="Times New Roman"/>
              </a:rPr>
              <a:t>de la </a:t>
            </a:r>
            <a:r>
              <a:rPr sz="1000" spc="-4" dirty="0">
                <a:latin typeface="Times New Roman"/>
                <a:cs typeface="Times New Roman"/>
              </a:rPr>
              <a:t>protección </a:t>
            </a:r>
            <a:r>
              <a:rPr sz="1000" dirty="0">
                <a:latin typeface="Times New Roman"/>
                <a:cs typeface="Times New Roman"/>
              </a:rPr>
              <a:t>59N, </a:t>
            </a:r>
            <a:r>
              <a:rPr sz="1000" spc="-4" dirty="0">
                <a:latin typeface="Times New Roman"/>
                <a:cs typeface="Times New Roman"/>
              </a:rPr>
              <a:t>se tiene </a:t>
            </a:r>
            <a:r>
              <a:rPr sz="1000" dirty="0">
                <a:latin typeface="Times New Roman"/>
                <a:cs typeface="Times New Roman"/>
              </a:rPr>
              <a:t>presente </a:t>
            </a:r>
            <a:r>
              <a:rPr sz="1000" spc="-4" dirty="0">
                <a:latin typeface="Times New Roman"/>
                <a:cs typeface="Times New Roman"/>
              </a:rPr>
              <a:t>el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primer escenario, el </a:t>
            </a:r>
            <a:r>
              <a:rPr sz="1000" dirty="0">
                <a:latin typeface="Times New Roman"/>
                <a:cs typeface="Times New Roman"/>
              </a:rPr>
              <a:t>cual </a:t>
            </a:r>
            <a:r>
              <a:rPr sz="1000" spc="-4" dirty="0">
                <a:latin typeface="Times New Roman"/>
                <a:cs typeface="Times New Roman"/>
              </a:rPr>
              <a:t>indica </a:t>
            </a:r>
            <a:r>
              <a:rPr sz="1000" dirty="0">
                <a:latin typeface="Times New Roman"/>
                <a:cs typeface="Times New Roman"/>
              </a:rPr>
              <a:t>una </a:t>
            </a:r>
            <a:r>
              <a:rPr sz="1000" spc="-4" dirty="0">
                <a:latin typeface="Times New Roman"/>
                <a:cs typeface="Times New Roman"/>
              </a:rPr>
              <a:t>falla cercana </a:t>
            </a:r>
            <a:r>
              <a:rPr sz="1000" dirty="0">
                <a:latin typeface="Times New Roman"/>
                <a:cs typeface="Times New Roman"/>
              </a:rPr>
              <a:t>al </a:t>
            </a:r>
            <a:r>
              <a:rPr sz="1000" spc="-4" dirty="0">
                <a:latin typeface="Times New Roman"/>
                <a:cs typeface="Times New Roman"/>
              </a:rPr>
              <a:t>neutro del generador, </a:t>
            </a:r>
            <a:r>
              <a:rPr sz="1000" dirty="0">
                <a:latin typeface="Times New Roman"/>
                <a:cs typeface="Times New Roman"/>
              </a:rPr>
              <a:t>por </a:t>
            </a:r>
            <a:r>
              <a:rPr sz="1000" spc="-4" dirty="0">
                <a:latin typeface="Times New Roman"/>
                <a:cs typeface="Times New Roman"/>
              </a:rPr>
              <a:t>ello es </a:t>
            </a:r>
            <a:r>
              <a:rPr sz="1000" dirty="0">
                <a:latin typeface="Times New Roman"/>
                <a:cs typeface="Times New Roman"/>
              </a:rPr>
              <a:t> de </a:t>
            </a:r>
            <a:r>
              <a:rPr sz="1000" spc="-4" dirty="0">
                <a:latin typeface="Times New Roman"/>
                <a:cs typeface="Times New Roman"/>
              </a:rPr>
              <a:t>crucial importancia realizar las </a:t>
            </a:r>
            <a:r>
              <a:rPr sz="1000" dirty="0">
                <a:latin typeface="Times New Roman"/>
                <a:cs typeface="Times New Roman"/>
              </a:rPr>
              <a:t>mediciones pertinentes </a:t>
            </a:r>
            <a:r>
              <a:rPr sz="1000" spc="-4" dirty="0">
                <a:latin typeface="Times New Roman"/>
                <a:cs typeface="Times New Roman"/>
              </a:rPr>
              <a:t>en el aterrizaje </a:t>
            </a:r>
            <a:r>
              <a:rPr sz="1000" dirty="0">
                <a:latin typeface="Times New Roman"/>
                <a:cs typeface="Times New Roman"/>
              </a:rPr>
              <a:t>a </a:t>
            </a:r>
            <a:r>
              <a:rPr sz="1000" spc="-4" dirty="0">
                <a:latin typeface="Times New Roman"/>
                <a:cs typeface="Times New Roman"/>
              </a:rPr>
              <a:t>tierra </a:t>
            </a:r>
            <a:r>
              <a:rPr sz="1000" dirty="0">
                <a:latin typeface="Times New Roman"/>
                <a:cs typeface="Times New Roman"/>
              </a:rPr>
              <a:t>del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neutro del generador, </a:t>
            </a:r>
            <a:r>
              <a:rPr sz="1000" dirty="0">
                <a:latin typeface="Times New Roman"/>
                <a:cs typeface="Times New Roman"/>
              </a:rPr>
              <a:t>para </a:t>
            </a:r>
            <a:r>
              <a:rPr sz="1000" spc="-4" dirty="0">
                <a:latin typeface="Times New Roman"/>
                <a:cs typeface="Times New Roman"/>
              </a:rPr>
              <a:t>así </a:t>
            </a:r>
            <a:r>
              <a:rPr sz="1000" dirty="0">
                <a:latin typeface="Times New Roman"/>
                <a:cs typeface="Times New Roman"/>
              </a:rPr>
              <a:t>a </a:t>
            </a:r>
            <a:r>
              <a:rPr sz="1000" spc="-4" dirty="0">
                <a:latin typeface="Times New Roman"/>
                <a:cs typeface="Times New Roman"/>
              </a:rPr>
              <a:t>través </a:t>
            </a:r>
            <a:r>
              <a:rPr sz="1000" dirty="0">
                <a:latin typeface="Times New Roman"/>
                <a:cs typeface="Times New Roman"/>
              </a:rPr>
              <a:t>de mediciones </a:t>
            </a:r>
            <a:r>
              <a:rPr sz="1000" spc="-4" dirty="0">
                <a:latin typeface="Times New Roman"/>
                <a:cs typeface="Times New Roman"/>
              </a:rPr>
              <a:t>actuales </a:t>
            </a:r>
            <a:r>
              <a:rPr sz="1000" dirty="0">
                <a:latin typeface="Times New Roman"/>
                <a:cs typeface="Times New Roman"/>
              </a:rPr>
              <a:t>se conozca de mejor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forma los niveles </a:t>
            </a:r>
            <a:r>
              <a:rPr sz="1000" dirty="0">
                <a:latin typeface="Times New Roman"/>
                <a:cs typeface="Times New Roman"/>
              </a:rPr>
              <a:t>de tensión de </a:t>
            </a:r>
            <a:r>
              <a:rPr sz="1000" spc="-4" dirty="0">
                <a:latin typeface="Times New Roman"/>
                <a:cs typeface="Times New Roman"/>
              </a:rPr>
              <a:t>tercera </a:t>
            </a:r>
            <a:r>
              <a:rPr sz="1000" dirty="0">
                <a:latin typeface="Times New Roman"/>
                <a:cs typeface="Times New Roman"/>
              </a:rPr>
              <a:t>armónica </a:t>
            </a:r>
            <a:r>
              <a:rPr sz="1000" spc="-4" dirty="0">
                <a:latin typeface="Times New Roman"/>
                <a:cs typeface="Times New Roman"/>
              </a:rPr>
              <a:t>presentes en el aterrizaje </a:t>
            </a:r>
            <a:r>
              <a:rPr sz="1000" dirty="0">
                <a:latin typeface="Times New Roman"/>
                <a:cs typeface="Times New Roman"/>
              </a:rPr>
              <a:t>a tierra </a:t>
            </a:r>
            <a:r>
              <a:rPr sz="1000" spc="-4" dirty="0">
                <a:latin typeface="Times New Roman"/>
                <a:cs typeface="Times New Roman"/>
              </a:rPr>
              <a:t>del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neutro</a:t>
            </a:r>
            <a:r>
              <a:rPr sz="1000" spc="-53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del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generador,</a:t>
            </a:r>
            <a:r>
              <a:rPr sz="1000" spc="-57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se</a:t>
            </a:r>
            <a:r>
              <a:rPr sz="1000" spc="-57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tiene</a:t>
            </a:r>
            <a:r>
              <a:rPr sz="1000" spc="-53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que</a:t>
            </a:r>
            <a:r>
              <a:rPr sz="1000" spc="-4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realizar</a:t>
            </a:r>
            <a:r>
              <a:rPr sz="1000" spc="-57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un</a:t>
            </a:r>
            <a:r>
              <a:rPr sz="1000" spc="-53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monitoreo</a:t>
            </a:r>
            <a:r>
              <a:rPr sz="1000" spc="-53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constante</a:t>
            </a:r>
            <a:r>
              <a:rPr sz="1000" spc="-53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para</a:t>
            </a:r>
            <a:r>
              <a:rPr sz="1000" spc="-61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las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variaciones </a:t>
            </a:r>
            <a:r>
              <a:rPr sz="1000" spc="-23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los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valores</a:t>
            </a:r>
            <a:r>
              <a:rPr sz="1000" dirty="0">
                <a:latin typeface="Times New Roman"/>
                <a:cs typeface="Times New Roman"/>
              </a:rPr>
              <a:t> eléctricos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que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puede</a:t>
            </a:r>
            <a:r>
              <a:rPr sz="1000" dirty="0">
                <a:latin typeface="Times New Roman"/>
                <a:cs typeface="Times New Roman"/>
              </a:rPr>
              <a:t> presentar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aterrizaje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4" dirty="0">
                <a:latin typeface="Times New Roman"/>
                <a:cs typeface="Times New Roman"/>
              </a:rPr>
              <a:t>del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neutro</a:t>
            </a:r>
            <a:r>
              <a:rPr sz="1000" dirty="0">
                <a:latin typeface="Times New Roman"/>
                <a:cs typeface="Times New Roman"/>
              </a:rPr>
              <a:t> y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conexiones </a:t>
            </a:r>
            <a:r>
              <a:rPr sz="1000" spc="-4" dirty="0">
                <a:latin typeface="Times New Roman"/>
                <a:cs typeface="Times New Roman"/>
              </a:rPr>
              <a:t>secundarias, además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realizarle </a:t>
            </a:r>
            <a:r>
              <a:rPr sz="1000" dirty="0">
                <a:latin typeface="Times New Roman"/>
                <a:cs typeface="Times New Roman"/>
              </a:rPr>
              <a:t>monitoreo a los TP’s para </a:t>
            </a:r>
            <a:r>
              <a:rPr sz="1000" spc="-4" dirty="0">
                <a:latin typeface="Times New Roman"/>
                <a:cs typeface="Times New Roman"/>
              </a:rPr>
              <a:t>mantenerlos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 </a:t>
            </a:r>
            <a:r>
              <a:rPr sz="1000" dirty="0">
                <a:latin typeface="Times New Roman"/>
                <a:cs typeface="Times New Roman"/>
              </a:rPr>
              <a:t>óptimas </a:t>
            </a:r>
            <a:r>
              <a:rPr sz="1000" spc="-4" dirty="0">
                <a:latin typeface="Times New Roman"/>
                <a:cs typeface="Times New Roman"/>
              </a:rPr>
              <a:t>condiciones </a:t>
            </a:r>
            <a:r>
              <a:rPr sz="1000" dirty="0">
                <a:latin typeface="Times New Roman"/>
                <a:cs typeface="Times New Roman"/>
              </a:rPr>
              <a:t>y </a:t>
            </a:r>
            <a:r>
              <a:rPr sz="1000" spc="-4" dirty="0">
                <a:latin typeface="Times New Roman"/>
                <a:cs typeface="Times New Roman"/>
              </a:rPr>
              <a:t>ajustados </a:t>
            </a:r>
            <a:r>
              <a:rPr sz="1000" dirty="0">
                <a:latin typeface="Times New Roman"/>
                <a:cs typeface="Times New Roman"/>
              </a:rPr>
              <a:t>a </a:t>
            </a:r>
            <a:r>
              <a:rPr sz="1000" spc="-4" dirty="0">
                <a:latin typeface="Times New Roman"/>
                <a:cs typeface="Times New Roman"/>
              </a:rPr>
              <a:t>los </a:t>
            </a:r>
            <a:r>
              <a:rPr sz="1000" dirty="0">
                <a:latin typeface="Times New Roman"/>
                <a:cs typeface="Times New Roman"/>
              </a:rPr>
              <a:t>cambios </a:t>
            </a:r>
            <a:r>
              <a:rPr sz="1000" spc="-4" dirty="0">
                <a:latin typeface="Times New Roman"/>
                <a:cs typeface="Times New Roman"/>
              </a:rPr>
              <a:t>actuales, se </a:t>
            </a:r>
            <a:r>
              <a:rPr sz="1000" dirty="0">
                <a:latin typeface="Times New Roman"/>
                <a:cs typeface="Times New Roman"/>
              </a:rPr>
              <a:t>debe de proporcionar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una </a:t>
            </a:r>
            <a:r>
              <a:rPr sz="1000" spc="-4" dirty="0">
                <a:latin typeface="Times New Roman"/>
                <a:cs typeface="Times New Roman"/>
              </a:rPr>
              <a:t>flexibilidad en los ajustes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las protecciones, para diferentes </a:t>
            </a:r>
            <a:r>
              <a:rPr sz="1000" dirty="0">
                <a:latin typeface="Times New Roman"/>
                <a:cs typeface="Times New Roman"/>
              </a:rPr>
              <a:t>condiciones </a:t>
            </a:r>
            <a:r>
              <a:rPr sz="1000" spc="-4" dirty="0">
                <a:latin typeface="Times New Roman"/>
                <a:cs typeface="Times New Roman"/>
              </a:rPr>
              <a:t>si </a:t>
            </a:r>
            <a:r>
              <a:rPr sz="1000" spc="-8" dirty="0">
                <a:latin typeface="Times New Roman"/>
                <a:cs typeface="Times New Roman"/>
              </a:rPr>
              <a:t>no </a:t>
            </a:r>
            <a:r>
              <a:rPr sz="1000" spc="-4" dirty="0">
                <a:latin typeface="Times New Roman"/>
                <a:cs typeface="Times New Roman"/>
              </a:rPr>
              <a:t> se </a:t>
            </a:r>
            <a:r>
              <a:rPr sz="1000" dirty="0">
                <a:latin typeface="Times New Roman"/>
                <a:cs typeface="Times New Roman"/>
              </a:rPr>
              <a:t>cuenta </a:t>
            </a:r>
            <a:r>
              <a:rPr sz="1000" spc="-4" dirty="0">
                <a:latin typeface="Times New Roman"/>
                <a:cs typeface="Times New Roman"/>
              </a:rPr>
              <a:t>con ellas como condiciones </a:t>
            </a:r>
            <a:r>
              <a:rPr sz="1000" spc="4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carga, </a:t>
            </a:r>
            <a:r>
              <a:rPr sz="1000" dirty="0">
                <a:latin typeface="Times New Roman"/>
                <a:cs typeface="Times New Roman"/>
              </a:rPr>
              <a:t>bloqueo de </a:t>
            </a:r>
            <a:r>
              <a:rPr sz="1000" spc="-4" dirty="0">
                <a:latin typeface="Times New Roman"/>
                <a:cs typeface="Times New Roman"/>
              </a:rPr>
              <a:t>bajo </a:t>
            </a:r>
            <a:r>
              <a:rPr sz="1000" dirty="0">
                <a:latin typeface="Times New Roman"/>
                <a:cs typeface="Times New Roman"/>
              </a:rPr>
              <a:t>voltaje de secuencia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positiva, entre otras según los requerimientos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las normas aplicadas, </a:t>
            </a:r>
            <a:r>
              <a:rPr sz="1000" dirty="0">
                <a:latin typeface="Times New Roman"/>
                <a:cs typeface="Times New Roman"/>
              </a:rPr>
              <a:t>para </a:t>
            </a:r>
            <a:r>
              <a:rPr sz="1000" spc="-4" dirty="0">
                <a:latin typeface="Times New Roman"/>
                <a:cs typeface="Times New Roman"/>
              </a:rPr>
              <a:t>así </a:t>
            </a:r>
            <a:r>
              <a:rPr sz="1000" dirty="0">
                <a:latin typeface="Times New Roman"/>
                <a:cs typeface="Times New Roman"/>
              </a:rPr>
              <a:t>no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tener inconvenientes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disparos en estos casos </a:t>
            </a:r>
            <a:r>
              <a:rPr sz="1000" dirty="0">
                <a:latin typeface="Times New Roman"/>
                <a:cs typeface="Times New Roman"/>
              </a:rPr>
              <a:t>que </a:t>
            </a:r>
            <a:r>
              <a:rPr sz="1000" spc="-4" dirty="0">
                <a:latin typeface="Times New Roman"/>
                <a:cs typeface="Times New Roman"/>
              </a:rPr>
              <a:t>son momentáneos </a:t>
            </a:r>
            <a:r>
              <a:rPr sz="1000" dirty="0">
                <a:latin typeface="Times New Roman"/>
                <a:cs typeface="Times New Roman"/>
              </a:rPr>
              <a:t>por </a:t>
            </a:r>
            <a:r>
              <a:rPr sz="1000" spc="-4" dirty="0">
                <a:latin typeface="Times New Roman"/>
                <a:cs typeface="Times New Roman"/>
              </a:rPr>
              <a:t>algún </a:t>
            </a:r>
            <a:r>
              <a:rPr sz="1000" dirty="0">
                <a:latin typeface="Times New Roman"/>
                <a:cs typeface="Times New Roman"/>
              </a:rPr>
              <a:t> motivo </a:t>
            </a:r>
            <a:r>
              <a:rPr sz="1000" spc="-4" dirty="0">
                <a:latin typeface="Times New Roman"/>
                <a:cs typeface="Times New Roman"/>
              </a:rPr>
              <a:t>en </a:t>
            </a:r>
            <a:r>
              <a:rPr sz="1000" dirty="0">
                <a:latin typeface="Times New Roman"/>
                <a:cs typeface="Times New Roman"/>
              </a:rPr>
              <a:t>la </a:t>
            </a:r>
            <a:r>
              <a:rPr sz="1000" spc="-4" dirty="0">
                <a:latin typeface="Times New Roman"/>
                <a:cs typeface="Times New Roman"/>
              </a:rPr>
              <a:t>generación </a:t>
            </a:r>
            <a:r>
              <a:rPr sz="1000" dirty="0">
                <a:latin typeface="Times New Roman"/>
                <a:cs typeface="Times New Roman"/>
              </a:rPr>
              <a:t>y </a:t>
            </a:r>
            <a:r>
              <a:rPr sz="1000" spc="-4" dirty="0">
                <a:latin typeface="Times New Roman"/>
                <a:cs typeface="Times New Roman"/>
              </a:rPr>
              <a:t>así centrarse en </a:t>
            </a:r>
            <a:r>
              <a:rPr sz="1000" dirty="0">
                <a:latin typeface="Times New Roman"/>
                <a:cs typeface="Times New Roman"/>
              </a:rPr>
              <a:t>la </a:t>
            </a:r>
            <a:r>
              <a:rPr sz="1000" spc="-4" dirty="0">
                <a:latin typeface="Times New Roman"/>
                <a:cs typeface="Times New Roman"/>
              </a:rPr>
              <a:t>detección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las condiciones </a:t>
            </a:r>
            <a:r>
              <a:rPr sz="1000" dirty="0">
                <a:latin typeface="Times New Roman"/>
                <a:cs typeface="Times New Roman"/>
              </a:rPr>
              <a:t>que </a:t>
            </a:r>
            <a:r>
              <a:rPr sz="1000" spc="-4" dirty="0">
                <a:latin typeface="Times New Roman"/>
                <a:cs typeface="Times New Roman"/>
              </a:rPr>
              <a:t>están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generando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spc="4" dirty="0">
                <a:latin typeface="Times New Roman"/>
                <a:cs typeface="Times New Roman"/>
              </a:rPr>
              <a:t>la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falla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las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cercanías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del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neutro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del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generador,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por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ello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deben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tener </a:t>
            </a:r>
            <a:r>
              <a:rPr sz="1000" spc="-23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mediciones actuales </a:t>
            </a:r>
            <a:r>
              <a:rPr sz="1000" spc="4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los valores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corriente </a:t>
            </a:r>
            <a:r>
              <a:rPr sz="1000" dirty="0">
                <a:latin typeface="Times New Roman"/>
                <a:cs typeface="Times New Roman"/>
              </a:rPr>
              <a:t>y tensión </a:t>
            </a:r>
            <a:r>
              <a:rPr sz="1000" spc="-4" dirty="0">
                <a:latin typeface="Times New Roman"/>
                <a:cs typeface="Times New Roman"/>
              </a:rPr>
              <a:t>en el aterrizaje </a:t>
            </a:r>
            <a:r>
              <a:rPr sz="1000" dirty="0">
                <a:latin typeface="Times New Roman"/>
                <a:cs typeface="Times New Roman"/>
              </a:rPr>
              <a:t>del neutro,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para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así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solventar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falla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pertinente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que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tiene,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así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evitando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que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llegue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producir </a:t>
            </a:r>
            <a:r>
              <a:rPr sz="1000" spc="-23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una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falla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mayor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gravedad.</a:t>
            </a:r>
            <a:endParaRPr sz="1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xfrm>
            <a:off x="6329082" y="5931133"/>
            <a:ext cx="300182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0777"/>
            <a:r>
              <a:rPr dirty="0"/>
              <a:t>122</a:t>
            </a:r>
          </a:p>
        </p:txBody>
      </p:sp>
      <p:sp>
        <p:nvSpPr>
          <p:cNvPr id="2" name="object 2"/>
          <p:cNvSpPr txBox="1"/>
          <p:nvPr/>
        </p:nvSpPr>
        <p:spPr>
          <a:xfrm>
            <a:off x="1277023" y="559880"/>
            <a:ext cx="5328853" cy="6063633"/>
          </a:xfrm>
          <a:prstGeom prst="rect">
            <a:avLst/>
          </a:prstGeom>
        </p:spPr>
        <p:txBody>
          <a:bodyPr vert="horz" wrap="square" lIns="0" tIns="5130" rIns="0" bIns="0" rtlCol="0">
            <a:spAutoFit/>
          </a:bodyPr>
          <a:lstStyle/>
          <a:p>
            <a:pPr marL="194922" marR="4104" indent="-184663" algn="just">
              <a:lnSpc>
                <a:spcPct val="103499"/>
              </a:lnSpc>
              <a:spcBef>
                <a:spcPts val="40"/>
              </a:spcBef>
              <a:buAutoNum type="arabicPeriod" startAt="4"/>
              <a:tabLst>
                <a:tab pos="194922" algn="l"/>
              </a:tabLst>
            </a:pPr>
            <a:r>
              <a:rPr sz="1000" dirty="0">
                <a:latin typeface="Times New Roman"/>
                <a:cs typeface="Times New Roman"/>
              </a:rPr>
              <a:t>En </a:t>
            </a:r>
            <a:r>
              <a:rPr sz="1000" spc="-4" dirty="0">
                <a:latin typeface="Times New Roman"/>
                <a:cs typeface="Times New Roman"/>
              </a:rPr>
              <a:t>el estudio </a:t>
            </a:r>
            <a:r>
              <a:rPr sz="1000" spc="4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cortocircuito </a:t>
            </a:r>
            <a:r>
              <a:rPr sz="1000" dirty="0">
                <a:latin typeface="Times New Roman"/>
                <a:cs typeface="Times New Roman"/>
              </a:rPr>
              <a:t>de la </a:t>
            </a:r>
            <a:r>
              <a:rPr sz="1000" spc="-4" dirty="0">
                <a:latin typeface="Times New Roman"/>
                <a:cs typeface="Times New Roman"/>
              </a:rPr>
              <a:t>simulación del circuito del sistema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generación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Central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Hidroeléctrica</a:t>
            </a:r>
            <a:r>
              <a:rPr sz="1000" dirty="0">
                <a:latin typeface="Times New Roman"/>
                <a:cs typeface="Times New Roman"/>
              </a:rPr>
              <a:t> 15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septiembre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realizado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software</a:t>
            </a:r>
            <a:r>
              <a:rPr sz="1000" dirty="0">
                <a:latin typeface="Times New Roman"/>
                <a:cs typeface="Times New Roman"/>
              </a:rPr>
              <a:t> de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simulaciones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eléctricas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ETAP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su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versión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19.0.1,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aunque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no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contó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con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datos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más </a:t>
            </a:r>
            <a:r>
              <a:rPr sz="1000" spc="-23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recientes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las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corrientes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falla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barra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115kV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cual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se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conecta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Central </a:t>
            </a:r>
            <a:r>
              <a:rPr sz="1000" spc="-23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Hidroeléctrica </a:t>
            </a:r>
            <a:r>
              <a:rPr sz="1000" dirty="0">
                <a:latin typeface="Times New Roman"/>
                <a:cs typeface="Times New Roman"/>
              </a:rPr>
              <a:t>15 </a:t>
            </a:r>
            <a:r>
              <a:rPr sz="1000" spc="4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septiembre, se logró establecer los </a:t>
            </a:r>
            <a:r>
              <a:rPr sz="1000" dirty="0">
                <a:latin typeface="Times New Roman"/>
                <a:cs typeface="Times New Roman"/>
              </a:rPr>
              <a:t>niveles de corrientes de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cortocircuito </a:t>
            </a:r>
            <a:r>
              <a:rPr sz="1000" dirty="0">
                <a:latin typeface="Times New Roman"/>
                <a:cs typeface="Times New Roman"/>
              </a:rPr>
              <a:t>y tensiones </a:t>
            </a:r>
            <a:r>
              <a:rPr sz="1000" spc="-4" dirty="0">
                <a:latin typeface="Times New Roman"/>
                <a:cs typeface="Times New Roman"/>
              </a:rPr>
              <a:t>en los diversos </a:t>
            </a:r>
            <a:r>
              <a:rPr sz="1000" dirty="0">
                <a:latin typeface="Times New Roman"/>
                <a:cs typeface="Times New Roman"/>
              </a:rPr>
              <a:t>buses que </a:t>
            </a:r>
            <a:r>
              <a:rPr sz="1000" spc="-4" dirty="0">
                <a:latin typeface="Times New Roman"/>
                <a:cs typeface="Times New Roman"/>
              </a:rPr>
              <a:t>comprenden el circuito </a:t>
            </a:r>
            <a:r>
              <a:rPr sz="1000" dirty="0">
                <a:latin typeface="Times New Roman"/>
                <a:cs typeface="Times New Roman"/>
              </a:rPr>
              <a:t>simulado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 la </a:t>
            </a:r>
            <a:r>
              <a:rPr sz="1000" spc="-4" dirty="0">
                <a:latin typeface="Times New Roman"/>
                <a:cs typeface="Times New Roman"/>
              </a:rPr>
              <a:t>central, además se determinaron los aportes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contribución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corrientes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cortocircuito </a:t>
            </a:r>
            <a:r>
              <a:rPr sz="1000" dirty="0">
                <a:latin typeface="Times New Roman"/>
                <a:cs typeface="Times New Roman"/>
              </a:rPr>
              <a:t>que aportan </a:t>
            </a:r>
            <a:r>
              <a:rPr sz="1000" spc="-4" dirty="0">
                <a:latin typeface="Times New Roman"/>
                <a:cs typeface="Times New Roman"/>
              </a:rPr>
              <a:t>los generadores </a:t>
            </a:r>
            <a:r>
              <a:rPr sz="1000" dirty="0">
                <a:latin typeface="Times New Roman"/>
                <a:cs typeface="Times New Roman"/>
              </a:rPr>
              <a:t>de la </a:t>
            </a:r>
            <a:r>
              <a:rPr sz="1000" spc="-4" dirty="0">
                <a:latin typeface="Times New Roman"/>
                <a:cs typeface="Times New Roman"/>
              </a:rPr>
              <a:t>central </a:t>
            </a:r>
            <a:r>
              <a:rPr sz="1000" dirty="0">
                <a:latin typeface="Times New Roman"/>
                <a:cs typeface="Times New Roman"/>
              </a:rPr>
              <a:t>a </a:t>
            </a:r>
            <a:r>
              <a:rPr sz="1000" spc="12" dirty="0">
                <a:latin typeface="Times New Roman"/>
                <a:cs typeface="Times New Roman"/>
              </a:rPr>
              <a:t>la </a:t>
            </a:r>
            <a:r>
              <a:rPr sz="1000" dirty="0">
                <a:latin typeface="Times New Roman"/>
                <a:cs typeface="Times New Roman"/>
              </a:rPr>
              <a:t>falla presente </a:t>
            </a:r>
            <a:r>
              <a:rPr sz="1000" spc="-4" dirty="0">
                <a:latin typeface="Times New Roman"/>
                <a:cs typeface="Times New Roman"/>
              </a:rPr>
              <a:t>en los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diversos </a:t>
            </a:r>
            <a:r>
              <a:rPr sz="1000" dirty="0">
                <a:latin typeface="Times New Roman"/>
                <a:cs typeface="Times New Roman"/>
              </a:rPr>
              <a:t>punto de </a:t>
            </a:r>
            <a:r>
              <a:rPr sz="1000" spc="-4" dirty="0">
                <a:latin typeface="Times New Roman"/>
                <a:cs typeface="Times New Roman"/>
              </a:rPr>
              <a:t>simulación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falla, en las </a:t>
            </a:r>
            <a:r>
              <a:rPr sz="1000" dirty="0">
                <a:latin typeface="Times New Roman"/>
                <a:cs typeface="Times New Roman"/>
              </a:rPr>
              <a:t>cuales </a:t>
            </a:r>
            <a:r>
              <a:rPr sz="1000" spc="-4" dirty="0">
                <a:latin typeface="Times New Roman"/>
                <a:cs typeface="Times New Roman"/>
              </a:rPr>
              <a:t>se determinó </a:t>
            </a:r>
            <a:r>
              <a:rPr sz="1000" dirty="0">
                <a:latin typeface="Times New Roman"/>
                <a:cs typeface="Times New Roman"/>
              </a:rPr>
              <a:t>que en la </a:t>
            </a:r>
            <a:r>
              <a:rPr sz="1000" spc="-4" dirty="0">
                <a:latin typeface="Times New Roman"/>
                <a:cs typeface="Times New Roman"/>
              </a:rPr>
              <a:t>falla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trifásica realizada en los diversos buses </a:t>
            </a:r>
            <a:r>
              <a:rPr sz="1000" dirty="0">
                <a:latin typeface="Times New Roman"/>
                <a:cs typeface="Times New Roman"/>
              </a:rPr>
              <a:t>que </a:t>
            </a:r>
            <a:r>
              <a:rPr sz="1000" spc="-4" dirty="0">
                <a:latin typeface="Times New Roman"/>
                <a:cs typeface="Times New Roman"/>
              </a:rPr>
              <a:t>se </a:t>
            </a:r>
            <a:r>
              <a:rPr sz="1000" dirty="0">
                <a:latin typeface="Times New Roman"/>
                <a:cs typeface="Times New Roman"/>
              </a:rPr>
              <a:t>simulo </a:t>
            </a:r>
            <a:r>
              <a:rPr sz="1000" spc="-4" dirty="0">
                <a:latin typeface="Times New Roman"/>
                <a:cs typeface="Times New Roman"/>
              </a:rPr>
              <a:t>el cortocircuito se obtuvieron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los valores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corriente </a:t>
            </a:r>
            <a:r>
              <a:rPr sz="1000" dirty="0">
                <a:latin typeface="Times New Roman"/>
                <a:cs typeface="Times New Roman"/>
              </a:rPr>
              <a:t>más </a:t>
            </a:r>
            <a:r>
              <a:rPr sz="1000" spc="-4" dirty="0">
                <a:latin typeface="Times New Roman"/>
                <a:cs typeface="Times New Roman"/>
              </a:rPr>
              <a:t>altos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las fallas, el valor </a:t>
            </a:r>
            <a:r>
              <a:rPr sz="1000" dirty="0">
                <a:latin typeface="Times New Roman"/>
                <a:cs typeface="Times New Roman"/>
              </a:rPr>
              <a:t>más </a:t>
            </a:r>
            <a:r>
              <a:rPr sz="1000" spc="-4" dirty="0">
                <a:latin typeface="Times New Roman"/>
                <a:cs typeface="Times New Roman"/>
              </a:rPr>
              <a:t>alto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corrientes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cortocircuito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dio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bus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al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cual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conectan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los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generadores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hidroeléctricos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 </a:t>
            </a:r>
            <a:r>
              <a:rPr sz="1000" spc="-23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central, en los resultados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las fallas se </a:t>
            </a:r>
            <a:r>
              <a:rPr sz="1000" dirty="0">
                <a:latin typeface="Times New Roman"/>
                <a:cs typeface="Times New Roman"/>
              </a:rPr>
              <a:t>notó que </a:t>
            </a:r>
            <a:r>
              <a:rPr sz="1000" spc="-4" dirty="0">
                <a:latin typeface="Times New Roman"/>
                <a:cs typeface="Times New Roman"/>
              </a:rPr>
              <a:t>para </a:t>
            </a:r>
            <a:r>
              <a:rPr sz="1000" dirty="0">
                <a:latin typeface="Times New Roman"/>
                <a:cs typeface="Times New Roman"/>
              </a:rPr>
              <a:t>la falla de una línea a </a:t>
            </a:r>
            <a:r>
              <a:rPr sz="1000" spc="-4" dirty="0">
                <a:latin typeface="Times New Roman"/>
                <a:cs typeface="Times New Roman"/>
              </a:rPr>
              <a:t>tierra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para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 bus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 cual se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conectan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los generadores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y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los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buses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servicio</a:t>
            </a:r>
            <a:r>
              <a:rPr sz="1000" dirty="0">
                <a:latin typeface="Times New Roman"/>
                <a:cs typeface="Times New Roman"/>
              </a:rPr>
              <a:t> propio</a:t>
            </a:r>
            <a:r>
              <a:rPr sz="1000" spc="-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 </a:t>
            </a:r>
            <a:r>
              <a:rPr sz="1000" spc="-23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central se </a:t>
            </a:r>
            <a:r>
              <a:rPr sz="1000" dirty="0">
                <a:latin typeface="Times New Roman"/>
                <a:cs typeface="Times New Roman"/>
              </a:rPr>
              <a:t>obtuvo un </a:t>
            </a:r>
            <a:r>
              <a:rPr sz="1000" spc="-4" dirty="0">
                <a:latin typeface="Times New Roman"/>
                <a:cs typeface="Times New Roman"/>
              </a:rPr>
              <a:t>valor cercano </a:t>
            </a:r>
            <a:r>
              <a:rPr sz="1000" dirty="0">
                <a:latin typeface="Times New Roman"/>
                <a:cs typeface="Times New Roman"/>
              </a:rPr>
              <a:t>a </a:t>
            </a:r>
            <a:r>
              <a:rPr sz="1000" spc="-4" dirty="0">
                <a:latin typeface="Times New Roman"/>
                <a:cs typeface="Times New Roman"/>
              </a:rPr>
              <a:t>los 0A, esto se debe </a:t>
            </a:r>
            <a:r>
              <a:rPr sz="1000" dirty="0">
                <a:latin typeface="Times New Roman"/>
                <a:cs typeface="Times New Roman"/>
              </a:rPr>
              <a:t>a que </a:t>
            </a:r>
            <a:r>
              <a:rPr sz="1000" spc="-4" dirty="0">
                <a:latin typeface="Times New Roman"/>
                <a:cs typeface="Times New Roman"/>
              </a:rPr>
              <a:t>en el </a:t>
            </a:r>
            <a:r>
              <a:rPr sz="1000" dirty="0">
                <a:latin typeface="Times New Roman"/>
                <a:cs typeface="Times New Roman"/>
              </a:rPr>
              <a:t>lado de </a:t>
            </a:r>
            <a:r>
              <a:rPr sz="1000" spc="-4" dirty="0">
                <a:latin typeface="Times New Roman"/>
                <a:cs typeface="Times New Roman"/>
              </a:rPr>
              <a:t>estos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buses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las</a:t>
            </a:r>
            <a:r>
              <a:rPr sz="1000" dirty="0">
                <a:latin typeface="Times New Roman"/>
                <a:cs typeface="Times New Roman"/>
              </a:rPr>
              <a:t> conexiones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los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transformadores</a:t>
            </a:r>
            <a:r>
              <a:rPr sz="1000" dirty="0">
                <a:latin typeface="Times New Roman"/>
                <a:cs typeface="Times New Roman"/>
              </a:rPr>
              <a:t> es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una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conexión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delta</a:t>
            </a:r>
            <a:r>
              <a:rPr sz="1000" dirty="0">
                <a:latin typeface="Times New Roman"/>
                <a:cs typeface="Times New Roman"/>
              </a:rPr>
              <a:t> con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neutro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flotante, </a:t>
            </a:r>
            <a:r>
              <a:rPr sz="1000" dirty="0">
                <a:latin typeface="Times New Roman"/>
                <a:cs typeface="Times New Roman"/>
              </a:rPr>
              <a:t>la conexión </a:t>
            </a:r>
            <a:r>
              <a:rPr sz="1000" spc="-4" dirty="0">
                <a:latin typeface="Times New Roman"/>
                <a:cs typeface="Times New Roman"/>
              </a:rPr>
              <a:t>delta es </a:t>
            </a:r>
            <a:r>
              <a:rPr sz="1000" dirty="0">
                <a:latin typeface="Times New Roman"/>
                <a:cs typeface="Times New Roman"/>
              </a:rPr>
              <a:t>un filtro de </a:t>
            </a:r>
            <a:r>
              <a:rPr sz="1000" spc="-4" dirty="0">
                <a:latin typeface="Times New Roman"/>
                <a:cs typeface="Times New Roman"/>
              </a:rPr>
              <a:t>corrientes </a:t>
            </a:r>
            <a:r>
              <a:rPr sz="1000" dirty="0">
                <a:latin typeface="Times New Roman"/>
                <a:cs typeface="Times New Roman"/>
              </a:rPr>
              <a:t>de secuencia cero (no deja </a:t>
            </a:r>
            <a:r>
              <a:rPr sz="1000" spc="-4" dirty="0">
                <a:latin typeface="Times New Roman"/>
                <a:cs typeface="Times New Roman"/>
              </a:rPr>
              <a:t>entrar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corrientes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4" dirty="0">
                <a:latin typeface="Times New Roman"/>
                <a:cs typeface="Times New Roman"/>
              </a:rPr>
              <a:t>de </a:t>
            </a:r>
            <a:r>
              <a:rPr sz="1000" dirty="0">
                <a:latin typeface="Times New Roman"/>
                <a:cs typeface="Times New Roman"/>
              </a:rPr>
              <a:t>secuencia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cero)</a:t>
            </a:r>
            <a:r>
              <a:rPr sz="1000" dirty="0">
                <a:latin typeface="Times New Roman"/>
                <a:cs typeface="Times New Roman"/>
              </a:rPr>
              <a:t> y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12" dirty="0">
                <a:latin typeface="Times New Roman"/>
                <a:cs typeface="Times New Roman"/>
              </a:rPr>
              <a:t>ya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que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dirty="0">
                <a:latin typeface="Times New Roman"/>
                <a:cs typeface="Times New Roman"/>
              </a:rPr>
              <a:t> una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falla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aparecen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las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corrientes</a:t>
            </a:r>
            <a:r>
              <a:rPr sz="1000" dirty="0">
                <a:latin typeface="Times New Roman"/>
                <a:cs typeface="Times New Roman"/>
              </a:rPr>
              <a:t> de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secuencia </a:t>
            </a:r>
            <a:r>
              <a:rPr sz="1000" dirty="0">
                <a:latin typeface="Times New Roman"/>
                <a:cs typeface="Times New Roman"/>
              </a:rPr>
              <a:t>cero y </a:t>
            </a:r>
            <a:r>
              <a:rPr sz="1000" spc="-4" dirty="0">
                <a:latin typeface="Times New Roman"/>
                <a:cs typeface="Times New Roman"/>
              </a:rPr>
              <a:t>estas son las únicas </a:t>
            </a:r>
            <a:r>
              <a:rPr sz="1000" dirty="0">
                <a:latin typeface="Times New Roman"/>
                <a:cs typeface="Times New Roman"/>
              </a:rPr>
              <a:t>que </a:t>
            </a:r>
            <a:r>
              <a:rPr sz="1000" spc="-4" dirty="0">
                <a:latin typeface="Times New Roman"/>
                <a:cs typeface="Times New Roman"/>
              </a:rPr>
              <a:t>circulan </a:t>
            </a:r>
            <a:r>
              <a:rPr sz="1000" dirty="0">
                <a:latin typeface="Times New Roman"/>
                <a:cs typeface="Times New Roman"/>
              </a:rPr>
              <a:t>por </a:t>
            </a:r>
            <a:r>
              <a:rPr sz="1000" spc="-4" dirty="0">
                <a:latin typeface="Times New Roman"/>
                <a:cs typeface="Times New Roman"/>
              </a:rPr>
              <a:t>tierra, </a:t>
            </a:r>
            <a:r>
              <a:rPr sz="1000" dirty="0">
                <a:latin typeface="Times New Roman"/>
                <a:cs typeface="Times New Roman"/>
              </a:rPr>
              <a:t>por </a:t>
            </a:r>
            <a:r>
              <a:rPr sz="1000" spc="-4" dirty="0">
                <a:latin typeface="Times New Roman"/>
                <a:cs typeface="Times New Roman"/>
              </a:rPr>
              <a:t>ello el </a:t>
            </a:r>
            <a:r>
              <a:rPr sz="1000" dirty="0">
                <a:latin typeface="Times New Roman"/>
                <a:cs typeface="Times New Roman"/>
              </a:rPr>
              <a:t>valor de la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corriente </a:t>
            </a:r>
            <a:r>
              <a:rPr sz="1000" spc="4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falla </a:t>
            </a:r>
            <a:r>
              <a:rPr sz="1000" dirty="0">
                <a:latin typeface="Times New Roman"/>
                <a:cs typeface="Times New Roman"/>
              </a:rPr>
              <a:t>para este </a:t>
            </a:r>
            <a:r>
              <a:rPr sz="1000" spc="-4" dirty="0">
                <a:latin typeface="Times New Roman"/>
                <a:cs typeface="Times New Roman"/>
              </a:rPr>
              <a:t>caso es 0A, </a:t>
            </a:r>
            <a:r>
              <a:rPr sz="1000" dirty="0">
                <a:latin typeface="Times New Roman"/>
                <a:cs typeface="Times New Roman"/>
              </a:rPr>
              <a:t>no </a:t>
            </a:r>
            <a:r>
              <a:rPr sz="1000" spc="-4" dirty="0">
                <a:latin typeface="Times New Roman"/>
                <a:cs typeface="Times New Roman"/>
              </a:rPr>
              <a:t>obstante para el </a:t>
            </a:r>
            <a:r>
              <a:rPr sz="1000" spc="4" dirty="0">
                <a:latin typeface="Times New Roman"/>
                <a:cs typeface="Times New Roman"/>
              </a:rPr>
              <a:t>caso </a:t>
            </a:r>
            <a:r>
              <a:rPr sz="1000" spc="-4" dirty="0">
                <a:latin typeface="Times New Roman"/>
                <a:cs typeface="Times New Roman"/>
              </a:rPr>
              <a:t>del bus </a:t>
            </a:r>
            <a:r>
              <a:rPr sz="1000" spc="4" dirty="0">
                <a:latin typeface="Times New Roman"/>
                <a:cs typeface="Times New Roman"/>
              </a:rPr>
              <a:t>de </a:t>
            </a:r>
            <a:r>
              <a:rPr sz="1000" dirty="0">
                <a:latin typeface="Times New Roman"/>
                <a:cs typeface="Times New Roman"/>
              </a:rPr>
              <a:t>115kV </a:t>
            </a:r>
            <a:r>
              <a:rPr sz="1000" spc="-12" dirty="0">
                <a:latin typeface="Times New Roman"/>
                <a:cs typeface="Times New Roman"/>
              </a:rPr>
              <a:t>ya 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que de </a:t>
            </a:r>
            <a:r>
              <a:rPr sz="1000" spc="-4" dirty="0">
                <a:latin typeface="Times New Roman"/>
                <a:cs typeface="Times New Roman"/>
              </a:rPr>
              <a:t>ese </a:t>
            </a:r>
            <a:r>
              <a:rPr sz="1000" dirty="0">
                <a:latin typeface="Times New Roman"/>
                <a:cs typeface="Times New Roman"/>
              </a:rPr>
              <a:t>lado </a:t>
            </a:r>
            <a:r>
              <a:rPr sz="1000" spc="-4" dirty="0">
                <a:latin typeface="Times New Roman"/>
                <a:cs typeface="Times New Roman"/>
              </a:rPr>
              <a:t>el </a:t>
            </a:r>
            <a:r>
              <a:rPr sz="1000" dirty="0">
                <a:latin typeface="Times New Roman"/>
                <a:cs typeface="Times New Roman"/>
              </a:rPr>
              <a:t>transformador </a:t>
            </a:r>
            <a:r>
              <a:rPr sz="1000" spc="4" dirty="0">
                <a:latin typeface="Times New Roman"/>
                <a:cs typeface="Times New Roman"/>
              </a:rPr>
              <a:t>de </a:t>
            </a:r>
            <a:r>
              <a:rPr sz="1000" dirty="0">
                <a:latin typeface="Times New Roman"/>
                <a:cs typeface="Times New Roman"/>
              </a:rPr>
              <a:t>potencia </a:t>
            </a:r>
            <a:r>
              <a:rPr sz="1000" spc="-4" dirty="0">
                <a:latin typeface="Times New Roman"/>
                <a:cs typeface="Times New Roman"/>
              </a:rPr>
              <a:t>cuenta con </a:t>
            </a:r>
            <a:r>
              <a:rPr sz="1000" dirty="0">
                <a:latin typeface="Times New Roman"/>
                <a:cs typeface="Times New Roman"/>
              </a:rPr>
              <a:t>una conexión </a:t>
            </a:r>
            <a:r>
              <a:rPr sz="1000" spc="-4" dirty="0">
                <a:latin typeface="Times New Roman"/>
                <a:cs typeface="Times New Roman"/>
              </a:rPr>
              <a:t>estrella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aterrizada </a:t>
            </a:r>
            <a:r>
              <a:rPr sz="1000" dirty="0">
                <a:latin typeface="Times New Roman"/>
                <a:cs typeface="Times New Roman"/>
              </a:rPr>
              <a:t>y </a:t>
            </a:r>
            <a:r>
              <a:rPr sz="1000" spc="-4" dirty="0">
                <a:latin typeface="Times New Roman"/>
                <a:cs typeface="Times New Roman"/>
              </a:rPr>
              <a:t>en este </a:t>
            </a:r>
            <a:r>
              <a:rPr sz="1000" dirty="0">
                <a:latin typeface="Times New Roman"/>
                <a:cs typeface="Times New Roman"/>
              </a:rPr>
              <a:t>caso </a:t>
            </a:r>
            <a:r>
              <a:rPr sz="1000" spc="-4" dirty="0">
                <a:latin typeface="Times New Roman"/>
                <a:cs typeface="Times New Roman"/>
              </a:rPr>
              <a:t>circulan las corrientes </a:t>
            </a:r>
            <a:r>
              <a:rPr sz="1000" spc="4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secuencia cero </a:t>
            </a:r>
            <a:r>
              <a:rPr sz="1000" dirty="0">
                <a:latin typeface="Times New Roman"/>
                <a:cs typeface="Times New Roman"/>
              </a:rPr>
              <a:t>por </a:t>
            </a:r>
            <a:r>
              <a:rPr sz="1000" spc="-4" dirty="0">
                <a:latin typeface="Times New Roman"/>
                <a:cs typeface="Times New Roman"/>
              </a:rPr>
              <a:t>su </a:t>
            </a:r>
            <a:r>
              <a:rPr sz="1000" dirty="0">
                <a:latin typeface="Times New Roman"/>
                <a:cs typeface="Times New Roman"/>
              </a:rPr>
              <a:t>conexión a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tierra, </a:t>
            </a:r>
            <a:r>
              <a:rPr sz="1000" dirty="0">
                <a:latin typeface="Times New Roman"/>
                <a:cs typeface="Times New Roman"/>
              </a:rPr>
              <a:t>para </a:t>
            </a:r>
            <a:r>
              <a:rPr sz="1000" spc="-4" dirty="0">
                <a:latin typeface="Times New Roman"/>
                <a:cs typeface="Times New Roman"/>
              </a:rPr>
              <a:t>el </a:t>
            </a:r>
            <a:r>
              <a:rPr sz="1000" dirty="0">
                <a:latin typeface="Times New Roman"/>
                <a:cs typeface="Times New Roman"/>
              </a:rPr>
              <a:t>caso de </a:t>
            </a:r>
            <a:r>
              <a:rPr sz="1000" spc="-4" dirty="0">
                <a:latin typeface="Times New Roman"/>
                <a:cs typeface="Times New Roman"/>
              </a:rPr>
              <a:t>las dos líneas </a:t>
            </a:r>
            <a:r>
              <a:rPr sz="1000" dirty="0">
                <a:latin typeface="Times New Roman"/>
                <a:cs typeface="Times New Roman"/>
              </a:rPr>
              <a:t>a </a:t>
            </a:r>
            <a:r>
              <a:rPr sz="1000" spc="-4" dirty="0">
                <a:latin typeface="Times New Roman"/>
                <a:cs typeface="Times New Roman"/>
              </a:rPr>
              <a:t>tierra se </a:t>
            </a:r>
            <a:r>
              <a:rPr sz="1000" dirty="0">
                <a:latin typeface="Times New Roman"/>
                <a:cs typeface="Times New Roman"/>
              </a:rPr>
              <a:t>cuenta </a:t>
            </a:r>
            <a:r>
              <a:rPr sz="1000" spc="-4" dirty="0">
                <a:latin typeface="Times New Roman"/>
                <a:cs typeface="Times New Roman"/>
              </a:rPr>
              <a:t>con </a:t>
            </a:r>
            <a:r>
              <a:rPr sz="1000" dirty="0">
                <a:latin typeface="Times New Roman"/>
                <a:cs typeface="Times New Roman"/>
              </a:rPr>
              <a:t>corrientes de </a:t>
            </a:r>
            <a:r>
              <a:rPr sz="1000" spc="-4" dirty="0">
                <a:latin typeface="Times New Roman"/>
                <a:cs typeface="Times New Roman"/>
              </a:rPr>
              <a:t>cortocircuito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12" dirty="0">
                <a:latin typeface="Times New Roman"/>
                <a:cs typeface="Times New Roman"/>
              </a:rPr>
              <a:t>ya</a:t>
            </a:r>
            <a:r>
              <a:rPr sz="1000" dirty="0">
                <a:latin typeface="Times New Roman"/>
                <a:cs typeface="Times New Roman"/>
              </a:rPr>
              <a:t> que</a:t>
            </a:r>
            <a:r>
              <a:rPr sz="1000" spc="-4" dirty="0">
                <a:latin typeface="Times New Roman"/>
                <a:cs typeface="Times New Roman"/>
              </a:rPr>
              <a:t> en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este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caso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dirty="0">
                <a:latin typeface="Times New Roman"/>
                <a:cs typeface="Times New Roman"/>
              </a:rPr>
              <a:t> valor de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 </a:t>
            </a:r>
            <a:r>
              <a:rPr sz="1000" spc="-4" dirty="0">
                <a:latin typeface="Times New Roman"/>
                <a:cs typeface="Times New Roman"/>
              </a:rPr>
              <a:t>fase </a:t>
            </a:r>
            <a:r>
              <a:rPr sz="1000" dirty="0">
                <a:latin typeface="Times New Roman"/>
                <a:cs typeface="Times New Roman"/>
              </a:rPr>
              <a:t>sana</a:t>
            </a:r>
            <a:r>
              <a:rPr sz="1000" spc="-4" dirty="0">
                <a:latin typeface="Times New Roman"/>
                <a:cs typeface="Times New Roman"/>
              </a:rPr>
              <a:t> es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0A.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36"/>
              </a:spcBef>
              <a:buFont typeface="Times New Roman"/>
              <a:buAutoNum type="arabicPeriod" startAt="4"/>
            </a:pPr>
            <a:endParaRPr sz="1000">
              <a:latin typeface="Times New Roman"/>
              <a:cs typeface="Times New Roman"/>
            </a:endParaRPr>
          </a:p>
          <a:p>
            <a:pPr marL="194922" marR="4617" algn="just">
              <a:lnSpc>
                <a:spcPct val="103400"/>
              </a:lnSpc>
              <a:spcBef>
                <a:spcPts val="4"/>
              </a:spcBef>
            </a:pPr>
            <a:r>
              <a:rPr sz="1000" spc="-4" dirty="0">
                <a:latin typeface="Times New Roman"/>
                <a:cs typeface="Times New Roman"/>
              </a:rPr>
              <a:t>Para el estudio </a:t>
            </a:r>
            <a:r>
              <a:rPr sz="1000" dirty="0">
                <a:latin typeface="Times New Roman"/>
                <a:cs typeface="Times New Roman"/>
              </a:rPr>
              <a:t>de flujo de </a:t>
            </a:r>
            <a:r>
              <a:rPr sz="1000" spc="-4" dirty="0">
                <a:latin typeface="Times New Roman"/>
                <a:cs typeface="Times New Roman"/>
              </a:rPr>
              <a:t>potencia realizado al circuito </a:t>
            </a:r>
            <a:r>
              <a:rPr sz="1000" dirty="0">
                <a:latin typeface="Times New Roman"/>
                <a:cs typeface="Times New Roman"/>
              </a:rPr>
              <a:t>simulado, </a:t>
            </a:r>
            <a:r>
              <a:rPr sz="1000" spc="-4" dirty="0">
                <a:latin typeface="Times New Roman"/>
                <a:cs typeface="Times New Roman"/>
              </a:rPr>
              <a:t>según el análisis </a:t>
            </a:r>
            <a:r>
              <a:rPr sz="1000" dirty="0">
                <a:latin typeface="Times New Roman"/>
                <a:cs typeface="Times New Roman"/>
              </a:rPr>
              <a:t> de</a:t>
            </a:r>
            <a:r>
              <a:rPr sz="1000" spc="-4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los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resultados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determinó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-4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forma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cual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se</a:t>
            </a:r>
            <a:r>
              <a:rPr sz="1000" spc="-4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distribuye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potencia,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teniéndose </a:t>
            </a:r>
            <a:r>
              <a:rPr sz="1000" spc="-23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 este caso </a:t>
            </a:r>
            <a:r>
              <a:rPr sz="1000" dirty="0">
                <a:latin typeface="Times New Roman"/>
                <a:cs typeface="Times New Roman"/>
              </a:rPr>
              <a:t>la máxima </a:t>
            </a:r>
            <a:r>
              <a:rPr sz="1000" spc="-4" dirty="0">
                <a:latin typeface="Times New Roman"/>
                <a:cs typeface="Times New Roman"/>
              </a:rPr>
              <a:t>generación </a:t>
            </a:r>
            <a:r>
              <a:rPr sz="1000" dirty="0">
                <a:latin typeface="Times New Roman"/>
                <a:cs typeface="Times New Roman"/>
              </a:rPr>
              <a:t>a la que se someten </a:t>
            </a:r>
            <a:r>
              <a:rPr sz="1000" spc="-4" dirty="0">
                <a:latin typeface="Times New Roman"/>
                <a:cs typeface="Times New Roman"/>
              </a:rPr>
              <a:t>los generadores en </a:t>
            </a:r>
            <a:r>
              <a:rPr sz="1000" dirty="0">
                <a:latin typeface="Times New Roman"/>
                <a:cs typeface="Times New Roman"/>
              </a:rPr>
              <a:t>la </a:t>
            </a:r>
            <a:r>
              <a:rPr sz="1000" spc="-4" dirty="0">
                <a:latin typeface="Times New Roman"/>
                <a:cs typeface="Times New Roman"/>
              </a:rPr>
              <a:t>central,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</a:t>
            </a:r>
            <a:r>
              <a:rPr sz="1000" spc="-57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obtuvo</a:t>
            </a:r>
            <a:r>
              <a:rPr sz="1000" spc="-4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una</a:t>
            </a:r>
            <a:r>
              <a:rPr sz="1000" spc="-4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caída</a:t>
            </a:r>
            <a:r>
              <a:rPr sz="1000" spc="-53" dirty="0">
                <a:latin typeface="Times New Roman"/>
                <a:cs typeface="Times New Roman"/>
              </a:rPr>
              <a:t> </a:t>
            </a:r>
            <a:r>
              <a:rPr sz="1000" spc="4" dirty="0">
                <a:latin typeface="Times New Roman"/>
                <a:cs typeface="Times New Roman"/>
              </a:rPr>
              <a:t>de</a:t>
            </a:r>
            <a:r>
              <a:rPr sz="1000" spc="-57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tensión</a:t>
            </a:r>
            <a:r>
              <a:rPr sz="1000" spc="-4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para</a:t>
            </a:r>
            <a:r>
              <a:rPr sz="1000" spc="-53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spc="-4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bus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115kV</a:t>
            </a:r>
            <a:r>
              <a:rPr sz="1000" spc="-57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2.187%</a:t>
            </a:r>
            <a:r>
              <a:rPr sz="1000" spc="-57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cual</a:t>
            </a:r>
            <a:r>
              <a:rPr sz="1000" spc="-4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llevaría</a:t>
            </a:r>
            <a:r>
              <a:rPr sz="1000" spc="-61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tener </a:t>
            </a:r>
            <a:r>
              <a:rPr sz="1000" spc="-23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una tensión </a:t>
            </a:r>
            <a:r>
              <a:rPr sz="1000" spc="-4" dirty="0">
                <a:latin typeface="Times New Roman"/>
                <a:cs typeface="Times New Roman"/>
              </a:rPr>
              <a:t>en </a:t>
            </a:r>
            <a:r>
              <a:rPr sz="1000" dirty="0">
                <a:latin typeface="Times New Roman"/>
                <a:cs typeface="Times New Roman"/>
              </a:rPr>
              <a:t>ese </a:t>
            </a:r>
            <a:r>
              <a:rPr sz="1000" spc="-4" dirty="0">
                <a:latin typeface="Times New Roman"/>
                <a:cs typeface="Times New Roman"/>
              </a:rPr>
              <a:t>bus </a:t>
            </a:r>
            <a:r>
              <a:rPr sz="1000" spc="4" dirty="0">
                <a:latin typeface="Times New Roman"/>
                <a:cs typeface="Times New Roman"/>
              </a:rPr>
              <a:t>de </a:t>
            </a:r>
            <a:r>
              <a:rPr sz="1000" dirty="0">
                <a:latin typeface="Times New Roman"/>
                <a:cs typeface="Times New Roman"/>
              </a:rPr>
              <a:t>112.48kV, no se realizó un </a:t>
            </a:r>
            <a:r>
              <a:rPr sz="1000" spc="-4" dirty="0">
                <a:latin typeface="Times New Roman"/>
                <a:cs typeface="Times New Roman"/>
              </a:rPr>
              <a:t>ajuste </a:t>
            </a:r>
            <a:r>
              <a:rPr sz="1000" dirty="0">
                <a:latin typeface="Times New Roman"/>
                <a:cs typeface="Times New Roman"/>
              </a:rPr>
              <a:t>de tensión la cual </a:t>
            </a:r>
            <a:r>
              <a:rPr sz="1000" spc="-4" dirty="0">
                <a:latin typeface="Times New Roman"/>
                <a:cs typeface="Times New Roman"/>
              </a:rPr>
              <a:t>puede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ser</a:t>
            </a:r>
            <a:r>
              <a:rPr sz="1000" spc="-61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llevada</a:t>
            </a:r>
            <a:r>
              <a:rPr sz="1000" spc="-53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</a:t>
            </a:r>
            <a:r>
              <a:rPr sz="1000" spc="-61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cabo</a:t>
            </a:r>
            <a:r>
              <a:rPr sz="1000" spc="-57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con</a:t>
            </a:r>
            <a:r>
              <a:rPr sz="1000" spc="-57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un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cambio</a:t>
            </a:r>
            <a:r>
              <a:rPr sz="1000" spc="-57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61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TAP</a:t>
            </a:r>
            <a:r>
              <a:rPr sz="1000" spc="-53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del</a:t>
            </a:r>
            <a:r>
              <a:rPr sz="1000" spc="-53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transformador</a:t>
            </a:r>
            <a:r>
              <a:rPr sz="1000" spc="-61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57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potencia,</a:t>
            </a:r>
            <a:r>
              <a:rPr sz="1000" spc="-57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por</a:t>
            </a:r>
            <a:r>
              <a:rPr sz="1000" spc="-4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spc="-53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motivo </a:t>
            </a:r>
            <a:r>
              <a:rPr sz="1000" spc="-23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que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no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cuenta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con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información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algún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ajuste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TAP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realizado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central, </a:t>
            </a:r>
            <a:r>
              <a:rPr sz="1000" spc="-23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por </a:t>
            </a:r>
            <a:r>
              <a:rPr sz="1000" spc="-4" dirty="0">
                <a:latin typeface="Times New Roman"/>
                <a:cs typeface="Times New Roman"/>
              </a:rPr>
              <a:t>ello </a:t>
            </a:r>
            <a:r>
              <a:rPr sz="1000" dirty="0">
                <a:latin typeface="Times New Roman"/>
                <a:cs typeface="Times New Roman"/>
              </a:rPr>
              <a:t>se </a:t>
            </a:r>
            <a:r>
              <a:rPr sz="1000" spc="-4" dirty="0">
                <a:latin typeface="Times New Roman"/>
                <a:cs typeface="Times New Roman"/>
              </a:rPr>
              <a:t>dejó sin </a:t>
            </a:r>
            <a:r>
              <a:rPr sz="1000" dirty="0">
                <a:latin typeface="Times New Roman"/>
                <a:cs typeface="Times New Roman"/>
              </a:rPr>
              <a:t>a juste de </a:t>
            </a:r>
            <a:r>
              <a:rPr sz="1000" spc="-4" dirty="0">
                <a:latin typeface="Times New Roman"/>
                <a:cs typeface="Times New Roman"/>
              </a:rPr>
              <a:t>TAP, </a:t>
            </a:r>
            <a:r>
              <a:rPr sz="1000" dirty="0">
                <a:latin typeface="Times New Roman"/>
                <a:cs typeface="Times New Roman"/>
              </a:rPr>
              <a:t>además </a:t>
            </a:r>
            <a:r>
              <a:rPr sz="1000" spc="-4" dirty="0">
                <a:latin typeface="Times New Roman"/>
                <a:cs typeface="Times New Roman"/>
              </a:rPr>
              <a:t>el factor </a:t>
            </a:r>
            <a:r>
              <a:rPr sz="1000" spc="4" dirty="0">
                <a:latin typeface="Times New Roman"/>
                <a:cs typeface="Times New Roman"/>
              </a:rPr>
              <a:t>de </a:t>
            </a:r>
            <a:r>
              <a:rPr sz="1000" dirty="0">
                <a:latin typeface="Times New Roman"/>
                <a:cs typeface="Times New Roman"/>
              </a:rPr>
              <a:t>potencia para este </a:t>
            </a:r>
            <a:r>
              <a:rPr sz="1000" spc="-4" dirty="0">
                <a:latin typeface="Times New Roman"/>
                <a:cs typeface="Times New Roman"/>
              </a:rPr>
              <a:t>bus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potencia</a:t>
            </a:r>
            <a:r>
              <a:rPr sz="1000" spc="-6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se</a:t>
            </a:r>
            <a:r>
              <a:rPr sz="1000" spc="-6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obtuvo</a:t>
            </a:r>
            <a:r>
              <a:rPr sz="1000" spc="-53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un</a:t>
            </a:r>
            <a:r>
              <a:rPr sz="1000" spc="-53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valor</a:t>
            </a:r>
            <a:r>
              <a:rPr sz="1000" spc="-61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57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96.6%</a:t>
            </a:r>
            <a:r>
              <a:rPr sz="1000" spc="153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y</a:t>
            </a:r>
            <a:r>
              <a:rPr sz="1000" spc="-57" dirty="0">
                <a:latin typeface="Times New Roman"/>
                <a:cs typeface="Times New Roman"/>
              </a:rPr>
              <a:t> </a:t>
            </a:r>
            <a:r>
              <a:rPr sz="1000" spc="-12" dirty="0">
                <a:latin typeface="Times New Roman"/>
                <a:cs typeface="Times New Roman"/>
              </a:rPr>
              <a:t>ya</a:t>
            </a:r>
            <a:r>
              <a:rPr sz="1000" spc="-57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que</a:t>
            </a:r>
            <a:r>
              <a:rPr sz="1000" spc="-65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valor</a:t>
            </a:r>
            <a:r>
              <a:rPr sz="1000" spc="-61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mínimo</a:t>
            </a:r>
            <a:r>
              <a:rPr sz="1000" spc="-57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aceptable</a:t>
            </a:r>
            <a:r>
              <a:rPr sz="1000" spc="-57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-61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central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del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spc="-8" dirty="0">
                <a:latin typeface="Times New Roman"/>
                <a:cs typeface="Times New Roman"/>
              </a:rPr>
              <a:t>FP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95%,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al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estar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por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encima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del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valor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mínimo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spc="-8" dirty="0">
                <a:latin typeface="Times New Roman"/>
                <a:cs typeface="Times New Roman"/>
              </a:rPr>
              <a:t>FP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no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realizó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este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ajuste </a:t>
            </a:r>
            <a:r>
              <a:rPr sz="1000" spc="-23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para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llevar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tensión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del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bus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al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valor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del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100%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tensión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115kV,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para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los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buses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servicio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propio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valor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caída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tensión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4" dirty="0">
                <a:latin typeface="Times New Roman"/>
                <a:cs typeface="Times New Roman"/>
              </a:rPr>
              <a:t>de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0.67%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cual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no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presenta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mayor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inconveniente,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igual manera se obtuvieron </a:t>
            </a:r>
            <a:r>
              <a:rPr sz="1000" dirty="0">
                <a:latin typeface="Times New Roman"/>
                <a:cs typeface="Times New Roman"/>
              </a:rPr>
              <a:t>valores </a:t>
            </a:r>
            <a:r>
              <a:rPr sz="1000" spc="-4" dirty="0">
                <a:latin typeface="Times New Roman"/>
                <a:cs typeface="Times New Roman"/>
              </a:rPr>
              <a:t>similares para el </a:t>
            </a:r>
            <a:r>
              <a:rPr sz="1000" dirty="0">
                <a:latin typeface="Times New Roman"/>
                <a:cs typeface="Times New Roman"/>
              </a:rPr>
              <a:t>caso </a:t>
            </a:r>
            <a:r>
              <a:rPr sz="1000" spc="-4" dirty="0">
                <a:latin typeface="Times New Roman"/>
                <a:cs typeface="Times New Roman"/>
              </a:rPr>
              <a:t>en que </a:t>
            </a:r>
            <a:r>
              <a:rPr sz="1000" dirty="0">
                <a:latin typeface="Times New Roman"/>
                <a:cs typeface="Times New Roman"/>
              </a:rPr>
              <a:t> solo </a:t>
            </a:r>
            <a:r>
              <a:rPr sz="1000" spc="-4" dirty="0">
                <a:latin typeface="Times New Roman"/>
                <a:cs typeface="Times New Roman"/>
              </a:rPr>
              <a:t>se esté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operando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 </a:t>
            </a:r>
            <a:r>
              <a:rPr sz="1000" spc="-4" dirty="0">
                <a:latin typeface="Times New Roman"/>
                <a:cs typeface="Times New Roman"/>
              </a:rPr>
              <a:t>central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con</a:t>
            </a:r>
            <a:r>
              <a:rPr sz="1000" dirty="0">
                <a:latin typeface="Times New Roman"/>
                <a:cs typeface="Times New Roman"/>
              </a:rPr>
              <a:t> un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generador.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40"/>
              </a:spcBef>
            </a:pPr>
            <a:endParaRPr sz="1000">
              <a:latin typeface="Times New Roman"/>
              <a:cs typeface="Times New Roman"/>
            </a:endParaRPr>
          </a:p>
          <a:p>
            <a:pPr marL="194922" marR="5130" indent="-184663" algn="just">
              <a:lnSpc>
                <a:spcPct val="103299"/>
              </a:lnSpc>
              <a:buAutoNum type="arabicPeriod" startAt="5"/>
              <a:tabLst>
                <a:tab pos="194922" algn="l"/>
              </a:tabLst>
            </a:pPr>
            <a:r>
              <a:rPr sz="1000" spc="-4" dirty="0">
                <a:latin typeface="Times New Roman"/>
                <a:cs typeface="Times New Roman"/>
              </a:rPr>
              <a:t>Para </a:t>
            </a:r>
            <a:r>
              <a:rPr sz="1000" dirty="0">
                <a:latin typeface="Times New Roman"/>
                <a:cs typeface="Times New Roman"/>
              </a:rPr>
              <a:t>la </a:t>
            </a:r>
            <a:r>
              <a:rPr sz="1000" spc="-4" dirty="0">
                <a:latin typeface="Times New Roman"/>
                <a:cs typeface="Times New Roman"/>
              </a:rPr>
              <a:t>simulación </a:t>
            </a:r>
            <a:r>
              <a:rPr sz="1000" dirty="0">
                <a:latin typeface="Times New Roman"/>
                <a:cs typeface="Times New Roman"/>
              </a:rPr>
              <a:t>de las protecciones </a:t>
            </a:r>
            <a:r>
              <a:rPr sz="1000" spc="-4" dirty="0">
                <a:latin typeface="Times New Roman"/>
                <a:cs typeface="Times New Roman"/>
              </a:rPr>
              <a:t>eléctricas </a:t>
            </a:r>
            <a:r>
              <a:rPr sz="1000" dirty="0">
                <a:latin typeface="Times New Roman"/>
                <a:cs typeface="Times New Roman"/>
              </a:rPr>
              <a:t>del </a:t>
            </a:r>
            <a:r>
              <a:rPr sz="1000" spc="-4" dirty="0">
                <a:latin typeface="Times New Roman"/>
                <a:cs typeface="Times New Roman"/>
              </a:rPr>
              <a:t>generador síncrono </a:t>
            </a:r>
            <a:r>
              <a:rPr sz="1000" spc="4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corriente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alterna </a:t>
            </a:r>
            <a:r>
              <a:rPr sz="1000" dirty="0">
                <a:latin typeface="Times New Roman"/>
                <a:cs typeface="Times New Roman"/>
              </a:rPr>
              <a:t>de la </a:t>
            </a:r>
            <a:r>
              <a:rPr sz="1000" spc="-4" dirty="0">
                <a:latin typeface="Times New Roman"/>
                <a:cs typeface="Times New Roman"/>
              </a:rPr>
              <a:t>Central Hidroeléctrica </a:t>
            </a:r>
            <a:r>
              <a:rPr sz="1000" dirty="0">
                <a:latin typeface="Times New Roman"/>
                <a:cs typeface="Times New Roman"/>
              </a:rPr>
              <a:t>15 de </a:t>
            </a:r>
            <a:r>
              <a:rPr sz="1000" spc="-4" dirty="0">
                <a:latin typeface="Times New Roman"/>
                <a:cs typeface="Times New Roman"/>
              </a:rPr>
              <a:t>septiembre se presentó </a:t>
            </a:r>
            <a:r>
              <a:rPr sz="1000" dirty="0">
                <a:latin typeface="Times New Roman"/>
                <a:cs typeface="Times New Roman"/>
              </a:rPr>
              <a:t>el inconveniente de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no</a:t>
            </a:r>
            <a:r>
              <a:rPr sz="1000" spc="57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contar</a:t>
            </a:r>
            <a:r>
              <a:rPr sz="1000" spc="65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con</a:t>
            </a:r>
            <a:r>
              <a:rPr sz="1000" spc="61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todas</a:t>
            </a:r>
            <a:r>
              <a:rPr sz="1000" spc="57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las</a:t>
            </a:r>
            <a:r>
              <a:rPr sz="1000" spc="69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funciones</a:t>
            </a:r>
            <a:r>
              <a:rPr sz="1000" spc="57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spc="61" dirty="0">
                <a:latin typeface="Times New Roman"/>
                <a:cs typeface="Times New Roman"/>
              </a:rPr>
              <a:t> </a:t>
            </a:r>
            <a:r>
              <a:rPr sz="1000" spc="4" dirty="0">
                <a:latin typeface="Times New Roman"/>
                <a:cs typeface="Times New Roman"/>
              </a:rPr>
              <a:t>la</a:t>
            </a:r>
            <a:r>
              <a:rPr sz="1000" spc="57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librería</a:t>
            </a:r>
            <a:r>
              <a:rPr sz="1000" spc="6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del</a:t>
            </a:r>
            <a:r>
              <a:rPr sz="1000" spc="57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relé</a:t>
            </a:r>
            <a:r>
              <a:rPr sz="1000" spc="69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Beckwisth</a:t>
            </a:r>
            <a:r>
              <a:rPr sz="1000" spc="61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Electric</a:t>
            </a:r>
            <a:r>
              <a:rPr sz="1000" spc="57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Modelo</a:t>
            </a:r>
            <a:endParaRPr sz="1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xfrm>
            <a:off x="6329082" y="5931133"/>
            <a:ext cx="300182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0777"/>
            <a:r>
              <a:rPr dirty="0"/>
              <a:t>123</a:t>
            </a:r>
          </a:p>
        </p:txBody>
      </p:sp>
      <p:sp>
        <p:nvSpPr>
          <p:cNvPr id="2" name="object 2"/>
          <p:cNvSpPr txBox="1"/>
          <p:nvPr/>
        </p:nvSpPr>
        <p:spPr>
          <a:xfrm>
            <a:off x="1277023" y="559880"/>
            <a:ext cx="5327602" cy="6163276"/>
          </a:xfrm>
          <a:prstGeom prst="rect">
            <a:avLst/>
          </a:prstGeom>
        </p:spPr>
        <p:txBody>
          <a:bodyPr vert="horz" wrap="square" lIns="0" tIns="5130" rIns="0" bIns="0" rtlCol="0">
            <a:spAutoFit/>
          </a:bodyPr>
          <a:lstStyle/>
          <a:p>
            <a:pPr marL="194922" marR="4104" algn="just">
              <a:lnSpc>
                <a:spcPct val="103400"/>
              </a:lnSpc>
              <a:spcBef>
                <a:spcPts val="40"/>
              </a:spcBef>
            </a:pPr>
            <a:r>
              <a:rPr sz="1000" spc="-4" dirty="0">
                <a:latin typeface="Times New Roman"/>
                <a:cs typeface="Times New Roman"/>
              </a:rPr>
              <a:t>M-3425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software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spc="4" dirty="0">
                <a:latin typeface="Times New Roman"/>
                <a:cs typeface="Times New Roman"/>
              </a:rPr>
              <a:t>de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simulaciones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eléctricas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ETAP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su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versión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19.0.1,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además </a:t>
            </a:r>
            <a:r>
              <a:rPr sz="1000" spc="-23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al </a:t>
            </a:r>
            <a:r>
              <a:rPr sz="1000" dirty="0">
                <a:latin typeface="Times New Roman"/>
                <a:cs typeface="Times New Roman"/>
              </a:rPr>
              <a:t>no poseer una licencia </a:t>
            </a:r>
            <a:r>
              <a:rPr sz="1000" spc="-4" dirty="0">
                <a:latin typeface="Times New Roman"/>
                <a:cs typeface="Times New Roman"/>
              </a:rPr>
              <a:t>oficial del </a:t>
            </a:r>
            <a:r>
              <a:rPr sz="1000" dirty="0">
                <a:latin typeface="Times New Roman"/>
                <a:cs typeface="Times New Roman"/>
              </a:rPr>
              <a:t>software por </a:t>
            </a:r>
            <a:r>
              <a:rPr sz="1000" spc="-4" dirty="0">
                <a:latin typeface="Times New Roman"/>
                <a:cs typeface="Times New Roman"/>
              </a:rPr>
              <a:t>su alto costo económico </a:t>
            </a:r>
            <a:r>
              <a:rPr sz="1000" dirty="0">
                <a:latin typeface="Times New Roman"/>
                <a:cs typeface="Times New Roman"/>
              </a:rPr>
              <a:t>para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adquirirla </a:t>
            </a:r>
            <a:r>
              <a:rPr sz="1000" dirty="0">
                <a:latin typeface="Times New Roman"/>
                <a:cs typeface="Times New Roman"/>
              </a:rPr>
              <a:t>no </a:t>
            </a:r>
            <a:r>
              <a:rPr sz="1000" spc="-4" dirty="0">
                <a:latin typeface="Times New Roman"/>
                <a:cs typeface="Times New Roman"/>
              </a:rPr>
              <a:t>se </a:t>
            </a:r>
            <a:r>
              <a:rPr sz="1000" dirty="0">
                <a:latin typeface="Times New Roman"/>
                <a:cs typeface="Times New Roman"/>
              </a:rPr>
              <a:t>logró tener </a:t>
            </a:r>
            <a:r>
              <a:rPr sz="1000" spc="-4" dirty="0">
                <a:latin typeface="Times New Roman"/>
                <a:cs typeface="Times New Roman"/>
              </a:rPr>
              <a:t>el acceso </a:t>
            </a:r>
            <a:r>
              <a:rPr sz="1000" dirty="0">
                <a:latin typeface="Times New Roman"/>
                <a:cs typeface="Times New Roman"/>
              </a:rPr>
              <a:t>a </a:t>
            </a:r>
            <a:r>
              <a:rPr sz="1000" spc="-4" dirty="0">
                <a:latin typeface="Times New Roman"/>
                <a:cs typeface="Times New Roman"/>
              </a:rPr>
              <a:t>las librerías </a:t>
            </a:r>
            <a:r>
              <a:rPr sz="1000" dirty="0">
                <a:latin typeface="Times New Roman"/>
                <a:cs typeface="Times New Roman"/>
              </a:rPr>
              <a:t>más </a:t>
            </a:r>
            <a:r>
              <a:rPr sz="1000" spc="-4" dirty="0">
                <a:latin typeface="Times New Roman"/>
                <a:cs typeface="Times New Roman"/>
              </a:rPr>
              <a:t>actualizadas, al igual </a:t>
            </a:r>
            <a:r>
              <a:rPr sz="1000" dirty="0">
                <a:latin typeface="Times New Roman"/>
                <a:cs typeface="Times New Roman"/>
              </a:rPr>
              <a:t>no </a:t>
            </a:r>
            <a:r>
              <a:rPr sz="1000" spc="-4" dirty="0">
                <a:latin typeface="Times New Roman"/>
                <a:cs typeface="Times New Roman"/>
              </a:rPr>
              <a:t>se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logró el acceso </a:t>
            </a:r>
            <a:r>
              <a:rPr sz="1000" dirty="0">
                <a:latin typeface="Times New Roman"/>
                <a:cs typeface="Times New Roman"/>
              </a:rPr>
              <a:t>a </a:t>
            </a:r>
            <a:r>
              <a:rPr sz="1000" spc="-4" dirty="0">
                <a:latin typeface="Times New Roman"/>
                <a:cs typeface="Times New Roman"/>
              </a:rPr>
              <a:t>los módulos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simulación adicionales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protecciones </a:t>
            </a:r>
            <a:r>
              <a:rPr sz="1000" spc="-12" dirty="0">
                <a:latin typeface="Times New Roman"/>
                <a:cs typeface="Times New Roman"/>
              </a:rPr>
              <a:t>ya </a:t>
            </a:r>
            <a:r>
              <a:rPr sz="1000" dirty="0">
                <a:latin typeface="Times New Roman"/>
                <a:cs typeface="Times New Roman"/>
              </a:rPr>
              <a:t>que </a:t>
            </a:r>
            <a:r>
              <a:rPr sz="1000" spc="-4" dirty="0">
                <a:latin typeface="Times New Roman"/>
                <a:cs typeface="Times New Roman"/>
              </a:rPr>
              <a:t>estos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 tiene </a:t>
            </a:r>
            <a:r>
              <a:rPr sz="1000" dirty="0">
                <a:latin typeface="Times New Roman"/>
                <a:cs typeface="Times New Roman"/>
              </a:rPr>
              <a:t>que </a:t>
            </a:r>
            <a:r>
              <a:rPr sz="1000" spc="-4" dirty="0">
                <a:latin typeface="Times New Roman"/>
                <a:cs typeface="Times New Roman"/>
              </a:rPr>
              <a:t>comprar </a:t>
            </a:r>
            <a:r>
              <a:rPr sz="1000" dirty="0">
                <a:latin typeface="Times New Roman"/>
                <a:cs typeface="Times New Roman"/>
              </a:rPr>
              <a:t>por </a:t>
            </a:r>
            <a:r>
              <a:rPr sz="1000" spc="-4" dirty="0">
                <a:latin typeface="Times New Roman"/>
                <a:cs typeface="Times New Roman"/>
              </a:rPr>
              <a:t>separado los </a:t>
            </a:r>
            <a:r>
              <a:rPr sz="1000" dirty="0">
                <a:latin typeface="Times New Roman"/>
                <a:cs typeface="Times New Roman"/>
              </a:rPr>
              <a:t>cuales tiene un </a:t>
            </a:r>
            <a:r>
              <a:rPr sz="1000" spc="-4" dirty="0">
                <a:latin typeface="Times New Roman"/>
                <a:cs typeface="Times New Roman"/>
              </a:rPr>
              <a:t>alto valor económico </a:t>
            </a:r>
            <a:r>
              <a:rPr sz="1000" dirty="0">
                <a:latin typeface="Times New Roman"/>
                <a:cs typeface="Times New Roman"/>
              </a:rPr>
              <a:t>y para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adquirirlos es </a:t>
            </a:r>
            <a:r>
              <a:rPr sz="1000" dirty="0">
                <a:latin typeface="Times New Roman"/>
                <a:cs typeface="Times New Roman"/>
              </a:rPr>
              <a:t>necesario </a:t>
            </a:r>
            <a:r>
              <a:rPr sz="1000" spc="-4" dirty="0">
                <a:latin typeface="Times New Roman"/>
                <a:cs typeface="Times New Roman"/>
              </a:rPr>
              <a:t>poseer </a:t>
            </a:r>
            <a:r>
              <a:rPr sz="1000" dirty="0">
                <a:latin typeface="Times New Roman"/>
                <a:cs typeface="Times New Roman"/>
              </a:rPr>
              <a:t>una </a:t>
            </a:r>
            <a:r>
              <a:rPr sz="1000" spc="-4" dirty="0">
                <a:latin typeface="Times New Roman"/>
                <a:cs typeface="Times New Roman"/>
              </a:rPr>
              <a:t>licencia oficial, </a:t>
            </a:r>
            <a:r>
              <a:rPr sz="1000" dirty="0">
                <a:latin typeface="Times New Roman"/>
                <a:cs typeface="Times New Roman"/>
              </a:rPr>
              <a:t>no </a:t>
            </a:r>
            <a:r>
              <a:rPr sz="1000" spc="-4" dirty="0">
                <a:latin typeface="Times New Roman"/>
                <a:cs typeface="Times New Roman"/>
              </a:rPr>
              <a:t>obstante con las </a:t>
            </a:r>
            <a:r>
              <a:rPr sz="1000" dirty="0">
                <a:latin typeface="Times New Roman"/>
                <a:cs typeface="Times New Roman"/>
              </a:rPr>
              <a:t>protecciones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que </a:t>
            </a:r>
            <a:r>
              <a:rPr sz="1000" spc="-4" dirty="0">
                <a:latin typeface="Times New Roman"/>
                <a:cs typeface="Times New Roman"/>
              </a:rPr>
              <a:t>se lograron </a:t>
            </a:r>
            <a:r>
              <a:rPr sz="1000" dirty="0">
                <a:latin typeface="Times New Roman"/>
                <a:cs typeface="Times New Roman"/>
              </a:rPr>
              <a:t>simular </a:t>
            </a:r>
            <a:r>
              <a:rPr sz="1000" spc="-4" dirty="0">
                <a:latin typeface="Times New Roman"/>
                <a:cs typeface="Times New Roman"/>
              </a:rPr>
              <a:t>se obtuvieron buenos resultados con los cuales se logo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analizar el </a:t>
            </a:r>
            <a:r>
              <a:rPr sz="1000" dirty="0">
                <a:latin typeface="Times New Roman"/>
                <a:cs typeface="Times New Roman"/>
              </a:rPr>
              <a:t>ajuste optimo </a:t>
            </a:r>
            <a:r>
              <a:rPr sz="1000" spc="-4" dirty="0">
                <a:latin typeface="Times New Roman"/>
                <a:cs typeface="Times New Roman"/>
              </a:rPr>
              <a:t>con el </a:t>
            </a:r>
            <a:r>
              <a:rPr sz="1000" dirty="0">
                <a:latin typeface="Times New Roman"/>
                <a:cs typeface="Times New Roman"/>
              </a:rPr>
              <a:t>que cuenta </a:t>
            </a:r>
            <a:r>
              <a:rPr sz="1000" spc="-4" dirty="0">
                <a:latin typeface="Times New Roman"/>
                <a:cs typeface="Times New Roman"/>
              </a:rPr>
              <a:t>el </a:t>
            </a:r>
            <a:r>
              <a:rPr sz="1000" dirty="0">
                <a:latin typeface="Times New Roman"/>
                <a:cs typeface="Times New Roman"/>
              </a:rPr>
              <a:t>relé de </a:t>
            </a:r>
            <a:r>
              <a:rPr sz="1000" spc="-4" dirty="0">
                <a:latin typeface="Times New Roman"/>
                <a:cs typeface="Times New Roman"/>
              </a:rPr>
              <a:t>protecciones, como </a:t>
            </a:r>
            <a:r>
              <a:rPr sz="1000" dirty="0">
                <a:latin typeface="Times New Roman"/>
                <a:cs typeface="Times New Roman"/>
              </a:rPr>
              <a:t>para </a:t>
            </a:r>
            <a:r>
              <a:rPr sz="1000" spc="-4" dirty="0">
                <a:latin typeface="Times New Roman"/>
                <a:cs typeface="Times New Roman"/>
              </a:rPr>
              <a:t>el caso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 la </a:t>
            </a:r>
            <a:r>
              <a:rPr sz="1000" spc="-4" dirty="0">
                <a:latin typeface="Times New Roman"/>
                <a:cs typeface="Times New Roman"/>
              </a:rPr>
              <a:t>protección </a:t>
            </a:r>
            <a:r>
              <a:rPr sz="1000" dirty="0">
                <a:latin typeface="Times New Roman"/>
                <a:cs typeface="Times New Roman"/>
              </a:rPr>
              <a:t>51V la </a:t>
            </a:r>
            <a:r>
              <a:rPr sz="1000" spc="-4" dirty="0">
                <a:latin typeface="Times New Roman"/>
                <a:cs typeface="Times New Roman"/>
              </a:rPr>
              <a:t>cual es protección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sobrecorriente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tiempo </a:t>
            </a:r>
            <a:r>
              <a:rPr sz="1000" dirty="0">
                <a:latin typeface="Times New Roman"/>
                <a:cs typeface="Times New Roman"/>
              </a:rPr>
              <a:t>instantáneo,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con su gráfica </a:t>
            </a:r>
            <a:r>
              <a:rPr sz="1000" dirty="0">
                <a:latin typeface="Times New Roman"/>
                <a:cs typeface="Times New Roman"/>
              </a:rPr>
              <a:t>de corriente </a:t>
            </a:r>
            <a:r>
              <a:rPr sz="1000" spc="-4" dirty="0">
                <a:latin typeface="Times New Roman"/>
                <a:cs typeface="Times New Roman"/>
              </a:rPr>
              <a:t>versus tiempo </a:t>
            </a:r>
            <a:r>
              <a:rPr sz="1000" dirty="0">
                <a:latin typeface="Times New Roman"/>
                <a:cs typeface="Times New Roman"/>
              </a:rPr>
              <a:t>simulada </a:t>
            </a:r>
            <a:r>
              <a:rPr sz="1000" spc="-4" dirty="0">
                <a:latin typeface="Times New Roman"/>
                <a:cs typeface="Times New Roman"/>
              </a:rPr>
              <a:t>se comprobó </a:t>
            </a:r>
            <a:r>
              <a:rPr sz="1000" dirty="0">
                <a:latin typeface="Times New Roman"/>
                <a:cs typeface="Times New Roman"/>
              </a:rPr>
              <a:t>que la </a:t>
            </a:r>
            <a:r>
              <a:rPr sz="1000" spc="-4" dirty="0">
                <a:latin typeface="Times New Roman"/>
                <a:cs typeface="Times New Roman"/>
              </a:rPr>
              <a:t>curva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protecciones está en </a:t>
            </a:r>
            <a:r>
              <a:rPr sz="1000" dirty="0">
                <a:latin typeface="Times New Roman"/>
                <a:cs typeface="Times New Roman"/>
              </a:rPr>
              <a:t>un </a:t>
            </a:r>
            <a:r>
              <a:rPr sz="1000" spc="-4" dirty="0">
                <a:latin typeface="Times New Roman"/>
                <a:cs typeface="Times New Roman"/>
              </a:rPr>
              <a:t>rango </a:t>
            </a:r>
            <a:r>
              <a:rPr sz="1000" dirty="0">
                <a:latin typeface="Times New Roman"/>
                <a:cs typeface="Times New Roman"/>
              </a:rPr>
              <a:t>óptimo de </a:t>
            </a:r>
            <a:r>
              <a:rPr sz="1000" spc="-4" dirty="0">
                <a:latin typeface="Times New Roman"/>
                <a:cs typeface="Times New Roman"/>
              </a:rPr>
              <a:t>protecciones para el generador </a:t>
            </a:r>
            <a:r>
              <a:rPr sz="1000" spc="4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corriente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alterna </a:t>
            </a:r>
            <a:r>
              <a:rPr sz="1000" spc="-12" dirty="0">
                <a:latin typeface="Times New Roman"/>
                <a:cs typeface="Times New Roman"/>
              </a:rPr>
              <a:t>ya </a:t>
            </a:r>
            <a:r>
              <a:rPr sz="1000" dirty="0">
                <a:latin typeface="Times New Roman"/>
                <a:cs typeface="Times New Roman"/>
              </a:rPr>
              <a:t>que </a:t>
            </a:r>
            <a:r>
              <a:rPr sz="1000" spc="-4" dirty="0">
                <a:latin typeface="Times New Roman"/>
                <a:cs typeface="Times New Roman"/>
              </a:rPr>
              <a:t>ella </a:t>
            </a:r>
            <a:r>
              <a:rPr sz="1000" dirty="0">
                <a:latin typeface="Times New Roman"/>
                <a:cs typeface="Times New Roman"/>
              </a:rPr>
              <a:t>actuara </a:t>
            </a:r>
            <a:r>
              <a:rPr sz="1000" spc="-4" dirty="0">
                <a:latin typeface="Times New Roman"/>
                <a:cs typeface="Times New Roman"/>
              </a:rPr>
              <a:t>antes </a:t>
            </a:r>
            <a:r>
              <a:rPr sz="1000" spc="4" dirty="0">
                <a:latin typeface="Times New Roman"/>
                <a:cs typeface="Times New Roman"/>
              </a:rPr>
              <a:t>de </a:t>
            </a:r>
            <a:r>
              <a:rPr sz="1000" dirty="0">
                <a:latin typeface="Times New Roman"/>
                <a:cs typeface="Times New Roman"/>
              </a:rPr>
              <a:t>que la </a:t>
            </a:r>
            <a:r>
              <a:rPr sz="1000" spc="-4" dirty="0">
                <a:latin typeface="Times New Roman"/>
                <a:cs typeface="Times New Roman"/>
              </a:rPr>
              <a:t>corriente llegue </a:t>
            </a:r>
            <a:r>
              <a:rPr sz="1000" dirty="0">
                <a:latin typeface="Times New Roman"/>
                <a:cs typeface="Times New Roman"/>
              </a:rPr>
              <a:t>a </a:t>
            </a:r>
            <a:r>
              <a:rPr sz="1000" spc="-4" dirty="0">
                <a:latin typeface="Times New Roman"/>
                <a:cs typeface="Times New Roman"/>
              </a:rPr>
              <a:t>los valores </a:t>
            </a:r>
            <a:r>
              <a:rPr sz="1000" dirty="0">
                <a:latin typeface="Times New Roman"/>
                <a:cs typeface="Times New Roman"/>
              </a:rPr>
              <a:t>máximos que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logra </a:t>
            </a:r>
            <a:r>
              <a:rPr sz="1000" dirty="0">
                <a:latin typeface="Times New Roman"/>
                <a:cs typeface="Times New Roman"/>
              </a:rPr>
              <a:t>soportar </a:t>
            </a:r>
            <a:r>
              <a:rPr sz="1000" spc="-4" dirty="0">
                <a:latin typeface="Times New Roman"/>
                <a:cs typeface="Times New Roman"/>
              </a:rPr>
              <a:t>el generador pero </a:t>
            </a:r>
            <a:r>
              <a:rPr sz="1000" dirty="0">
                <a:latin typeface="Times New Roman"/>
                <a:cs typeface="Times New Roman"/>
              </a:rPr>
              <a:t>mantiene la flexibilidad </a:t>
            </a:r>
            <a:r>
              <a:rPr sz="1000" spc="-4" dirty="0">
                <a:latin typeface="Times New Roman"/>
                <a:cs typeface="Times New Roman"/>
              </a:rPr>
              <a:t>ante </a:t>
            </a:r>
            <a:r>
              <a:rPr sz="1000" dirty="0">
                <a:latin typeface="Times New Roman"/>
                <a:cs typeface="Times New Roman"/>
              </a:rPr>
              <a:t>un </a:t>
            </a:r>
            <a:r>
              <a:rPr sz="1000" spc="-4" dirty="0">
                <a:latin typeface="Times New Roman"/>
                <a:cs typeface="Times New Roman"/>
              </a:rPr>
              <a:t>incremento bajo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corriente en los </a:t>
            </a:r>
            <a:r>
              <a:rPr sz="1000" dirty="0">
                <a:latin typeface="Times New Roman"/>
                <a:cs typeface="Times New Roman"/>
              </a:rPr>
              <a:t>cuales no </a:t>
            </a:r>
            <a:r>
              <a:rPr sz="1000" spc="-4" dirty="0">
                <a:latin typeface="Times New Roman"/>
                <a:cs typeface="Times New Roman"/>
              </a:rPr>
              <a:t>actuara </a:t>
            </a:r>
            <a:r>
              <a:rPr sz="1000" dirty="0">
                <a:latin typeface="Times New Roman"/>
                <a:cs typeface="Times New Roman"/>
              </a:rPr>
              <a:t>la protección, </a:t>
            </a:r>
            <a:r>
              <a:rPr sz="1000" spc="-4" dirty="0">
                <a:latin typeface="Times New Roman"/>
                <a:cs typeface="Times New Roman"/>
              </a:rPr>
              <a:t>pero el generador </a:t>
            </a:r>
            <a:r>
              <a:rPr sz="1000" dirty="0">
                <a:latin typeface="Times New Roman"/>
                <a:cs typeface="Times New Roman"/>
              </a:rPr>
              <a:t>soporta </a:t>
            </a:r>
            <a:r>
              <a:rPr sz="1000" spc="-4" dirty="0">
                <a:latin typeface="Times New Roman"/>
                <a:cs typeface="Times New Roman"/>
              </a:rPr>
              <a:t>esos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incrementos.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Al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igual</a:t>
            </a:r>
            <a:r>
              <a:rPr sz="1000" dirty="0">
                <a:latin typeface="Times New Roman"/>
                <a:cs typeface="Times New Roman"/>
              </a:rPr>
              <a:t> en </a:t>
            </a:r>
            <a:r>
              <a:rPr sz="1000" spc="-4" dirty="0">
                <a:latin typeface="Times New Roman"/>
                <a:cs typeface="Times New Roman"/>
              </a:rPr>
              <a:t>las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demás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protecciones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simuladas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tienen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resultados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similares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actuación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rápida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las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protecciones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cuando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los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valores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que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monitorea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protección están </a:t>
            </a:r>
            <a:r>
              <a:rPr sz="1000" dirty="0">
                <a:latin typeface="Times New Roman"/>
                <a:cs typeface="Times New Roman"/>
              </a:rPr>
              <a:t>llegando a </a:t>
            </a:r>
            <a:r>
              <a:rPr sz="1000" spc="-4" dirty="0">
                <a:latin typeface="Times New Roman"/>
                <a:cs typeface="Times New Roman"/>
              </a:rPr>
              <a:t>los valores </a:t>
            </a:r>
            <a:r>
              <a:rPr sz="1000" spc="4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daño del generador, </a:t>
            </a:r>
            <a:r>
              <a:rPr sz="1000" dirty="0">
                <a:latin typeface="Times New Roman"/>
                <a:cs typeface="Times New Roman"/>
              </a:rPr>
              <a:t>pero permiten la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flexibilidad para </a:t>
            </a:r>
            <a:r>
              <a:rPr sz="1000" dirty="0">
                <a:latin typeface="Times New Roman"/>
                <a:cs typeface="Times New Roman"/>
              </a:rPr>
              <a:t>no realizar un </a:t>
            </a:r>
            <a:r>
              <a:rPr sz="1000" spc="-4" dirty="0">
                <a:latin typeface="Times New Roman"/>
                <a:cs typeface="Times New Roman"/>
              </a:rPr>
              <a:t>disparo con </a:t>
            </a:r>
            <a:r>
              <a:rPr sz="1000" dirty="0">
                <a:latin typeface="Times New Roman"/>
                <a:cs typeface="Times New Roman"/>
              </a:rPr>
              <a:t>un </a:t>
            </a:r>
            <a:r>
              <a:rPr sz="1000" spc="-4" dirty="0">
                <a:latin typeface="Times New Roman"/>
                <a:cs typeface="Times New Roman"/>
              </a:rPr>
              <a:t>incremento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estos valores en los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cuales están en </a:t>
            </a:r>
            <a:r>
              <a:rPr sz="1000" dirty="0">
                <a:latin typeface="Times New Roman"/>
                <a:cs typeface="Times New Roman"/>
              </a:rPr>
              <a:t>un </a:t>
            </a:r>
            <a:r>
              <a:rPr sz="1000" spc="-4" dirty="0">
                <a:latin typeface="Times New Roman"/>
                <a:cs typeface="Times New Roman"/>
              </a:rPr>
              <a:t>rango soportable </a:t>
            </a:r>
            <a:r>
              <a:rPr sz="1000" dirty="0">
                <a:latin typeface="Times New Roman"/>
                <a:cs typeface="Times New Roman"/>
              </a:rPr>
              <a:t>para </a:t>
            </a:r>
            <a:r>
              <a:rPr sz="1000" spc="-4" dirty="0">
                <a:latin typeface="Times New Roman"/>
                <a:cs typeface="Times New Roman"/>
              </a:rPr>
              <a:t>el generador </a:t>
            </a:r>
            <a:r>
              <a:rPr sz="1000" dirty="0">
                <a:latin typeface="Times New Roman"/>
                <a:cs typeface="Times New Roman"/>
              </a:rPr>
              <a:t>y </a:t>
            </a:r>
            <a:r>
              <a:rPr sz="1000" spc="-4" dirty="0">
                <a:latin typeface="Times New Roman"/>
                <a:cs typeface="Times New Roman"/>
              </a:rPr>
              <a:t>así evitando </a:t>
            </a:r>
            <a:r>
              <a:rPr sz="1000" dirty="0">
                <a:latin typeface="Times New Roman"/>
                <a:cs typeface="Times New Roman"/>
              </a:rPr>
              <a:t>una salida de la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generación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energía eléctrica en </a:t>
            </a:r>
            <a:r>
              <a:rPr sz="1000" dirty="0">
                <a:latin typeface="Times New Roman"/>
                <a:cs typeface="Times New Roman"/>
              </a:rPr>
              <a:t>un </a:t>
            </a:r>
            <a:r>
              <a:rPr sz="1000" spc="-4" dirty="0">
                <a:latin typeface="Times New Roman"/>
                <a:cs typeface="Times New Roman"/>
              </a:rPr>
              <a:t>caso </a:t>
            </a:r>
            <a:r>
              <a:rPr sz="1000" dirty="0">
                <a:latin typeface="Times New Roman"/>
                <a:cs typeface="Times New Roman"/>
              </a:rPr>
              <a:t>que </a:t>
            </a:r>
            <a:r>
              <a:rPr sz="1000" spc="4" dirty="0">
                <a:latin typeface="Times New Roman"/>
                <a:cs typeface="Times New Roman"/>
              </a:rPr>
              <a:t>no </a:t>
            </a:r>
            <a:r>
              <a:rPr sz="1000" spc="-4" dirty="0">
                <a:latin typeface="Times New Roman"/>
                <a:cs typeface="Times New Roman"/>
              </a:rPr>
              <a:t>representa </a:t>
            </a:r>
            <a:r>
              <a:rPr sz="1000" dirty="0">
                <a:latin typeface="Times New Roman"/>
                <a:cs typeface="Times New Roman"/>
              </a:rPr>
              <a:t>mayor riesgo </a:t>
            </a:r>
            <a:r>
              <a:rPr sz="1000" spc="-4" dirty="0">
                <a:latin typeface="Times New Roman"/>
                <a:cs typeface="Times New Roman"/>
              </a:rPr>
              <a:t>para el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generador. </a:t>
            </a:r>
            <a:r>
              <a:rPr sz="1000" dirty="0">
                <a:latin typeface="Times New Roman"/>
                <a:cs typeface="Times New Roman"/>
              </a:rPr>
              <a:t>En </a:t>
            </a:r>
            <a:r>
              <a:rPr sz="1000" spc="-4" dirty="0">
                <a:latin typeface="Times New Roman"/>
                <a:cs typeface="Times New Roman"/>
              </a:rPr>
              <a:t>las </a:t>
            </a:r>
            <a:r>
              <a:rPr sz="1000" dirty="0">
                <a:latin typeface="Times New Roman"/>
                <a:cs typeface="Times New Roman"/>
              </a:rPr>
              <a:t>protecciones que </a:t>
            </a:r>
            <a:r>
              <a:rPr sz="1000" spc="-4" dirty="0">
                <a:latin typeface="Times New Roman"/>
                <a:cs typeface="Times New Roman"/>
              </a:rPr>
              <a:t>se </a:t>
            </a:r>
            <a:r>
              <a:rPr sz="1000" dirty="0">
                <a:latin typeface="Times New Roman"/>
                <a:cs typeface="Times New Roman"/>
              </a:rPr>
              <a:t>simulo </a:t>
            </a:r>
            <a:r>
              <a:rPr sz="1000" spc="-4" dirty="0">
                <a:latin typeface="Times New Roman"/>
                <a:cs typeface="Times New Roman"/>
              </a:rPr>
              <a:t>el disparó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estas </a:t>
            </a:r>
            <a:r>
              <a:rPr sz="1000" dirty="0">
                <a:latin typeface="Times New Roman"/>
                <a:cs typeface="Times New Roman"/>
              </a:rPr>
              <a:t>protecciones, que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dicha </a:t>
            </a:r>
            <a:r>
              <a:rPr sz="1000" spc="-4" dirty="0">
                <a:latin typeface="Times New Roman"/>
                <a:cs typeface="Times New Roman"/>
              </a:rPr>
              <a:t>acción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disparo es realizada </a:t>
            </a:r>
            <a:r>
              <a:rPr sz="1000" dirty="0">
                <a:latin typeface="Times New Roman"/>
                <a:cs typeface="Times New Roman"/>
              </a:rPr>
              <a:t>por un interruptor de potencia </a:t>
            </a:r>
            <a:r>
              <a:rPr sz="1000" spc="-4" dirty="0">
                <a:latin typeface="Times New Roman"/>
                <a:cs typeface="Times New Roman"/>
              </a:rPr>
              <a:t>el </a:t>
            </a:r>
            <a:r>
              <a:rPr sz="1000" spc="4" dirty="0">
                <a:latin typeface="Times New Roman"/>
                <a:cs typeface="Times New Roman"/>
              </a:rPr>
              <a:t>cual </a:t>
            </a:r>
            <a:r>
              <a:rPr sz="1000" spc="-4" dirty="0">
                <a:latin typeface="Times New Roman"/>
                <a:cs typeface="Times New Roman"/>
              </a:rPr>
              <a:t>recibe </a:t>
            </a:r>
            <a:r>
              <a:rPr sz="1000" dirty="0">
                <a:latin typeface="Times New Roman"/>
                <a:cs typeface="Times New Roman"/>
              </a:rPr>
              <a:t>la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orden del </a:t>
            </a:r>
            <a:r>
              <a:rPr sz="1000" dirty="0">
                <a:latin typeface="Times New Roman"/>
                <a:cs typeface="Times New Roman"/>
              </a:rPr>
              <a:t>relé de protecciones, </a:t>
            </a:r>
            <a:r>
              <a:rPr sz="1000" spc="-4" dirty="0">
                <a:latin typeface="Times New Roman"/>
                <a:cs typeface="Times New Roman"/>
              </a:rPr>
              <a:t>se tuvieron los resultados en </a:t>
            </a:r>
            <a:r>
              <a:rPr sz="1000" dirty="0">
                <a:latin typeface="Times New Roman"/>
                <a:cs typeface="Times New Roman"/>
              </a:rPr>
              <a:t>la simulación de un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disparo en tiempo </a:t>
            </a:r>
            <a:r>
              <a:rPr sz="1000" dirty="0">
                <a:latin typeface="Times New Roman"/>
                <a:cs typeface="Times New Roman"/>
              </a:rPr>
              <a:t>optimo </a:t>
            </a:r>
            <a:r>
              <a:rPr sz="1000" spc="-4" dirty="0">
                <a:latin typeface="Times New Roman"/>
                <a:cs typeface="Times New Roman"/>
              </a:rPr>
              <a:t>según los ajustes realizados, con </a:t>
            </a:r>
            <a:r>
              <a:rPr sz="1000" dirty="0">
                <a:latin typeface="Times New Roman"/>
                <a:cs typeface="Times New Roman"/>
              </a:rPr>
              <a:t>lo cual </a:t>
            </a:r>
            <a:r>
              <a:rPr sz="1000" spc="-4" dirty="0">
                <a:latin typeface="Times New Roman"/>
                <a:cs typeface="Times New Roman"/>
              </a:rPr>
              <a:t>se demuestran los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buenos ajustes </a:t>
            </a:r>
            <a:r>
              <a:rPr sz="1000" dirty="0">
                <a:latin typeface="Times New Roman"/>
                <a:cs typeface="Times New Roman"/>
              </a:rPr>
              <a:t>que se le </a:t>
            </a:r>
            <a:r>
              <a:rPr sz="1000" spc="-4" dirty="0">
                <a:latin typeface="Times New Roman"/>
                <a:cs typeface="Times New Roman"/>
              </a:rPr>
              <a:t>han realizado </a:t>
            </a:r>
            <a:r>
              <a:rPr sz="1000" dirty="0">
                <a:latin typeface="Times New Roman"/>
                <a:cs typeface="Times New Roman"/>
              </a:rPr>
              <a:t>a </a:t>
            </a:r>
            <a:r>
              <a:rPr sz="1000" spc="-4" dirty="0">
                <a:latin typeface="Times New Roman"/>
                <a:cs typeface="Times New Roman"/>
              </a:rPr>
              <a:t>las protecciones eléctricas así se garantiza </a:t>
            </a:r>
            <a:r>
              <a:rPr sz="1000" dirty="0">
                <a:latin typeface="Times New Roman"/>
                <a:cs typeface="Times New Roman"/>
              </a:rPr>
              <a:t> una</a:t>
            </a:r>
            <a:r>
              <a:rPr sz="1000" spc="-4" dirty="0">
                <a:latin typeface="Times New Roman"/>
                <a:cs typeface="Times New Roman"/>
              </a:rPr>
              <a:t> protección</a:t>
            </a:r>
            <a:r>
              <a:rPr sz="1000" dirty="0">
                <a:latin typeface="Times New Roman"/>
                <a:cs typeface="Times New Roman"/>
              </a:rPr>
              <a:t> confiable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y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óptima </a:t>
            </a:r>
            <a:r>
              <a:rPr sz="1000" spc="-4" dirty="0">
                <a:latin typeface="Times New Roman"/>
                <a:cs typeface="Times New Roman"/>
              </a:rPr>
              <a:t>para </a:t>
            </a:r>
            <a:r>
              <a:rPr sz="1000" dirty="0">
                <a:latin typeface="Times New Roman"/>
                <a:cs typeface="Times New Roman"/>
              </a:rPr>
              <a:t>la </a:t>
            </a:r>
            <a:r>
              <a:rPr sz="1000" spc="-4" dirty="0">
                <a:latin typeface="Times New Roman"/>
                <a:cs typeface="Times New Roman"/>
              </a:rPr>
              <a:t>protección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del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generador.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40"/>
              </a:spcBef>
            </a:pPr>
            <a:endParaRPr sz="1000">
              <a:latin typeface="Times New Roman"/>
              <a:cs typeface="Times New Roman"/>
            </a:endParaRPr>
          </a:p>
          <a:p>
            <a:pPr marL="194922" marR="5130" indent="-184663" algn="just">
              <a:lnSpc>
                <a:spcPct val="103400"/>
              </a:lnSpc>
            </a:pPr>
            <a:r>
              <a:rPr sz="1000" dirty="0">
                <a:latin typeface="Times New Roman"/>
                <a:cs typeface="Times New Roman"/>
              </a:rPr>
              <a:t>6.   </a:t>
            </a:r>
            <a:r>
              <a:rPr sz="1000" spc="-8" dirty="0">
                <a:latin typeface="Times New Roman"/>
                <a:cs typeface="Times New Roman"/>
              </a:rPr>
              <a:t>Las</a:t>
            </a:r>
            <a:r>
              <a:rPr sz="1000" spc="22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protecciones eléctricas van cambiando constantemente con los </a:t>
            </a:r>
            <a:r>
              <a:rPr sz="1000" dirty="0">
                <a:latin typeface="Times New Roman"/>
                <a:cs typeface="Times New Roman"/>
              </a:rPr>
              <a:t>nuevos </a:t>
            </a:r>
            <a:r>
              <a:rPr sz="1000" spc="-4" dirty="0">
                <a:latin typeface="Times New Roman"/>
                <a:cs typeface="Times New Roman"/>
              </a:rPr>
              <a:t>avances </a:t>
            </a:r>
            <a:r>
              <a:rPr sz="1000" dirty="0">
                <a:latin typeface="Times New Roman"/>
                <a:cs typeface="Times New Roman"/>
              </a:rPr>
              <a:t> de la </a:t>
            </a:r>
            <a:r>
              <a:rPr sz="1000" spc="-4" dirty="0">
                <a:latin typeface="Times New Roman"/>
                <a:cs typeface="Times New Roman"/>
              </a:rPr>
              <a:t>tecnología, </a:t>
            </a:r>
            <a:r>
              <a:rPr sz="1000" dirty="0">
                <a:latin typeface="Times New Roman"/>
                <a:cs typeface="Times New Roman"/>
              </a:rPr>
              <a:t>por </a:t>
            </a:r>
            <a:r>
              <a:rPr sz="1000" spc="-4" dirty="0">
                <a:latin typeface="Times New Roman"/>
                <a:cs typeface="Times New Roman"/>
              </a:rPr>
              <a:t>ello es crucial </a:t>
            </a:r>
            <a:r>
              <a:rPr sz="1000" dirty="0">
                <a:latin typeface="Times New Roman"/>
                <a:cs typeface="Times New Roman"/>
              </a:rPr>
              <a:t>que </a:t>
            </a:r>
            <a:r>
              <a:rPr sz="1000" spc="-4" dirty="0">
                <a:latin typeface="Times New Roman"/>
                <a:cs typeface="Times New Roman"/>
              </a:rPr>
              <a:t>el personal </a:t>
            </a:r>
            <a:r>
              <a:rPr sz="1000" dirty="0">
                <a:latin typeface="Times New Roman"/>
                <a:cs typeface="Times New Roman"/>
              </a:rPr>
              <a:t>a </a:t>
            </a:r>
            <a:r>
              <a:rPr sz="1000" spc="-4" dirty="0">
                <a:latin typeface="Times New Roman"/>
                <a:cs typeface="Times New Roman"/>
              </a:rPr>
              <a:t>cargo </a:t>
            </a:r>
            <a:r>
              <a:rPr sz="1000" spc="4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estas protecciones esté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 la vanguardia de </a:t>
            </a:r>
            <a:r>
              <a:rPr sz="1000" spc="-4" dirty="0">
                <a:latin typeface="Times New Roman"/>
                <a:cs typeface="Times New Roman"/>
              </a:rPr>
              <a:t>los </a:t>
            </a:r>
            <a:r>
              <a:rPr sz="1000" dirty="0">
                <a:latin typeface="Times New Roman"/>
                <a:cs typeface="Times New Roman"/>
              </a:rPr>
              <a:t>nuevos </a:t>
            </a:r>
            <a:r>
              <a:rPr sz="1000" spc="-4" dirty="0">
                <a:latin typeface="Times New Roman"/>
                <a:cs typeface="Times New Roman"/>
              </a:rPr>
              <a:t>avances </a:t>
            </a:r>
            <a:r>
              <a:rPr sz="1000" spc="-12" dirty="0">
                <a:latin typeface="Times New Roman"/>
                <a:cs typeface="Times New Roman"/>
              </a:rPr>
              <a:t>ya </a:t>
            </a:r>
            <a:r>
              <a:rPr sz="1000" dirty="0">
                <a:latin typeface="Times New Roman"/>
                <a:cs typeface="Times New Roman"/>
              </a:rPr>
              <a:t>que con </a:t>
            </a:r>
            <a:r>
              <a:rPr sz="1000" spc="-4" dirty="0">
                <a:latin typeface="Times New Roman"/>
                <a:cs typeface="Times New Roman"/>
              </a:rPr>
              <a:t>las </a:t>
            </a:r>
            <a:r>
              <a:rPr sz="1000" dirty="0">
                <a:latin typeface="Times New Roman"/>
                <a:cs typeface="Times New Roman"/>
              </a:rPr>
              <a:t>nuevas </a:t>
            </a:r>
            <a:r>
              <a:rPr sz="1000" spc="-4" dirty="0">
                <a:latin typeface="Times New Roman"/>
                <a:cs typeface="Times New Roman"/>
              </a:rPr>
              <a:t>tecnologías se logra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tener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un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mayor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monitorea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del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comportamiento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spc="4" dirty="0">
                <a:latin typeface="Times New Roman"/>
                <a:cs typeface="Times New Roman"/>
              </a:rPr>
              <a:t>de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las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redes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eléctricas </a:t>
            </a:r>
            <a:r>
              <a:rPr sz="1000" dirty="0">
                <a:latin typeface="Times New Roman"/>
                <a:cs typeface="Times New Roman"/>
              </a:rPr>
              <a:t>y</a:t>
            </a:r>
            <a:r>
              <a:rPr sz="1000" spc="-53" dirty="0">
                <a:latin typeface="Times New Roman"/>
                <a:cs typeface="Times New Roman"/>
              </a:rPr>
              <a:t> </a:t>
            </a:r>
            <a:r>
              <a:rPr sz="1000" spc="4" dirty="0">
                <a:latin typeface="Times New Roman"/>
                <a:cs typeface="Times New Roman"/>
              </a:rPr>
              <a:t>de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los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equipos </a:t>
            </a:r>
            <a:r>
              <a:rPr sz="1000" spc="-23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 </a:t>
            </a:r>
            <a:r>
              <a:rPr sz="1000" spc="-4" dirty="0">
                <a:latin typeface="Times New Roman"/>
                <a:cs typeface="Times New Roman"/>
              </a:rPr>
              <a:t>proteger, </a:t>
            </a:r>
            <a:r>
              <a:rPr sz="1000" dirty="0">
                <a:latin typeface="Times New Roman"/>
                <a:cs typeface="Times New Roman"/>
              </a:rPr>
              <a:t>además </a:t>
            </a:r>
            <a:r>
              <a:rPr sz="1000" spc="-4" dirty="0">
                <a:latin typeface="Times New Roman"/>
                <a:cs typeface="Times New Roman"/>
              </a:rPr>
              <a:t>el </a:t>
            </a:r>
            <a:r>
              <a:rPr sz="1000" dirty="0">
                <a:latin typeface="Times New Roman"/>
                <a:cs typeface="Times New Roman"/>
              </a:rPr>
              <a:t>personal </a:t>
            </a:r>
            <a:r>
              <a:rPr sz="1000" spc="-4" dirty="0">
                <a:latin typeface="Times New Roman"/>
                <a:cs typeface="Times New Roman"/>
              </a:rPr>
              <a:t>debe </a:t>
            </a:r>
            <a:r>
              <a:rPr sz="1000" spc="4" dirty="0">
                <a:latin typeface="Times New Roman"/>
                <a:cs typeface="Times New Roman"/>
              </a:rPr>
              <a:t>de </a:t>
            </a:r>
            <a:r>
              <a:rPr sz="1000" dirty="0">
                <a:latin typeface="Times New Roman"/>
                <a:cs typeface="Times New Roman"/>
              </a:rPr>
              <a:t>estar </a:t>
            </a:r>
            <a:r>
              <a:rPr sz="1000" spc="-4" dirty="0">
                <a:latin typeface="Times New Roman"/>
                <a:cs typeface="Times New Roman"/>
              </a:rPr>
              <a:t>realizando las mediciones </a:t>
            </a:r>
            <a:r>
              <a:rPr sz="1000" dirty="0">
                <a:latin typeface="Times New Roman"/>
                <a:cs typeface="Times New Roman"/>
              </a:rPr>
              <a:t>de los </a:t>
            </a:r>
            <a:r>
              <a:rPr sz="1000" spc="-4" dirty="0">
                <a:latin typeface="Times New Roman"/>
                <a:cs typeface="Times New Roman"/>
              </a:rPr>
              <a:t>valores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eléctricos con los cuales se realizan los ajustes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las protecciones, esto </a:t>
            </a:r>
            <a:r>
              <a:rPr sz="1000" dirty="0">
                <a:latin typeface="Times New Roman"/>
                <a:cs typeface="Times New Roman"/>
              </a:rPr>
              <a:t>para </a:t>
            </a:r>
            <a:r>
              <a:rPr sz="1000" spc="-4" dirty="0">
                <a:latin typeface="Times New Roman"/>
                <a:cs typeface="Times New Roman"/>
              </a:rPr>
              <a:t>realizar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los ajustes necesarios en las protecciones cuando se presenten los cambios en </a:t>
            </a:r>
            <a:r>
              <a:rPr sz="1000" spc="-8" dirty="0">
                <a:latin typeface="Times New Roman"/>
                <a:cs typeface="Times New Roman"/>
              </a:rPr>
              <a:t>sus </a:t>
            </a:r>
            <a:r>
              <a:rPr sz="1000" spc="-4" dirty="0">
                <a:latin typeface="Times New Roman"/>
                <a:cs typeface="Times New Roman"/>
              </a:rPr>
              <a:t> valores eléctricos </a:t>
            </a:r>
            <a:r>
              <a:rPr sz="1000" dirty="0">
                <a:latin typeface="Times New Roman"/>
                <a:cs typeface="Times New Roman"/>
              </a:rPr>
              <a:t>y </a:t>
            </a:r>
            <a:r>
              <a:rPr sz="1000" spc="-4" dirty="0">
                <a:latin typeface="Times New Roman"/>
                <a:cs typeface="Times New Roman"/>
              </a:rPr>
              <a:t>al momento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adquirir nuevos equipos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protecciones. </a:t>
            </a:r>
            <a:r>
              <a:rPr sz="1000" dirty="0">
                <a:latin typeface="Times New Roman"/>
                <a:cs typeface="Times New Roman"/>
              </a:rPr>
              <a:t>El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estudio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protecciones eléctricas es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crucial </a:t>
            </a:r>
            <a:r>
              <a:rPr sz="1000" dirty="0">
                <a:latin typeface="Times New Roman"/>
                <a:cs typeface="Times New Roman"/>
              </a:rPr>
              <a:t>importancia para </a:t>
            </a:r>
            <a:r>
              <a:rPr sz="1000" spc="-4" dirty="0">
                <a:latin typeface="Times New Roman"/>
                <a:cs typeface="Times New Roman"/>
              </a:rPr>
              <a:t>los estudiantes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todos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los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ámbitos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eléctricos,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spc="-12" dirty="0">
                <a:latin typeface="Times New Roman"/>
                <a:cs typeface="Times New Roman"/>
              </a:rPr>
              <a:t>ya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que,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al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tener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un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buen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conocimiento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estas,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puede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tener </a:t>
            </a:r>
            <a:r>
              <a:rPr sz="1000" dirty="0">
                <a:latin typeface="Times New Roman"/>
                <a:cs typeface="Times New Roman"/>
              </a:rPr>
              <a:t>un mejor </a:t>
            </a:r>
            <a:r>
              <a:rPr sz="1000" spc="-4" dirty="0">
                <a:latin typeface="Times New Roman"/>
                <a:cs typeface="Times New Roman"/>
              </a:rPr>
              <a:t>sistema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protecciones en los lugares en </a:t>
            </a:r>
            <a:r>
              <a:rPr sz="1000" dirty="0">
                <a:latin typeface="Times New Roman"/>
                <a:cs typeface="Times New Roman"/>
              </a:rPr>
              <a:t>que se </a:t>
            </a:r>
            <a:r>
              <a:rPr sz="1000" spc="-4" dirty="0">
                <a:latin typeface="Times New Roman"/>
                <a:cs typeface="Times New Roman"/>
              </a:rPr>
              <a:t>necesiten </a:t>
            </a:r>
            <a:r>
              <a:rPr sz="1000" spc="-12" dirty="0">
                <a:latin typeface="Times New Roman"/>
                <a:cs typeface="Times New Roman"/>
              </a:rPr>
              <a:t>ya </a:t>
            </a:r>
            <a:r>
              <a:rPr sz="1000" dirty="0">
                <a:latin typeface="Times New Roman"/>
                <a:cs typeface="Times New Roman"/>
              </a:rPr>
              <a:t>que un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buen sistema </a:t>
            </a:r>
            <a:r>
              <a:rPr sz="1000" dirty="0">
                <a:latin typeface="Times New Roman"/>
                <a:cs typeface="Times New Roman"/>
              </a:rPr>
              <a:t>de protecciones </a:t>
            </a:r>
            <a:r>
              <a:rPr sz="1000" spc="-4" dirty="0">
                <a:latin typeface="Times New Roman"/>
                <a:cs typeface="Times New Roman"/>
              </a:rPr>
              <a:t>eléctricas nos </a:t>
            </a:r>
            <a:r>
              <a:rPr sz="1000" dirty="0">
                <a:latin typeface="Times New Roman"/>
                <a:cs typeface="Times New Roman"/>
              </a:rPr>
              <a:t>garantiza la </a:t>
            </a:r>
            <a:r>
              <a:rPr sz="1000" spc="-4" dirty="0">
                <a:latin typeface="Times New Roman"/>
                <a:cs typeface="Times New Roman"/>
              </a:rPr>
              <a:t>buena </a:t>
            </a:r>
            <a:r>
              <a:rPr sz="1000" dirty="0">
                <a:latin typeface="Times New Roman"/>
                <a:cs typeface="Times New Roman"/>
              </a:rPr>
              <a:t>protección de </a:t>
            </a:r>
            <a:r>
              <a:rPr sz="1000" spc="-4" dirty="0">
                <a:latin typeface="Times New Roman"/>
                <a:cs typeface="Times New Roman"/>
              </a:rPr>
              <a:t>los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equipos los cuales al tener </a:t>
            </a:r>
            <a:r>
              <a:rPr sz="1000" dirty="0">
                <a:latin typeface="Times New Roman"/>
                <a:cs typeface="Times New Roman"/>
              </a:rPr>
              <a:t>un </a:t>
            </a:r>
            <a:r>
              <a:rPr sz="1000" spc="-4" dirty="0">
                <a:latin typeface="Times New Roman"/>
                <a:cs typeface="Times New Roman"/>
              </a:rPr>
              <a:t>daño se perdería </a:t>
            </a:r>
            <a:r>
              <a:rPr sz="1000" dirty="0">
                <a:latin typeface="Times New Roman"/>
                <a:cs typeface="Times New Roman"/>
              </a:rPr>
              <a:t>mucho </a:t>
            </a:r>
            <a:r>
              <a:rPr sz="1000" spc="-4" dirty="0">
                <a:latin typeface="Times New Roman"/>
                <a:cs typeface="Times New Roman"/>
              </a:rPr>
              <a:t>tiempo en su reposición </a:t>
            </a:r>
            <a:r>
              <a:rPr sz="1000" dirty="0">
                <a:latin typeface="Times New Roman"/>
                <a:cs typeface="Times New Roman"/>
              </a:rPr>
              <a:t>o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reparación</a:t>
            </a:r>
            <a:r>
              <a:rPr sz="1000" dirty="0">
                <a:latin typeface="Times New Roman"/>
                <a:cs typeface="Times New Roman"/>
              </a:rPr>
              <a:t> 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incurriría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dirty="0">
                <a:latin typeface="Times New Roman"/>
                <a:cs typeface="Times New Roman"/>
              </a:rPr>
              <a:t> un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mayor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gasto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económico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además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las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protecciones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eléctricas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no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solo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nos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sirven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para</a:t>
            </a:r>
            <a:r>
              <a:rPr sz="1000" spc="-1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proteger</a:t>
            </a:r>
            <a:r>
              <a:rPr sz="1000" spc="-4" dirty="0">
                <a:latin typeface="Times New Roman"/>
                <a:cs typeface="Times New Roman"/>
              </a:rPr>
              <a:t> los </a:t>
            </a:r>
            <a:r>
              <a:rPr sz="1000" dirty="0">
                <a:latin typeface="Times New Roman"/>
                <a:cs typeface="Times New Roman"/>
              </a:rPr>
              <a:t>equipos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eléctricos</a:t>
            </a:r>
            <a:r>
              <a:rPr sz="1000" dirty="0">
                <a:latin typeface="Times New Roman"/>
                <a:cs typeface="Times New Roman"/>
              </a:rPr>
              <a:t> sino</a:t>
            </a:r>
            <a:r>
              <a:rPr sz="1000" spc="-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que</a:t>
            </a:r>
            <a:r>
              <a:rPr sz="1000" spc="-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además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las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protecciones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eléctricas</a:t>
            </a:r>
            <a:r>
              <a:rPr sz="1000" dirty="0">
                <a:latin typeface="Times New Roman"/>
                <a:cs typeface="Times New Roman"/>
              </a:rPr>
              <a:t> salvan </a:t>
            </a:r>
            <a:r>
              <a:rPr sz="1000" spc="-4" dirty="0">
                <a:latin typeface="Times New Roman"/>
                <a:cs typeface="Times New Roman"/>
              </a:rPr>
              <a:t>vidas.</a:t>
            </a:r>
            <a:endParaRPr sz="1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xfrm>
            <a:off x="6329082" y="5931133"/>
            <a:ext cx="300182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0777"/>
            <a:r>
              <a:rPr dirty="0"/>
              <a:t>124</a:t>
            </a:r>
          </a:p>
        </p:txBody>
      </p:sp>
      <p:sp>
        <p:nvSpPr>
          <p:cNvPr id="2" name="object 2"/>
          <p:cNvSpPr txBox="1"/>
          <p:nvPr/>
        </p:nvSpPr>
        <p:spPr>
          <a:xfrm>
            <a:off x="1277023" y="556947"/>
            <a:ext cx="5328853" cy="5584577"/>
          </a:xfrm>
          <a:prstGeom prst="rect">
            <a:avLst/>
          </a:prstGeom>
        </p:spPr>
        <p:txBody>
          <a:bodyPr vert="horz" wrap="square" lIns="0" tIns="10259" rIns="0" bIns="0" rtlCol="0">
            <a:spAutoFit/>
          </a:bodyPr>
          <a:lstStyle/>
          <a:p>
            <a:pPr marR="178507" algn="ctr">
              <a:spcBef>
                <a:spcPts val="81"/>
              </a:spcBef>
            </a:pPr>
            <a:r>
              <a:rPr sz="1600" b="1" dirty="0">
                <a:latin typeface="Times New Roman"/>
                <a:cs typeface="Times New Roman"/>
              </a:rPr>
              <a:t>RECOMENDACIONES.</a:t>
            </a:r>
            <a:endParaRPr sz="1600">
              <a:latin typeface="Times New Roman"/>
              <a:cs typeface="Times New Roman"/>
            </a:endParaRPr>
          </a:p>
          <a:p>
            <a:pPr marL="194922" marR="4104" indent="-184663" algn="just">
              <a:lnSpc>
                <a:spcPct val="103499"/>
              </a:lnSpc>
              <a:spcBef>
                <a:spcPts val="1256"/>
              </a:spcBef>
              <a:buAutoNum type="arabicPeriod"/>
              <a:tabLst>
                <a:tab pos="194922" algn="l"/>
              </a:tabLst>
            </a:pPr>
            <a:r>
              <a:rPr sz="1000" spc="-4" dirty="0">
                <a:latin typeface="Times New Roman"/>
                <a:cs typeface="Times New Roman"/>
              </a:rPr>
              <a:t>Para</a:t>
            </a:r>
            <a:r>
              <a:rPr sz="1000" spc="-61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-53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Central</a:t>
            </a:r>
            <a:r>
              <a:rPr sz="1000" spc="-4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Hidroeléctrica</a:t>
            </a:r>
            <a:r>
              <a:rPr sz="1000" spc="-57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15</a:t>
            </a:r>
            <a:r>
              <a:rPr sz="1000" spc="-53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57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septiembre,</a:t>
            </a:r>
            <a:r>
              <a:rPr sz="1000" spc="-53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mantener</a:t>
            </a:r>
            <a:r>
              <a:rPr sz="1000" spc="-53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un</a:t>
            </a:r>
            <a:r>
              <a:rPr sz="1000" spc="-53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monitoreo</a:t>
            </a:r>
            <a:r>
              <a:rPr sz="1000" spc="-53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57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los</a:t>
            </a:r>
            <a:r>
              <a:rPr sz="1000" spc="-4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valores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eléctricos</a:t>
            </a:r>
            <a:r>
              <a:rPr sz="1000" spc="57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con</a:t>
            </a:r>
            <a:r>
              <a:rPr sz="1000" spc="4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los</a:t>
            </a:r>
            <a:r>
              <a:rPr sz="1000" spc="57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cuales</a:t>
            </a:r>
            <a:r>
              <a:rPr sz="1000" spc="57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se</a:t>
            </a:r>
            <a:r>
              <a:rPr sz="1000" spc="4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realizan</a:t>
            </a:r>
            <a:r>
              <a:rPr sz="1000" spc="4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los</a:t>
            </a:r>
            <a:r>
              <a:rPr sz="1000" spc="53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ajustes</a:t>
            </a:r>
            <a:r>
              <a:rPr sz="1000" spc="4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53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las</a:t>
            </a:r>
            <a:r>
              <a:rPr sz="1000" spc="61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protecciones</a:t>
            </a:r>
            <a:r>
              <a:rPr sz="1000" spc="57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electicas,</a:t>
            </a:r>
            <a:r>
              <a:rPr sz="1000" spc="61" dirty="0">
                <a:latin typeface="Times New Roman"/>
                <a:cs typeface="Times New Roman"/>
              </a:rPr>
              <a:t> </a:t>
            </a:r>
            <a:r>
              <a:rPr sz="1000" spc="-12" dirty="0">
                <a:latin typeface="Times New Roman"/>
                <a:cs typeface="Times New Roman"/>
              </a:rPr>
              <a:t>ya</a:t>
            </a:r>
            <a:r>
              <a:rPr sz="1000" spc="4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que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al </a:t>
            </a:r>
            <a:r>
              <a:rPr sz="1000" dirty="0">
                <a:latin typeface="Times New Roman"/>
                <a:cs typeface="Times New Roman"/>
              </a:rPr>
              <a:t>pasar de </a:t>
            </a:r>
            <a:r>
              <a:rPr sz="1000" spc="-4" dirty="0">
                <a:latin typeface="Times New Roman"/>
                <a:cs typeface="Times New Roman"/>
              </a:rPr>
              <a:t>los años estos valores </a:t>
            </a:r>
            <a:r>
              <a:rPr sz="1000" dirty="0">
                <a:latin typeface="Times New Roman"/>
                <a:cs typeface="Times New Roman"/>
              </a:rPr>
              <a:t>van cambiando y es necesario </a:t>
            </a:r>
            <a:r>
              <a:rPr sz="1000" spc="-4" dirty="0">
                <a:latin typeface="Times New Roman"/>
                <a:cs typeface="Times New Roman"/>
              </a:rPr>
              <a:t>realizar </a:t>
            </a:r>
            <a:r>
              <a:rPr sz="1000" dirty="0">
                <a:latin typeface="Times New Roman"/>
                <a:cs typeface="Times New Roman"/>
              </a:rPr>
              <a:t>ajustes a </a:t>
            </a:r>
            <a:r>
              <a:rPr sz="1000" spc="-4" dirty="0">
                <a:latin typeface="Times New Roman"/>
                <a:cs typeface="Times New Roman"/>
              </a:rPr>
              <a:t>las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protecciones </a:t>
            </a:r>
            <a:r>
              <a:rPr sz="1000" dirty="0">
                <a:latin typeface="Times New Roman"/>
                <a:cs typeface="Times New Roman"/>
              </a:rPr>
              <a:t>para tener un mejor </a:t>
            </a:r>
            <a:r>
              <a:rPr sz="1000" spc="-4" dirty="0">
                <a:latin typeface="Times New Roman"/>
                <a:cs typeface="Times New Roman"/>
              </a:rPr>
              <a:t>sistema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protecciones </a:t>
            </a:r>
            <a:r>
              <a:rPr sz="1000" dirty="0">
                <a:latin typeface="Times New Roman"/>
                <a:cs typeface="Times New Roman"/>
              </a:rPr>
              <a:t>que </a:t>
            </a:r>
            <a:r>
              <a:rPr sz="1000" spc="-4" dirty="0">
                <a:latin typeface="Times New Roman"/>
                <a:cs typeface="Times New Roman"/>
              </a:rPr>
              <a:t>realice </a:t>
            </a:r>
            <a:r>
              <a:rPr sz="1000" dirty="0">
                <a:latin typeface="Times New Roman"/>
                <a:cs typeface="Times New Roman"/>
              </a:rPr>
              <a:t>su </a:t>
            </a:r>
            <a:r>
              <a:rPr sz="1000" spc="-4" dirty="0">
                <a:latin typeface="Times New Roman"/>
                <a:cs typeface="Times New Roman"/>
              </a:rPr>
              <a:t>función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confiable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cuando</a:t>
            </a:r>
            <a:r>
              <a:rPr sz="1000" dirty="0">
                <a:latin typeface="Times New Roman"/>
                <a:cs typeface="Times New Roman"/>
              </a:rPr>
              <a:t> se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requiera,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igualmente</a:t>
            </a:r>
            <a:r>
              <a:rPr sz="1000" dirty="0">
                <a:latin typeface="Times New Roman"/>
                <a:cs typeface="Times New Roman"/>
              </a:rPr>
              <a:t> se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deben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conocer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los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valores</a:t>
            </a:r>
            <a:r>
              <a:rPr sz="1000" dirty="0">
                <a:latin typeface="Times New Roman"/>
                <a:cs typeface="Times New Roman"/>
              </a:rPr>
              <a:t> más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actualizados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las </a:t>
            </a:r>
            <a:r>
              <a:rPr sz="1000" dirty="0">
                <a:latin typeface="Times New Roman"/>
                <a:cs typeface="Times New Roman"/>
              </a:rPr>
              <a:t>corrientes de </a:t>
            </a:r>
            <a:r>
              <a:rPr sz="1000" spc="-4" dirty="0">
                <a:latin typeface="Times New Roman"/>
                <a:cs typeface="Times New Roman"/>
              </a:rPr>
              <a:t>cortocircuito </a:t>
            </a:r>
            <a:r>
              <a:rPr sz="1000" dirty="0">
                <a:latin typeface="Times New Roman"/>
                <a:cs typeface="Times New Roman"/>
              </a:rPr>
              <a:t>de la red, </a:t>
            </a:r>
            <a:r>
              <a:rPr sz="1000" spc="-12" dirty="0">
                <a:latin typeface="Times New Roman"/>
                <a:cs typeface="Times New Roman"/>
              </a:rPr>
              <a:t>ya </a:t>
            </a:r>
            <a:r>
              <a:rPr sz="1000" dirty="0">
                <a:latin typeface="Times New Roman"/>
                <a:cs typeface="Times New Roman"/>
              </a:rPr>
              <a:t>que la red </a:t>
            </a:r>
            <a:r>
              <a:rPr sz="1000" spc="-4" dirty="0">
                <a:latin typeface="Times New Roman"/>
                <a:cs typeface="Times New Roman"/>
              </a:rPr>
              <a:t>eléctrica </a:t>
            </a:r>
            <a:r>
              <a:rPr sz="1000" dirty="0">
                <a:latin typeface="Times New Roman"/>
                <a:cs typeface="Times New Roman"/>
              </a:rPr>
              <a:t>va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cambiando con el pasar del tiempo </a:t>
            </a:r>
            <a:r>
              <a:rPr sz="1000" dirty="0">
                <a:latin typeface="Times New Roman"/>
                <a:cs typeface="Times New Roman"/>
              </a:rPr>
              <a:t>y con </a:t>
            </a:r>
            <a:r>
              <a:rPr sz="1000" spc="-4" dirty="0">
                <a:latin typeface="Times New Roman"/>
                <a:cs typeface="Times New Roman"/>
              </a:rPr>
              <a:t>estos valores se seleccionan los equipos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adecuados </a:t>
            </a:r>
            <a:r>
              <a:rPr sz="1000" dirty="0">
                <a:latin typeface="Times New Roman"/>
                <a:cs typeface="Times New Roman"/>
              </a:rPr>
              <a:t>que </a:t>
            </a:r>
            <a:r>
              <a:rPr sz="1000" spc="-4" dirty="0">
                <a:latin typeface="Times New Roman"/>
                <a:cs typeface="Times New Roman"/>
              </a:rPr>
              <a:t>soporten esas corrientes, al igual se deben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realizar estudios </a:t>
            </a:r>
            <a:r>
              <a:rPr sz="1000" dirty="0">
                <a:latin typeface="Times New Roman"/>
                <a:cs typeface="Times New Roman"/>
              </a:rPr>
              <a:t>más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detallados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aterrizaje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del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neutro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del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generador</a:t>
            </a:r>
            <a:r>
              <a:rPr sz="1000" spc="-24" dirty="0">
                <a:latin typeface="Times New Roman"/>
                <a:cs typeface="Times New Roman"/>
              </a:rPr>
              <a:t> </a:t>
            </a:r>
            <a:r>
              <a:rPr sz="1000" spc="-12" dirty="0">
                <a:latin typeface="Times New Roman"/>
                <a:cs typeface="Times New Roman"/>
              </a:rPr>
              <a:t>ya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que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teoría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las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protecciones </a:t>
            </a:r>
            <a:r>
              <a:rPr sz="1000" spc="-23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indica </a:t>
            </a:r>
            <a:r>
              <a:rPr sz="1000" dirty="0">
                <a:latin typeface="Times New Roman"/>
                <a:cs typeface="Times New Roman"/>
              </a:rPr>
              <a:t>que la falla persistente </a:t>
            </a:r>
            <a:r>
              <a:rPr sz="1000" spc="-4" dirty="0">
                <a:latin typeface="Times New Roman"/>
                <a:cs typeface="Times New Roman"/>
              </a:rPr>
              <a:t>del disparo </a:t>
            </a:r>
            <a:r>
              <a:rPr sz="1000" spc="4" dirty="0">
                <a:latin typeface="Times New Roman"/>
                <a:cs typeface="Times New Roman"/>
              </a:rPr>
              <a:t>de </a:t>
            </a:r>
            <a:r>
              <a:rPr sz="1000" dirty="0">
                <a:latin typeface="Times New Roman"/>
                <a:cs typeface="Times New Roman"/>
              </a:rPr>
              <a:t>la </a:t>
            </a:r>
            <a:r>
              <a:rPr sz="1000" spc="-4" dirty="0">
                <a:latin typeface="Times New Roman"/>
                <a:cs typeface="Times New Roman"/>
              </a:rPr>
              <a:t>protección </a:t>
            </a:r>
            <a:r>
              <a:rPr sz="1000" dirty="0">
                <a:latin typeface="Times New Roman"/>
                <a:cs typeface="Times New Roman"/>
              </a:rPr>
              <a:t>27TN </a:t>
            </a:r>
            <a:r>
              <a:rPr sz="1000" spc="-4" dirty="0">
                <a:latin typeface="Times New Roman"/>
                <a:cs typeface="Times New Roman"/>
              </a:rPr>
              <a:t>se está </a:t>
            </a:r>
            <a:r>
              <a:rPr sz="1000" dirty="0">
                <a:latin typeface="Times New Roman"/>
                <a:cs typeface="Times New Roman"/>
              </a:rPr>
              <a:t>presentando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las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cercanías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del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neutro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del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generador,</a:t>
            </a:r>
            <a:r>
              <a:rPr sz="1000" dirty="0">
                <a:latin typeface="Times New Roman"/>
                <a:cs typeface="Times New Roman"/>
              </a:rPr>
              <a:t> por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ellos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</a:t>
            </a:r>
            <a:r>
              <a:rPr sz="1000" dirty="0">
                <a:latin typeface="Times New Roman"/>
                <a:cs typeface="Times New Roman"/>
              </a:rPr>
              <a:t> de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crucial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importancia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monitorear el aterrizaje del neutro del generador, realizar </a:t>
            </a:r>
            <a:r>
              <a:rPr sz="1000" dirty="0">
                <a:latin typeface="Times New Roman"/>
                <a:cs typeface="Times New Roman"/>
              </a:rPr>
              <a:t>una </a:t>
            </a:r>
            <a:r>
              <a:rPr sz="1000" spc="-4" dirty="0">
                <a:latin typeface="Times New Roman"/>
                <a:cs typeface="Times New Roman"/>
              </a:rPr>
              <a:t>actualización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las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corrientes </a:t>
            </a:r>
            <a:r>
              <a:rPr sz="1000" spc="4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aterrizaje para determinar el buen </a:t>
            </a:r>
            <a:r>
              <a:rPr sz="1000" dirty="0">
                <a:latin typeface="Times New Roman"/>
                <a:cs typeface="Times New Roman"/>
              </a:rPr>
              <a:t>funcionamiento </a:t>
            </a:r>
            <a:r>
              <a:rPr sz="1000" spc="-4" dirty="0">
                <a:latin typeface="Times New Roman"/>
                <a:cs typeface="Times New Roman"/>
              </a:rPr>
              <a:t>del transformador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aterrizaje </a:t>
            </a:r>
            <a:r>
              <a:rPr sz="1000" dirty="0">
                <a:latin typeface="Times New Roman"/>
                <a:cs typeface="Times New Roman"/>
              </a:rPr>
              <a:t>y </a:t>
            </a:r>
            <a:r>
              <a:rPr sz="1000" spc="-4" dirty="0">
                <a:latin typeface="Times New Roman"/>
                <a:cs typeface="Times New Roman"/>
              </a:rPr>
              <a:t>si es </a:t>
            </a:r>
            <a:r>
              <a:rPr sz="1000" dirty="0">
                <a:latin typeface="Times New Roman"/>
                <a:cs typeface="Times New Roman"/>
              </a:rPr>
              <a:t>necesario </a:t>
            </a:r>
            <a:r>
              <a:rPr sz="1000" spc="-4" dirty="0">
                <a:latin typeface="Times New Roman"/>
                <a:cs typeface="Times New Roman"/>
              </a:rPr>
              <a:t>realizar </a:t>
            </a:r>
            <a:r>
              <a:rPr sz="1000" dirty="0">
                <a:latin typeface="Times New Roman"/>
                <a:cs typeface="Times New Roman"/>
              </a:rPr>
              <a:t>un cambio de este transformador, </a:t>
            </a:r>
            <a:r>
              <a:rPr sz="1000" spc="-4" dirty="0">
                <a:latin typeface="Times New Roman"/>
                <a:cs typeface="Times New Roman"/>
              </a:rPr>
              <a:t>si </a:t>
            </a:r>
            <a:r>
              <a:rPr sz="1000" spc="-12" dirty="0">
                <a:latin typeface="Times New Roman"/>
                <a:cs typeface="Times New Roman"/>
              </a:rPr>
              <a:t>ya </a:t>
            </a:r>
            <a:r>
              <a:rPr sz="1000" spc="4" dirty="0">
                <a:latin typeface="Times New Roman"/>
                <a:cs typeface="Times New Roman"/>
              </a:rPr>
              <a:t>no </a:t>
            </a:r>
            <a:r>
              <a:rPr sz="1000" spc="-4" dirty="0">
                <a:latin typeface="Times New Roman"/>
                <a:cs typeface="Times New Roman"/>
              </a:rPr>
              <a:t>cumple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con su función </a:t>
            </a:r>
            <a:r>
              <a:rPr sz="1000" dirty="0">
                <a:latin typeface="Times New Roman"/>
                <a:cs typeface="Times New Roman"/>
              </a:rPr>
              <a:t>optima, </a:t>
            </a:r>
            <a:r>
              <a:rPr sz="1000" spc="-8" dirty="0">
                <a:latin typeface="Times New Roman"/>
                <a:cs typeface="Times New Roman"/>
              </a:rPr>
              <a:t>así </a:t>
            </a:r>
            <a:r>
              <a:rPr sz="1000" spc="-4" dirty="0">
                <a:latin typeface="Times New Roman"/>
                <a:cs typeface="Times New Roman"/>
              </a:rPr>
              <a:t>con </a:t>
            </a:r>
            <a:r>
              <a:rPr sz="1000" dirty="0">
                <a:latin typeface="Times New Roman"/>
                <a:cs typeface="Times New Roman"/>
              </a:rPr>
              <a:t>un </a:t>
            </a:r>
            <a:r>
              <a:rPr sz="1000" spc="-4" dirty="0">
                <a:latin typeface="Times New Roman"/>
                <a:cs typeface="Times New Roman"/>
              </a:rPr>
              <a:t>estudio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los valores eléctrico con mediciones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campo se </a:t>
            </a:r>
            <a:r>
              <a:rPr sz="1000" dirty="0">
                <a:latin typeface="Times New Roman"/>
                <a:cs typeface="Times New Roman"/>
              </a:rPr>
              <a:t>podrá solventar la </a:t>
            </a:r>
            <a:r>
              <a:rPr sz="1000" spc="-4" dirty="0">
                <a:latin typeface="Times New Roman"/>
                <a:cs typeface="Times New Roman"/>
              </a:rPr>
              <a:t>falla </a:t>
            </a:r>
            <a:r>
              <a:rPr sz="1000" dirty="0">
                <a:latin typeface="Times New Roman"/>
                <a:cs typeface="Times New Roman"/>
              </a:rPr>
              <a:t>o </a:t>
            </a:r>
            <a:r>
              <a:rPr sz="1000" spc="-4" dirty="0">
                <a:latin typeface="Times New Roman"/>
                <a:cs typeface="Times New Roman"/>
              </a:rPr>
              <a:t>fallas </a:t>
            </a:r>
            <a:r>
              <a:rPr sz="1000" dirty="0">
                <a:latin typeface="Times New Roman"/>
                <a:cs typeface="Times New Roman"/>
              </a:rPr>
              <a:t>que </a:t>
            </a:r>
            <a:r>
              <a:rPr sz="1000" spc="-4" dirty="0">
                <a:latin typeface="Times New Roman"/>
                <a:cs typeface="Times New Roman"/>
              </a:rPr>
              <a:t>están causando el disparo </a:t>
            </a:r>
            <a:r>
              <a:rPr sz="1000" dirty="0">
                <a:latin typeface="Times New Roman"/>
                <a:cs typeface="Times New Roman"/>
              </a:rPr>
              <a:t>pertinente de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-4" dirty="0">
                <a:latin typeface="Times New Roman"/>
                <a:cs typeface="Times New Roman"/>
              </a:rPr>
              <a:t> protección</a:t>
            </a:r>
            <a:r>
              <a:rPr sz="1000" dirty="0">
                <a:latin typeface="Times New Roman"/>
                <a:cs typeface="Times New Roman"/>
              </a:rPr>
              <a:t> 27TN.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40"/>
              </a:spcBef>
              <a:buFont typeface="Times New Roman"/>
              <a:buAutoNum type="arabicPeriod"/>
            </a:pPr>
            <a:endParaRPr sz="1000">
              <a:latin typeface="Times New Roman"/>
              <a:cs typeface="Times New Roman"/>
            </a:endParaRPr>
          </a:p>
          <a:p>
            <a:pPr marL="194922" marR="4104" algn="just">
              <a:lnSpc>
                <a:spcPct val="103400"/>
              </a:lnSpc>
            </a:pPr>
            <a:r>
              <a:rPr sz="1000" spc="-4" dirty="0">
                <a:latin typeface="Times New Roman"/>
                <a:cs typeface="Times New Roman"/>
              </a:rPr>
              <a:t>Al igual </a:t>
            </a:r>
            <a:r>
              <a:rPr sz="1000" dirty="0">
                <a:latin typeface="Times New Roman"/>
                <a:cs typeface="Times New Roman"/>
              </a:rPr>
              <a:t>para tener valores de simulaciones más actualizados a </a:t>
            </a:r>
            <a:r>
              <a:rPr sz="1000" spc="-4" dirty="0">
                <a:latin typeface="Times New Roman"/>
                <a:cs typeface="Times New Roman"/>
              </a:rPr>
              <a:t>los </a:t>
            </a:r>
            <a:r>
              <a:rPr sz="1000" dirty="0">
                <a:latin typeface="Times New Roman"/>
                <a:cs typeface="Times New Roman"/>
              </a:rPr>
              <a:t>requerimientos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actuales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4" dirty="0">
                <a:latin typeface="Times New Roman"/>
                <a:cs typeface="Times New Roman"/>
              </a:rPr>
              <a:t>la </a:t>
            </a:r>
            <a:r>
              <a:rPr sz="1000" dirty="0">
                <a:latin typeface="Times New Roman"/>
                <a:cs typeface="Times New Roman"/>
              </a:rPr>
              <a:t>red, se deben </a:t>
            </a:r>
            <a:r>
              <a:rPr sz="1000" spc="4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realizar </a:t>
            </a:r>
            <a:r>
              <a:rPr sz="1000" dirty="0">
                <a:latin typeface="Times New Roman"/>
                <a:cs typeface="Times New Roman"/>
              </a:rPr>
              <a:t>las actualizaciones de </a:t>
            </a:r>
            <a:r>
              <a:rPr sz="1000" spc="-4" dirty="0">
                <a:latin typeface="Times New Roman"/>
                <a:cs typeface="Times New Roman"/>
              </a:rPr>
              <a:t>los valores </a:t>
            </a:r>
            <a:r>
              <a:rPr sz="1000" dirty="0">
                <a:latin typeface="Times New Roman"/>
                <a:cs typeface="Times New Roman"/>
              </a:rPr>
              <a:t>de la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simulación </a:t>
            </a:r>
            <a:r>
              <a:rPr sz="1000" dirty="0">
                <a:latin typeface="Times New Roman"/>
                <a:cs typeface="Times New Roman"/>
              </a:rPr>
              <a:t>a </a:t>
            </a:r>
            <a:r>
              <a:rPr sz="1000" spc="-4" dirty="0">
                <a:latin typeface="Times New Roman"/>
                <a:cs typeface="Times New Roman"/>
              </a:rPr>
              <a:t>los valores </a:t>
            </a:r>
            <a:r>
              <a:rPr sz="1000" dirty="0">
                <a:latin typeface="Times New Roman"/>
                <a:cs typeface="Times New Roman"/>
              </a:rPr>
              <a:t>más </a:t>
            </a:r>
            <a:r>
              <a:rPr sz="1000" spc="-4" dirty="0">
                <a:latin typeface="Times New Roman"/>
                <a:cs typeface="Times New Roman"/>
              </a:rPr>
              <a:t>actuales </a:t>
            </a:r>
            <a:r>
              <a:rPr sz="1000" spc="-12" dirty="0">
                <a:latin typeface="Times New Roman"/>
                <a:cs typeface="Times New Roman"/>
              </a:rPr>
              <a:t>ya </a:t>
            </a:r>
            <a:r>
              <a:rPr sz="1000" spc="4" dirty="0">
                <a:latin typeface="Times New Roman"/>
                <a:cs typeface="Times New Roman"/>
              </a:rPr>
              <a:t>que </a:t>
            </a:r>
            <a:r>
              <a:rPr sz="1000" spc="-4" dirty="0">
                <a:latin typeface="Times New Roman"/>
                <a:cs typeface="Times New Roman"/>
              </a:rPr>
              <a:t>en </a:t>
            </a:r>
            <a:r>
              <a:rPr sz="1000" dirty="0">
                <a:latin typeface="Times New Roman"/>
                <a:cs typeface="Times New Roman"/>
              </a:rPr>
              <a:t>esta </a:t>
            </a:r>
            <a:r>
              <a:rPr sz="1000" spc="-4" dirty="0">
                <a:latin typeface="Times New Roman"/>
                <a:cs typeface="Times New Roman"/>
              </a:rPr>
              <a:t>simulación se </a:t>
            </a:r>
            <a:r>
              <a:rPr sz="1000" dirty="0">
                <a:latin typeface="Times New Roman"/>
                <a:cs typeface="Times New Roman"/>
              </a:rPr>
              <a:t>utilizaron </a:t>
            </a:r>
            <a:r>
              <a:rPr sz="1000" spc="-4" dirty="0">
                <a:latin typeface="Times New Roman"/>
                <a:cs typeface="Times New Roman"/>
              </a:rPr>
              <a:t>datos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antiguos </a:t>
            </a:r>
            <a:r>
              <a:rPr sz="1000" spc="4" dirty="0">
                <a:latin typeface="Times New Roman"/>
                <a:cs typeface="Times New Roman"/>
              </a:rPr>
              <a:t>de </a:t>
            </a:r>
            <a:r>
              <a:rPr sz="1000" dirty="0">
                <a:latin typeface="Times New Roman"/>
                <a:cs typeface="Times New Roman"/>
              </a:rPr>
              <a:t>la </a:t>
            </a:r>
            <a:r>
              <a:rPr sz="1000" spc="-4" dirty="0">
                <a:latin typeface="Times New Roman"/>
                <a:cs typeface="Times New Roman"/>
              </a:rPr>
              <a:t>central los cuales es </a:t>
            </a:r>
            <a:r>
              <a:rPr sz="1000" spc="4" dirty="0">
                <a:latin typeface="Times New Roman"/>
                <a:cs typeface="Times New Roman"/>
              </a:rPr>
              <a:t>muy </a:t>
            </a:r>
            <a:r>
              <a:rPr sz="1000" dirty="0">
                <a:latin typeface="Times New Roman"/>
                <a:cs typeface="Times New Roman"/>
              </a:rPr>
              <a:t>improbable que todavía </a:t>
            </a:r>
            <a:r>
              <a:rPr sz="1000" spc="-4" dirty="0">
                <a:latin typeface="Times New Roman"/>
                <a:cs typeface="Times New Roman"/>
              </a:rPr>
              <a:t>sean los valores con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los </a:t>
            </a:r>
            <a:r>
              <a:rPr sz="1000" dirty="0">
                <a:latin typeface="Times New Roman"/>
                <a:cs typeface="Times New Roman"/>
              </a:rPr>
              <a:t>que</a:t>
            </a:r>
            <a:r>
              <a:rPr sz="1000" spc="-4" dirty="0">
                <a:latin typeface="Times New Roman"/>
                <a:cs typeface="Times New Roman"/>
              </a:rPr>
              <a:t> se </a:t>
            </a:r>
            <a:r>
              <a:rPr sz="1000" dirty="0">
                <a:latin typeface="Times New Roman"/>
                <a:cs typeface="Times New Roman"/>
              </a:rPr>
              <a:t>opere</a:t>
            </a:r>
            <a:r>
              <a:rPr sz="1000" spc="-4" dirty="0">
                <a:latin typeface="Times New Roman"/>
                <a:cs typeface="Times New Roman"/>
              </a:rPr>
              <a:t> en</a:t>
            </a:r>
            <a:r>
              <a:rPr sz="1000" dirty="0">
                <a:latin typeface="Times New Roman"/>
                <a:cs typeface="Times New Roman"/>
              </a:rPr>
              <a:t> la </a:t>
            </a:r>
            <a:r>
              <a:rPr sz="1000" spc="-4" dirty="0">
                <a:latin typeface="Times New Roman"/>
                <a:cs typeface="Times New Roman"/>
              </a:rPr>
              <a:t>central.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4"/>
              </a:spcBef>
            </a:pPr>
            <a:endParaRPr sz="1100">
              <a:latin typeface="Times New Roman"/>
              <a:cs typeface="Times New Roman"/>
            </a:endParaRPr>
          </a:p>
          <a:p>
            <a:pPr marL="194922" marR="4104" indent="-184663" algn="just">
              <a:lnSpc>
                <a:spcPct val="103400"/>
              </a:lnSpc>
              <a:buAutoNum type="arabicPeriod" startAt="2"/>
              <a:tabLst>
                <a:tab pos="194922" algn="l"/>
              </a:tabLst>
            </a:pPr>
            <a:r>
              <a:rPr sz="1000" spc="-4" dirty="0">
                <a:latin typeface="Times New Roman"/>
                <a:cs typeface="Times New Roman"/>
              </a:rPr>
              <a:t>Para el caso </a:t>
            </a:r>
            <a:r>
              <a:rPr sz="1000" dirty="0">
                <a:latin typeface="Times New Roman"/>
                <a:cs typeface="Times New Roman"/>
              </a:rPr>
              <a:t>de un </a:t>
            </a:r>
            <a:r>
              <a:rPr sz="1000" spc="-4" dirty="0">
                <a:latin typeface="Times New Roman"/>
                <a:cs typeface="Times New Roman"/>
              </a:rPr>
              <a:t>seguimiento del estudio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protecciones eléctricas </a:t>
            </a:r>
            <a:r>
              <a:rPr sz="1000" spc="-12" dirty="0">
                <a:latin typeface="Times New Roman"/>
                <a:cs typeface="Times New Roman"/>
              </a:rPr>
              <a:t>ya </a:t>
            </a:r>
            <a:r>
              <a:rPr sz="1000" dirty="0">
                <a:latin typeface="Times New Roman"/>
                <a:cs typeface="Times New Roman"/>
              </a:rPr>
              <a:t>sea para un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generador </a:t>
            </a:r>
            <a:r>
              <a:rPr sz="1000" dirty="0">
                <a:latin typeface="Times New Roman"/>
                <a:cs typeface="Times New Roman"/>
              </a:rPr>
              <a:t>o para cualquier otro </a:t>
            </a:r>
            <a:r>
              <a:rPr sz="1000" spc="-4" dirty="0">
                <a:latin typeface="Times New Roman"/>
                <a:cs typeface="Times New Roman"/>
              </a:rPr>
              <a:t>equipo eléctrico, las recomendaciones </a:t>
            </a:r>
            <a:r>
              <a:rPr sz="1000" dirty="0">
                <a:latin typeface="Times New Roman"/>
                <a:cs typeface="Times New Roman"/>
              </a:rPr>
              <a:t>para </a:t>
            </a:r>
            <a:r>
              <a:rPr sz="1000" spc="-4" dirty="0">
                <a:latin typeface="Times New Roman"/>
                <a:cs typeface="Times New Roman"/>
              </a:rPr>
              <a:t>lograr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obtener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datos</a:t>
            </a:r>
            <a:r>
              <a:rPr sz="1000" dirty="0">
                <a:latin typeface="Times New Roman"/>
                <a:cs typeface="Times New Roman"/>
              </a:rPr>
              <a:t> más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actualizados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los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cambios</a:t>
            </a:r>
            <a:r>
              <a:rPr sz="1000" dirty="0">
                <a:latin typeface="Times New Roman"/>
                <a:cs typeface="Times New Roman"/>
              </a:rPr>
              <a:t> de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red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eléctrica.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Los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valores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eléctricos </a:t>
            </a:r>
            <a:r>
              <a:rPr sz="1000" dirty="0">
                <a:latin typeface="Times New Roman"/>
                <a:cs typeface="Times New Roman"/>
              </a:rPr>
              <a:t>se deben de </a:t>
            </a:r>
            <a:r>
              <a:rPr sz="1000" spc="-4" dirty="0">
                <a:latin typeface="Times New Roman"/>
                <a:cs typeface="Times New Roman"/>
              </a:rPr>
              <a:t>procurar conseguir los </a:t>
            </a:r>
            <a:r>
              <a:rPr sz="1000" dirty="0">
                <a:latin typeface="Times New Roman"/>
                <a:cs typeface="Times New Roman"/>
              </a:rPr>
              <a:t>más </a:t>
            </a:r>
            <a:r>
              <a:rPr sz="1000" spc="-4" dirty="0">
                <a:latin typeface="Times New Roman"/>
                <a:cs typeface="Times New Roman"/>
              </a:rPr>
              <a:t>recientes </a:t>
            </a:r>
            <a:r>
              <a:rPr sz="1000" dirty="0">
                <a:latin typeface="Times New Roman"/>
                <a:cs typeface="Times New Roman"/>
              </a:rPr>
              <a:t>para </a:t>
            </a:r>
            <a:r>
              <a:rPr sz="1000" spc="-4" dirty="0">
                <a:latin typeface="Times New Roman"/>
                <a:cs typeface="Times New Roman"/>
              </a:rPr>
              <a:t>así tener datos </a:t>
            </a:r>
            <a:r>
              <a:rPr sz="1000" dirty="0">
                <a:latin typeface="Times New Roman"/>
                <a:cs typeface="Times New Roman"/>
              </a:rPr>
              <a:t>más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actualizados </a:t>
            </a:r>
            <a:r>
              <a:rPr sz="1000" dirty="0">
                <a:latin typeface="Times New Roman"/>
                <a:cs typeface="Times New Roman"/>
              </a:rPr>
              <a:t>a </a:t>
            </a:r>
            <a:r>
              <a:rPr sz="1000" spc="-4" dirty="0">
                <a:latin typeface="Times New Roman"/>
                <a:cs typeface="Times New Roman"/>
              </a:rPr>
              <a:t>las necesidades requeridas en ese momento, si es </a:t>
            </a:r>
            <a:r>
              <a:rPr sz="1000" dirty="0">
                <a:latin typeface="Times New Roman"/>
                <a:cs typeface="Times New Roman"/>
              </a:rPr>
              <a:t>posible adquirir una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licencia </a:t>
            </a:r>
            <a:r>
              <a:rPr sz="1000" dirty="0">
                <a:latin typeface="Times New Roman"/>
                <a:cs typeface="Times New Roman"/>
              </a:rPr>
              <a:t>oficial del software </a:t>
            </a:r>
            <a:r>
              <a:rPr sz="1000" spc="-4" dirty="0">
                <a:latin typeface="Times New Roman"/>
                <a:cs typeface="Times New Roman"/>
              </a:rPr>
              <a:t>ETAP </a:t>
            </a:r>
            <a:r>
              <a:rPr sz="1000" dirty="0">
                <a:latin typeface="Times New Roman"/>
                <a:cs typeface="Times New Roman"/>
              </a:rPr>
              <a:t>eso </a:t>
            </a:r>
            <a:r>
              <a:rPr sz="1000" spc="-4" dirty="0">
                <a:latin typeface="Times New Roman"/>
                <a:cs typeface="Times New Roman"/>
              </a:rPr>
              <a:t>facilitaría </a:t>
            </a:r>
            <a:r>
              <a:rPr sz="1000" dirty="0">
                <a:latin typeface="Times New Roman"/>
                <a:cs typeface="Times New Roman"/>
              </a:rPr>
              <a:t>mucho </a:t>
            </a:r>
            <a:r>
              <a:rPr sz="1000" spc="-4" dirty="0">
                <a:latin typeface="Times New Roman"/>
                <a:cs typeface="Times New Roman"/>
              </a:rPr>
              <a:t>las </a:t>
            </a:r>
            <a:r>
              <a:rPr sz="1000" dirty="0">
                <a:latin typeface="Times New Roman"/>
                <a:cs typeface="Times New Roman"/>
              </a:rPr>
              <a:t>simulaciones de </a:t>
            </a:r>
            <a:r>
              <a:rPr sz="1000" spc="-4" dirty="0">
                <a:latin typeface="Times New Roman"/>
                <a:cs typeface="Times New Roman"/>
              </a:rPr>
              <a:t>estas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protecciones </a:t>
            </a:r>
            <a:r>
              <a:rPr sz="1000" spc="-12" dirty="0">
                <a:latin typeface="Times New Roman"/>
                <a:cs typeface="Times New Roman"/>
              </a:rPr>
              <a:t>ya </a:t>
            </a:r>
            <a:r>
              <a:rPr sz="1000" dirty="0">
                <a:latin typeface="Times New Roman"/>
                <a:cs typeface="Times New Roman"/>
              </a:rPr>
              <a:t>que </a:t>
            </a:r>
            <a:r>
              <a:rPr sz="1000" spc="-4" dirty="0">
                <a:latin typeface="Times New Roman"/>
                <a:cs typeface="Times New Roman"/>
              </a:rPr>
              <a:t>este software es </a:t>
            </a:r>
            <a:r>
              <a:rPr sz="1000" dirty="0">
                <a:latin typeface="Times New Roman"/>
                <a:cs typeface="Times New Roman"/>
              </a:rPr>
              <a:t>bástate </a:t>
            </a:r>
            <a:r>
              <a:rPr sz="1000" spc="-4" dirty="0">
                <a:latin typeface="Times New Roman"/>
                <a:cs typeface="Times New Roman"/>
              </a:rPr>
              <a:t>completo para los análisis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potencia </a:t>
            </a:r>
            <a:r>
              <a:rPr sz="1000" dirty="0">
                <a:latin typeface="Times New Roman"/>
                <a:cs typeface="Times New Roman"/>
              </a:rPr>
              <a:t>y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12" dirty="0">
                <a:latin typeface="Times New Roman"/>
                <a:cs typeface="Times New Roman"/>
              </a:rPr>
              <a:t>ya </a:t>
            </a:r>
            <a:r>
              <a:rPr sz="1000" dirty="0">
                <a:latin typeface="Times New Roman"/>
                <a:cs typeface="Times New Roman"/>
              </a:rPr>
              <a:t>que </a:t>
            </a:r>
            <a:r>
              <a:rPr sz="1000" spc="-4" dirty="0">
                <a:latin typeface="Times New Roman"/>
                <a:cs typeface="Times New Roman"/>
              </a:rPr>
              <a:t>su uso es </a:t>
            </a:r>
            <a:r>
              <a:rPr sz="1000" spc="4" dirty="0">
                <a:latin typeface="Times New Roman"/>
                <a:cs typeface="Times New Roman"/>
              </a:rPr>
              <a:t>muy </a:t>
            </a:r>
            <a:r>
              <a:rPr sz="1000" dirty="0">
                <a:latin typeface="Times New Roman"/>
                <a:cs typeface="Times New Roman"/>
              </a:rPr>
              <a:t>intuitivo </a:t>
            </a:r>
            <a:r>
              <a:rPr sz="1000" spc="-4" dirty="0">
                <a:latin typeface="Times New Roman"/>
                <a:cs typeface="Times New Roman"/>
              </a:rPr>
              <a:t>facilitara </a:t>
            </a:r>
            <a:r>
              <a:rPr sz="1000" dirty="0">
                <a:latin typeface="Times New Roman"/>
                <a:cs typeface="Times New Roman"/>
              </a:rPr>
              <a:t>tener un </a:t>
            </a:r>
            <a:r>
              <a:rPr sz="1000" spc="-4" dirty="0">
                <a:latin typeface="Times New Roman"/>
                <a:cs typeface="Times New Roman"/>
              </a:rPr>
              <a:t>mayor </a:t>
            </a:r>
            <a:r>
              <a:rPr sz="1000" dirty="0">
                <a:latin typeface="Times New Roman"/>
                <a:cs typeface="Times New Roman"/>
              </a:rPr>
              <a:t>número </a:t>
            </a:r>
            <a:r>
              <a:rPr sz="1000" spc="4" dirty="0">
                <a:latin typeface="Times New Roman"/>
                <a:cs typeface="Times New Roman"/>
              </a:rPr>
              <a:t>de </a:t>
            </a:r>
            <a:r>
              <a:rPr sz="1000" dirty="0">
                <a:latin typeface="Times New Roman"/>
                <a:cs typeface="Times New Roman"/>
              </a:rPr>
              <a:t>protecciones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eléctricas simuladas, si es </a:t>
            </a:r>
            <a:r>
              <a:rPr sz="1000" dirty="0">
                <a:latin typeface="Times New Roman"/>
                <a:cs typeface="Times New Roman"/>
              </a:rPr>
              <a:t>muy </a:t>
            </a:r>
            <a:r>
              <a:rPr sz="1000" spc="-4" dirty="0">
                <a:latin typeface="Times New Roman"/>
                <a:cs typeface="Times New Roman"/>
              </a:rPr>
              <a:t>difícil </a:t>
            </a:r>
            <a:r>
              <a:rPr sz="1000" dirty="0">
                <a:latin typeface="Times New Roman"/>
                <a:cs typeface="Times New Roman"/>
              </a:rPr>
              <a:t>adquirir una </a:t>
            </a:r>
            <a:r>
              <a:rPr sz="1000" spc="-4" dirty="0">
                <a:latin typeface="Times New Roman"/>
                <a:cs typeface="Times New Roman"/>
              </a:rPr>
              <a:t>licencia oficial </a:t>
            </a:r>
            <a:r>
              <a:rPr sz="1000" dirty="0">
                <a:latin typeface="Times New Roman"/>
                <a:cs typeface="Times New Roman"/>
              </a:rPr>
              <a:t>y la </a:t>
            </a:r>
            <a:r>
              <a:rPr sz="1000" spc="-4" dirty="0">
                <a:latin typeface="Times New Roman"/>
                <a:cs typeface="Times New Roman"/>
              </a:rPr>
              <a:t>adquisición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los </a:t>
            </a:r>
            <a:r>
              <a:rPr sz="1000" dirty="0">
                <a:latin typeface="Times New Roman"/>
                <a:cs typeface="Times New Roman"/>
              </a:rPr>
              <a:t>módulos </a:t>
            </a:r>
            <a:r>
              <a:rPr sz="1000" spc="-4" dirty="0">
                <a:latin typeface="Times New Roman"/>
                <a:cs typeface="Times New Roman"/>
              </a:rPr>
              <a:t>adicionales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protecciones </a:t>
            </a:r>
            <a:r>
              <a:rPr sz="1000" dirty="0">
                <a:latin typeface="Times New Roman"/>
                <a:cs typeface="Times New Roman"/>
              </a:rPr>
              <a:t>por </a:t>
            </a:r>
            <a:r>
              <a:rPr sz="1000" spc="-4" dirty="0">
                <a:latin typeface="Times New Roman"/>
                <a:cs typeface="Times New Roman"/>
              </a:rPr>
              <a:t>su alto costo económicos </a:t>
            </a:r>
            <a:r>
              <a:rPr sz="1000" dirty="0">
                <a:latin typeface="Times New Roman"/>
                <a:cs typeface="Times New Roman"/>
              </a:rPr>
              <a:t>que </a:t>
            </a:r>
            <a:r>
              <a:rPr sz="1000" spc="-4" dirty="0">
                <a:latin typeface="Times New Roman"/>
                <a:cs typeface="Times New Roman"/>
              </a:rPr>
              <a:t>como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estudiante se es </a:t>
            </a:r>
            <a:r>
              <a:rPr sz="1000" dirty="0">
                <a:latin typeface="Times New Roman"/>
                <a:cs typeface="Times New Roman"/>
              </a:rPr>
              <a:t>muy </a:t>
            </a:r>
            <a:r>
              <a:rPr sz="1000" spc="-4" dirty="0">
                <a:latin typeface="Times New Roman"/>
                <a:cs typeface="Times New Roman"/>
              </a:rPr>
              <a:t>complicado disponer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esos </a:t>
            </a:r>
            <a:r>
              <a:rPr sz="1000" dirty="0">
                <a:latin typeface="Times New Roman"/>
                <a:cs typeface="Times New Roman"/>
              </a:rPr>
              <a:t>montos </a:t>
            </a:r>
            <a:r>
              <a:rPr sz="1000" spc="-4" dirty="0">
                <a:latin typeface="Times New Roman"/>
                <a:cs typeface="Times New Roman"/>
              </a:rPr>
              <a:t>económicos, sería </a:t>
            </a:r>
            <a:r>
              <a:rPr sz="1000" dirty="0">
                <a:latin typeface="Times New Roman"/>
                <a:cs typeface="Times New Roman"/>
              </a:rPr>
              <a:t>una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buena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idea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investigar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disponibilidad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software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para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simulaciones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3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protecciones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eléctricas en los </a:t>
            </a:r>
            <a:r>
              <a:rPr sz="1000" dirty="0">
                <a:latin typeface="Times New Roman"/>
                <a:cs typeface="Times New Roman"/>
              </a:rPr>
              <a:t>cuales </a:t>
            </a:r>
            <a:r>
              <a:rPr sz="1000" spc="-4" dirty="0">
                <a:latin typeface="Times New Roman"/>
                <a:cs typeface="Times New Roman"/>
              </a:rPr>
              <a:t>se logren realizar </a:t>
            </a:r>
            <a:r>
              <a:rPr sz="1000" dirty="0">
                <a:latin typeface="Times New Roman"/>
                <a:cs typeface="Times New Roman"/>
              </a:rPr>
              <a:t>un mayor número </a:t>
            </a:r>
            <a:r>
              <a:rPr sz="1000" spc="4" dirty="0">
                <a:latin typeface="Times New Roman"/>
                <a:cs typeface="Times New Roman"/>
              </a:rPr>
              <a:t>de </a:t>
            </a:r>
            <a:r>
              <a:rPr sz="1000" dirty="0">
                <a:latin typeface="Times New Roman"/>
                <a:cs typeface="Times New Roman"/>
              </a:rPr>
              <a:t>simulaciones de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protecciones </a:t>
            </a:r>
            <a:r>
              <a:rPr sz="1000" dirty="0">
                <a:latin typeface="Times New Roman"/>
                <a:cs typeface="Times New Roman"/>
              </a:rPr>
              <a:t>para </a:t>
            </a:r>
            <a:r>
              <a:rPr sz="1000" spc="-4" dirty="0">
                <a:latin typeface="Times New Roman"/>
                <a:cs typeface="Times New Roman"/>
              </a:rPr>
              <a:t>realizar</a:t>
            </a:r>
            <a:r>
              <a:rPr sz="1000" dirty="0">
                <a:latin typeface="Times New Roman"/>
                <a:cs typeface="Times New Roman"/>
              </a:rPr>
              <a:t> un </a:t>
            </a:r>
            <a:r>
              <a:rPr sz="1000" spc="-4" dirty="0">
                <a:latin typeface="Times New Roman"/>
                <a:cs typeface="Times New Roman"/>
              </a:rPr>
              <a:t>documento</a:t>
            </a:r>
            <a:r>
              <a:rPr sz="1000" dirty="0">
                <a:latin typeface="Times New Roman"/>
                <a:cs typeface="Times New Roman"/>
              </a:rPr>
              <a:t> más completo.</a:t>
            </a:r>
            <a:endParaRPr sz="1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xfrm>
            <a:off x="6329082" y="5931133"/>
            <a:ext cx="300182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0777"/>
            <a:r>
              <a:rPr dirty="0"/>
              <a:t>125</a:t>
            </a:r>
          </a:p>
        </p:txBody>
      </p:sp>
      <p:sp>
        <p:nvSpPr>
          <p:cNvPr id="2" name="object 2"/>
          <p:cNvSpPr txBox="1"/>
          <p:nvPr/>
        </p:nvSpPr>
        <p:spPr>
          <a:xfrm>
            <a:off x="1277023" y="557925"/>
            <a:ext cx="5328227" cy="6729635"/>
          </a:xfrm>
          <a:prstGeom prst="rect">
            <a:avLst/>
          </a:prstGeom>
        </p:spPr>
        <p:txBody>
          <a:bodyPr vert="horz" wrap="square" lIns="0" tIns="10259" rIns="0" bIns="0" rtlCol="0">
            <a:spAutoFit/>
          </a:bodyPr>
          <a:lstStyle/>
          <a:p>
            <a:pPr marR="178507" algn="ctr">
              <a:spcBef>
                <a:spcPts val="81"/>
              </a:spcBef>
            </a:pPr>
            <a:r>
              <a:rPr sz="1600" b="1" spc="-4" dirty="0">
                <a:latin typeface="Times New Roman"/>
                <a:cs typeface="Times New Roman"/>
              </a:rPr>
              <a:t>BIBLIOGRAFÍA.</a:t>
            </a:r>
            <a:endParaRPr sz="1600">
              <a:latin typeface="Times New Roman"/>
              <a:cs typeface="Times New Roman"/>
            </a:endParaRPr>
          </a:p>
          <a:p>
            <a:pPr marL="194922" marR="5130" indent="-184663" algn="just">
              <a:lnSpc>
                <a:spcPct val="103299"/>
              </a:lnSpc>
              <a:spcBef>
                <a:spcPts val="1248"/>
              </a:spcBef>
              <a:buAutoNum type="arabicPeriod"/>
              <a:tabLst>
                <a:tab pos="194922" algn="l"/>
              </a:tabLst>
            </a:pPr>
            <a:r>
              <a:rPr sz="1000" spc="-4" dirty="0">
                <a:latin typeface="Times New Roman"/>
                <a:cs typeface="Times New Roman"/>
              </a:rPr>
              <a:t>TUTORIAL IEEE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PROTECCIÓN DE GENERADORES SINCRÓNICOS.</a:t>
            </a:r>
            <a:r>
              <a:rPr sz="1000" dirty="0">
                <a:latin typeface="Times New Roman"/>
                <a:cs typeface="Times New Roman"/>
              </a:rPr>
              <a:t> The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Power Engineering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Education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Committee.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Power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System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Relaying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Committee.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4"/>
              </a:spcBef>
              <a:buFont typeface="Times New Roman"/>
              <a:buAutoNum type="arabicPeriod"/>
            </a:pPr>
            <a:endParaRPr sz="1100">
              <a:latin typeface="Times New Roman"/>
              <a:cs typeface="Times New Roman"/>
            </a:endParaRPr>
          </a:p>
          <a:p>
            <a:pPr marL="194922" marR="8207" indent="-184663" algn="just">
              <a:lnSpc>
                <a:spcPct val="103299"/>
              </a:lnSpc>
              <a:spcBef>
                <a:spcPts val="4"/>
              </a:spcBef>
              <a:buAutoNum type="arabicPeriod"/>
              <a:tabLst>
                <a:tab pos="194922" algn="l"/>
              </a:tabLst>
            </a:pPr>
            <a:r>
              <a:rPr sz="1000" spc="-4" dirty="0">
                <a:latin typeface="Times New Roman"/>
                <a:cs typeface="Times New Roman"/>
              </a:rPr>
              <a:t>Análisis</a:t>
            </a:r>
            <a:r>
              <a:rPr sz="1000" dirty="0">
                <a:latin typeface="Times New Roman"/>
                <a:cs typeface="Times New Roman"/>
              </a:rPr>
              <a:t> de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Esquemas</a:t>
            </a:r>
            <a:r>
              <a:rPr sz="1000" dirty="0">
                <a:latin typeface="Times New Roman"/>
                <a:cs typeface="Times New Roman"/>
              </a:rPr>
              <a:t> de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Protección</a:t>
            </a:r>
            <a:r>
              <a:rPr sz="1000" dirty="0">
                <a:latin typeface="Times New Roman"/>
                <a:cs typeface="Times New Roman"/>
              </a:rPr>
              <a:t> para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Generadores</a:t>
            </a:r>
            <a:r>
              <a:rPr sz="1000" dirty="0">
                <a:latin typeface="Times New Roman"/>
                <a:cs typeface="Times New Roman"/>
              </a:rPr>
              <a:t> de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Energía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Eléctrica.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Universidad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Carlos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III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Madrid,</a:t>
            </a:r>
            <a:r>
              <a:rPr sz="1000" dirty="0">
                <a:latin typeface="Times New Roman"/>
                <a:cs typeface="Times New Roman"/>
              </a:rPr>
              <a:t> 2017.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36"/>
              </a:spcBef>
              <a:buFont typeface="Times New Roman"/>
              <a:buAutoNum type="arabicPeriod"/>
            </a:pPr>
            <a:endParaRPr sz="1000">
              <a:latin typeface="Times New Roman"/>
              <a:cs typeface="Times New Roman"/>
            </a:endParaRPr>
          </a:p>
          <a:p>
            <a:pPr marL="194922" marR="6155" indent="-184663" algn="just">
              <a:lnSpc>
                <a:spcPct val="103400"/>
              </a:lnSpc>
              <a:buAutoNum type="arabicPeriod"/>
              <a:tabLst>
                <a:tab pos="194922" algn="l"/>
              </a:tabLst>
            </a:pPr>
            <a:r>
              <a:rPr sz="1000" spc="-4" dirty="0">
                <a:latin typeface="Times New Roman"/>
                <a:cs typeface="Times New Roman"/>
              </a:rPr>
              <a:t>IMPLEMENTACIÓN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UN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ESQUEMA</a:t>
            </a:r>
            <a:r>
              <a:rPr sz="1000" dirty="0">
                <a:latin typeface="Times New Roman"/>
                <a:cs typeface="Times New Roman"/>
              </a:rPr>
              <a:t> DE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PROTECCIONES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PARA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8" dirty="0">
                <a:latin typeface="Times New Roman"/>
                <a:cs typeface="Times New Roman"/>
              </a:rPr>
              <a:t>LAS </a:t>
            </a:r>
            <a:r>
              <a:rPr sz="1000" spc="-4" dirty="0">
                <a:latin typeface="Times New Roman"/>
                <a:cs typeface="Times New Roman"/>
              </a:rPr>
              <a:t> CINCO UNIDADES </a:t>
            </a:r>
            <a:r>
              <a:rPr sz="1000" dirty="0">
                <a:latin typeface="Times New Roman"/>
                <a:cs typeface="Times New Roman"/>
              </a:rPr>
              <a:t>GENERADORAS </a:t>
            </a:r>
            <a:r>
              <a:rPr sz="1000" spc="-4" dirty="0">
                <a:latin typeface="Times New Roman"/>
                <a:cs typeface="Times New Roman"/>
              </a:rPr>
              <a:t>EN </a:t>
            </a:r>
            <a:r>
              <a:rPr sz="1000" spc="-8" dirty="0">
                <a:latin typeface="Times New Roman"/>
                <a:cs typeface="Times New Roman"/>
              </a:rPr>
              <a:t>LA </a:t>
            </a:r>
            <a:r>
              <a:rPr sz="1000" spc="-4" dirty="0">
                <a:latin typeface="Times New Roman"/>
                <a:cs typeface="Times New Roman"/>
              </a:rPr>
              <a:t>HIDROELÉCTRICA CHIXOY,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UTILIZANDO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RELEVADORES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MULTIFUNCIÓN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SIEMENS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SIPROTEC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7UM62,</a:t>
            </a:r>
            <a:r>
              <a:rPr sz="1000" spc="-4" dirty="0">
                <a:latin typeface="Times New Roman"/>
                <a:cs typeface="Times New Roman"/>
              </a:rPr>
              <a:t> Universidad</a:t>
            </a:r>
            <a:r>
              <a:rPr sz="1000" dirty="0">
                <a:latin typeface="Times New Roman"/>
                <a:cs typeface="Times New Roman"/>
              </a:rPr>
              <a:t> de </a:t>
            </a:r>
            <a:r>
              <a:rPr sz="1000" spc="-4" dirty="0">
                <a:latin typeface="Times New Roman"/>
                <a:cs typeface="Times New Roman"/>
              </a:rPr>
              <a:t>San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Carlos</a:t>
            </a:r>
            <a:r>
              <a:rPr sz="1000" dirty="0">
                <a:latin typeface="Times New Roman"/>
                <a:cs typeface="Times New Roman"/>
              </a:rPr>
              <a:t> de</a:t>
            </a:r>
            <a:r>
              <a:rPr sz="1000" spc="-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Guatemala, 2008.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40"/>
              </a:spcBef>
              <a:buFont typeface="Times New Roman"/>
              <a:buAutoNum type="arabicPeriod"/>
            </a:pPr>
            <a:endParaRPr sz="1000">
              <a:latin typeface="Times New Roman"/>
              <a:cs typeface="Times New Roman"/>
            </a:endParaRPr>
          </a:p>
          <a:p>
            <a:pPr marL="194922" marR="6668" indent="-184663" algn="just">
              <a:lnSpc>
                <a:spcPct val="103299"/>
              </a:lnSpc>
              <a:spcBef>
                <a:spcPts val="4"/>
              </a:spcBef>
              <a:buAutoNum type="arabicPeriod"/>
              <a:tabLst>
                <a:tab pos="194922" algn="l"/>
              </a:tabLst>
            </a:pPr>
            <a:r>
              <a:rPr sz="1000" spc="-4" dirty="0">
                <a:latin typeface="Times New Roman"/>
                <a:cs typeface="Times New Roman"/>
              </a:rPr>
              <a:t>Protección</a:t>
            </a:r>
            <a:r>
              <a:rPr sz="1000" dirty="0">
                <a:latin typeface="Times New Roman"/>
                <a:cs typeface="Times New Roman"/>
              </a:rPr>
              <a:t> de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Sistemas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Eléctricos,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Profesor</a:t>
            </a:r>
            <a:r>
              <a:rPr sz="1000" dirty="0">
                <a:latin typeface="Times New Roman"/>
                <a:cs typeface="Times New Roman"/>
              </a:rPr>
              <a:t> asociado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Samuel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Ramírez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Castaño,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Universidad Nacional</a:t>
            </a:r>
            <a:r>
              <a:rPr sz="1000" dirty="0">
                <a:latin typeface="Times New Roman"/>
                <a:cs typeface="Times New Roman"/>
              </a:rPr>
              <a:t> de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Colombia.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4"/>
              </a:spcBef>
              <a:buFont typeface="Times New Roman"/>
              <a:buAutoNum type="arabicPeriod"/>
            </a:pPr>
            <a:endParaRPr sz="1100">
              <a:latin typeface="Times New Roman"/>
              <a:cs typeface="Times New Roman"/>
            </a:endParaRPr>
          </a:p>
          <a:p>
            <a:pPr marL="194922" marR="7181" indent="-184663" algn="just">
              <a:lnSpc>
                <a:spcPct val="103299"/>
              </a:lnSpc>
              <a:buAutoNum type="arabicPeriod"/>
              <a:tabLst>
                <a:tab pos="194922" algn="l"/>
              </a:tabLst>
            </a:pPr>
            <a:r>
              <a:rPr sz="1000" spc="-4" dirty="0">
                <a:latin typeface="Times New Roman"/>
                <a:cs typeface="Times New Roman"/>
              </a:rPr>
              <a:t>Análisis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4" dirty="0">
                <a:latin typeface="Times New Roman"/>
                <a:cs typeface="Times New Roman"/>
              </a:rPr>
              <a:t>cortocircuito </a:t>
            </a:r>
            <a:r>
              <a:rPr sz="1000" dirty="0">
                <a:latin typeface="Times New Roman"/>
                <a:cs typeface="Times New Roman"/>
              </a:rPr>
              <a:t>y </a:t>
            </a:r>
            <a:r>
              <a:rPr sz="1000" spc="-4" dirty="0">
                <a:latin typeface="Times New Roman"/>
                <a:cs typeface="Times New Roman"/>
              </a:rPr>
              <a:t>coordinación </a:t>
            </a:r>
            <a:r>
              <a:rPr sz="1000" dirty="0">
                <a:latin typeface="Times New Roman"/>
                <a:cs typeface="Times New Roman"/>
              </a:rPr>
              <a:t>de protecciones </a:t>
            </a:r>
            <a:r>
              <a:rPr sz="1000" spc="-4" dirty="0">
                <a:latin typeface="Times New Roman"/>
                <a:cs typeface="Times New Roman"/>
              </a:rPr>
              <a:t>en sistemas industriales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baja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tensión,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Universidad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Autónoma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Occidente,</a:t>
            </a:r>
            <a:r>
              <a:rPr sz="1000" spc="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Santiago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4" dirty="0">
                <a:latin typeface="Times New Roman"/>
                <a:cs typeface="Times New Roman"/>
              </a:rPr>
              <a:t> Cali,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1997.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40"/>
              </a:spcBef>
              <a:buFont typeface="Times New Roman"/>
              <a:buAutoNum type="arabicPeriod"/>
            </a:pPr>
            <a:endParaRPr sz="1000">
              <a:latin typeface="Times New Roman"/>
              <a:cs typeface="Times New Roman"/>
            </a:endParaRPr>
          </a:p>
          <a:p>
            <a:pPr marL="194922" marR="7181" indent="-184663" algn="just">
              <a:lnSpc>
                <a:spcPct val="103299"/>
              </a:lnSpc>
              <a:buAutoNum type="arabicPeriod"/>
              <a:tabLst>
                <a:tab pos="194922" algn="l"/>
              </a:tabLst>
            </a:pPr>
            <a:r>
              <a:rPr sz="1000" spc="-4" dirty="0">
                <a:latin typeface="Times New Roman"/>
                <a:cs typeface="Times New Roman"/>
              </a:rPr>
              <a:t>Redes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Eléctricas</a:t>
            </a:r>
            <a:r>
              <a:rPr sz="1000" dirty="0">
                <a:latin typeface="Times New Roman"/>
                <a:cs typeface="Times New Roman"/>
              </a:rPr>
              <a:t> Tomo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8" dirty="0">
                <a:latin typeface="Times New Roman"/>
                <a:cs typeface="Times New Roman"/>
              </a:rPr>
              <a:t>II,</a:t>
            </a:r>
            <a:r>
              <a:rPr sz="1000" spc="-4" dirty="0">
                <a:latin typeface="Times New Roman"/>
                <a:cs typeface="Times New Roman"/>
              </a:rPr>
              <a:t> Universidad</a:t>
            </a:r>
            <a:r>
              <a:rPr sz="1000" dirty="0">
                <a:latin typeface="Times New Roman"/>
                <a:cs typeface="Times New Roman"/>
              </a:rPr>
              <a:t> Autónoma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México,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Jacinto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Viqueira </a:t>
            </a:r>
            <a:r>
              <a:rPr sz="1000" spc="-23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Landa.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40"/>
              </a:spcBef>
              <a:buFont typeface="Times New Roman"/>
              <a:buAutoNum type="arabicPeriod"/>
            </a:pPr>
            <a:endParaRPr sz="1000">
              <a:latin typeface="Times New Roman"/>
              <a:cs typeface="Times New Roman"/>
            </a:endParaRPr>
          </a:p>
          <a:p>
            <a:pPr marL="194922" marR="7181" indent="-184663" algn="just">
              <a:lnSpc>
                <a:spcPct val="103299"/>
              </a:lnSpc>
              <a:spcBef>
                <a:spcPts val="4"/>
              </a:spcBef>
              <a:buAutoNum type="arabicPeriod"/>
              <a:tabLst>
                <a:tab pos="194922" algn="l"/>
              </a:tabLst>
            </a:pPr>
            <a:r>
              <a:rPr sz="1000" spc="-4" dirty="0">
                <a:latin typeface="Times New Roman"/>
                <a:cs typeface="Times New Roman"/>
              </a:rPr>
              <a:t>Análisis</a:t>
            </a:r>
            <a:r>
              <a:rPr sz="1000" dirty="0">
                <a:latin typeface="Times New Roman"/>
                <a:cs typeface="Times New Roman"/>
              </a:rPr>
              <a:t> de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Sistemas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4" dirty="0">
                <a:latin typeface="Times New Roman"/>
                <a:cs typeface="Times New Roman"/>
              </a:rPr>
              <a:t>de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Potencia,</a:t>
            </a:r>
            <a:r>
              <a:rPr sz="1000" dirty="0">
                <a:latin typeface="Times New Roman"/>
                <a:cs typeface="Times New Roman"/>
              </a:rPr>
              <a:t> John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J.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Grainger,</a:t>
            </a:r>
            <a:r>
              <a:rPr sz="1000" dirty="0">
                <a:latin typeface="Times New Roman"/>
                <a:cs typeface="Times New Roman"/>
              </a:rPr>
              <a:t> William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D.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Stevenson</a:t>
            </a:r>
            <a:r>
              <a:rPr sz="1000" dirty="0">
                <a:latin typeface="Times New Roman"/>
                <a:cs typeface="Times New Roman"/>
              </a:rPr>
              <a:t> Jr.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McGRAW-HILL,</a:t>
            </a:r>
            <a:r>
              <a:rPr sz="1000" dirty="0">
                <a:latin typeface="Times New Roman"/>
                <a:cs typeface="Times New Roman"/>
              </a:rPr>
              <a:t> primera</a:t>
            </a:r>
            <a:r>
              <a:rPr sz="1000" spc="-4" dirty="0">
                <a:latin typeface="Times New Roman"/>
                <a:cs typeface="Times New Roman"/>
              </a:rPr>
              <a:t> edición español,</a:t>
            </a:r>
            <a:r>
              <a:rPr sz="1000" dirty="0">
                <a:latin typeface="Times New Roman"/>
                <a:cs typeface="Times New Roman"/>
              </a:rPr>
              <a:t> 1996.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40"/>
              </a:spcBef>
              <a:buFont typeface="Times New Roman"/>
              <a:buAutoNum type="arabicPeriod"/>
            </a:pPr>
            <a:endParaRPr sz="1100">
              <a:latin typeface="Times New Roman"/>
              <a:cs typeface="Times New Roman"/>
            </a:endParaRPr>
          </a:p>
          <a:p>
            <a:pPr marL="194922" indent="-184663">
              <a:buAutoNum type="arabicPeriod"/>
              <a:tabLst>
                <a:tab pos="194922" algn="l"/>
              </a:tabLst>
            </a:pPr>
            <a:r>
              <a:rPr sz="1000" spc="-4" dirty="0">
                <a:latin typeface="Times New Roman"/>
                <a:cs typeface="Times New Roman"/>
              </a:rPr>
              <a:t>Análisis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Flujos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4" dirty="0">
                <a:latin typeface="Times New Roman"/>
                <a:cs typeface="Times New Roman"/>
              </a:rPr>
              <a:t> Carga,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Lino </a:t>
            </a:r>
            <a:r>
              <a:rPr sz="1000" dirty="0">
                <a:latin typeface="Times New Roman"/>
                <a:cs typeface="Times New Roman"/>
              </a:rPr>
              <a:t>Coria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Cisneros.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40"/>
              </a:spcBef>
              <a:buFont typeface="Times New Roman"/>
              <a:buAutoNum type="arabicPeriod"/>
            </a:pPr>
            <a:endParaRPr sz="1000">
              <a:latin typeface="Times New Roman"/>
              <a:cs typeface="Times New Roman"/>
            </a:endParaRPr>
          </a:p>
          <a:p>
            <a:pPr marL="194922" marR="5130" indent="-184663" algn="just">
              <a:lnSpc>
                <a:spcPct val="103299"/>
              </a:lnSpc>
              <a:buAutoNum type="arabicPeriod"/>
              <a:tabLst>
                <a:tab pos="194922" algn="l"/>
              </a:tabLst>
            </a:pPr>
            <a:r>
              <a:rPr sz="1000" dirty="0">
                <a:latin typeface="Times New Roman"/>
                <a:cs typeface="Times New Roman"/>
              </a:rPr>
              <a:t>Solución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problemas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prácticos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en</a:t>
            </a:r>
            <a:r>
              <a:rPr sz="1000" dirty="0">
                <a:latin typeface="Times New Roman"/>
                <a:cs typeface="Times New Roman"/>
              </a:rPr>
              <a:t> estado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estable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del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Sistema</a:t>
            </a:r>
            <a:r>
              <a:rPr sz="1000" dirty="0">
                <a:latin typeface="Times New Roman"/>
                <a:cs typeface="Times New Roman"/>
              </a:rPr>
              <a:t> Eléctrico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Transmisión</a:t>
            </a:r>
            <a:r>
              <a:rPr sz="1000" dirty="0">
                <a:latin typeface="Times New Roman"/>
                <a:cs typeface="Times New Roman"/>
              </a:rPr>
              <a:t> de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El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Salvador</a:t>
            </a:r>
            <a:r>
              <a:rPr sz="1000" dirty="0">
                <a:latin typeface="Times New Roman"/>
                <a:cs typeface="Times New Roman"/>
              </a:rPr>
              <a:t> utilizando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</a:t>
            </a:r>
            <a:r>
              <a:rPr sz="1000" dirty="0">
                <a:latin typeface="Times New Roman"/>
                <a:cs typeface="Times New Roman"/>
              </a:rPr>
              <a:t> software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PSS/E-Xplorer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versión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33. 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Universidad</a:t>
            </a:r>
            <a:r>
              <a:rPr sz="1000" dirty="0">
                <a:latin typeface="Times New Roman"/>
                <a:cs typeface="Times New Roman"/>
              </a:rPr>
              <a:t> de</a:t>
            </a:r>
            <a:r>
              <a:rPr sz="1000" spc="-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El </a:t>
            </a:r>
            <a:r>
              <a:rPr sz="1000" spc="-4" dirty="0">
                <a:latin typeface="Times New Roman"/>
                <a:cs typeface="Times New Roman"/>
              </a:rPr>
              <a:t>Salvador.2015.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44"/>
              </a:spcBef>
              <a:buFont typeface="Times New Roman"/>
              <a:buAutoNum type="arabicPeriod"/>
            </a:pPr>
            <a:endParaRPr sz="1000">
              <a:latin typeface="Times New Roman"/>
              <a:cs typeface="Times New Roman"/>
            </a:endParaRPr>
          </a:p>
          <a:p>
            <a:pPr marL="194922" marR="7694" indent="-184663" algn="just">
              <a:lnSpc>
                <a:spcPct val="103299"/>
              </a:lnSpc>
              <a:buAutoNum type="arabicPeriod"/>
              <a:tabLst>
                <a:tab pos="194922" algn="l"/>
              </a:tabLst>
            </a:pPr>
            <a:r>
              <a:rPr sz="1000" spc="-4" dirty="0">
                <a:latin typeface="Times New Roman"/>
                <a:cs typeface="Times New Roman"/>
              </a:rPr>
              <a:t>Ajuste</a:t>
            </a:r>
            <a:r>
              <a:rPr sz="1000" dirty="0">
                <a:latin typeface="Times New Roman"/>
                <a:cs typeface="Times New Roman"/>
              </a:rPr>
              <a:t> de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protecciones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unidad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7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central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carboeléctrica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petacalco,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Universidad Nacional</a:t>
            </a:r>
            <a:r>
              <a:rPr sz="1000" dirty="0">
                <a:latin typeface="Times New Roman"/>
                <a:cs typeface="Times New Roman"/>
              </a:rPr>
              <a:t> Autónoma</a:t>
            </a:r>
            <a:r>
              <a:rPr sz="1000" spc="-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México, 2012.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32"/>
              </a:spcBef>
              <a:buFont typeface="Times New Roman"/>
              <a:buAutoNum type="arabicPeriod"/>
            </a:pPr>
            <a:endParaRPr sz="1100">
              <a:latin typeface="Times New Roman"/>
              <a:cs typeface="Times New Roman"/>
            </a:endParaRPr>
          </a:p>
          <a:p>
            <a:pPr marL="194922" indent="-184663">
              <a:spcBef>
                <a:spcPts val="4"/>
              </a:spcBef>
              <a:buAutoNum type="arabicPeriod"/>
              <a:tabLst>
                <a:tab pos="194922" algn="l"/>
              </a:tabLst>
            </a:pPr>
            <a:r>
              <a:rPr sz="1000" spc="-4" dirty="0">
                <a:latin typeface="Times New Roman"/>
                <a:cs typeface="Times New Roman"/>
              </a:rPr>
              <a:t>IEEE</a:t>
            </a:r>
            <a:r>
              <a:rPr sz="1000" spc="57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Guide</a:t>
            </a:r>
            <a:r>
              <a:rPr sz="1000" spc="65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For</a:t>
            </a:r>
            <a:r>
              <a:rPr sz="1000" spc="61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AC</a:t>
            </a:r>
            <a:r>
              <a:rPr sz="1000" spc="61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Generator</a:t>
            </a:r>
            <a:r>
              <a:rPr sz="1000" spc="73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Protection</a:t>
            </a:r>
            <a:r>
              <a:rPr sz="1000" spc="61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(Guía</a:t>
            </a:r>
            <a:r>
              <a:rPr sz="1000" spc="69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Para</a:t>
            </a:r>
            <a:r>
              <a:rPr sz="1000" spc="53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Protección</a:t>
            </a:r>
            <a:r>
              <a:rPr sz="1000" spc="61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61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Generador</a:t>
            </a:r>
            <a:r>
              <a:rPr sz="1000" spc="89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</a:t>
            </a:r>
            <a:endParaRPr sz="1000">
              <a:latin typeface="Times New Roman"/>
              <a:cs typeface="Times New Roman"/>
            </a:endParaRPr>
          </a:p>
          <a:p>
            <a:pPr marL="194922">
              <a:spcBef>
                <a:spcPts val="36"/>
              </a:spcBef>
            </a:pPr>
            <a:r>
              <a:rPr sz="1000" spc="-4" dirty="0">
                <a:latin typeface="Times New Roman"/>
                <a:cs typeface="Times New Roman"/>
              </a:rPr>
              <a:t>C.A.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IEEE);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IEEE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Std</a:t>
            </a:r>
            <a:r>
              <a:rPr sz="1000" spc="-1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C37.102-2006.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24"/>
              </a:spcBef>
            </a:pPr>
            <a:endParaRPr sz="1100">
              <a:latin typeface="Times New Roman"/>
              <a:cs typeface="Times New Roman"/>
            </a:endParaRPr>
          </a:p>
          <a:p>
            <a:pPr marL="194922" indent="-184663">
              <a:buAutoNum type="arabicPeriod" startAt="12"/>
              <a:tabLst>
                <a:tab pos="194922" algn="l"/>
              </a:tabLst>
            </a:pPr>
            <a:r>
              <a:rPr sz="1000" spc="-4" dirty="0">
                <a:latin typeface="Times New Roman"/>
                <a:cs typeface="Times New Roman"/>
              </a:rPr>
              <a:t>GEC,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Protective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Relays</a:t>
            </a:r>
            <a:r>
              <a:rPr sz="1000" spc="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Application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Guide,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Third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Edition.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12"/>
              </a:spcBef>
              <a:buFont typeface="Times New Roman"/>
              <a:buAutoNum type="arabicPeriod" startAt="12"/>
            </a:pPr>
            <a:endParaRPr sz="1100">
              <a:latin typeface="Times New Roman"/>
              <a:cs typeface="Times New Roman"/>
            </a:endParaRPr>
          </a:p>
          <a:p>
            <a:pPr marL="194922" indent="-184663">
              <a:buAutoNum type="arabicPeriod" startAt="12"/>
              <a:tabLst>
                <a:tab pos="194922" algn="l"/>
              </a:tabLst>
            </a:pPr>
            <a:r>
              <a:rPr sz="1000" spc="-4" dirty="0">
                <a:latin typeface="Times New Roman"/>
                <a:cs typeface="Times New Roman"/>
              </a:rPr>
              <a:t>Beckwith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Electric,</a:t>
            </a:r>
            <a:r>
              <a:rPr sz="1000" spc="3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Instruction</a:t>
            </a:r>
            <a:r>
              <a:rPr sz="1000" spc="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Book,</a:t>
            </a:r>
            <a:r>
              <a:rPr sz="1000" spc="12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M-3425</a:t>
            </a:r>
            <a:r>
              <a:rPr sz="1000" spc="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Generator</a:t>
            </a:r>
            <a:r>
              <a:rPr sz="1000" spc="12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Protection.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40"/>
              </a:spcBef>
              <a:buFont typeface="Times New Roman"/>
              <a:buAutoNum type="arabicPeriod" startAt="12"/>
            </a:pPr>
            <a:endParaRPr sz="1000">
              <a:latin typeface="Times New Roman"/>
              <a:cs typeface="Times New Roman"/>
            </a:endParaRPr>
          </a:p>
          <a:p>
            <a:pPr marL="194922" marR="5130" indent="-184663" algn="just">
              <a:lnSpc>
                <a:spcPct val="103299"/>
              </a:lnSpc>
              <a:spcBef>
                <a:spcPts val="4"/>
              </a:spcBef>
              <a:buAutoNum type="arabicPeriod" startAt="12"/>
              <a:tabLst>
                <a:tab pos="194922" algn="l"/>
              </a:tabLst>
            </a:pPr>
            <a:r>
              <a:rPr sz="1000" spc="-4" dirty="0">
                <a:latin typeface="Times New Roman"/>
                <a:cs typeface="Times New Roman"/>
              </a:rPr>
              <a:t>PROTECCIONES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</a:t>
            </a:r>
            <a:r>
              <a:rPr sz="1000" spc="-3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LOS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GENERADORES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4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CENTRAL</a:t>
            </a:r>
            <a:r>
              <a:rPr sz="1000" spc="-53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HIDROELÉCTRICA </a:t>
            </a:r>
            <a:r>
              <a:rPr sz="1000" spc="-23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15</a:t>
            </a:r>
            <a:r>
              <a:rPr sz="1000" spc="-4" dirty="0">
                <a:latin typeface="Times New Roman"/>
                <a:cs typeface="Times New Roman"/>
              </a:rPr>
              <a:t> DE SEPTIEMBRE.</a:t>
            </a:r>
            <a:endParaRPr sz="1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xfrm>
            <a:off x="6329082" y="5931133"/>
            <a:ext cx="300182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0777"/>
            <a:r>
              <a:rPr dirty="0"/>
              <a:t>126</a:t>
            </a:r>
          </a:p>
        </p:txBody>
      </p:sp>
      <p:sp>
        <p:nvSpPr>
          <p:cNvPr id="2" name="object 2"/>
          <p:cNvSpPr txBox="1"/>
          <p:nvPr/>
        </p:nvSpPr>
        <p:spPr>
          <a:xfrm>
            <a:off x="1277023" y="559880"/>
            <a:ext cx="5178762" cy="2168471"/>
          </a:xfrm>
          <a:prstGeom prst="rect">
            <a:avLst/>
          </a:prstGeom>
        </p:spPr>
        <p:txBody>
          <a:bodyPr vert="horz" wrap="square" lIns="0" tIns="18979" rIns="0" bIns="0" rtlCol="0">
            <a:spAutoFit/>
          </a:bodyPr>
          <a:lstStyle/>
          <a:p>
            <a:pPr marL="194922" marR="4104" indent="-184663">
              <a:lnSpc>
                <a:spcPts val="1074"/>
              </a:lnSpc>
              <a:spcBef>
                <a:spcPts val="149"/>
              </a:spcBef>
              <a:buAutoNum type="arabicPeriod" startAt="15"/>
              <a:tabLst>
                <a:tab pos="194922" algn="l"/>
              </a:tabLst>
            </a:pPr>
            <a:r>
              <a:rPr sz="900" spc="-4" dirty="0">
                <a:latin typeface="Times New Roman"/>
                <a:cs typeface="Times New Roman"/>
              </a:rPr>
              <a:t>PROTECCIONES</a:t>
            </a:r>
            <a:r>
              <a:rPr sz="900" spc="4" dirty="0">
                <a:latin typeface="Times New Roman"/>
                <a:cs typeface="Times New Roman"/>
              </a:rPr>
              <a:t> </a:t>
            </a:r>
            <a:r>
              <a:rPr sz="900" spc="-4" dirty="0">
                <a:latin typeface="Times New Roman"/>
                <a:cs typeface="Times New Roman"/>
              </a:rPr>
              <a:t>ELÉCTRICAS</a:t>
            </a:r>
            <a:r>
              <a:rPr sz="900" spc="8" dirty="0">
                <a:latin typeface="Times New Roman"/>
                <a:cs typeface="Times New Roman"/>
              </a:rPr>
              <a:t> </a:t>
            </a:r>
            <a:r>
              <a:rPr sz="900" spc="-4" dirty="0">
                <a:latin typeface="Times New Roman"/>
                <a:cs typeface="Times New Roman"/>
              </a:rPr>
              <a:t>DE</a:t>
            </a:r>
            <a:r>
              <a:rPr sz="900" spc="12" dirty="0">
                <a:latin typeface="Times New Roman"/>
                <a:cs typeface="Times New Roman"/>
              </a:rPr>
              <a:t> </a:t>
            </a:r>
            <a:r>
              <a:rPr sz="900" spc="-4" dirty="0">
                <a:latin typeface="Times New Roman"/>
                <a:cs typeface="Times New Roman"/>
              </a:rPr>
              <a:t>GENERADOR,</a:t>
            </a:r>
            <a:r>
              <a:rPr sz="900" spc="12" dirty="0">
                <a:latin typeface="Times New Roman"/>
                <a:cs typeface="Times New Roman"/>
              </a:rPr>
              <a:t> </a:t>
            </a:r>
            <a:r>
              <a:rPr sz="900" spc="-4" dirty="0">
                <a:latin typeface="Times New Roman"/>
                <a:cs typeface="Times New Roman"/>
              </a:rPr>
              <a:t>INDUSTRIA</a:t>
            </a:r>
            <a:r>
              <a:rPr sz="900" spc="8" dirty="0">
                <a:latin typeface="Times New Roman"/>
                <a:cs typeface="Times New Roman"/>
              </a:rPr>
              <a:t> </a:t>
            </a:r>
            <a:r>
              <a:rPr sz="900" spc="-4" dirty="0">
                <a:latin typeface="Times New Roman"/>
                <a:cs typeface="Times New Roman"/>
              </a:rPr>
              <a:t>SIGRAMA</a:t>
            </a:r>
            <a:r>
              <a:rPr sz="900" spc="8" dirty="0">
                <a:latin typeface="Times New Roman"/>
                <a:cs typeface="Times New Roman"/>
              </a:rPr>
              <a:t> </a:t>
            </a:r>
            <a:r>
              <a:rPr sz="900" spc="-4" dirty="0">
                <a:latin typeface="Times New Roman"/>
                <a:cs typeface="Times New Roman"/>
              </a:rPr>
              <a:t>S.A </a:t>
            </a:r>
            <a:r>
              <a:rPr sz="900" spc="-222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de</a:t>
            </a:r>
            <a:r>
              <a:rPr sz="900" spc="-4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C.V</a:t>
            </a:r>
            <a:endParaRPr sz="900">
              <a:latin typeface="Times New Roman"/>
              <a:cs typeface="Times New Roman"/>
            </a:endParaRPr>
          </a:p>
          <a:p>
            <a:pPr>
              <a:spcBef>
                <a:spcPts val="16"/>
              </a:spcBef>
              <a:buAutoNum type="arabicPeriod" startAt="15"/>
            </a:pPr>
            <a:endParaRPr sz="800">
              <a:latin typeface="Times New Roman"/>
              <a:cs typeface="Times New Roman"/>
            </a:endParaRPr>
          </a:p>
          <a:p>
            <a:pPr marL="194922" indent="-184663">
              <a:buClr>
                <a:srgbClr val="000000"/>
              </a:buClr>
              <a:buAutoNum type="arabicPeriod" startAt="15"/>
              <a:tabLst>
                <a:tab pos="194922" algn="l"/>
              </a:tabLst>
            </a:pPr>
            <a:r>
              <a:rPr sz="900" u="sng" spc="-4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Times New Roman"/>
                <a:cs typeface="Times New Roman"/>
                <a:hlinkClick r:id="rId2"/>
              </a:rPr>
              <a:t>https://www.cel.gob.sv/central-hidroelectrica-15-de-septiembre/</a:t>
            </a:r>
            <a:endParaRPr sz="900">
              <a:latin typeface="Times New Roman"/>
              <a:cs typeface="Times New Roman"/>
            </a:endParaRPr>
          </a:p>
          <a:p>
            <a:pPr>
              <a:spcBef>
                <a:spcPts val="32"/>
              </a:spcBef>
              <a:buAutoNum type="arabicPeriod" startAt="15"/>
            </a:pPr>
            <a:endParaRPr sz="900">
              <a:latin typeface="Times New Roman"/>
              <a:cs typeface="Times New Roman"/>
            </a:endParaRPr>
          </a:p>
          <a:p>
            <a:pPr marL="194922" indent="-184663">
              <a:buAutoNum type="arabicPeriod" startAt="15"/>
              <a:tabLst>
                <a:tab pos="194922" algn="l"/>
              </a:tabLst>
            </a:pPr>
            <a:r>
              <a:rPr sz="1000" spc="-4" dirty="0">
                <a:latin typeface="Times New Roman"/>
                <a:cs typeface="Times New Roman"/>
              </a:rPr>
              <a:t>M-3425A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PROTECCIÓN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DE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GENERADOR.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40"/>
              </a:spcBef>
              <a:buAutoNum type="arabicPeriod" startAt="15"/>
            </a:pPr>
            <a:endParaRPr sz="1000">
              <a:latin typeface="Times New Roman"/>
              <a:cs typeface="Times New Roman"/>
            </a:endParaRPr>
          </a:p>
          <a:p>
            <a:pPr marL="194922" indent="-184663">
              <a:buAutoNum type="arabicPeriod" startAt="15"/>
              <a:tabLst>
                <a:tab pos="194922" algn="l"/>
              </a:tabLst>
            </a:pPr>
            <a:r>
              <a:rPr sz="1000" spc="-4" dirty="0">
                <a:latin typeface="Times New Roman"/>
                <a:cs typeface="Times New Roman"/>
              </a:rPr>
              <a:t>ESTUDIO DE</a:t>
            </a:r>
            <a:r>
              <a:rPr sz="1000" dirty="0">
                <a:latin typeface="Times New Roman"/>
                <a:cs typeface="Times New Roman"/>
              </a:rPr>
              <a:t> AJUSTES</a:t>
            </a:r>
            <a:r>
              <a:rPr sz="1000" spc="-4" dirty="0">
                <a:latin typeface="Times New Roman"/>
                <a:cs typeface="Times New Roman"/>
              </a:rPr>
              <a:t> DE PROTECCIONES</a:t>
            </a:r>
            <a:r>
              <a:rPr sz="1000" spc="16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UNIDAD-1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24"/>
              </a:spcBef>
              <a:buAutoNum type="arabicPeriod" startAt="15"/>
            </a:pPr>
            <a:endParaRPr sz="1100">
              <a:latin typeface="Times New Roman"/>
              <a:cs typeface="Times New Roman"/>
            </a:endParaRPr>
          </a:p>
          <a:p>
            <a:pPr marL="194922" marR="453963" indent="-184663">
              <a:lnSpc>
                <a:spcPts val="1066"/>
              </a:lnSpc>
              <a:buSzPct val="104347"/>
              <a:buAutoNum type="arabicPeriod" startAt="15"/>
              <a:tabLst>
                <a:tab pos="194922" algn="l"/>
              </a:tabLst>
            </a:pPr>
            <a:r>
              <a:rPr sz="900" spc="-4" dirty="0">
                <a:latin typeface="Times New Roman"/>
                <a:cs typeface="Times New Roman"/>
              </a:rPr>
              <a:t>Propuesta</a:t>
            </a:r>
            <a:r>
              <a:rPr sz="900" dirty="0">
                <a:latin typeface="Times New Roman"/>
                <a:cs typeface="Times New Roman"/>
              </a:rPr>
              <a:t> </a:t>
            </a:r>
            <a:r>
              <a:rPr sz="900" spc="-8" dirty="0">
                <a:latin typeface="Times New Roman"/>
                <a:cs typeface="Times New Roman"/>
              </a:rPr>
              <a:t>de</a:t>
            </a:r>
            <a:r>
              <a:rPr sz="900" spc="4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diseño</a:t>
            </a:r>
            <a:r>
              <a:rPr sz="900" spc="-8" dirty="0">
                <a:latin typeface="Times New Roman"/>
                <a:cs typeface="Times New Roman"/>
              </a:rPr>
              <a:t> </a:t>
            </a:r>
            <a:r>
              <a:rPr sz="900" spc="-4" dirty="0">
                <a:latin typeface="Times New Roman"/>
                <a:cs typeface="Times New Roman"/>
              </a:rPr>
              <a:t>integrado</a:t>
            </a:r>
            <a:r>
              <a:rPr sz="900" spc="4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de</a:t>
            </a:r>
            <a:r>
              <a:rPr sz="900" spc="4" dirty="0">
                <a:latin typeface="Times New Roman"/>
                <a:cs typeface="Times New Roman"/>
              </a:rPr>
              <a:t> </a:t>
            </a:r>
            <a:r>
              <a:rPr sz="900" spc="-4" dirty="0">
                <a:latin typeface="Times New Roman"/>
                <a:cs typeface="Times New Roman"/>
              </a:rPr>
              <a:t>sistemas</a:t>
            </a:r>
            <a:r>
              <a:rPr sz="900" dirty="0">
                <a:latin typeface="Times New Roman"/>
                <a:cs typeface="Times New Roman"/>
              </a:rPr>
              <a:t> </a:t>
            </a:r>
            <a:r>
              <a:rPr sz="900" spc="-4" dirty="0">
                <a:latin typeface="Times New Roman"/>
                <a:cs typeface="Times New Roman"/>
              </a:rPr>
              <a:t>eléctricos</a:t>
            </a:r>
            <a:r>
              <a:rPr sz="900" dirty="0">
                <a:latin typeface="Times New Roman"/>
                <a:cs typeface="Times New Roman"/>
              </a:rPr>
              <a:t> de</a:t>
            </a:r>
            <a:r>
              <a:rPr sz="900" spc="4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potencias en</a:t>
            </a:r>
            <a:r>
              <a:rPr sz="900" spc="4" dirty="0">
                <a:latin typeface="Times New Roman"/>
                <a:cs typeface="Times New Roman"/>
              </a:rPr>
              <a:t> </a:t>
            </a:r>
            <a:r>
              <a:rPr sz="900" spc="-4" dirty="0">
                <a:latin typeface="Times New Roman"/>
                <a:cs typeface="Times New Roman"/>
              </a:rPr>
              <a:t>plantas </a:t>
            </a:r>
            <a:r>
              <a:rPr sz="900" spc="-222" dirty="0">
                <a:latin typeface="Times New Roman"/>
                <a:cs typeface="Times New Roman"/>
              </a:rPr>
              <a:t> </a:t>
            </a:r>
            <a:r>
              <a:rPr sz="900" spc="-4" dirty="0">
                <a:latin typeface="Times New Roman"/>
                <a:cs typeface="Times New Roman"/>
              </a:rPr>
              <a:t>geotérmicas.</a:t>
            </a:r>
            <a:endParaRPr sz="900">
              <a:latin typeface="Times New Roman"/>
              <a:cs typeface="Times New Roman"/>
            </a:endParaRPr>
          </a:p>
          <a:p>
            <a:pPr>
              <a:spcBef>
                <a:spcPts val="32"/>
              </a:spcBef>
              <a:buAutoNum type="arabicPeriod" startAt="15"/>
            </a:pPr>
            <a:endParaRPr sz="900">
              <a:latin typeface="Times New Roman"/>
              <a:cs typeface="Times New Roman"/>
            </a:endParaRPr>
          </a:p>
          <a:p>
            <a:pPr marL="194922" marR="57451" indent="-184663">
              <a:lnSpc>
                <a:spcPts val="1082"/>
              </a:lnSpc>
              <a:buAutoNum type="arabicPeriod" startAt="15"/>
              <a:tabLst>
                <a:tab pos="194922" algn="l"/>
              </a:tabLst>
            </a:pPr>
            <a:r>
              <a:rPr sz="900" spc="-4" dirty="0">
                <a:latin typeface="Times New Roman"/>
                <a:cs typeface="Times New Roman"/>
              </a:rPr>
              <a:t>Introducción</a:t>
            </a:r>
            <a:r>
              <a:rPr sz="900" spc="-8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a</a:t>
            </a:r>
            <a:r>
              <a:rPr sz="900" spc="4" dirty="0">
                <a:latin typeface="Times New Roman"/>
                <a:cs typeface="Times New Roman"/>
              </a:rPr>
              <a:t> </a:t>
            </a:r>
            <a:r>
              <a:rPr sz="900" spc="-4" dirty="0">
                <a:latin typeface="Times New Roman"/>
                <a:cs typeface="Times New Roman"/>
              </a:rPr>
              <a:t>ETAP,</a:t>
            </a:r>
            <a:r>
              <a:rPr sz="900" spc="8" dirty="0">
                <a:latin typeface="Times New Roman"/>
                <a:cs typeface="Times New Roman"/>
              </a:rPr>
              <a:t> </a:t>
            </a:r>
            <a:r>
              <a:rPr sz="900" spc="-4" dirty="0">
                <a:latin typeface="Times New Roman"/>
                <a:cs typeface="Times New Roman"/>
              </a:rPr>
              <a:t>guía</a:t>
            </a:r>
            <a:r>
              <a:rPr sz="900" spc="4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1,</a:t>
            </a:r>
            <a:r>
              <a:rPr sz="900" spc="8" dirty="0">
                <a:latin typeface="Times New Roman"/>
                <a:cs typeface="Times New Roman"/>
              </a:rPr>
              <a:t> </a:t>
            </a:r>
            <a:r>
              <a:rPr sz="900" spc="-4" dirty="0">
                <a:latin typeface="Times New Roman"/>
                <a:cs typeface="Times New Roman"/>
              </a:rPr>
              <a:t>Análisis</a:t>
            </a:r>
            <a:r>
              <a:rPr sz="900" dirty="0">
                <a:latin typeface="Times New Roman"/>
                <a:cs typeface="Times New Roman"/>
              </a:rPr>
              <a:t> de</a:t>
            </a:r>
            <a:r>
              <a:rPr sz="900" spc="8" dirty="0">
                <a:latin typeface="Times New Roman"/>
                <a:cs typeface="Times New Roman"/>
              </a:rPr>
              <a:t> </a:t>
            </a:r>
            <a:r>
              <a:rPr sz="900" spc="-4" dirty="0">
                <a:latin typeface="Times New Roman"/>
                <a:cs typeface="Times New Roman"/>
              </a:rPr>
              <a:t>Sistemas</a:t>
            </a:r>
            <a:r>
              <a:rPr sz="900" dirty="0">
                <a:latin typeface="Times New Roman"/>
                <a:cs typeface="Times New Roman"/>
              </a:rPr>
              <a:t> de</a:t>
            </a:r>
            <a:r>
              <a:rPr sz="900" spc="8" dirty="0">
                <a:latin typeface="Times New Roman"/>
                <a:cs typeface="Times New Roman"/>
              </a:rPr>
              <a:t> </a:t>
            </a:r>
            <a:r>
              <a:rPr sz="900" spc="-4" dirty="0">
                <a:latin typeface="Times New Roman"/>
                <a:cs typeface="Times New Roman"/>
              </a:rPr>
              <a:t>Potencia</a:t>
            </a:r>
            <a:r>
              <a:rPr sz="900" spc="4" dirty="0">
                <a:latin typeface="Times New Roman"/>
                <a:cs typeface="Times New Roman"/>
              </a:rPr>
              <a:t> </a:t>
            </a:r>
            <a:r>
              <a:rPr sz="900" spc="-8" dirty="0">
                <a:latin typeface="Times New Roman"/>
                <a:cs typeface="Times New Roman"/>
              </a:rPr>
              <a:t>II,</a:t>
            </a:r>
            <a:r>
              <a:rPr sz="900" spc="8" dirty="0">
                <a:latin typeface="Times New Roman"/>
                <a:cs typeface="Times New Roman"/>
              </a:rPr>
              <a:t> </a:t>
            </a:r>
            <a:r>
              <a:rPr sz="900" spc="-4" dirty="0">
                <a:latin typeface="Times New Roman"/>
                <a:cs typeface="Times New Roman"/>
              </a:rPr>
              <a:t>Universidad</a:t>
            </a:r>
            <a:r>
              <a:rPr sz="900" spc="4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de</a:t>
            </a:r>
            <a:r>
              <a:rPr sz="900" spc="8" dirty="0">
                <a:latin typeface="Times New Roman"/>
                <a:cs typeface="Times New Roman"/>
              </a:rPr>
              <a:t> </a:t>
            </a:r>
            <a:r>
              <a:rPr sz="900" spc="-4" dirty="0">
                <a:latin typeface="Times New Roman"/>
                <a:cs typeface="Times New Roman"/>
              </a:rPr>
              <a:t>El </a:t>
            </a:r>
            <a:r>
              <a:rPr sz="900" spc="-222" dirty="0">
                <a:latin typeface="Times New Roman"/>
                <a:cs typeface="Times New Roman"/>
              </a:rPr>
              <a:t> </a:t>
            </a:r>
            <a:r>
              <a:rPr sz="900" spc="-4" dirty="0">
                <a:latin typeface="Times New Roman"/>
                <a:cs typeface="Times New Roman"/>
              </a:rPr>
              <a:t>Salvador.</a:t>
            </a:r>
            <a:endParaRPr sz="900">
              <a:latin typeface="Times New Roman"/>
              <a:cs typeface="Times New Roman"/>
            </a:endParaRPr>
          </a:p>
          <a:p>
            <a:pPr>
              <a:spcBef>
                <a:spcPts val="40"/>
              </a:spcBef>
              <a:buAutoNum type="arabicPeriod" startAt="15"/>
            </a:pPr>
            <a:endParaRPr sz="900">
              <a:latin typeface="Times New Roman"/>
              <a:cs typeface="Times New Roman"/>
            </a:endParaRPr>
          </a:p>
          <a:p>
            <a:pPr marL="194922" marR="12311" indent="-184663">
              <a:lnSpc>
                <a:spcPts val="1066"/>
              </a:lnSpc>
              <a:buAutoNum type="arabicPeriod" startAt="15"/>
              <a:tabLst>
                <a:tab pos="194922" algn="l"/>
              </a:tabLst>
            </a:pPr>
            <a:r>
              <a:rPr sz="900" dirty="0">
                <a:latin typeface="Times New Roman"/>
                <a:cs typeface="Times New Roman"/>
              </a:rPr>
              <a:t>Manual </a:t>
            </a:r>
            <a:r>
              <a:rPr sz="900" spc="-4" dirty="0">
                <a:latin typeface="Times New Roman"/>
                <a:cs typeface="Times New Roman"/>
              </a:rPr>
              <a:t>para </a:t>
            </a:r>
            <a:r>
              <a:rPr sz="900" dirty="0">
                <a:latin typeface="Times New Roman"/>
                <a:cs typeface="Times New Roman"/>
              </a:rPr>
              <a:t>el</a:t>
            </a:r>
            <a:r>
              <a:rPr sz="900" spc="4" dirty="0">
                <a:latin typeface="Times New Roman"/>
                <a:cs typeface="Times New Roman"/>
              </a:rPr>
              <a:t> </a:t>
            </a:r>
            <a:r>
              <a:rPr sz="900" spc="-4" dirty="0">
                <a:latin typeface="Times New Roman"/>
                <a:cs typeface="Times New Roman"/>
              </a:rPr>
              <a:t>uso</a:t>
            </a:r>
            <a:r>
              <a:rPr sz="900" spc="4" dirty="0">
                <a:latin typeface="Times New Roman"/>
                <a:cs typeface="Times New Roman"/>
              </a:rPr>
              <a:t> </a:t>
            </a:r>
            <a:r>
              <a:rPr sz="900" spc="-8" dirty="0">
                <a:latin typeface="Times New Roman"/>
                <a:cs typeface="Times New Roman"/>
              </a:rPr>
              <a:t>de</a:t>
            </a:r>
            <a:r>
              <a:rPr sz="900" spc="4" dirty="0">
                <a:latin typeface="Times New Roman"/>
                <a:cs typeface="Times New Roman"/>
              </a:rPr>
              <a:t> </a:t>
            </a:r>
            <a:r>
              <a:rPr sz="900" spc="-4" dirty="0">
                <a:latin typeface="Times New Roman"/>
                <a:cs typeface="Times New Roman"/>
              </a:rPr>
              <a:t>las herramientas</a:t>
            </a:r>
            <a:r>
              <a:rPr sz="900" dirty="0">
                <a:latin typeface="Times New Roman"/>
                <a:cs typeface="Times New Roman"/>
              </a:rPr>
              <a:t> </a:t>
            </a:r>
            <a:r>
              <a:rPr sz="900" spc="-4" dirty="0">
                <a:latin typeface="Times New Roman"/>
                <a:cs typeface="Times New Roman"/>
              </a:rPr>
              <a:t>básicas</a:t>
            </a:r>
            <a:r>
              <a:rPr sz="900" dirty="0">
                <a:latin typeface="Times New Roman"/>
                <a:cs typeface="Times New Roman"/>
              </a:rPr>
              <a:t> del</a:t>
            </a:r>
            <a:r>
              <a:rPr sz="900" spc="4" dirty="0">
                <a:latin typeface="Times New Roman"/>
                <a:cs typeface="Times New Roman"/>
              </a:rPr>
              <a:t> </a:t>
            </a:r>
            <a:r>
              <a:rPr sz="900" spc="-4" dirty="0">
                <a:latin typeface="Times New Roman"/>
                <a:cs typeface="Times New Roman"/>
              </a:rPr>
              <a:t>software</a:t>
            </a:r>
            <a:r>
              <a:rPr sz="900" spc="4" dirty="0">
                <a:latin typeface="Times New Roman"/>
                <a:cs typeface="Times New Roman"/>
              </a:rPr>
              <a:t> </a:t>
            </a:r>
            <a:r>
              <a:rPr sz="900" spc="-4" dirty="0">
                <a:latin typeface="Times New Roman"/>
                <a:cs typeface="Times New Roman"/>
              </a:rPr>
              <a:t>ETAP,</a:t>
            </a:r>
            <a:r>
              <a:rPr sz="900" dirty="0">
                <a:latin typeface="Times New Roman"/>
                <a:cs typeface="Times New Roman"/>
              </a:rPr>
              <a:t> </a:t>
            </a:r>
            <a:r>
              <a:rPr sz="900" spc="-4" dirty="0">
                <a:latin typeface="Times New Roman"/>
                <a:cs typeface="Times New Roman"/>
              </a:rPr>
              <a:t>Universidad</a:t>
            </a:r>
            <a:r>
              <a:rPr sz="900" spc="4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de</a:t>
            </a:r>
            <a:r>
              <a:rPr sz="900" spc="-4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la </a:t>
            </a:r>
            <a:r>
              <a:rPr sz="900" spc="-218" dirty="0">
                <a:latin typeface="Times New Roman"/>
                <a:cs typeface="Times New Roman"/>
              </a:rPr>
              <a:t> </a:t>
            </a:r>
            <a:r>
              <a:rPr sz="900" spc="-4" dirty="0">
                <a:latin typeface="Times New Roman"/>
                <a:cs typeface="Times New Roman"/>
              </a:rPr>
              <a:t>Salle.</a:t>
            </a:r>
            <a:endParaRPr sz="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buAutoNum type="arabicPeriod" startAt="15"/>
            </a:pPr>
            <a:endParaRPr sz="800">
              <a:latin typeface="Times New Roman"/>
              <a:cs typeface="Times New Roman"/>
            </a:endParaRPr>
          </a:p>
          <a:p>
            <a:pPr marL="194922" indent="-184663">
              <a:spcBef>
                <a:spcPts val="4"/>
              </a:spcBef>
              <a:buAutoNum type="arabicPeriod" startAt="15"/>
              <a:tabLst>
                <a:tab pos="194922" algn="l"/>
              </a:tabLst>
            </a:pPr>
            <a:r>
              <a:rPr sz="1000" dirty="0">
                <a:latin typeface="Times New Roman"/>
                <a:cs typeface="Times New Roman"/>
              </a:rPr>
              <a:t>Electricity</a:t>
            </a:r>
            <a:r>
              <a:rPr sz="1000" spc="-2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Proyect, </a:t>
            </a:r>
            <a:r>
              <a:rPr sz="1000" dirty="0">
                <a:latin typeface="Times New Roman"/>
                <a:cs typeface="Times New Roman"/>
              </a:rPr>
              <a:t>Apoyo</a:t>
            </a:r>
            <a:r>
              <a:rPr sz="1000" spc="4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Logístico,</a:t>
            </a:r>
            <a:r>
              <a:rPr sz="1000" spc="-8" dirty="0">
                <a:latin typeface="Times New Roman"/>
                <a:cs typeface="Times New Roman"/>
              </a:rPr>
              <a:t> </a:t>
            </a:r>
            <a:r>
              <a:rPr sz="1000" spc="-4" dirty="0">
                <a:latin typeface="Times New Roman"/>
                <a:cs typeface="Times New Roman"/>
              </a:rPr>
              <a:t>ETAP.</a:t>
            </a:r>
            <a:endParaRPr sz="1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263101" y="557925"/>
            <a:ext cx="1130685" cy="256580"/>
          </a:xfrm>
          <a:prstGeom prst="rect">
            <a:avLst/>
          </a:prstGeom>
        </p:spPr>
        <p:txBody>
          <a:bodyPr vert="horz" wrap="square" lIns="0" tIns="10259" rIns="0" bIns="0" rtlCol="0">
            <a:spAutoFit/>
          </a:bodyPr>
          <a:lstStyle/>
          <a:p>
            <a:pPr marL="10259">
              <a:spcBef>
                <a:spcPts val="81"/>
              </a:spcBef>
            </a:pPr>
            <a:r>
              <a:rPr sz="1600" b="1" spc="-4" dirty="0">
                <a:latin typeface="Times New Roman"/>
                <a:cs typeface="Times New Roman"/>
              </a:rPr>
              <a:t>ANEXOS.</a:t>
            </a:r>
            <a:endParaRPr sz="1600">
              <a:latin typeface="Times New Roman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64145" y="900173"/>
            <a:ext cx="6239279" cy="2166867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64145" y="3197033"/>
            <a:ext cx="6239279" cy="2654584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xfrm>
            <a:off x="6329082" y="5931133"/>
            <a:ext cx="300182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0777"/>
            <a:r>
              <a:rPr dirty="0"/>
              <a:t>127</a:t>
            </a:r>
          </a:p>
        </p:txBody>
      </p:sp>
    </p:spTree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36009" y="0"/>
            <a:ext cx="5973442" cy="685710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6995237" y="6618578"/>
            <a:ext cx="300182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0777">
              <a:lnSpc>
                <a:spcPts val="1139"/>
              </a:lnSpc>
            </a:pPr>
            <a:r>
              <a:rPr sz="1000" dirty="0">
                <a:latin typeface="Times New Roman"/>
                <a:cs typeface="Times New Roman"/>
              </a:rPr>
              <a:t>128</a:t>
            </a:r>
            <a:endParaRPr sz="1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9163" y="0"/>
            <a:ext cx="7007133" cy="685710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6995237" y="6618578"/>
            <a:ext cx="300182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0777">
              <a:lnSpc>
                <a:spcPts val="1139"/>
              </a:lnSpc>
            </a:pPr>
            <a:r>
              <a:rPr sz="1000" dirty="0">
                <a:latin typeface="Times New Roman"/>
                <a:cs typeface="Times New Roman"/>
              </a:rPr>
              <a:t>129</a:t>
            </a:r>
            <a:endParaRPr sz="1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16381" y="0"/>
            <a:ext cx="6612697" cy="685710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6995237" y="6618578"/>
            <a:ext cx="300182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0777">
              <a:lnSpc>
                <a:spcPts val="1139"/>
              </a:lnSpc>
            </a:pPr>
            <a:r>
              <a:rPr sz="1000" dirty="0">
                <a:latin typeface="Times New Roman"/>
                <a:cs typeface="Times New Roman"/>
              </a:rPr>
              <a:t>130</a:t>
            </a:r>
            <a:endParaRPr sz="1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43237" y="0"/>
            <a:ext cx="6758984" cy="685710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6995237" y="6618578"/>
            <a:ext cx="300182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0777">
              <a:lnSpc>
                <a:spcPts val="1139"/>
              </a:lnSpc>
            </a:pPr>
            <a:r>
              <a:rPr sz="1000" dirty="0">
                <a:latin typeface="Times New Roman"/>
                <a:cs typeface="Times New Roman"/>
              </a:rPr>
              <a:t>131</a:t>
            </a:r>
            <a:endParaRPr sz="1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9354" y="0"/>
            <a:ext cx="7026751" cy="685710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6995237" y="6618578"/>
            <a:ext cx="300182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0777">
              <a:lnSpc>
                <a:spcPts val="1139"/>
              </a:lnSpc>
            </a:pPr>
            <a:r>
              <a:rPr sz="1000" dirty="0">
                <a:latin typeface="Times New Roman"/>
                <a:cs typeface="Times New Roman"/>
              </a:rPr>
              <a:t>132</a:t>
            </a:r>
            <a:endParaRPr sz="1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199621" y="150517"/>
          <a:ext cx="9491370" cy="229522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76539"/>
                <a:gridCol w="651645"/>
                <a:gridCol w="474663"/>
                <a:gridCol w="499678"/>
                <a:gridCol w="504680"/>
                <a:gridCol w="644765"/>
                <a:gridCol w="2085013"/>
                <a:gridCol w="330199"/>
                <a:gridCol w="385233"/>
                <a:gridCol w="353963"/>
                <a:gridCol w="325197"/>
                <a:gridCol w="385859"/>
                <a:gridCol w="376478"/>
                <a:gridCol w="340206"/>
                <a:gridCol w="398991"/>
                <a:gridCol w="378979"/>
                <a:gridCol w="879282"/>
              </a:tblGrid>
              <a:tr h="130636">
                <a:tc gridSpan="17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14"/>
                        </a:spcBef>
                      </a:pPr>
                      <a:r>
                        <a:rPr sz="500" b="1" spc="-5" dirty="0">
                          <a:latin typeface="Arial"/>
                          <a:cs typeface="Arial"/>
                        </a:rPr>
                        <a:t>ANÁLISIS</a:t>
                      </a:r>
                      <a:r>
                        <a:rPr sz="500" b="1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b="1" dirty="0">
                          <a:latin typeface="Arial"/>
                          <a:cs typeface="Arial"/>
                        </a:rPr>
                        <a:t>POR</a:t>
                      </a:r>
                      <a:r>
                        <a:rPr sz="500" b="1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b="1" dirty="0">
                          <a:latin typeface="Arial"/>
                          <a:cs typeface="Arial"/>
                        </a:rPr>
                        <a:t>TIPO</a:t>
                      </a:r>
                      <a:r>
                        <a:rPr sz="500" b="1" spc="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b="1" spc="-5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500" b="1" spc="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b="1" spc="-5" dirty="0">
                          <a:latin typeface="Arial"/>
                          <a:cs typeface="Arial"/>
                        </a:rPr>
                        <a:t>FALLA</a:t>
                      </a:r>
                      <a:r>
                        <a:rPr sz="500" b="1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b="1" spc="-5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500" b="1" spc="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b="1" spc="-5" dirty="0">
                          <a:latin typeface="Arial"/>
                          <a:cs typeface="Arial"/>
                        </a:rPr>
                        <a:t>LAS</a:t>
                      </a:r>
                      <a:r>
                        <a:rPr sz="500" b="1" spc="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b="1" spc="-5" dirty="0">
                          <a:latin typeface="Arial"/>
                          <a:cs typeface="Arial"/>
                        </a:rPr>
                        <a:t>UNIDADES</a:t>
                      </a:r>
                      <a:r>
                        <a:rPr sz="500" b="1" spc="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b="1" spc="-5" dirty="0">
                          <a:latin typeface="Arial"/>
                          <a:cs typeface="Arial"/>
                        </a:rPr>
                        <a:t>GENERADORAS</a:t>
                      </a:r>
                      <a:r>
                        <a:rPr sz="500" b="1" spc="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b="1" spc="-5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500" b="1" spc="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b="1" spc="-5" dirty="0">
                          <a:latin typeface="Arial"/>
                          <a:cs typeface="Arial"/>
                        </a:rPr>
                        <a:t>LA</a:t>
                      </a:r>
                      <a:r>
                        <a:rPr sz="500" b="1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b="1" spc="-5" dirty="0">
                          <a:latin typeface="Arial"/>
                          <a:cs typeface="Arial"/>
                        </a:rPr>
                        <a:t>CENTRAL</a:t>
                      </a:r>
                      <a:r>
                        <a:rPr sz="500" b="1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b="1" spc="-5" dirty="0">
                          <a:latin typeface="Arial"/>
                          <a:cs typeface="Arial"/>
                        </a:rPr>
                        <a:t>HIDROELÉCTRICA</a:t>
                      </a:r>
                      <a:r>
                        <a:rPr sz="500" b="1" spc="229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b="1" dirty="0">
                          <a:latin typeface="Arial"/>
                          <a:cs typeface="Arial"/>
                        </a:rPr>
                        <a:t>15</a:t>
                      </a:r>
                      <a:r>
                        <a:rPr sz="500" b="1" spc="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b="1" spc="-5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500" b="1" spc="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b="1" dirty="0">
                          <a:latin typeface="Arial"/>
                          <a:cs typeface="Arial"/>
                        </a:rPr>
                        <a:t>SEPTIEMBRE.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33801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solidFill>
                      <a:srgbClr val="CC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10100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113347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500" b="1" dirty="0">
                          <a:latin typeface="Arial"/>
                          <a:cs typeface="Arial"/>
                        </a:rPr>
                        <a:t>DICIEMBRE</a:t>
                      </a:r>
                      <a:r>
                        <a:rPr sz="500" b="1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b="1" dirty="0">
                          <a:latin typeface="Arial"/>
                          <a:cs typeface="Arial"/>
                        </a:rPr>
                        <a:t>2019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17512" marB="0"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000000"/>
                      </a:solidFill>
                      <a:prstDash val="solid"/>
                    </a:lnR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CCFFCC"/>
                    </a:solidFill>
                  </a:tcPr>
                </a:tc>
              </a:tr>
              <a:tr h="173160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 marL="81915">
                        <a:lnSpc>
                          <a:spcPct val="100000"/>
                        </a:lnSpc>
                      </a:pPr>
                      <a:r>
                        <a:rPr sz="400" b="1" dirty="0">
                          <a:latin typeface="Arial"/>
                          <a:cs typeface="Arial"/>
                        </a:rPr>
                        <a:t>No. Falla</a:t>
                      </a:r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CCFFFF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 marL="22542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400" b="1" spc="-5" dirty="0">
                          <a:latin typeface="Arial"/>
                          <a:cs typeface="Arial"/>
                        </a:rPr>
                        <a:t>Fecha</a:t>
                      </a:r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solidFill>
                      <a:srgbClr val="CCFFFF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 marL="4381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400" b="1" dirty="0">
                          <a:latin typeface="Arial"/>
                          <a:cs typeface="Arial"/>
                        </a:rPr>
                        <a:t>No.</a:t>
                      </a:r>
                      <a:r>
                        <a:rPr sz="400" b="1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b="1" spc="-5" dirty="0">
                          <a:latin typeface="Arial"/>
                          <a:cs typeface="Arial"/>
                        </a:rPr>
                        <a:t>Unidad</a:t>
                      </a:r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solidFill>
                      <a:srgbClr val="CC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234315" marR="56515" indent="-169545">
                        <a:lnSpc>
                          <a:spcPct val="110300"/>
                        </a:lnSpc>
                        <a:spcBef>
                          <a:spcPts val="165"/>
                        </a:spcBef>
                      </a:pPr>
                      <a:r>
                        <a:rPr sz="400" b="1" spc="-5" dirty="0">
                          <a:latin typeface="Arial"/>
                          <a:cs typeface="Arial"/>
                        </a:rPr>
                        <a:t>Periodo Indisponibilidad </a:t>
                      </a:r>
                      <a:r>
                        <a:rPr sz="400" b="1" spc="-1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b="1" spc="-5" dirty="0">
                          <a:latin typeface="Arial"/>
                          <a:cs typeface="Arial"/>
                        </a:rPr>
                        <a:t>Horas:</a:t>
                      </a:r>
                      <a:r>
                        <a:rPr sz="400" b="1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b="1" spc="-5" dirty="0">
                          <a:latin typeface="Arial"/>
                          <a:cs typeface="Arial"/>
                        </a:rPr>
                        <a:t>Minutos</a:t>
                      </a:r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13439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 marL="34925" marR="26034" indent="635" algn="ctr">
                        <a:lnSpc>
                          <a:spcPct val="110000"/>
                        </a:lnSpc>
                      </a:pPr>
                      <a:r>
                        <a:rPr sz="400" b="1" dirty="0">
                          <a:latin typeface="Arial"/>
                          <a:cs typeface="Arial"/>
                        </a:rPr>
                        <a:t>Tiempo de </a:t>
                      </a:r>
                      <a:r>
                        <a:rPr sz="400" b="1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b="1" spc="-1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400" b="1" spc="-1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400" b="1" dirty="0">
                          <a:latin typeface="Arial"/>
                          <a:cs typeface="Arial"/>
                        </a:rPr>
                        <a:t>dispo</a:t>
                      </a:r>
                      <a:r>
                        <a:rPr sz="400" b="1" spc="-1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400" b="1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400" b="1" spc="5" dirty="0">
                          <a:latin typeface="Arial"/>
                          <a:cs typeface="Arial"/>
                        </a:rPr>
                        <a:t>b</a:t>
                      </a:r>
                      <a:r>
                        <a:rPr sz="400" b="1" dirty="0">
                          <a:latin typeface="Arial"/>
                          <a:cs typeface="Arial"/>
                        </a:rPr>
                        <a:t>ili</a:t>
                      </a:r>
                      <a:r>
                        <a:rPr sz="400" b="1" spc="5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400" b="1" dirty="0">
                          <a:latin typeface="Arial"/>
                          <a:cs typeface="Arial"/>
                        </a:rPr>
                        <a:t>ad  </a:t>
                      </a:r>
                      <a:r>
                        <a:rPr sz="400" b="1" spc="-5" dirty="0">
                          <a:latin typeface="Arial"/>
                          <a:cs typeface="Arial"/>
                        </a:rPr>
                        <a:t>Horas:</a:t>
                      </a:r>
                      <a:r>
                        <a:rPr sz="400" b="1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b="1" spc="-5" dirty="0">
                          <a:latin typeface="Arial"/>
                          <a:cs typeface="Arial"/>
                        </a:rPr>
                        <a:t>Minutos</a:t>
                      </a:r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1629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solidFill>
                      <a:srgbClr val="CCFFFF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 marL="1079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400" b="1" spc="-5" dirty="0">
                          <a:latin typeface="Arial"/>
                          <a:cs typeface="Arial"/>
                        </a:rPr>
                        <a:t>Descripción</a:t>
                      </a:r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solidFill>
                      <a:srgbClr val="CCFFFF"/>
                    </a:solidFill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 marL="2540" algn="ctr">
                        <a:lnSpc>
                          <a:spcPct val="100000"/>
                        </a:lnSpc>
                      </a:pPr>
                      <a:r>
                        <a:rPr sz="400" b="1" spc="-10" dirty="0">
                          <a:latin typeface="Arial"/>
                          <a:cs typeface="Arial"/>
                        </a:rPr>
                        <a:t>DISPARO</a:t>
                      </a:r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 marL="217804">
                        <a:lnSpc>
                          <a:spcPct val="100000"/>
                        </a:lnSpc>
                      </a:pPr>
                      <a:r>
                        <a:rPr sz="400" b="1" spc="-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400" b="1" spc="-1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400" b="1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400" b="1" spc="-1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400" b="1" dirty="0">
                          <a:latin typeface="Arial"/>
                          <a:cs typeface="Arial"/>
                        </a:rPr>
                        <a:t>DA</a:t>
                      </a:r>
                      <a:r>
                        <a:rPr sz="4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b="1" spc="5" dirty="0">
                          <a:latin typeface="Arial"/>
                          <a:cs typeface="Arial"/>
                        </a:rPr>
                        <a:t>F</a:t>
                      </a:r>
                      <a:r>
                        <a:rPr sz="400" b="1" dirty="0">
                          <a:latin typeface="Arial"/>
                          <a:cs typeface="Arial"/>
                        </a:rPr>
                        <a:t>ORZ</a:t>
                      </a:r>
                      <a:r>
                        <a:rPr sz="400" b="1" spc="-1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400" b="1" dirty="0">
                          <a:latin typeface="Arial"/>
                          <a:cs typeface="Arial"/>
                        </a:rPr>
                        <a:t>DA</a:t>
                      </a:r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 marL="229870">
                        <a:lnSpc>
                          <a:spcPct val="100000"/>
                        </a:lnSpc>
                      </a:pPr>
                      <a:r>
                        <a:rPr sz="400" b="1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400" b="1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400" b="1" spc="1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400" b="1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400" b="1" spc="-1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400" b="1" dirty="0">
                          <a:latin typeface="Arial"/>
                          <a:cs typeface="Arial"/>
                        </a:rPr>
                        <a:t>DA</a:t>
                      </a:r>
                      <a:r>
                        <a:rPr sz="4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b="1" spc="1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400" b="1" spc="-1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400" b="1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400" b="1" spc="-5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400" b="1" spc="-15" dirty="0">
                          <a:latin typeface="Arial"/>
                          <a:cs typeface="Arial"/>
                        </a:rPr>
                        <a:t>Í</a:t>
                      </a:r>
                      <a:r>
                        <a:rPr sz="400" b="1" dirty="0">
                          <a:latin typeface="Arial"/>
                          <a:cs typeface="Arial"/>
                        </a:rPr>
                        <a:t>A</a:t>
                      </a:r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 marL="57785" marR="49530" indent="263525">
                        <a:lnSpc>
                          <a:spcPct val="110000"/>
                        </a:lnSpc>
                        <a:spcBef>
                          <a:spcPts val="415"/>
                        </a:spcBef>
                      </a:pPr>
                      <a:r>
                        <a:rPr sz="400" b="1" spc="-5" dirty="0">
                          <a:latin typeface="Arial"/>
                          <a:cs typeface="Arial"/>
                        </a:rPr>
                        <a:t>Acción </a:t>
                      </a:r>
                      <a:r>
                        <a:rPr sz="400" b="1" dirty="0">
                          <a:latin typeface="Arial"/>
                          <a:cs typeface="Arial"/>
                        </a:rPr>
                        <a:t> Co</a:t>
                      </a:r>
                      <a:r>
                        <a:rPr sz="400" b="1" spc="-10" dirty="0">
                          <a:latin typeface="Arial"/>
                          <a:cs typeface="Arial"/>
                        </a:rPr>
                        <a:t>rr</a:t>
                      </a:r>
                      <a:r>
                        <a:rPr sz="400" b="1" dirty="0">
                          <a:latin typeface="Arial"/>
                          <a:cs typeface="Arial"/>
                        </a:rPr>
                        <a:t>ecti</a:t>
                      </a:r>
                      <a:r>
                        <a:rPr sz="400" b="1" spc="-10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400" b="1" dirty="0">
                          <a:latin typeface="Arial"/>
                          <a:cs typeface="Arial"/>
                        </a:rPr>
                        <a:t>a/</a:t>
                      </a:r>
                      <a:r>
                        <a:rPr sz="400" b="1" spc="-5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400" b="1" spc="-1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400" b="1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400" b="1" spc="-10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400" b="1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400" b="1" spc="-1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400" b="1" dirty="0">
                          <a:latin typeface="Arial"/>
                          <a:cs typeface="Arial"/>
                        </a:rPr>
                        <a:t>ti</a:t>
                      </a:r>
                      <a:r>
                        <a:rPr sz="400" b="1" spc="-10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400" b="1" dirty="0">
                          <a:latin typeface="Arial"/>
                          <a:cs typeface="Arial"/>
                        </a:rPr>
                        <a:t>a</a:t>
                      </a:r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CCFFFF"/>
                    </a:solidFill>
                  </a:tcPr>
                </a:tc>
              </a:tr>
              <a:tr h="15149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CC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solidFill>
                      <a:srgbClr val="CC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300">
                        <a:latin typeface="Times New Roman"/>
                        <a:cs typeface="Times New Roman"/>
                      </a:endParaRPr>
                    </a:p>
                    <a:p>
                      <a:pPr marL="254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400" b="1" spc="-5" dirty="0">
                          <a:latin typeface="Arial"/>
                          <a:cs typeface="Arial"/>
                        </a:rPr>
                        <a:t>Desde</a:t>
                      </a:r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2443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300">
                        <a:latin typeface="Times New Roman"/>
                        <a:cs typeface="Times New Roman"/>
                      </a:endParaRPr>
                    </a:p>
                    <a:p>
                      <a:pPr marL="254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400" b="1" spc="-5" dirty="0">
                          <a:latin typeface="Arial"/>
                          <a:cs typeface="Arial"/>
                        </a:rPr>
                        <a:t>Hasta</a:t>
                      </a:r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2443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CC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254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solidFill>
                      <a:srgbClr val="CC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40640" marR="31115" indent="42545">
                        <a:lnSpc>
                          <a:spcPct val="110000"/>
                        </a:lnSpc>
                        <a:spcBef>
                          <a:spcPts val="85"/>
                        </a:spcBef>
                      </a:pPr>
                      <a:r>
                        <a:rPr sz="400" b="1" dirty="0">
                          <a:latin typeface="Arial"/>
                          <a:cs typeface="Arial"/>
                        </a:rPr>
                        <a:t>Falla </a:t>
                      </a:r>
                      <a:r>
                        <a:rPr sz="400" b="1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b="1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400" b="1" dirty="0">
                          <a:latin typeface="Arial"/>
                          <a:cs typeface="Arial"/>
                        </a:rPr>
                        <a:t>q</a:t>
                      </a:r>
                      <a:r>
                        <a:rPr sz="400" b="1" spc="-10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400" b="1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400" b="1" spc="5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400" b="1" dirty="0">
                          <a:latin typeface="Arial"/>
                          <a:cs typeface="Arial"/>
                        </a:rPr>
                        <a:t>o</a:t>
                      </a:r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6923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45720" marR="35560" indent="59055">
                        <a:lnSpc>
                          <a:spcPct val="110000"/>
                        </a:lnSpc>
                        <a:spcBef>
                          <a:spcPts val="85"/>
                        </a:spcBef>
                      </a:pPr>
                      <a:r>
                        <a:rPr sz="400" b="1" spc="-10" dirty="0">
                          <a:latin typeface="Arial"/>
                          <a:cs typeface="Arial"/>
                        </a:rPr>
                        <a:t>Error </a:t>
                      </a:r>
                      <a:r>
                        <a:rPr sz="4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b="1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400" b="1" spc="-10" dirty="0">
                          <a:latin typeface="Arial"/>
                          <a:cs typeface="Arial"/>
                        </a:rPr>
                        <a:t>um</a:t>
                      </a:r>
                      <a:r>
                        <a:rPr sz="400" b="1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400" b="1" spc="-1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400" b="1" dirty="0">
                          <a:latin typeface="Arial"/>
                          <a:cs typeface="Arial"/>
                        </a:rPr>
                        <a:t>o</a:t>
                      </a:r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6923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40640" marR="32384" indent="25400">
                        <a:lnSpc>
                          <a:spcPct val="110000"/>
                        </a:lnSpc>
                        <a:spcBef>
                          <a:spcPts val="85"/>
                        </a:spcBef>
                      </a:pPr>
                      <a:r>
                        <a:rPr sz="400" b="1" spc="-5" dirty="0">
                          <a:latin typeface="Arial"/>
                          <a:cs typeface="Arial"/>
                        </a:rPr>
                        <a:t>Causa </a:t>
                      </a:r>
                      <a:r>
                        <a:rPr sz="400" b="1" spc="-1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b="1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400" b="1" dirty="0">
                          <a:latin typeface="Arial"/>
                          <a:cs typeface="Arial"/>
                        </a:rPr>
                        <a:t>xte</a:t>
                      </a:r>
                      <a:r>
                        <a:rPr sz="400" b="1" spc="-10" dirty="0">
                          <a:latin typeface="Arial"/>
                          <a:cs typeface="Arial"/>
                        </a:rPr>
                        <a:t>rn</a:t>
                      </a:r>
                      <a:r>
                        <a:rPr sz="400" b="1" dirty="0">
                          <a:latin typeface="Arial"/>
                          <a:cs typeface="Arial"/>
                        </a:rPr>
                        <a:t>a</a:t>
                      </a:r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6923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36195" marR="27940" indent="42545">
                        <a:lnSpc>
                          <a:spcPct val="110000"/>
                        </a:lnSpc>
                        <a:spcBef>
                          <a:spcPts val="85"/>
                        </a:spcBef>
                      </a:pPr>
                      <a:r>
                        <a:rPr sz="400" b="1" dirty="0">
                          <a:latin typeface="Arial"/>
                          <a:cs typeface="Arial"/>
                        </a:rPr>
                        <a:t>Falla </a:t>
                      </a:r>
                      <a:r>
                        <a:rPr sz="400" b="1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b="1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400" b="1" dirty="0">
                          <a:latin typeface="Arial"/>
                          <a:cs typeface="Arial"/>
                        </a:rPr>
                        <a:t>q</a:t>
                      </a:r>
                      <a:r>
                        <a:rPr sz="400" b="1" spc="-10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400" b="1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400" b="1" spc="5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400" b="1" dirty="0">
                          <a:latin typeface="Arial"/>
                          <a:cs typeface="Arial"/>
                        </a:rPr>
                        <a:t>o</a:t>
                      </a:r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6923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45720" marR="36195" indent="59055">
                        <a:lnSpc>
                          <a:spcPct val="110000"/>
                        </a:lnSpc>
                        <a:spcBef>
                          <a:spcPts val="85"/>
                        </a:spcBef>
                      </a:pPr>
                      <a:r>
                        <a:rPr sz="400" b="1" spc="-10" dirty="0">
                          <a:latin typeface="Arial"/>
                          <a:cs typeface="Arial"/>
                        </a:rPr>
                        <a:t>Error </a:t>
                      </a:r>
                      <a:r>
                        <a:rPr sz="4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b="1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400" b="1" spc="-10" dirty="0">
                          <a:latin typeface="Arial"/>
                          <a:cs typeface="Arial"/>
                        </a:rPr>
                        <a:t>um</a:t>
                      </a:r>
                      <a:r>
                        <a:rPr sz="400" b="1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400" b="1" spc="-1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400" b="1" dirty="0">
                          <a:latin typeface="Arial"/>
                          <a:cs typeface="Arial"/>
                        </a:rPr>
                        <a:t>o</a:t>
                      </a:r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6923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52705" marR="43180" indent="25400">
                        <a:lnSpc>
                          <a:spcPct val="110000"/>
                        </a:lnSpc>
                        <a:spcBef>
                          <a:spcPts val="85"/>
                        </a:spcBef>
                      </a:pPr>
                      <a:r>
                        <a:rPr sz="400" b="1" spc="-5" dirty="0">
                          <a:latin typeface="Arial"/>
                          <a:cs typeface="Arial"/>
                        </a:rPr>
                        <a:t>Causa </a:t>
                      </a:r>
                      <a:r>
                        <a:rPr sz="400" b="1" spc="-1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b="1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400" b="1" dirty="0">
                          <a:latin typeface="Arial"/>
                          <a:cs typeface="Arial"/>
                        </a:rPr>
                        <a:t>xte</a:t>
                      </a:r>
                      <a:r>
                        <a:rPr sz="400" b="1" spc="-10" dirty="0">
                          <a:latin typeface="Arial"/>
                          <a:cs typeface="Arial"/>
                        </a:rPr>
                        <a:t>rn</a:t>
                      </a:r>
                      <a:r>
                        <a:rPr sz="400" b="1" dirty="0">
                          <a:latin typeface="Arial"/>
                          <a:cs typeface="Arial"/>
                        </a:rPr>
                        <a:t>a</a:t>
                      </a:r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6923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43815" marR="35560" indent="42545">
                        <a:lnSpc>
                          <a:spcPct val="110000"/>
                        </a:lnSpc>
                        <a:spcBef>
                          <a:spcPts val="85"/>
                        </a:spcBef>
                      </a:pPr>
                      <a:r>
                        <a:rPr sz="400" b="1" dirty="0">
                          <a:latin typeface="Arial"/>
                          <a:cs typeface="Arial"/>
                        </a:rPr>
                        <a:t>Falla </a:t>
                      </a:r>
                      <a:r>
                        <a:rPr sz="400" b="1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b="1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400" b="1" dirty="0">
                          <a:latin typeface="Arial"/>
                          <a:cs typeface="Arial"/>
                        </a:rPr>
                        <a:t>q</a:t>
                      </a:r>
                      <a:r>
                        <a:rPr sz="400" b="1" spc="-10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400" b="1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400" b="1" spc="5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400" b="1" dirty="0">
                          <a:latin typeface="Arial"/>
                          <a:cs typeface="Arial"/>
                        </a:rPr>
                        <a:t>o</a:t>
                      </a:r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6923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51435" marR="43180" indent="59055">
                        <a:lnSpc>
                          <a:spcPct val="110000"/>
                        </a:lnSpc>
                        <a:spcBef>
                          <a:spcPts val="85"/>
                        </a:spcBef>
                      </a:pPr>
                      <a:r>
                        <a:rPr sz="400" b="1" spc="-10" dirty="0">
                          <a:latin typeface="Arial"/>
                          <a:cs typeface="Arial"/>
                        </a:rPr>
                        <a:t>Error </a:t>
                      </a:r>
                      <a:r>
                        <a:rPr sz="4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b="1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400" b="1" spc="-10" dirty="0">
                          <a:latin typeface="Arial"/>
                          <a:cs typeface="Arial"/>
                        </a:rPr>
                        <a:t>um</a:t>
                      </a:r>
                      <a:r>
                        <a:rPr sz="400" b="1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400" b="1" spc="-1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400" b="1" dirty="0">
                          <a:latin typeface="Arial"/>
                          <a:cs typeface="Arial"/>
                        </a:rPr>
                        <a:t>o</a:t>
                      </a:r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6923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53340" marR="43180" indent="25400">
                        <a:lnSpc>
                          <a:spcPct val="110000"/>
                        </a:lnSpc>
                        <a:spcBef>
                          <a:spcPts val="85"/>
                        </a:spcBef>
                      </a:pPr>
                      <a:r>
                        <a:rPr sz="400" b="1" spc="-5" dirty="0">
                          <a:latin typeface="Arial"/>
                          <a:cs typeface="Arial"/>
                        </a:rPr>
                        <a:t>Causa </a:t>
                      </a:r>
                      <a:r>
                        <a:rPr sz="400" b="1" spc="-1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b="1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400" b="1" dirty="0">
                          <a:latin typeface="Arial"/>
                          <a:cs typeface="Arial"/>
                        </a:rPr>
                        <a:t>xte</a:t>
                      </a:r>
                      <a:r>
                        <a:rPr sz="400" b="1" spc="-10" dirty="0">
                          <a:latin typeface="Arial"/>
                          <a:cs typeface="Arial"/>
                        </a:rPr>
                        <a:t>rn</a:t>
                      </a:r>
                      <a:r>
                        <a:rPr sz="400" b="1" dirty="0">
                          <a:latin typeface="Arial"/>
                          <a:cs typeface="Arial"/>
                        </a:rPr>
                        <a:t>a</a:t>
                      </a:r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6923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solidFill>
                      <a:srgbClr val="CC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CCFFFF"/>
                    </a:solidFill>
                  </a:tcPr>
                </a:tc>
              </a:tr>
              <a:tr h="21759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 marL="1079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400" spc="-5" dirty="0">
                          <a:latin typeface="Arial MT"/>
                          <a:cs typeface="Arial MT"/>
                        </a:rPr>
                        <a:t>F2019-011</a:t>
                      </a:r>
                      <a:endParaRPr sz="400">
                        <a:latin typeface="Arial MT"/>
                        <a:cs typeface="Arial MT"/>
                      </a:endParaRPr>
                    </a:p>
                  </a:txBody>
                  <a:tcPr marL="0" marR="0" marT="3258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 marL="16129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400" dirty="0">
                          <a:latin typeface="Arial MT"/>
                          <a:cs typeface="Arial MT"/>
                        </a:rPr>
                        <a:t>12/4/2019</a:t>
                      </a:r>
                      <a:endParaRPr sz="400">
                        <a:latin typeface="Arial MT"/>
                        <a:cs typeface="Arial MT"/>
                      </a:endParaRPr>
                    </a:p>
                  </a:txBody>
                  <a:tcPr marL="0" marR="0" marT="3258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 marL="1143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400" dirty="0">
                          <a:latin typeface="Arial MT"/>
                          <a:cs typeface="Arial MT"/>
                        </a:rPr>
                        <a:t>1</a:t>
                      </a:r>
                      <a:endParaRPr sz="400">
                        <a:latin typeface="Arial MT"/>
                        <a:cs typeface="Arial MT"/>
                      </a:endParaRPr>
                    </a:p>
                  </a:txBody>
                  <a:tcPr marL="0" marR="0" marT="3258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 marL="952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400" spc="-5" dirty="0">
                          <a:latin typeface="Arial MT"/>
                          <a:cs typeface="Arial MT"/>
                        </a:rPr>
                        <a:t>17:11</a:t>
                      </a:r>
                      <a:endParaRPr sz="400">
                        <a:latin typeface="Arial MT"/>
                        <a:cs typeface="Arial MT"/>
                      </a:endParaRPr>
                    </a:p>
                  </a:txBody>
                  <a:tcPr marL="0" marR="0" marT="3258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 marL="952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400" spc="-5" dirty="0">
                          <a:latin typeface="Arial MT"/>
                          <a:cs typeface="Arial MT"/>
                        </a:rPr>
                        <a:t>19:04</a:t>
                      </a:r>
                      <a:endParaRPr sz="400">
                        <a:latin typeface="Arial MT"/>
                        <a:cs typeface="Arial MT"/>
                      </a:endParaRPr>
                    </a:p>
                  </a:txBody>
                  <a:tcPr marL="0" marR="0" marT="3258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 marL="952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400" spc="-5" dirty="0">
                          <a:latin typeface="Arial MT"/>
                          <a:cs typeface="Arial MT"/>
                        </a:rPr>
                        <a:t>01:53</a:t>
                      </a:r>
                      <a:endParaRPr sz="400">
                        <a:latin typeface="Arial MT"/>
                        <a:cs typeface="Arial MT"/>
                      </a:endParaRPr>
                    </a:p>
                  </a:txBody>
                  <a:tcPr marL="0" marR="0" marT="3258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510" marR="6985">
                        <a:lnSpc>
                          <a:spcPct val="106700"/>
                        </a:lnSpc>
                        <a:spcBef>
                          <a:spcPts val="359"/>
                        </a:spcBef>
                      </a:pPr>
                      <a:r>
                        <a:rPr sz="400" dirty="0">
                          <a:latin typeface="Arial MT"/>
                          <a:cs typeface="Arial MT"/>
                        </a:rPr>
                        <a:t>Disparo</a:t>
                      </a:r>
                      <a:r>
                        <a:rPr sz="400" spc="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400" dirty="0">
                          <a:latin typeface="Arial MT"/>
                          <a:cs typeface="Arial MT"/>
                        </a:rPr>
                        <a:t>ocasionado</a:t>
                      </a:r>
                      <a:r>
                        <a:rPr sz="400" spc="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400" spc="-5" dirty="0">
                          <a:latin typeface="Arial MT"/>
                          <a:cs typeface="Arial MT"/>
                        </a:rPr>
                        <a:t>por</a:t>
                      </a:r>
                      <a:r>
                        <a:rPr sz="400" spc="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400" dirty="0">
                          <a:latin typeface="Arial MT"/>
                          <a:cs typeface="Arial MT"/>
                        </a:rPr>
                        <a:t>la</a:t>
                      </a:r>
                      <a:r>
                        <a:rPr sz="400" spc="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400" dirty="0">
                          <a:latin typeface="Arial MT"/>
                          <a:cs typeface="Arial MT"/>
                        </a:rPr>
                        <a:t>activación</a:t>
                      </a:r>
                      <a:r>
                        <a:rPr sz="400" spc="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400" spc="-5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400" spc="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400" dirty="0">
                          <a:latin typeface="Arial MT"/>
                          <a:cs typeface="Arial MT"/>
                        </a:rPr>
                        <a:t>la</a:t>
                      </a:r>
                      <a:r>
                        <a:rPr sz="400" spc="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400" dirty="0">
                          <a:latin typeface="Arial MT"/>
                          <a:cs typeface="Arial MT"/>
                        </a:rPr>
                        <a:t>función</a:t>
                      </a:r>
                      <a:r>
                        <a:rPr sz="400" spc="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400" dirty="0">
                          <a:latin typeface="Arial MT"/>
                          <a:cs typeface="Arial MT"/>
                        </a:rPr>
                        <a:t>27TN</a:t>
                      </a:r>
                      <a:r>
                        <a:rPr sz="400" spc="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400" spc="-5" dirty="0">
                          <a:latin typeface="Arial MT"/>
                          <a:cs typeface="Arial MT"/>
                        </a:rPr>
                        <a:t>del </a:t>
                      </a:r>
                      <a:r>
                        <a:rPr sz="400" spc="-15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400" dirty="0">
                          <a:latin typeface="Arial MT"/>
                          <a:cs typeface="Arial MT"/>
                        </a:rPr>
                        <a:t>relé </a:t>
                      </a:r>
                      <a:r>
                        <a:rPr sz="400" spc="-5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400" dirty="0">
                          <a:latin typeface="Arial MT"/>
                          <a:cs typeface="Arial MT"/>
                        </a:rPr>
                        <a:t> protección eléctrica</a:t>
                      </a:r>
                      <a:r>
                        <a:rPr sz="400" spc="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400" dirty="0">
                          <a:latin typeface="Arial MT"/>
                          <a:cs typeface="Arial MT"/>
                        </a:rPr>
                        <a:t>BECKWITH </a:t>
                      </a:r>
                      <a:r>
                        <a:rPr sz="400" spc="-5" dirty="0">
                          <a:latin typeface="Arial MT"/>
                          <a:cs typeface="Arial MT"/>
                        </a:rPr>
                        <a:t>del</a:t>
                      </a:r>
                      <a:r>
                        <a:rPr sz="400" spc="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400" spc="-5" dirty="0">
                          <a:latin typeface="Arial MT"/>
                          <a:cs typeface="Arial MT"/>
                        </a:rPr>
                        <a:t>generador</a:t>
                      </a:r>
                      <a:endParaRPr sz="400">
                        <a:latin typeface="Arial MT"/>
                        <a:cs typeface="Arial MT"/>
                      </a:endParaRPr>
                    </a:p>
                  </a:txBody>
                  <a:tcPr marL="0" marR="0" marT="29321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 marL="1143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400" dirty="0">
                          <a:latin typeface="Arial MT"/>
                          <a:cs typeface="Arial MT"/>
                        </a:rPr>
                        <a:t>1</a:t>
                      </a:r>
                      <a:endParaRPr sz="400">
                        <a:latin typeface="Arial MT"/>
                        <a:cs typeface="Arial MT"/>
                      </a:endParaRPr>
                    </a:p>
                  </a:txBody>
                  <a:tcPr marL="0" marR="0" marT="3258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400" spc="-5" dirty="0">
                          <a:latin typeface="Arial MT"/>
                          <a:cs typeface="Arial MT"/>
                        </a:rPr>
                        <a:t>PE</a:t>
                      </a:r>
                      <a:endParaRPr sz="400">
                        <a:latin typeface="Arial MT"/>
                        <a:cs typeface="Arial MT"/>
                      </a:endParaRPr>
                    </a:p>
                  </a:txBody>
                  <a:tcPr marL="0" marR="0" marT="3258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2410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 marL="10795" algn="ctr">
                        <a:lnSpc>
                          <a:spcPct val="100000"/>
                        </a:lnSpc>
                      </a:pPr>
                      <a:r>
                        <a:rPr sz="400" spc="-5" dirty="0">
                          <a:latin typeface="Arial MT"/>
                          <a:cs typeface="Arial MT"/>
                        </a:rPr>
                        <a:t>F2019-012</a:t>
                      </a:r>
                      <a:endParaRPr sz="400">
                        <a:latin typeface="Arial MT"/>
                        <a:cs typeface="Arial MT"/>
                      </a:endParaRPr>
                    </a:p>
                  </a:txBody>
                  <a:tcPr marL="0" marR="0" marT="814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 marL="161290">
                        <a:lnSpc>
                          <a:spcPct val="100000"/>
                        </a:lnSpc>
                      </a:pPr>
                      <a:r>
                        <a:rPr sz="400" dirty="0">
                          <a:latin typeface="Arial MT"/>
                          <a:cs typeface="Arial MT"/>
                        </a:rPr>
                        <a:t>13/4/2019</a:t>
                      </a:r>
                      <a:endParaRPr sz="400">
                        <a:latin typeface="Arial MT"/>
                        <a:cs typeface="Arial MT"/>
                      </a:endParaRPr>
                    </a:p>
                  </a:txBody>
                  <a:tcPr marL="0" marR="0" marT="814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 marL="11430" algn="ctr">
                        <a:lnSpc>
                          <a:spcPct val="100000"/>
                        </a:lnSpc>
                      </a:pPr>
                      <a:r>
                        <a:rPr sz="400" dirty="0">
                          <a:latin typeface="Arial MT"/>
                          <a:cs typeface="Arial MT"/>
                        </a:rPr>
                        <a:t>1</a:t>
                      </a:r>
                      <a:endParaRPr sz="400">
                        <a:latin typeface="Arial MT"/>
                        <a:cs typeface="Arial MT"/>
                      </a:endParaRPr>
                    </a:p>
                  </a:txBody>
                  <a:tcPr marL="0" marR="0" marT="814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 marL="9525" algn="ctr">
                        <a:lnSpc>
                          <a:spcPct val="100000"/>
                        </a:lnSpc>
                      </a:pPr>
                      <a:r>
                        <a:rPr sz="400" spc="-5" dirty="0">
                          <a:latin typeface="Arial MT"/>
                          <a:cs typeface="Arial MT"/>
                        </a:rPr>
                        <a:t>18:00</a:t>
                      </a:r>
                      <a:endParaRPr sz="400">
                        <a:latin typeface="Arial MT"/>
                        <a:cs typeface="Arial MT"/>
                      </a:endParaRPr>
                    </a:p>
                  </a:txBody>
                  <a:tcPr marL="0" marR="0" marT="814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 marL="9525" algn="ctr">
                        <a:lnSpc>
                          <a:spcPct val="100000"/>
                        </a:lnSpc>
                      </a:pPr>
                      <a:r>
                        <a:rPr sz="400" spc="-5" dirty="0">
                          <a:latin typeface="Arial MT"/>
                          <a:cs typeface="Arial MT"/>
                        </a:rPr>
                        <a:t>18:24</a:t>
                      </a:r>
                      <a:endParaRPr sz="400">
                        <a:latin typeface="Arial MT"/>
                        <a:cs typeface="Arial MT"/>
                      </a:endParaRPr>
                    </a:p>
                  </a:txBody>
                  <a:tcPr marL="0" marR="0" marT="814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 marL="9525" algn="ctr">
                        <a:lnSpc>
                          <a:spcPct val="100000"/>
                        </a:lnSpc>
                      </a:pPr>
                      <a:r>
                        <a:rPr sz="400" spc="-5" dirty="0">
                          <a:latin typeface="Arial MT"/>
                          <a:cs typeface="Arial MT"/>
                        </a:rPr>
                        <a:t>00:24</a:t>
                      </a:r>
                      <a:endParaRPr sz="400">
                        <a:latin typeface="Arial MT"/>
                        <a:cs typeface="Arial MT"/>
                      </a:endParaRPr>
                    </a:p>
                  </a:txBody>
                  <a:tcPr marL="0" marR="0" marT="814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510" marR="6985">
                        <a:lnSpc>
                          <a:spcPct val="106700"/>
                        </a:lnSpc>
                        <a:spcBef>
                          <a:spcPts val="440"/>
                        </a:spcBef>
                      </a:pPr>
                      <a:r>
                        <a:rPr sz="400" dirty="0">
                          <a:latin typeface="Arial MT"/>
                          <a:cs typeface="Arial MT"/>
                        </a:rPr>
                        <a:t>Disparo</a:t>
                      </a:r>
                      <a:r>
                        <a:rPr sz="400" spc="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400" dirty="0">
                          <a:latin typeface="Arial MT"/>
                          <a:cs typeface="Arial MT"/>
                        </a:rPr>
                        <a:t>ocasionado</a:t>
                      </a:r>
                      <a:r>
                        <a:rPr sz="400" spc="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400" spc="-5" dirty="0">
                          <a:latin typeface="Arial MT"/>
                          <a:cs typeface="Arial MT"/>
                        </a:rPr>
                        <a:t>por</a:t>
                      </a:r>
                      <a:r>
                        <a:rPr sz="400" spc="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400" dirty="0">
                          <a:latin typeface="Arial MT"/>
                          <a:cs typeface="Arial MT"/>
                        </a:rPr>
                        <a:t>la</a:t>
                      </a:r>
                      <a:r>
                        <a:rPr sz="400" spc="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400" dirty="0">
                          <a:latin typeface="Arial MT"/>
                          <a:cs typeface="Arial MT"/>
                        </a:rPr>
                        <a:t>activación</a:t>
                      </a:r>
                      <a:r>
                        <a:rPr sz="400" spc="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400" spc="-5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400" spc="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400" dirty="0">
                          <a:latin typeface="Arial MT"/>
                          <a:cs typeface="Arial MT"/>
                        </a:rPr>
                        <a:t>la</a:t>
                      </a:r>
                      <a:r>
                        <a:rPr sz="400" spc="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400" dirty="0">
                          <a:latin typeface="Arial MT"/>
                          <a:cs typeface="Arial MT"/>
                        </a:rPr>
                        <a:t>función</a:t>
                      </a:r>
                      <a:r>
                        <a:rPr sz="400" spc="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400" dirty="0">
                          <a:latin typeface="Arial MT"/>
                          <a:cs typeface="Arial MT"/>
                        </a:rPr>
                        <a:t>27TN</a:t>
                      </a:r>
                      <a:r>
                        <a:rPr sz="400" spc="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400" spc="-5" dirty="0">
                          <a:latin typeface="Arial MT"/>
                          <a:cs typeface="Arial MT"/>
                        </a:rPr>
                        <a:t>del </a:t>
                      </a:r>
                      <a:r>
                        <a:rPr sz="400" spc="-15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400" dirty="0">
                          <a:latin typeface="Arial MT"/>
                          <a:cs typeface="Arial MT"/>
                        </a:rPr>
                        <a:t>relé </a:t>
                      </a:r>
                      <a:r>
                        <a:rPr sz="400" spc="-5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400" dirty="0">
                          <a:latin typeface="Arial MT"/>
                          <a:cs typeface="Arial MT"/>
                        </a:rPr>
                        <a:t> protección eléctrica</a:t>
                      </a:r>
                      <a:r>
                        <a:rPr sz="400" spc="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400" dirty="0">
                          <a:latin typeface="Arial MT"/>
                          <a:cs typeface="Arial MT"/>
                        </a:rPr>
                        <a:t>BECKWITH </a:t>
                      </a:r>
                      <a:r>
                        <a:rPr sz="400" spc="-5" dirty="0">
                          <a:latin typeface="Arial MT"/>
                          <a:cs typeface="Arial MT"/>
                        </a:rPr>
                        <a:t>del</a:t>
                      </a:r>
                      <a:r>
                        <a:rPr sz="400" spc="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400" spc="-5" dirty="0">
                          <a:latin typeface="Arial MT"/>
                          <a:cs typeface="Arial MT"/>
                        </a:rPr>
                        <a:t>generador</a:t>
                      </a:r>
                      <a:endParaRPr sz="400">
                        <a:latin typeface="Arial MT"/>
                        <a:cs typeface="Arial MT"/>
                      </a:endParaRPr>
                    </a:p>
                  </a:txBody>
                  <a:tcPr marL="0" marR="0" marT="35838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 marL="11430" algn="ctr">
                        <a:lnSpc>
                          <a:spcPct val="100000"/>
                        </a:lnSpc>
                      </a:pPr>
                      <a:r>
                        <a:rPr sz="400" dirty="0">
                          <a:latin typeface="Arial MT"/>
                          <a:cs typeface="Arial MT"/>
                        </a:rPr>
                        <a:t>1</a:t>
                      </a:r>
                      <a:endParaRPr sz="400">
                        <a:latin typeface="Arial MT"/>
                        <a:cs typeface="Arial MT"/>
                      </a:endParaRPr>
                    </a:p>
                  </a:txBody>
                  <a:tcPr marL="0" marR="0" marT="814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sz="400" spc="-5" dirty="0">
                          <a:latin typeface="Arial MT"/>
                          <a:cs typeface="Arial MT"/>
                        </a:rPr>
                        <a:t>PE</a:t>
                      </a:r>
                      <a:endParaRPr sz="400">
                        <a:latin typeface="Arial MT"/>
                        <a:cs typeface="Arial MT"/>
                      </a:endParaRPr>
                    </a:p>
                  </a:txBody>
                  <a:tcPr marL="0" marR="0" marT="814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9547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 marL="10795" algn="ctr">
                        <a:lnSpc>
                          <a:spcPct val="100000"/>
                        </a:lnSpc>
                      </a:pPr>
                      <a:r>
                        <a:rPr sz="400" spc="-5" dirty="0">
                          <a:latin typeface="Arial MT"/>
                          <a:cs typeface="Arial MT"/>
                        </a:rPr>
                        <a:t>F2019-017</a:t>
                      </a:r>
                      <a:endParaRPr sz="400">
                        <a:latin typeface="Arial MT"/>
                        <a:cs typeface="Arial MT"/>
                      </a:endParaRPr>
                    </a:p>
                  </a:txBody>
                  <a:tcPr marL="0" marR="0" marT="814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 marL="161290">
                        <a:lnSpc>
                          <a:spcPct val="100000"/>
                        </a:lnSpc>
                      </a:pPr>
                      <a:r>
                        <a:rPr sz="400" dirty="0">
                          <a:latin typeface="Arial MT"/>
                          <a:cs typeface="Arial MT"/>
                        </a:rPr>
                        <a:t>14/6/2019</a:t>
                      </a:r>
                      <a:endParaRPr sz="400">
                        <a:latin typeface="Arial MT"/>
                        <a:cs typeface="Arial MT"/>
                      </a:endParaRPr>
                    </a:p>
                  </a:txBody>
                  <a:tcPr marL="0" marR="0" marT="1629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 marL="11430" algn="ctr">
                        <a:lnSpc>
                          <a:spcPct val="100000"/>
                        </a:lnSpc>
                      </a:pPr>
                      <a:r>
                        <a:rPr sz="400" dirty="0">
                          <a:latin typeface="Arial MT"/>
                          <a:cs typeface="Arial MT"/>
                        </a:rPr>
                        <a:t>1</a:t>
                      </a:r>
                      <a:endParaRPr sz="400">
                        <a:latin typeface="Arial MT"/>
                        <a:cs typeface="Arial MT"/>
                      </a:endParaRPr>
                    </a:p>
                  </a:txBody>
                  <a:tcPr marL="0" marR="0" marT="814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 marL="9525" algn="ctr">
                        <a:lnSpc>
                          <a:spcPct val="100000"/>
                        </a:lnSpc>
                      </a:pPr>
                      <a:r>
                        <a:rPr sz="400" spc="-5" dirty="0">
                          <a:latin typeface="Arial MT"/>
                          <a:cs typeface="Arial MT"/>
                        </a:rPr>
                        <a:t>07:32</a:t>
                      </a:r>
                      <a:endParaRPr sz="400">
                        <a:latin typeface="Arial MT"/>
                        <a:cs typeface="Arial MT"/>
                      </a:endParaRPr>
                    </a:p>
                  </a:txBody>
                  <a:tcPr marL="0" marR="0" marT="814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 marL="9525" algn="ctr">
                        <a:lnSpc>
                          <a:spcPct val="100000"/>
                        </a:lnSpc>
                      </a:pPr>
                      <a:r>
                        <a:rPr sz="400" spc="-5" dirty="0">
                          <a:latin typeface="Arial MT"/>
                          <a:cs typeface="Arial MT"/>
                        </a:rPr>
                        <a:t>11:58</a:t>
                      </a:r>
                      <a:endParaRPr sz="400">
                        <a:latin typeface="Arial MT"/>
                        <a:cs typeface="Arial MT"/>
                      </a:endParaRPr>
                    </a:p>
                  </a:txBody>
                  <a:tcPr marL="0" marR="0" marT="814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 marL="9525" algn="ctr">
                        <a:lnSpc>
                          <a:spcPct val="100000"/>
                        </a:lnSpc>
                      </a:pPr>
                      <a:r>
                        <a:rPr sz="400" dirty="0">
                          <a:latin typeface="Arial MT"/>
                          <a:cs typeface="Arial MT"/>
                        </a:rPr>
                        <a:t>4:26:00</a:t>
                      </a:r>
                      <a:endParaRPr sz="400">
                        <a:latin typeface="Arial MT"/>
                        <a:cs typeface="Arial MT"/>
                      </a:endParaRPr>
                    </a:p>
                  </a:txBody>
                  <a:tcPr marL="0" marR="0" marT="814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510" marR="6350" algn="just">
                        <a:lnSpc>
                          <a:spcPct val="106700"/>
                        </a:lnSpc>
                      </a:pPr>
                      <a:r>
                        <a:rPr sz="400" dirty="0">
                          <a:solidFill>
                            <a:srgbClr val="FF0000"/>
                          </a:solidFill>
                          <a:latin typeface="Arial MT"/>
                          <a:cs typeface="Arial MT"/>
                        </a:rPr>
                        <a:t>Disparo debido </a:t>
                      </a:r>
                      <a:r>
                        <a:rPr sz="400" spc="-5" dirty="0">
                          <a:solidFill>
                            <a:srgbClr val="FF0000"/>
                          </a:solidFill>
                          <a:latin typeface="Arial MT"/>
                          <a:cs typeface="Arial MT"/>
                        </a:rPr>
                        <a:t>a </a:t>
                      </a:r>
                      <a:r>
                        <a:rPr sz="400" dirty="0">
                          <a:solidFill>
                            <a:srgbClr val="FF0000"/>
                          </a:solidFill>
                          <a:latin typeface="Arial MT"/>
                          <a:cs typeface="Arial MT"/>
                        </a:rPr>
                        <a:t>actuación </a:t>
                      </a:r>
                      <a:r>
                        <a:rPr sz="400" spc="-5" dirty="0">
                          <a:solidFill>
                            <a:srgbClr val="FF0000"/>
                          </a:solidFill>
                          <a:latin typeface="Arial MT"/>
                          <a:cs typeface="Arial MT"/>
                        </a:rPr>
                        <a:t>de </a:t>
                      </a:r>
                      <a:r>
                        <a:rPr sz="400" dirty="0">
                          <a:solidFill>
                            <a:srgbClr val="FF0000"/>
                          </a:solidFill>
                          <a:latin typeface="Arial MT"/>
                          <a:cs typeface="Arial MT"/>
                        </a:rPr>
                        <a:t>relé </a:t>
                      </a:r>
                      <a:r>
                        <a:rPr sz="400" spc="-5" dirty="0">
                          <a:solidFill>
                            <a:srgbClr val="FF0000"/>
                          </a:solidFill>
                          <a:latin typeface="Arial MT"/>
                          <a:cs typeface="Arial MT"/>
                        </a:rPr>
                        <a:t>de </a:t>
                      </a:r>
                      <a:r>
                        <a:rPr sz="400" dirty="0">
                          <a:solidFill>
                            <a:srgbClr val="FF0000"/>
                          </a:solidFill>
                          <a:latin typeface="Arial MT"/>
                          <a:cs typeface="Arial MT"/>
                        </a:rPr>
                        <a:t>protección eléctrica </a:t>
                      </a:r>
                      <a:r>
                        <a:rPr sz="400" spc="5" dirty="0">
                          <a:solidFill>
                            <a:srgbClr val="FF0000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400" spc="-5" dirty="0">
                          <a:solidFill>
                            <a:srgbClr val="FF0000"/>
                          </a:solidFill>
                          <a:latin typeface="Arial MT"/>
                          <a:cs typeface="Arial MT"/>
                        </a:rPr>
                        <a:t>generador Beckwith M3425A </a:t>
                      </a:r>
                      <a:r>
                        <a:rPr sz="400" dirty="0">
                          <a:solidFill>
                            <a:srgbClr val="FF0000"/>
                          </a:solidFill>
                          <a:latin typeface="Arial MT"/>
                          <a:cs typeface="Arial MT"/>
                        </a:rPr>
                        <a:t>principal; se activó la función </a:t>
                      </a:r>
                      <a:r>
                        <a:rPr sz="400" spc="5" dirty="0">
                          <a:solidFill>
                            <a:srgbClr val="FF0000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400" dirty="0">
                          <a:solidFill>
                            <a:srgbClr val="FF0000"/>
                          </a:solidFill>
                          <a:latin typeface="Arial MT"/>
                          <a:cs typeface="Arial MT"/>
                        </a:rPr>
                        <a:t>27TN</a:t>
                      </a:r>
                      <a:endParaRPr sz="4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 marL="11430" algn="ctr">
                        <a:lnSpc>
                          <a:spcPct val="100000"/>
                        </a:lnSpc>
                      </a:pPr>
                      <a:r>
                        <a:rPr sz="400" dirty="0">
                          <a:latin typeface="Arial MT"/>
                          <a:cs typeface="Arial MT"/>
                        </a:rPr>
                        <a:t>1</a:t>
                      </a:r>
                      <a:endParaRPr sz="400">
                        <a:latin typeface="Arial MT"/>
                        <a:cs typeface="Arial MT"/>
                      </a:endParaRPr>
                    </a:p>
                  </a:txBody>
                  <a:tcPr marL="0" marR="0" marT="814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sz="400" spc="-5" dirty="0">
                          <a:latin typeface="Arial MT"/>
                          <a:cs typeface="Arial MT"/>
                        </a:rPr>
                        <a:t>PE</a:t>
                      </a:r>
                      <a:endParaRPr sz="400">
                        <a:latin typeface="Arial MT"/>
                        <a:cs typeface="Arial MT"/>
                      </a:endParaRPr>
                    </a:p>
                  </a:txBody>
                  <a:tcPr marL="0" marR="0" marT="1629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17957"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 marL="60960">
                        <a:lnSpc>
                          <a:spcPct val="100000"/>
                        </a:lnSpc>
                      </a:pPr>
                      <a:r>
                        <a:rPr sz="400" spc="-5" dirty="0">
                          <a:latin typeface="Arial MT"/>
                          <a:cs typeface="Arial MT"/>
                        </a:rPr>
                        <a:t>F2019-020</a:t>
                      </a:r>
                      <a:endParaRPr sz="4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 marL="161290">
                        <a:lnSpc>
                          <a:spcPct val="100000"/>
                        </a:lnSpc>
                        <a:spcBef>
                          <a:spcPts val="430"/>
                        </a:spcBef>
                      </a:pPr>
                      <a:r>
                        <a:rPr sz="400" dirty="0">
                          <a:latin typeface="Arial MT"/>
                          <a:cs typeface="Arial MT"/>
                        </a:rPr>
                        <a:t>12/7/2019</a:t>
                      </a:r>
                      <a:endParaRPr sz="4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 marL="11430" algn="ctr">
                        <a:lnSpc>
                          <a:spcPct val="100000"/>
                        </a:lnSpc>
                      </a:pPr>
                      <a:r>
                        <a:rPr sz="400" dirty="0">
                          <a:latin typeface="Arial MT"/>
                          <a:cs typeface="Arial MT"/>
                        </a:rPr>
                        <a:t>1</a:t>
                      </a:r>
                      <a:endParaRPr sz="4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 marL="9525" algn="ctr">
                        <a:lnSpc>
                          <a:spcPct val="100000"/>
                        </a:lnSpc>
                      </a:pPr>
                      <a:r>
                        <a:rPr sz="400" spc="-5" dirty="0">
                          <a:latin typeface="Arial MT"/>
                          <a:cs typeface="Arial MT"/>
                        </a:rPr>
                        <a:t>17:25</a:t>
                      </a:r>
                      <a:endParaRPr sz="400">
                        <a:latin typeface="Arial MT"/>
                        <a:cs typeface="Arial MT"/>
                      </a:endParaRPr>
                    </a:p>
                  </a:txBody>
                  <a:tcPr marL="0" marR="0" marT="3258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 marL="9525" algn="ctr">
                        <a:lnSpc>
                          <a:spcPct val="100000"/>
                        </a:lnSpc>
                      </a:pPr>
                      <a:r>
                        <a:rPr sz="400" spc="-5" dirty="0">
                          <a:latin typeface="Arial MT"/>
                          <a:cs typeface="Arial MT"/>
                        </a:rPr>
                        <a:t>17:38</a:t>
                      </a:r>
                      <a:endParaRPr sz="400">
                        <a:latin typeface="Arial MT"/>
                        <a:cs typeface="Arial MT"/>
                      </a:endParaRPr>
                    </a:p>
                  </a:txBody>
                  <a:tcPr marL="0" marR="0" marT="3258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 marL="9525" algn="ctr">
                        <a:lnSpc>
                          <a:spcPct val="100000"/>
                        </a:lnSpc>
                      </a:pPr>
                      <a:r>
                        <a:rPr sz="400" dirty="0">
                          <a:latin typeface="Arial MT"/>
                          <a:cs typeface="Arial MT"/>
                        </a:rPr>
                        <a:t>0:13:00</a:t>
                      </a:r>
                      <a:endParaRPr sz="400">
                        <a:latin typeface="Arial MT"/>
                        <a:cs typeface="Arial MT"/>
                      </a:endParaRPr>
                    </a:p>
                  </a:txBody>
                  <a:tcPr marL="0" marR="0" marT="3258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 marL="16510" marR="83185">
                        <a:lnSpc>
                          <a:spcPct val="106900"/>
                        </a:lnSpc>
                        <a:spcBef>
                          <a:spcPts val="515"/>
                        </a:spcBef>
                      </a:pPr>
                      <a:r>
                        <a:rPr sz="400" dirty="0">
                          <a:solidFill>
                            <a:srgbClr val="FF0000"/>
                          </a:solidFill>
                          <a:latin typeface="Arial MT"/>
                          <a:cs typeface="Arial MT"/>
                        </a:rPr>
                        <a:t>Disparo</a:t>
                      </a:r>
                      <a:r>
                        <a:rPr sz="400" spc="-5" dirty="0">
                          <a:solidFill>
                            <a:srgbClr val="FF0000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400" dirty="0">
                          <a:solidFill>
                            <a:srgbClr val="FF0000"/>
                          </a:solidFill>
                          <a:latin typeface="Arial MT"/>
                          <a:cs typeface="Arial MT"/>
                        </a:rPr>
                        <a:t>debido </a:t>
                      </a:r>
                      <a:r>
                        <a:rPr sz="400" spc="-5" dirty="0">
                          <a:solidFill>
                            <a:srgbClr val="FF0000"/>
                          </a:solidFill>
                          <a:latin typeface="Arial MT"/>
                          <a:cs typeface="Arial MT"/>
                        </a:rPr>
                        <a:t>a</a:t>
                      </a:r>
                      <a:r>
                        <a:rPr sz="400" dirty="0">
                          <a:solidFill>
                            <a:srgbClr val="FF0000"/>
                          </a:solidFill>
                          <a:latin typeface="Arial MT"/>
                          <a:cs typeface="Arial MT"/>
                        </a:rPr>
                        <a:t> actuación</a:t>
                      </a:r>
                      <a:r>
                        <a:rPr sz="400" spc="-5" dirty="0">
                          <a:solidFill>
                            <a:srgbClr val="FF0000"/>
                          </a:solidFill>
                          <a:latin typeface="Arial MT"/>
                          <a:cs typeface="Arial MT"/>
                        </a:rPr>
                        <a:t> de</a:t>
                      </a:r>
                      <a:r>
                        <a:rPr sz="400" dirty="0">
                          <a:solidFill>
                            <a:srgbClr val="FF0000"/>
                          </a:solidFill>
                          <a:latin typeface="Arial MT"/>
                          <a:cs typeface="Arial MT"/>
                        </a:rPr>
                        <a:t> relé </a:t>
                      </a:r>
                      <a:r>
                        <a:rPr sz="400" spc="-5" dirty="0">
                          <a:solidFill>
                            <a:srgbClr val="FF0000"/>
                          </a:solidFill>
                          <a:latin typeface="Arial MT"/>
                          <a:cs typeface="Arial MT"/>
                        </a:rPr>
                        <a:t>de</a:t>
                      </a:r>
                      <a:r>
                        <a:rPr sz="400" dirty="0">
                          <a:solidFill>
                            <a:srgbClr val="FF0000"/>
                          </a:solidFill>
                          <a:latin typeface="Arial MT"/>
                          <a:cs typeface="Arial MT"/>
                        </a:rPr>
                        <a:t> protección</a:t>
                      </a:r>
                      <a:r>
                        <a:rPr sz="400" spc="-5" dirty="0">
                          <a:solidFill>
                            <a:srgbClr val="FF0000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400" dirty="0">
                          <a:solidFill>
                            <a:srgbClr val="FF0000"/>
                          </a:solidFill>
                          <a:latin typeface="Arial MT"/>
                          <a:cs typeface="Arial MT"/>
                        </a:rPr>
                        <a:t>eléctrica </a:t>
                      </a:r>
                      <a:r>
                        <a:rPr sz="400" spc="5" dirty="0">
                          <a:solidFill>
                            <a:srgbClr val="FF0000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400" spc="-5" dirty="0">
                          <a:solidFill>
                            <a:srgbClr val="FF0000"/>
                          </a:solidFill>
                          <a:latin typeface="Arial MT"/>
                          <a:cs typeface="Arial MT"/>
                        </a:rPr>
                        <a:t>generador</a:t>
                      </a:r>
                      <a:r>
                        <a:rPr sz="400" dirty="0">
                          <a:solidFill>
                            <a:srgbClr val="FF0000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400" spc="-5" dirty="0">
                          <a:solidFill>
                            <a:srgbClr val="FF0000"/>
                          </a:solidFill>
                          <a:latin typeface="Arial MT"/>
                          <a:cs typeface="Arial MT"/>
                        </a:rPr>
                        <a:t>Beckwith</a:t>
                      </a:r>
                      <a:r>
                        <a:rPr sz="400" spc="5" dirty="0">
                          <a:solidFill>
                            <a:srgbClr val="FF0000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400" spc="-5" dirty="0">
                          <a:solidFill>
                            <a:srgbClr val="FF0000"/>
                          </a:solidFill>
                          <a:latin typeface="Arial MT"/>
                          <a:cs typeface="Arial MT"/>
                        </a:rPr>
                        <a:t>M3425A</a:t>
                      </a:r>
                      <a:r>
                        <a:rPr sz="400" dirty="0">
                          <a:solidFill>
                            <a:srgbClr val="FF0000"/>
                          </a:solidFill>
                          <a:latin typeface="Arial MT"/>
                          <a:cs typeface="Arial MT"/>
                        </a:rPr>
                        <a:t> principal</a:t>
                      </a:r>
                      <a:r>
                        <a:rPr sz="400" spc="15" dirty="0">
                          <a:solidFill>
                            <a:srgbClr val="FF0000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400" dirty="0">
                          <a:solidFill>
                            <a:srgbClr val="FF0000"/>
                          </a:solidFill>
                          <a:latin typeface="Arial MT"/>
                          <a:cs typeface="Arial MT"/>
                        </a:rPr>
                        <a:t>y</a:t>
                      </a:r>
                      <a:r>
                        <a:rPr sz="400" spc="5" dirty="0">
                          <a:solidFill>
                            <a:srgbClr val="FF0000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400" dirty="0">
                          <a:solidFill>
                            <a:srgbClr val="FF0000"/>
                          </a:solidFill>
                          <a:latin typeface="Arial MT"/>
                          <a:cs typeface="Arial MT"/>
                        </a:rPr>
                        <a:t>respaldo;</a:t>
                      </a:r>
                      <a:r>
                        <a:rPr sz="400" spc="5" dirty="0">
                          <a:solidFill>
                            <a:srgbClr val="FF0000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400" dirty="0">
                          <a:solidFill>
                            <a:srgbClr val="FF0000"/>
                          </a:solidFill>
                          <a:latin typeface="Arial MT"/>
                          <a:cs typeface="Arial MT"/>
                        </a:rPr>
                        <a:t>se</a:t>
                      </a:r>
                      <a:r>
                        <a:rPr sz="400" spc="5" dirty="0">
                          <a:solidFill>
                            <a:srgbClr val="FF0000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400" dirty="0">
                          <a:solidFill>
                            <a:srgbClr val="FF0000"/>
                          </a:solidFill>
                          <a:latin typeface="Arial MT"/>
                          <a:cs typeface="Arial MT"/>
                        </a:rPr>
                        <a:t>activó </a:t>
                      </a:r>
                      <a:r>
                        <a:rPr sz="400" spc="-155" dirty="0">
                          <a:solidFill>
                            <a:srgbClr val="FF0000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400" dirty="0">
                          <a:solidFill>
                            <a:srgbClr val="FF0000"/>
                          </a:solidFill>
                          <a:latin typeface="Arial MT"/>
                          <a:cs typeface="Arial MT"/>
                        </a:rPr>
                        <a:t>la</a:t>
                      </a:r>
                      <a:r>
                        <a:rPr sz="400" spc="-5" dirty="0">
                          <a:solidFill>
                            <a:srgbClr val="FF0000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400" dirty="0">
                          <a:solidFill>
                            <a:srgbClr val="FF0000"/>
                          </a:solidFill>
                          <a:latin typeface="Arial MT"/>
                          <a:cs typeface="Arial MT"/>
                        </a:rPr>
                        <a:t>función </a:t>
                      </a:r>
                      <a:r>
                        <a:rPr sz="400" spc="-5" dirty="0">
                          <a:solidFill>
                            <a:srgbClr val="FF0000"/>
                          </a:solidFill>
                          <a:latin typeface="Arial MT"/>
                          <a:cs typeface="Arial MT"/>
                        </a:rPr>
                        <a:t>40</a:t>
                      </a:r>
                      <a:endParaRPr sz="4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 marL="11430" algn="ctr">
                        <a:lnSpc>
                          <a:spcPct val="100000"/>
                        </a:lnSpc>
                      </a:pPr>
                      <a:r>
                        <a:rPr sz="400" dirty="0">
                          <a:latin typeface="Arial MT"/>
                          <a:cs typeface="Arial MT"/>
                        </a:rPr>
                        <a:t>1</a:t>
                      </a:r>
                      <a:endParaRPr sz="4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sz="400" spc="-5" dirty="0">
                          <a:latin typeface="Arial MT"/>
                          <a:cs typeface="Arial MT"/>
                        </a:rPr>
                        <a:t>PE</a:t>
                      </a:r>
                      <a:endParaRPr sz="4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46852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ct val="100000"/>
                        </a:lnSpc>
                        <a:spcBef>
                          <a:spcPts val="515"/>
                        </a:spcBef>
                      </a:pPr>
                      <a:r>
                        <a:rPr sz="400" spc="-5" dirty="0">
                          <a:latin typeface="Arial MT"/>
                          <a:cs typeface="Arial MT"/>
                        </a:rPr>
                        <a:t>20:37</a:t>
                      </a:r>
                      <a:endParaRPr sz="400">
                        <a:latin typeface="Arial MT"/>
                        <a:cs typeface="Arial MT"/>
                      </a:endParaRPr>
                    </a:p>
                  </a:txBody>
                  <a:tcPr marL="0" marR="0" marT="41946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ct val="100000"/>
                        </a:lnSpc>
                        <a:spcBef>
                          <a:spcPts val="515"/>
                        </a:spcBef>
                      </a:pPr>
                      <a:r>
                        <a:rPr sz="400" spc="-5" dirty="0">
                          <a:latin typeface="Arial MT"/>
                          <a:cs typeface="Arial MT"/>
                        </a:rPr>
                        <a:t>00:00</a:t>
                      </a:r>
                      <a:endParaRPr sz="400">
                        <a:latin typeface="Arial MT"/>
                        <a:cs typeface="Arial MT"/>
                      </a:endParaRPr>
                    </a:p>
                  </a:txBody>
                  <a:tcPr marL="0" marR="0" marT="41946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ct val="100000"/>
                        </a:lnSpc>
                        <a:spcBef>
                          <a:spcPts val="515"/>
                        </a:spcBef>
                      </a:pPr>
                      <a:r>
                        <a:rPr sz="400" dirty="0">
                          <a:latin typeface="Arial MT"/>
                          <a:cs typeface="Arial MT"/>
                        </a:rPr>
                        <a:t>3:23:00</a:t>
                      </a:r>
                      <a:endParaRPr sz="400">
                        <a:latin typeface="Arial MT"/>
                        <a:cs typeface="Arial MT"/>
                      </a:endParaRPr>
                    </a:p>
                  </a:txBody>
                  <a:tcPr marL="0" marR="0" marT="41946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46608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1290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sz="400" dirty="0">
                          <a:latin typeface="Arial MT"/>
                          <a:cs typeface="Arial MT"/>
                        </a:rPr>
                        <a:t>13/7/2019</a:t>
                      </a:r>
                      <a:endParaRPr sz="400">
                        <a:latin typeface="Arial MT"/>
                        <a:cs typeface="Arial MT"/>
                      </a:endParaRPr>
                    </a:p>
                  </a:txBody>
                  <a:tcPr marL="0" marR="0" marT="42761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ct val="100000"/>
                        </a:lnSpc>
                        <a:spcBef>
                          <a:spcPts val="515"/>
                        </a:spcBef>
                      </a:pPr>
                      <a:r>
                        <a:rPr sz="400" spc="-5" dirty="0">
                          <a:latin typeface="Arial MT"/>
                          <a:cs typeface="Arial MT"/>
                        </a:rPr>
                        <a:t>00:00</a:t>
                      </a:r>
                      <a:endParaRPr sz="400">
                        <a:latin typeface="Arial MT"/>
                        <a:cs typeface="Arial MT"/>
                      </a:endParaRPr>
                    </a:p>
                  </a:txBody>
                  <a:tcPr marL="0" marR="0" marT="41946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ct val="100000"/>
                        </a:lnSpc>
                        <a:spcBef>
                          <a:spcPts val="515"/>
                        </a:spcBef>
                      </a:pPr>
                      <a:r>
                        <a:rPr sz="400" spc="-5" dirty="0">
                          <a:latin typeface="Arial MT"/>
                          <a:cs typeface="Arial MT"/>
                        </a:rPr>
                        <a:t>14:20</a:t>
                      </a:r>
                      <a:endParaRPr sz="400">
                        <a:latin typeface="Arial MT"/>
                        <a:cs typeface="Arial MT"/>
                      </a:endParaRPr>
                    </a:p>
                  </a:txBody>
                  <a:tcPr marL="0" marR="0" marT="41946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ct val="100000"/>
                        </a:lnSpc>
                        <a:spcBef>
                          <a:spcPts val="515"/>
                        </a:spcBef>
                      </a:pPr>
                      <a:r>
                        <a:rPr sz="400" dirty="0">
                          <a:latin typeface="Arial MT"/>
                          <a:cs typeface="Arial MT"/>
                        </a:rPr>
                        <a:t>14:20:00</a:t>
                      </a:r>
                      <a:endParaRPr sz="400">
                        <a:latin typeface="Arial MT"/>
                        <a:cs typeface="Arial MT"/>
                      </a:endParaRPr>
                    </a:p>
                  </a:txBody>
                  <a:tcPr marL="0" marR="0" marT="41946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1307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 marL="1079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400" spc="-5" dirty="0">
                          <a:latin typeface="Arial MT"/>
                          <a:cs typeface="Arial MT"/>
                        </a:rPr>
                        <a:t>F2019-025</a:t>
                      </a:r>
                      <a:endParaRPr sz="4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 marL="182245">
                        <a:lnSpc>
                          <a:spcPct val="100000"/>
                        </a:lnSpc>
                      </a:pPr>
                      <a:r>
                        <a:rPr sz="400" dirty="0">
                          <a:latin typeface="Arial MT"/>
                          <a:cs typeface="Arial MT"/>
                        </a:rPr>
                        <a:t>2/9/2019</a:t>
                      </a:r>
                      <a:endParaRPr sz="400">
                        <a:latin typeface="Arial MT"/>
                        <a:cs typeface="Arial MT"/>
                      </a:endParaRPr>
                    </a:p>
                  </a:txBody>
                  <a:tcPr marL="0" marR="0" marT="1222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 marL="1143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400" dirty="0">
                          <a:latin typeface="Arial MT"/>
                          <a:cs typeface="Arial MT"/>
                        </a:rPr>
                        <a:t>2</a:t>
                      </a:r>
                      <a:endParaRPr sz="4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 marL="952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400" spc="-5" dirty="0">
                          <a:latin typeface="Arial MT"/>
                          <a:cs typeface="Arial MT"/>
                        </a:rPr>
                        <a:t>13:57</a:t>
                      </a:r>
                      <a:endParaRPr sz="4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 marL="952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400" spc="-5" dirty="0">
                          <a:latin typeface="Arial MT"/>
                          <a:cs typeface="Arial MT"/>
                        </a:rPr>
                        <a:t>17:01</a:t>
                      </a:r>
                      <a:endParaRPr sz="4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 marL="952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400" dirty="0">
                          <a:latin typeface="Arial MT"/>
                          <a:cs typeface="Arial MT"/>
                        </a:rPr>
                        <a:t>3:04:00</a:t>
                      </a:r>
                      <a:endParaRPr sz="4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510" marR="93345">
                        <a:lnSpc>
                          <a:spcPct val="106700"/>
                        </a:lnSpc>
                        <a:spcBef>
                          <a:spcPts val="120"/>
                        </a:spcBef>
                      </a:pPr>
                      <a:r>
                        <a:rPr sz="400" spc="-5" dirty="0">
                          <a:solidFill>
                            <a:srgbClr val="FF0000"/>
                          </a:solidFill>
                          <a:latin typeface="Arial MT"/>
                          <a:cs typeface="Arial MT"/>
                        </a:rPr>
                        <a:t>Entrada</a:t>
                      </a:r>
                      <a:r>
                        <a:rPr sz="400" dirty="0">
                          <a:solidFill>
                            <a:srgbClr val="FF0000"/>
                          </a:solidFill>
                          <a:latin typeface="Arial MT"/>
                          <a:cs typeface="Arial MT"/>
                        </a:rPr>
                        <a:t> tardía </a:t>
                      </a:r>
                      <a:r>
                        <a:rPr sz="400" spc="-5" dirty="0">
                          <a:solidFill>
                            <a:srgbClr val="FF0000"/>
                          </a:solidFill>
                          <a:latin typeface="Arial MT"/>
                          <a:cs typeface="Arial MT"/>
                        </a:rPr>
                        <a:t>por</a:t>
                      </a:r>
                      <a:r>
                        <a:rPr sz="400" dirty="0">
                          <a:solidFill>
                            <a:srgbClr val="FF0000"/>
                          </a:solidFill>
                          <a:latin typeface="Arial MT"/>
                          <a:cs typeface="Arial MT"/>
                        </a:rPr>
                        <a:t> activación </a:t>
                      </a:r>
                      <a:r>
                        <a:rPr sz="400" spc="-5" dirty="0">
                          <a:solidFill>
                            <a:srgbClr val="FF0000"/>
                          </a:solidFill>
                          <a:latin typeface="Arial MT"/>
                          <a:cs typeface="Arial MT"/>
                        </a:rPr>
                        <a:t>de</a:t>
                      </a:r>
                      <a:r>
                        <a:rPr sz="400" dirty="0">
                          <a:solidFill>
                            <a:srgbClr val="FF0000"/>
                          </a:solidFill>
                          <a:latin typeface="Arial MT"/>
                          <a:cs typeface="Arial MT"/>
                        </a:rPr>
                        <a:t> función Volts/Hz, debido </a:t>
                      </a:r>
                      <a:r>
                        <a:rPr sz="400" spc="-5" dirty="0">
                          <a:solidFill>
                            <a:srgbClr val="FF0000"/>
                          </a:solidFill>
                          <a:latin typeface="Arial MT"/>
                          <a:cs typeface="Arial MT"/>
                        </a:rPr>
                        <a:t>a </a:t>
                      </a:r>
                      <a:r>
                        <a:rPr sz="400" spc="-150" dirty="0">
                          <a:solidFill>
                            <a:srgbClr val="FF0000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400" spc="-5" dirty="0">
                          <a:solidFill>
                            <a:srgbClr val="FF0000"/>
                          </a:solidFill>
                          <a:latin typeface="Arial MT"/>
                          <a:cs typeface="Arial MT"/>
                        </a:rPr>
                        <a:t>enclavamiento</a:t>
                      </a:r>
                      <a:r>
                        <a:rPr sz="400" dirty="0">
                          <a:solidFill>
                            <a:srgbClr val="FF0000"/>
                          </a:solidFill>
                          <a:latin typeface="Arial MT"/>
                          <a:cs typeface="Arial MT"/>
                        </a:rPr>
                        <a:t> opción</a:t>
                      </a:r>
                      <a:r>
                        <a:rPr sz="400" spc="5" dirty="0">
                          <a:solidFill>
                            <a:srgbClr val="FF0000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400" dirty="0">
                          <a:solidFill>
                            <a:srgbClr val="FF0000"/>
                          </a:solidFill>
                          <a:latin typeface="Arial MT"/>
                          <a:cs typeface="Arial MT"/>
                        </a:rPr>
                        <a:t>subir </a:t>
                      </a:r>
                      <a:r>
                        <a:rPr sz="400" spc="-5" dirty="0">
                          <a:solidFill>
                            <a:srgbClr val="FF0000"/>
                          </a:solidFill>
                          <a:latin typeface="Arial MT"/>
                          <a:cs typeface="Arial MT"/>
                        </a:rPr>
                        <a:t>voltaje</a:t>
                      </a:r>
                      <a:r>
                        <a:rPr sz="400" spc="5" dirty="0">
                          <a:solidFill>
                            <a:srgbClr val="FF0000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400" spc="-5" dirty="0">
                          <a:solidFill>
                            <a:srgbClr val="FF0000"/>
                          </a:solidFill>
                          <a:latin typeface="Arial MT"/>
                          <a:cs typeface="Arial MT"/>
                        </a:rPr>
                        <a:t>en</a:t>
                      </a:r>
                      <a:r>
                        <a:rPr sz="400" dirty="0">
                          <a:solidFill>
                            <a:srgbClr val="FF0000"/>
                          </a:solidFill>
                          <a:latin typeface="Arial MT"/>
                          <a:cs typeface="Arial MT"/>
                        </a:rPr>
                        <a:t> control</a:t>
                      </a:r>
                      <a:r>
                        <a:rPr sz="400" spc="15" dirty="0">
                          <a:solidFill>
                            <a:srgbClr val="FF0000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400" spc="-5" dirty="0">
                          <a:solidFill>
                            <a:srgbClr val="FF0000"/>
                          </a:solidFill>
                          <a:latin typeface="Arial MT"/>
                          <a:cs typeface="Arial MT"/>
                        </a:rPr>
                        <a:t>CPU</a:t>
                      </a:r>
                      <a:r>
                        <a:rPr sz="400" dirty="0">
                          <a:solidFill>
                            <a:srgbClr val="FF0000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400" spc="-5" dirty="0">
                          <a:solidFill>
                            <a:srgbClr val="FF0000"/>
                          </a:solidFill>
                          <a:latin typeface="Arial MT"/>
                          <a:cs typeface="Arial MT"/>
                        </a:rPr>
                        <a:t>de </a:t>
                      </a:r>
                      <a:r>
                        <a:rPr sz="400" dirty="0">
                          <a:solidFill>
                            <a:srgbClr val="FF0000"/>
                          </a:solidFill>
                          <a:latin typeface="Arial MT"/>
                          <a:cs typeface="Arial MT"/>
                        </a:rPr>
                        <a:t> excitación</a:t>
                      </a:r>
                      <a:endParaRPr sz="400">
                        <a:latin typeface="Arial MT"/>
                        <a:cs typeface="Arial MT"/>
                      </a:endParaRPr>
                    </a:p>
                  </a:txBody>
                  <a:tcPr marL="0" marR="0" marT="9774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 marL="15684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400" dirty="0">
                          <a:latin typeface="Arial MT"/>
                          <a:cs typeface="Arial MT"/>
                        </a:rPr>
                        <a:t>1</a:t>
                      </a:r>
                      <a:endParaRPr sz="4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sz="400" spc="-5" dirty="0">
                          <a:latin typeface="Arial MT"/>
                          <a:cs typeface="Arial MT"/>
                        </a:rPr>
                        <a:t>PE</a:t>
                      </a:r>
                      <a:endParaRPr sz="400">
                        <a:latin typeface="Arial MT"/>
                        <a:cs typeface="Arial MT"/>
                      </a:endParaRPr>
                    </a:p>
                  </a:txBody>
                  <a:tcPr marL="0" marR="0" marT="1222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1307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 marL="1079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400" spc="-5" dirty="0">
                          <a:latin typeface="Arial MT"/>
                          <a:cs typeface="Arial MT"/>
                        </a:rPr>
                        <a:t>F2019-026</a:t>
                      </a:r>
                      <a:endParaRPr sz="4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 marL="182245">
                        <a:lnSpc>
                          <a:spcPct val="100000"/>
                        </a:lnSpc>
                      </a:pPr>
                      <a:r>
                        <a:rPr sz="400" dirty="0">
                          <a:latin typeface="Arial MT"/>
                          <a:cs typeface="Arial MT"/>
                        </a:rPr>
                        <a:t>3/9/2019</a:t>
                      </a:r>
                      <a:endParaRPr sz="400">
                        <a:latin typeface="Arial MT"/>
                        <a:cs typeface="Arial MT"/>
                      </a:endParaRPr>
                    </a:p>
                  </a:txBody>
                  <a:tcPr marL="0" marR="0" marT="1222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 marL="1143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400" dirty="0">
                          <a:latin typeface="Arial MT"/>
                          <a:cs typeface="Arial MT"/>
                        </a:rPr>
                        <a:t>2</a:t>
                      </a:r>
                      <a:endParaRPr sz="4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 marL="952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400" spc="-5" dirty="0">
                          <a:latin typeface="Arial MT"/>
                          <a:cs typeface="Arial MT"/>
                        </a:rPr>
                        <a:t>11:31</a:t>
                      </a:r>
                      <a:endParaRPr sz="4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 marL="952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400" spc="-5" dirty="0">
                          <a:latin typeface="Arial MT"/>
                          <a:cs typeface="Arial MT"/>
                        </a:rPr>
                        <a:t>18:14</a:t>
                      </a:r>
                      <a:endParaRPr sz="4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 marL="952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400" dirty="0">
                          <a:latin typeface="Arial MT"/>
                          <a:cs typeface="Arial MT"/>
                        </a:rPr>
                        <a:t>6:43:00</a:t>
                      </a:r>
                      <a:endParaRPr sz="4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510" marR="52069">
                        <a:lnSpc>
                          <a:spcPct val="106700"/>
                        </a:lnSpc>
                        <a:spcBef>
                          <a:spcPts val="120"/>
                        </a:spcBef>
                      </a:pPr>
                      <a:r>
                        <a:rPr sz="400" dirty="0">
                          <a:solidFill>
                            <a:srgbClr val="FF0000"/>
                          </a:solidFill>
                          <a:latin typeface="Arial MT"/>
                          <a:cs typeface="Arial MT"/>
                        </a:rPr>
                        <a:t>Disparo</a:t>
                      </a:r>
                      <a:r>
                        <a:rPr sz="400" spc="-5" dirty="0">
                          <a:solidFill>
                            <a:srgbClr val="FF0000"/>
                          </a:solidFill>
                          <a:latin typeface="Arial MT"/>
                          <a:cs typeface="Arial MT"/>
                        </a:rPr>
                        <a:t> por</a:t>
                      </a:r>
                      <a:r>
                        <a:rPr sz="400" dirty="0">
                          <a:solidFill>
                            <a:srgbClr val="FF0000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400" spc="-5" dirty="0">
                          <a:solidFill>
                            <a:srgbClr val="FF0000"/>
                          </a:solidFill>
                          <a:latin typeface="Arial MT"/>
                          <a:cs typeface="Arial MT"/>
                        </a:rPr>
                        <a:t>daño</a:t>
                      </a:r>
                      <a:r>
                        <a:rPr sz="400" dirty="0">
                          <a:solidFill>
                            <a:srgbClr val="FF0000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400" spc="-5" dirty="0">
                          <a:solidFill>
                            <a:srgbClr val="FF0000"/>
                          </a:solidFill>
                          <a:latin typeface="Arial MT"/>
                          <a:cs typeface="Arial MT"/>
                        </a:rPr>
                        <a:t>a</a:t>
                      </a:r>
                      <a:r>
                        <a:rPr sz="400" dirty="0">
                          <a:solidFill>
                            <a:srgbClr val="FF0000"/>
                          </a:solidFill>
                          <a:latin typeface="Arial MT"/>
                          <a:cs typeface="Arial MT"/>
                        </a:rPr>
                        <a:t> cable control</a:t>
                      </a:r>
                      <a:r>
                        <a:rPr sz="400" spc="10" dirty="0">
                          <a:solidFill>
                            <a:srgbClr val="FF0000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400" dirty="0">
                          <a:solidFill>
                            <a:srgbClr val="FF0000"/>
                          </a:solidFill>
                          <a:latin typeface="Arial MT"/>
                          <a:cs typeface="Arial MT"/>
                        </a:rPr>
                        <a:t>señales </a:t>
                      </a:r>
                      <a:r>
                        <a:rPr sz="400" spc="-5" dirty="0">
                          <a:solidFill>
                            <a:srgbClr val="FF0000"/>
                          </a:solidFill>
                          <a:latin typeface="Arial MT"/>
                          <a:cs typeface="Arial MT"/>
                        </a:rPr>
                        <a:t>de</a:t>
                      </a:r>
                      <a:r>
                        <a:rPr sz="400" dirty="0">
                          <a:solidFill>
                            <a:srgbClr val="FF0000"/>
                          </a:solidFill>
                          <a:latin typeface="Arial MT"/>
                          <a:cs typeface="Arial MT"/>
                        </a:rPr>
                        <a:t> disparo </a:t>
                      </a:r>
                      <a:r>
                        <a:rPr sz="400" spc="-5" dirty="0">
                          <a:solidFill>
                            <a:srgbClr val="FF0000"/>
                          </a:solidFill>
                          <a:latin typeface="Arial MT"/>
                          <a:cs typeface="Arial MT"/>
                        </a:rPr>
                        <a:t>del</a:t>
                      </a:r>
                      <a:r>
                        <a:rPr sz="400" spc="10" dirty="0">
                          <a:solidFill>
                            <a:srgbClr val="FF0000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400" dirty="0">
                          <a:solidFill>
                            <a:srgbClr val="FF0000"/>
                          </a:solidFill>
                          <a:latin typeface="Arial MT"/>
                          <a:cs typeface="Arial MT"/>
                        </a:rPr>
                        <a:t>TX, </a:t>
                      </a:r>
                      <a:r>
                        <a:rPr sz="400" spc="-150" dirty="0">
                          <a:solidFill>
                            <a:srgbClr val="FF0000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400" dirty="0">
                          <a:solidFill>
                            <a:srgbClr val="FF0000"/>
                          </a:solidFill>
                          <a:latin typeface="Arial MT"/>
                          <a:cs typeface="Arial MT"/>
                        </a:rPr>
                        <a:t>debido </a:t>
                      </a:r>
                      <a:r>
                        <a:rPr sz="400" spc="-5" dirty="0">
                          <a:solidFill>
                            <a:srgbClr val="FF0000"/>
                          </a:solidFill>
                          <a:latin typeface="Arial MT"/>
                          <a:cs typeface="Arial MT"/>
                        </a:rPr>
                        <a:t>a</a:t>
                      </a:r>
                      <a:r>
                        <a:rPr sz="400" dirty="0">
                          <a:solidFill>
                            <a:srgbClr val="FF0000"/>
                          </a:solidFill>
                          <a:latin typeface="Arial MT"/>
                          <a:cs typeface="Arial MT"/>
                        </a:rPr>
                        <a:t> perforación</a:t>
                      </a:r>
                      <a:r>
                        <a:rPr sz="400" spc="5" dirty="0">
                          <a:solidFill>
                            <a:srgbClr val="FF0000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400" spc="-5" dirty="0">
                          <a:solidFill>
                            <a:srgbClr val="FF0000"/>
                          </a:solidFill>
                          <a:latin typeface="Arial MT"/>
                          <a:cs typeface="Arial MT"/>
                        </a:rPr>
                        <a:t>ejecutada</a:t>
                      </a:r>
                      <a:r>
                        <a:rPr sz="400" dirty="0">
                          <a:solidFill>
                            <a:srgbClr val="FF0000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400" spc="-5" dirty="0">
                          <a:solidFill>
                            <a:srgbClr val="FF0000"/>
                          </a:solidFill>
                          <a:latin typeface="Arial MT"/>
                          <a:cs typeface="Arial MT"/>
                        </a:rPr>
                        <a:t>en</a:t>
                      </a:r>
                      <a:r>
                        <a:rPr sz="400" dirty="0">
                          <a:solidFill>
                            <a:srgbClr val="FF0000"/>
                          </a:solidFill>
                          <a:latin typeface="Arial MT"/>
                          <a:cs typeface="Arial MT"/>
                        </a:rPr>
                        <a:t> piso</a:t>
                      </a:r>
                      <a:r>
                        <a:rPr sz="400" spc="5" dirty="0">
                          <a:solidFill>
                            <a:srgbClr val="FF0000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400" spc="-5" dirty="0">
                          <a:solidFill>
                            <a:srgbClr val="FF0000"/>
                          </a:solidFill>
                          <a:latin typeface="Arial MT"/>
                          <a:cs typeface="Arial MT"/>
                        </a:rPr>
                        <a:t>en</a:t>
                      </a:r>
                      <a:r>
                        <a:rPr sz="400" dirty="0">
                          <a:solidFill>
                            <a:srgbClr val="FF0000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400" spc="-5" dirty="0">
                          <a:solidFill>
                            <a:srgbClr val="FF0000"/>
                          </a:solidFill>
                          <a:latin typeface="Arial MT"/>
                          <a:cs typeface="Arial MT"/>
                        </a:rPr>
                        <a:t>el</a:t>
                      </a:r>
                      <a:r>
                        <a:rPr sz="400" spc="10" dirty="0">
                          <a:solidFill>
                            <a:srgbClr val="FF0000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400" spc="-5" dirty="0">
                          <a:solidFill>
                            <a:srgbClr val="FF0000"/>
                          </a:solidFill>
                          <a:latin typeface="Arial MT"/>
                          <a:cs typeface="Arial MT"/>
                        </a:rPr>
                        <a:t>área</a:t>
                      </a:r>
                      <a:r>
                        <a:rPr sz="400" spc="5" dirty="0">
                          <a:solidFill>
                            <a:srgbClr val="FF0000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400" dirty="0">
                          <a:solidFill>
                            <a:srgbClr val="FF0000"/>
                          </a:solidFill>
                          <a:latin typeface="Arial MT"/>
                          <a:cs typeface="Arial MT"/>
                        </a:rPr>
                        <a:t>cerca </a:t>
                      </a:r>
                      <a:r>
                        <a:rPr sz="400" spc="-5" dirty="0">
                          <a:solidFill>
                            <a:srgbClr val="FF0000"/>
                          </a:solidFill>
                          <a:latin typeface="Arial MT"/>
                          <a:cs typeface="Arial MT"/>
                        </a:rPr>
                        <a:t>de </a:t>
                      </a:r>
                      <a:r>
                        <a:rPr sz="400" dirty="0">
                          <a:solidFill>
                            <a:srgbClr val="FF0000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400" spc="-5" dirty="0">
                          <a:solidFill>
                            <a:srgbClr val="FF0000"/>
                          </a:solidFill>
                          <a:latin typeface="Arial MT"/>
                          <a:cs typeface="Arial MT"/>
                        </a:rPr>
                        <a:t>TX.</a:t>
                      </a:r>
                      <a:endParaRPr sz="400">
                        <a:latin typeface="Arial MT"/>
                        <a:cs typeface="Arial MT"/>
                      </a:endParaRPr>
                    </a:p>
                  </a:txBody>
                  <a:tcPr marL="0" marR="0" marT="9774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 marL="1016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400" dirty="0">
                          <a:latin typeface="Arial MT"/>
                          <a:cs typeface="Arial MT"/>
                        </a:rPr>
                        <a:t>1</a:t>
                      </a:r>
                      <a:endParaRPr sz="4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sz="400" spc="-5" dirty="0">
                          <a:latin typeface="Arial MT"/>
                          <a:cs typeface="Arial MT"/>
                        </a:rPr>
                        <a:t>PE</a:t>
                      </a:r>
                      <a:endParaRPr sz="400">
                        <a:latin typeface="Arial MT"/>
                        <a:cs typeface="Arial MT"/>
                      </a:endParaRPr>
                    </a:p>
                  </a:txBody>
                  <a:tcPr marL="0" marR="0" marT="1222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84055">
                <a:tc gridSpan="7">
                  <a:txBody>
                    <a:bodyPr/>
                    <a:lstStyle/>
                    <a:p>
                      <a:pPr marL="10795" algn="ct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400" spc="-5" dirty="0">
                          <a:latin typeface="Arial MT"/>
                          <a:cs typeface="Arial MT"/>
                        </a:rPr>
                        <a:t>SUB-TOTAL</a:t>
                      </a:r>
                      <a:endParaRPr sz="400">
                        <a:latin typeface="Arial MT"/>
                        <a:cs typeface="Arial MT"/>
                      </a:endParaRPr>
                    </a:p>
                  </a:txBody>
                  <a:tcPr marL="0" marR="0" marT="6516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400" dirty="0">
                          <a:latin typeface="Arial MT"/>
                          <a:cs typeface="Arial MT"/>
                        </a:rPr>
                        <a:t>4.0</a:t>
                      </a:r>
                      <a:endParaRPr sz="400">
                        <a:latin typeface="Arial MT"/>
                        <a:cs typeface="Arial MT"/>
                      </a:endParaRPr>
                    </a:p>
                  </a:txBody>
                  <a:tcPr marL="0" marR="0" marT="10588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400" dirty="0">
                          <a:latin typeface="Arial MT"/>
                          <a:cs typeface="Arial MT"/>
                        </a:rPr>
                        <a:t>1.0</a:t>
                      </a:r>
                      <a:endParaRPr sz="400">
                        <a:latin typeface="Arial MT"/>
                        <a:cs typeface="Arial MT"/>
                      </a:endParaRPr>
                    </a:p>
                  </a:txBody>
                  <a:tcPr marL="0" marR="0" marT="10588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400" dirty="0">
                          <a:latin typeface="Arial MT"/>
                          <a:cs typeface="Arial MT"/>
                        </a:rPr>
                        <a:t>0.0</a:t>
                      </a:r>
                      <a:endParaRPr sz="400">
                        <a:latin typeface="Arial MT"/>
                        <a:cs typeface="Arial MT"/>
                      </a:endParaRPr>
                    </a:p>
                  </a:txBody>
                  <a:tcPr marL="0" marR="0" marT="10588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116839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400" dirty="0">
                          <a:latin typeface="Arial MT"/>
                          <a:cs typeface="Arial MT"/>
                        </a:rPr>
                        <a:t>0.0</a:t>
                      </a:r>
                      <a:endParaRPr sz="400">
                        <a:latin typeface="Arial MT"/>
                        <a:cs typeface="Arial MT"/>
                      </a:endParaRPr>
                    </a:p>
                  </a:txBody>
                  <a:tcPr marL="0" marR="0" marT="10588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400" dirty="0">
                          <a:latin typeface="Arial MT"/>
                          <a:cs typeface="Arial MT"/>
                        </a:rPr>
                        <a:t>0.0</a:t>
                      </a:r>
                      <a:endParaRPr sz="400">
                        <a:latin typeface="Arial MT"/>
                        <a:cs typeface="Arial MT"/>
                      </a:endParaRPr>
                    </a:p>
                  </a:txBody>
                  <a:tcPr marL="0" marR="0" marT="10588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400" dirty="0">
                          <a:latin typeface="Arial MT"/>
                          <a:cs typeface="Arial MT"/>
                        </a:rPr>
                        <a:t>0.0</a:t>
                      </a:r>
                      <a:endParaRPr sz="400">
                        <a:latin typeface="Arial MT"/>
                        <a:cs typeface="Arial MT"/>
                      </a:endParaRPr>
                    </a:p>
                  </a:txBody>
                  <a:tcPr marL="0" marR="0" marT="10588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124460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400" dirty="0">
                          <a:latin typeface="Arial MT"/>
                          <a:cs typeface="Arial MT"/>
                        </a:rPr>
                        <a:t>1.0</a:t>
                      </a:r>
                      <a:endParaRPr sz="400">
                        <a:latin typeface="Arial MT"/>
                        <a:cs typeface="Arial MT"/>
                      </a:endParaRPr>
                    </a:p>
                  </a:txBody>
                  <a:tcPr marL="0" marR="0" marT="10588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400" dirty="0">
                          <a:latin typeface="Arial MT"/>
                          <a:cs typeface="Arial MT"/>
                        </a:rPr>
                        <a:t>0.0</a:t>
                      </a:r>
                      <a:endParaRPr sz="400">
                        <a:latin typeface="Arial MT"/>
                        <a:cs typeface="Arial MT"/>
                      </a:endParaRPr>
                    </a:p>
                  </a:txBody>
                  <a:tcPr marL="0" marR="0" marT="10588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400" dirty="0">
                          <a:latin typeface="Arial MT"/>
                          <a:cs typeface="Arial MT"/>
                        </a:rPr>
                        <a:t>0.0</a:t>
                      </a:r>
                      <a:endParaRPr sz="400">
                        <a:latin typeface="Arial MT"/>
                        <a:cs typeface="Arial MT"/>
                      </a:endParaRPr>
                    </a:p>
                  </a:txBody>
                  <a:tcPr marL="0" marR="0" marT="10588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99"/>
                    </a:solidFill>
                  </a:tcPr>
                </a:tc>
              </a:tr>
              <a:tr h="80146">
                <a:tc gridSpan="7">
                  <a:txBody>
                    <a:bodyPr/>
                    <a:lstStyle/>
                    <a:p>
                      <a:pPr marL="952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400" dirty="0">
                          <a:latin typeface="Arial MT"/>
                          <a:cs typeface="Arial MT"/>
                        </a:rPr>
                        <a:t>TOTAL</a:t>
                      </a:r>
                      <a:endParaRPr sz="400">
                        <a:latin typeface="Arial MT"/>
                        <a:cs typeface="Arial MT"/>
                      </a:endParaRPr>
                    </a:p>
                  </a:txBody>
                  <a:tcPr marL="0" marR="0" marT="4887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3">
                  <a:txBody>
                    <a:bodyPr/>
                    <a:lstStyle/>
                    <a:p>
                      <a:pPr marL="952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400" dirty="0">
                          <a:latin typeface="Arial MT"/>
                          <a:cs typeface="Arial MT"/>
                        </a:rPr>
                        <a:t>5.0</a:t>
                      </a:r>
                      <a:endParaRPr sz="400">
                        <a:latin typeface="Arial MT"/>
                        <a:cs typeface="Arial MT"/>
                      </a:endParaRPr>
                    </a:p>
                  </a:txBody>
                  <a:tcPr marL="0" marR="0" marT="4887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3">
                  <a:txBody>
                    <a:bodyPr/>
                    <a:lstStyle/>
                    <a:p>
                      <a:pPr marL="952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400" dirty="0">
                          <a:latin typeface="Arial MT"/>
                          <a:cs typeface="Arial MT"/>
                        </a:rPr>
                        <a:t>0.0</a:t>
                      </a:r>
                      <a:endParaRPr sz="400">
                        <a:latin typeface="Arial MT"/>
                        <a:cs typeface="Arial MT"/>
                      </a:endParaRPr>
                    </a:p>
                  </a:txBody>
                  <a:tcPr marL="0" marR="0" marT="4887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3"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400" dirty="0">
                          <a:latin typeface="Arial MT"/>
                          <a:cs typeface="Arial MT"/>
                        </a:rPr>
                        <a:t>1.0</a:t>
                      </a:r>
                      <a:endParaRPr sz="400">
                        <a:latin typeface="Arial MT"/>
                        <a:cs typeface="Arial MT"/>
                      </a:endParaRPr>
                    </a:p>
                  </a:txBody>
                  <a:tcPr marL="0" marR="0" marT="4887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99"/>
                    </a:solidFill>
                  </a:tcPr>
                </a:tc>
              </a:tr>
            </a:tbl>
          </a:graphicData>
        </a:graphic>
      </p:graphicFrame>
      <p:sp>
        <p:nvSpPr>
          <p:cNvPr id="3" name="object 3"/>
          <p:cNvSpPr txBox="1"/>
          <p:nvPr/>
        </p:nvSpPr>
        <p:spPr>
          <a:xfrm>
            <a:off x="8453870" y="2468962"/>
            <a:ext cx="1150697" cy="388648"/>
          </a:xfrm>
          <a:prstGeom prst="rect">
            <a:avLst/>
          </a:prstGeom>
        </p:spPr>
        <p:txBody>
          <a:bodyPr vert="horz" wrap="square" lIns="0" tIns="8207" rIns="0" bIns="0" rtlCol="0">
            <a:spAutoFit/>
          </a:bodyPr>
          <a:lstStyle/>
          <a:p>
            <a:pPr marL="10259" marR="443191">
              <a:lnSpc>
                <a:spcPct val="102899"/>
              </a:lnSpc>
              <a:spcBef>
                <a:spcPts val="65"/>
              </a:spcBef>
            </a:pPr>
            <a:r>
              <a:rPr sz="600" spc="-8" dirty="0">
                <a:latin typeface="Arial MT"/>
                <a:cs typeface="Arial MT"/>
              </a:rPr>
              <a:t>N</a:t>
            </a:r>
            <a:r>
              <a:rPr sz="600" dirty="0">
                <a:latin typeface="Arial MT"/>
                <a:cs typeface="Arial MT"/>
              </a:rPr>
              <a:t>o</a:t>
            </a:r>
            <a:r>
              <a:rPr sz="600" spc="4" dirty="0">
                <a:latin typeface="Arial MT"/>
                <a:cs typeface="Arial MT"/>
              </a:rPr>
              <a:t>m</a:t>
            </a:r>
            <a:r>
              <a:rPr sz="600" dirty="0">
                <a:latin typeface="Arial MT"/>
                <a:cs typeface="Arial MT"/>
              </a:rPr>
              <a:t>enclatura  </a:t>
            </a:r>
            <a:r>
              <a:rPr sz="600" spc="-4" dirty="0">
                <a:latin typeface="Arial MT"/>
                <a:cs typeface="Arial MT"/>
              </a:rPr>
              <a:t>C=</a:t>
            </a:r>
            <a:r>
              <a:rPr sz="600" spc="-12" dirty="0">
                <a:latin typeface="Arial MT"/>
                <a:cs typeface="Arial MT"/>
              </a:rPr>
              <a:t> </a:t>
            </a:r>
            <a:r>
              <a:rPr sz="600" dirty="0">
                <a:latin typeface="Arial MT"/>
                <a:cs typeface="Arial MT"/>
              </a:rPr>
              <a:t>Cerrada</a:t>
            </a:r>
            <a:endParaRPr sz="600">
              <a:latin typeface="Arial MT"/>
              <a:cs typeface="Arial MT"/>
            </a:endParaRPr>
          </a:p>
          <a:p>
            <a:pPr marL="10259" marR="4104">
              <a:lnSpc>
                <a:spcPct val="102699"/>
              </a:lnSpc>
            </a:pPr>
            <a:r>
              <a:rPr sz="600" dirty="0">
                <a:latin typeface="Arial MT"/>
                <a:cs typeface="Arial MT"/>
              </a:rPr>
              <a:t>PC= Pendiente de Cierre </a:t>
            </a:r>
            <a:r>
              <a:rPr sz="600" spc="4" dirty="0">
                <a:latin typeface="Arial MT"/>
                <a:cs typeface="Arial MT"/>
              </a:rPr>
              <a:t> </a:t>
            </a:r>
            <a:r>
              <a:rPr sz="600" dirty="0">
                <a:latin typeface="Arial MT"/>
                <a:cs typeface="Arial MT"/>
              </a:rPr>
              <a:t>PE=</a:t>
            </a:r>
            <a:r>
              <a:rPr sz="600" spc="-8" dirty="0">
                <a:latin typeface="Arial MT"/>
                <a:cs typeface="Arial MT"/>
              </a:rPr>
              <a:t> </a:t>
            </a:r>
            <a:r>
              <a:rPr sz="600" dirty="0">
                <a:latin typeface="Arial MT"/>
                <a:cs typeface="Arial MT"/>
              </a:rPr>
              <a:t>Pendiente</a:t>
            </a:r>
            <a:r>
              <a:rPr sz="600" spc="-4" dirty="0">
                <a:latin typeface="Arial MT"/>
                <a:cs typeface="Arial MT"/>
              </a:rPr>
              <a:t> </a:t>
            </a:r>
            <a:r>
              <a:rPr sz="600" dirty="0">
                <a:latin typeface="Arial MT"/>
                <a:cs typeface="Arial MT"/>
              </a:rPr>
              <a:t>de</a:t>
            </a:r>
            <a:r>
              <a:rPr sz="600" spc="-4" dirty="0">
                <a:latin typeface="Arial MT"/>
                <a:cs typeface="Arial MT"/>
              </a:rPr>
              <a:t> </a:t>
            </a:r>
            <a:r>
              <a:rPr sz="600" dirty="0">
                <a:latin typeface="Arial MT"/>
                <a:cs typeface="Arial MT"/>
              </a:rPr>
              <a:t>Entrega</a:t>
            </a:r>
            <a:endParaRPr sz="600">
              <a:latin typeface="Arial MT"/>
              <a:cs typeface="Arial M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89917" y="2694900"/>
            <a:ext cx="1427740" cy="293390"/>
          </a:xfrm>
          <a:prstGeom prst="rect">
            <a:avLst/>
          </a:prstGeom>
        </p:spPr>
        <p:txBody>
          <a:bodyPr vert="horz" wrap="square" lIns="0" tIns="10772" rIns="0" bIns="0" rtlCol="0">
            <a:spAutoFit/>
          </a:bodyPr>
          <a:lstStyle/>
          <a:p>
            <a:pPr marL="10259">
              <a:spcBef>
                <a:spcPts val="85"/>
              </a:spcBef>
            </a:pPr>
            <a:r>
              <a:rPr sz="600" dirty="0">
                <a:latin typeface="Arial MT"/>
                <a:cs typeface="Arial MT"/>
              </a:rPr>
              <a:t>ROBERTO</a:t>
            </a:r>
            <a:r>
              <a:rPr sz="600" spc="-20" dirty="0">
                <a:latin typeface="Arial MT"/>
                <a:cs typeface="Arial MT"/>
              </a:rPr>
              <a:t> </a:t>
            </a:r>
            <a:r>
              <a:rPr sz="600" dirty="0">
                <a:latin typeface="Arial MT"/>
                <a:cs typeface="Arial MT"/>
              </a:rPr>
              <a:t>PÉREZ</a:t>
            </a:r>
            <a:r>
              <a:rPr sz="600" spc="-16" dirty="0">
                <a:latin typeface="Arial MT"/>
                <a:cs typeface="Arial MT"/>
              </a:rPr>
              <a:t> </a:t>
            </a:r>
            <a:r>
              <a:rPr sz="600" dirty="0">
                <a:latin typeface="Arial MT"/>
                <a:cs typeface="Arial MT"/>
              </a:rPr>
              <a:t>MARTÍNEZ</a:t>
            </a:r>
            <a:endParaRPr sz="600">
              <a:latin typeface="Arial MT"/>
              <a:cs typeface="Arial MT"/>
            </a:endParaRPr>
          </a:p>
          <a:p>
            <a:pPr marL="10259" marR="4104">
              <a:lnSpc>
                <a:spcPct val="102699"/>
              </a:lnSpc>
            </a:pPr>
            <a:r>
              <a:rPr sz="600" dirty="0">
                <a:latin typeface="Arial MT"/>
                <a:cs typeface="Arial MT"/>
              </a:rPr>
              <a:t>Jefe Departamento de Operación </a:t>
            </a:r>
            <a:r>
              <a:rPr sz="600" spc="-158" dirty="0">
                <a:latin typeface="Arial MT"/>
                <a:cs typeface="Arial MT"/>
              </a:rPr>
              <a:t> </a:t>
            </a:r>
            <a:r>
              <a:rPr sz="600" spc="-4" dirty="0">
                <a:latin typeface="Arial MT"/>
                <a:cs typeface="Arial MT"/>
              </a:rPr>
              <a:t>Elaborado</a:t>
            </a:r>
            <a:r>
              <a:rPr sz="600" dirty="0">
                <a:latin typeface="Arial MT"/>
                <a:cs typeface="Arial MT"/>
              </a:rPr>
              <a:t> :</a:t>
            </a:r>
            <a:r>
              <a:rPr sz="600" spc="8" dirty="0">
                <a:latin typeface="Arial MT"/>
                <a:cs typeface="Arial MT"/>
              </a:rPr>
              <a:t> </a:t>
            </a:r>
            <a:r>
              <a:rPr sz="600" spc="-4" dirty="0">
                <a:latin typeface="Arial MT"/>
                <a:cs typeface="Arial MT"/>
              </a:rPr>
              <a:t>07-01-2020</a:t>
            </a:r>
            <a:endParaRPr sz="600">
              <a:latin typeface="Arial MT"/>
              <a:cs typeface="Arial M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552238" y="2694900"/>
            <a:ext cx="2106276" cy="293390"/>
          </a:xfrm>
          <a:prstGeom prst="rect">
            <a:avLst/>
          </a:prstGeom>
        </p:spPr>
        <p:txBody>
          <a:bodyPr vert="horz" wrap="square" lIns="0" tIns="10772" rIns="0" bIns="0" rtlCol="0">
            <a:spAutoFit/>
          </a:bodyPr>
          <a:lstStyle/>
          <a:p>
            <a:pPr marL="10259">
              <a:spcBef>
                <a:spcPts val="85"/>
              </a:spcBef>
            </a:pPr>
            <a:r>
              <a:rPr sz="600" dirty="0">
                <a:latin typeface="Arial MT"/>
                <a:cs typeface="Arial MT"/>
              </a:rPr>
              <a:t>DOUGLAS</a:t>
            </a:r>
            <a:r>
              <a:rPr sz="600" spc="-8" dirty="0">
                <a:latin typeface="Arial MT"/>
                <a:cs typeface="Arial MT"/>
              </a:rPr>
              <a:t> </a:t>
            </a:r>
            <a:r>
              <a:rPr sz="600" dirty="0">
                <a:latin typeface="Arial MT"/>
                <a:cs typeface="Arial MT"/>
              </a:rPr>
              <a:t>AMÍLCAR</a:t>
            </a:r>
            <a:r>
              <a:rPr sz="600" spc="-12" dirty="0">
                <a:latin typeface="Arial MT"/>
                <a:cs typeface="Arial MT"/>
              </a:rPr>
              <a:t> </a:t>
            </a:r>
            <a:r>
              <a:rPr sz="600" dirty="0">
                <a:latin typeface="Arial MT"/>
                <a:cs typeface="Arial MT"/>
              </a:rPr>
              <a:t>GONZÁLEZ</a:t>
            </a:r>
            <a:r>
              <a:rPr sz="600" spc="-8" dirty="0">
                <a:latin typeface="Arial MT"/>
                <a:cs typeface="Arial MT"/>
              </a:rPr>
              <a:t> </a:t>
            </a:r>
            <a:r>
              <a:rPr sz="600" dirty="0">
                <a:latin typeface="Arial MT"/>
                <a:cs typeface="Arial MT"/>
              </a:rPr>
              <a:t>ECHEVERRÍA</a:t>
            </a:r>
            <a:endParaRPr sz="600">
              <a:latin typeface="Arial MT"/>
              <a:cs typeface="Arial MT"/>
            </a:endParaRPr>
          </a:p>
          <a:p>
            <a:pPr marL="10259" marR="219544">
              <a:lnSpc>
                <a:spcPct val="102699"/>
              </a:lnSpc>
            </a:pPr>
            <a:r>
              <a:rPr sz="600" spc="-4" dirty="0">
                <a:latin typeface="Arial MT"/>
                <a:cs typeface="Arial MT"/>
              </a:rPr>
              <a:t>Superintendente</a:t>
            </a:r>
            <a:r>
              <a:rPr sz="600" dirty="0">
                <a:latin typeface="Arial MT"/>
                <a:cs typeface="Arial MT"/>
              </a:rPr>
              <a:t> de </a:t>
            </a:r>
            <a:r>
              <a:rPr sz="600" spc="-4" dirty="0">
                <a:latin typeface="Arial MT"/>
                <a:cs typeface="Arial MT"/>
              </a:rPr>
              <a:t>C.H.</a:t>
            </a:r>
            <a:r>
              <a:rPr sz="600" spc="8" dirty="0">
                <a:latin typeface="Arial MT"/>
                <a:cs typeface="Arial MT"/>
              </a:rPr>
              <a:t> </a:t>
            </a:r>
            <a:r>
              <a:rPr sz="600" dirty="0">
                <a:latin typeface="Arial MT"/>
                <a:cs typeface="Arial MT"/>
              </a:rPr>
              <a:t>15 de</a:t>
            </a:r>
            <a:r>
              <a:rPr sz="600" spc="4" dirty="0">
                <a:latin typeface="Arial MT"/>
                <a:cs typeface="Arial MT"/>
              </a:rPr>
              <a:t> </a:t>
            </a:r>
            <a:r>
              <a:rPr sz="600" dirty="0">
                <a:latin typeface="Arial MT"/>
                <a:cs typeface="Arial MT"/>
              </a:rPr>
              <a:t>Septiembre </a:t>
            </a:r>
            <a:r>
              <a:rPr sz="600" spc="-158" dirty="0">
                <a:latin typeface="Arial MT"/>
                <a:cs typeface="Arial MT"/>
              </a:rPr>
              <a:t> </a:t>
            </a:r>
            <a:r>
              <a:rPr sz="600" dirty="0">
                <a:latin typeface="Arial MT"/>
                <a:cs typeface="Arial MT"/>
              </a:rPr>
              <a:t>Revisado y Aprobado:</a:t>
            </a:r>
            <a:r>
              <a:rPr sz="600" spc="8" dirty="0">
                <a:latin typeface="Arial MT"/>
                <a:cs typeface="Arial MT"/>
              </a:rPr>
              <a:t> </a:t>
            </a:r>
            <a:r>
              <a:rPr sz="600" dirty="0">
                <a:latin typeface="Arial MT"/>
                <a:cs typeface="Arial MT"/>
              </a:rPr>
              <a:t>07-01-2020</a:t>
            </a:r>
            <a:endParaRPr sz="600">
              <a:latin typeface="Arial MT"/>
              <a:cs typeface="Arial M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480742" y="4735506"/>
            <a:ext cx="250152" cy="164247"/>
          </a:xfrm>
          <a:prstGeom prst="rect">
            <a:avLst/>
          </a:prstGeom>
        </p:spPr>
        <p:txBody>
          <a:bodyPr vert="horz" wrap="square" lIns="0" tIns="10259" rIns="0" bIns="0" rtlCol="0">
            <a:spAutoFit/>
          </a:bodyPr>
          <a:lstStyle/>
          <a:p>
            <a:pPr marL="10259">
              <a:spcBef>
                <a:spcPts val="81"/>
              </a:spcBef>
            </a:pPr>
            <a:r>
              <a:rPr sz="1000" dirty="0">
                <a:latin typeface="Times New Roman"/>
                <a:cs typeface="Times New Roman"/>
              </a:rPr>
              <a:t>133</a:t>
            </a:r>
            <a:endParaRPr sz="1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70164" y="1219290"/>
            <a:ext cx="7068656" cy="0"/>
          </a:xfrm>
          <a:custGeom>
            <a:avLst/>
            <a:gdLst/>
            <a:ahLst/>
            <a:cxnLst/>
            <a:rect l="l" t="t" r="r" b="b"/>
            <a:pathLst>
              <a:path w="7177405">
                <a:moveTo>
                  <a:pt x="0" y="0"/>
                </a:moveTo>
                <a:lnTo>
                  <a:pt x="7177405" y="0"/>
                </a:lnTo>
              </a:path>
            </a:pathLst>
          </a:custGeom>
          <a:ln w="3175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70164" y="1469745"/>
            <a:ext cx="7068656" cy="0"/>
          </a:xfrm>
          <a:custGeom>
            <a:avLst/>
            <a:gdLst/>
            <a:ahLst/>
            <a:cxnLst/>
            <a:rect l="l" t="t" r="r" b="b"/>
            <a:pathLst>
              <a:path w="7177405">
                <a:moveTo>
                  <a:pt x="0" y="0"/>
                </a:moveTo>
                <a:lnTo>
                  <a:pt x="7177405" y="0"/>
                </a:lnTo>
              </a:path>
            </a:pathLst>
          </a:custGeom>
          <a:ln w="3175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371476" y="706976"/>
            <a:ext cx="363345" cy="259663"/>
          </a:xfrm>
          <a:prstGeom prst="rect">
            <a:avLst/>
          </a:prstGeom>
        </p:spPr>
        <p:txBody>
          <a:bodyPr vert="horz" wrap="square" lIns="0" tIns="10772" rIns="0" bIns="0" rtlCol="0">
            <a:spAutoFit/>
          </a:bodyPr>
          <a:lstStyle/>
          <a:p>
            <a:pPr marL="10259">
              <a:spcBef>
                <a:spcPts val="85"/>
              </a:spcBef>
            </a:pPr>
            <a:r>
              <a:rPr sz="600" dirty="0">
                <a:solidFill>
                  <a:srgbClr val="000080"/>
                </a:solidFill>
                <a:latin typeface="Times New Roman"/>
                <a:cs typeface="Times New Roman"/>
              </a:rPr>
              <a:t>Location:</a:t>
            </a:r>
            <a:endParaRPr sz="600">
              <a:latin typeface="Times New Roman"/>
              <a:cs typeface="Times New Roman"/>
            </a:endParaRPr>
          </a:p>
          <a:p>
            <a:pPr marL="10259">
              <a:spcBef>
                <a:spcPts val="493"/>
              </a:spcBef>
            </a:pPr>
            <a:r>
              <a:rPr sz="600" dirty="0">
                <a:solidFill>
                  <a:srgbClr val="000080"/>
                </a:solidFill>
                <a:latin typeface="Times New Roman"/>
                <a:cs typeface="Times New Roman"/>
              </a:rPr>
              <a:t>Contract: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87411" y="706976"/>
            <a:ext cx="439016" cy="103210"/>
          </a:xfrm>
          <a:prstGeom prst="rect">
            <a:avLst/>
          </a:prstGeom>
        </p:spPr>
        <p:txBody>
          <a:bodyPr vert="horz" wrap="square" lIns="0" tIns="10772" rIns="0" bIns="0" rtlCol="0">
            <a:spAutoFit/>
          </a:bodyPr>
          <a:lstStyle/>
          <a:p>
            <a:pPr marL="10259">
              <a:spcBef>
                <a:spcPts val="85"/>
              </a:spcBef>
            </a:pPr>
            <a:r>
              <a:rPr sz="600" dirty="0">
                <a:latin typeface="Times New Roman"/>
                <a:cs typeface="Times New Roman"/>
              </a:rPr>
              <a:t>El</a:t>
            </a:r>
            <a:r>
              <a:rPr sz="600" spc="-36" dirty="0">
                <a:latin typeface="Times New Roman"/>
                <a:cs typeface="Times New Roman"/>
              </a:rPr>
              <a:t> </a:t>
            </a:r>
            <a:r>
              <a:rPr sz="600" spc="-4" dirty="0">
                <a:latin typeface="Times New Roman"/>
                <a:cs typeface="Times New Roman"/>
              </a:rPr>
              <a:t>Salvador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71475" y="943178"/>
            <a:ext cx="377729" cy="259663"/>
          </a:xfrm>
          <a:prstGeom prst="rect">
            <a:avLst/>
          </a:prstGeom>
        </p:spPr>
        <p:txBody>
          <a:bodyPr vert="horz" wrap="square" lIns="0" tIns="10772" rIns="0" bIns="0" rtlCol="0">
            <a:spAutoFit/>
          </a:bodyPr>
          <a:lstStyle/>
          <a:p>
            <a:pPr marL="10259">
              <a:spcBef>
                <a:spcPts val="85"/>
              </a:spcBef>
            </a:pPr>
            <a:r>
              <a:rPr sz="600" dirty="0">
                <a:solidFill>
                  <a:srgbClr val="000080"/>
                </a:solidFill>
                <a:latin typeface="Times New Roman"/>
                <a:cs typeface="Times New Roman"/>
              </a:rPr>
              <a:t>Engineer:</a:t>
            </a:r>
            <a:endParaRPr sz="600">
              <a:latin typeface="Times New Roman"/>
              <a:cs typeface="Times New Roman"/>
            </a:endParaRPr>
          </a:p>
          <a:p>
            <a:pPr marL="10259">
              <a:spcBef>
                <a:spcPts val="517"/>
              </a:spcBef>
            </a:pPr>
            <a:r>
              <a:rPr sz="600" spc="-4" dirty="0">
                <a:solidFill>
                  <a:srgbClr val="000080"/>
                </a:solidFill>
                <a:latin typeface="Times New Roman"/>
                <a:cs typeface="Times New Roman"/>
              </a:rPr>
              <a:t>Filename: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87412" y="943178"/>
            <a:ext cx="769841" cy="259663"/>
          </a:xfrm>
          <a:prstGeom prst="rect">
            <a:avLst/>
          </a:prstGeom>
        </p:spPr>
        <p:txBody>
          <a:bodyPr vert="horz" wrap="square" lIns="0" tIns="10772" rIns="0" bIns="0" rtlCol="0">
            <a:spAutoFit/>
          </a:bodyPr>
          <a:lstStyle/>
          <a:p>
            <a:pPr marL="10259">
              <a:spcBef>
                <a:spcPts val="85"/>
              </a:spcBef>
            </a:pPr>
            <a:r>
              <a:rPr sz="600" spc="-4" dirty="0">
                <a:latin typeface="Times New Roman"/>
                <a:cs typeface="Times New Roman"/>
              </a:rPr>
              <a:t>Jaime</a:t>
            </a:r>
            <a:r>
              <a:rPr sz="600" spc="-24" dirty="0">
                <a:latin typeface="Times New Roman"/>
                <a:cs typeface="Times New Roman"/>
              </a:rPr>
              <a:t> </a:t>
            </a:r>
            <a:r>
              <a:rPr sz="600" spc="-4" dirty="0">
                <a:latin typeface="Times New Roman"/>
                <a:cs typeface="Times New Roman"/>
              </a:rPr>
              <a:t>Guevara</a:t>
            </a:r>
            <a:endParaRPr sz="600">
              <a:latin typeface="Times New Roman"/>
              <a:cs typeface="Times New Roman"/>
            </a:endParaRPr>
          </a:p>
          <a:p>
            <a:pPr marL="10259">
              <a:spcBef>
                <a:spcPts val="517"/>
              </a:spcBef>
            </a:pPr>
            <a:r>
              <a:rPr sz="600" spc="-4" dirty="0">
                <a:latin typeface="Times New Roman"/>
                <a:cs typeface="Times New Roman"/>
              </a:rPr>
              <a:t>SimulacionCH15Sep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203191" y="1005080"/>
            <a:ext cx="1076277" cy="103210"/>
          </a:xfrm>
          <a:prstGeom prst="rect">
            <a:avLst/>
          </a:prstGeom>
        </p:spPr>
        <p:txBody>
          <a:bodyPr vert="horz" wrap="square" lIns="0" tIns="10772" rIns="0" bIns="0" rtlCol="0">
            <a:spAutoFit/>
          </a:bodyPr>
          <a:lstStyle/>
          <a:p>
            <a:pPr marL="10259">
              <a:spcBef>
                <a:spcPts val="85"/>
              </a:spcBef>
            </a:pPr>
            <a:r>
              <a:rPr sz="600" spc="-4" dirty="0">
                <a:solidFill>
                  <a:srgbClr val="000080"/>
                </a:solidFill>
                <a:latin typeface="Times New Roman"/>
                <a:cs typeface="Times New Roman"/>
              </a:rPr>
              <a:t>Study</a:t>
            </a:r>
            <a:r>
              <a:rPr sz="600" spc="-8" dirty="0">
                <a:solidFill>
                  <a:srgbClr val="000080"/>
                </a:solidFill>
                <a:latin typeface="Times New Roman"/>
                <a:cs typeface="Times New Roman"/>
              </a:rPr>
              <a:t> </a:t>
            </a:r>
            <a:r>
              <a:rPr sz="600" dirty="0">
                <a:solidFill>
                  <a:srgbClr val="000080"/>
                </a:solidFill>
                <a:latin typeface="Times New Roman"/>
                <a:cs typeface="Times New Roman"/>
              </a:rPr>
              <a:t>Case:</a:t>
            </a:r>
            <a:r>
              <a:rPr sz="600" spc="279" dirty="0">
                <a:solidFill>
                  <a:srgbClr val="000080"/>
                </a:solidFill>
                <a:latin typeface="Times New Roman"/>
                <a:cs typeface="Times New Roman"/>
              </a:rPr>
              <a:t> </a:t>
            </a:r>
            <a:r>
              <a:rPr sz="600" spc="-4" dirty="0">
                <a:latin typeface="Times New Roman"/>
                <a:cs typeface="Times New Roman"/>
              </a:rPr>
              <a:t>BUS115kV_2G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589050" y="552167"/>
            <a:ext cx="304559" cy="269237"/>
          </a:xfrm>
          <a:prstGeom prst="rect">
            <a:avLst/>
          </a:prstGeom>
        </p:spPr>
        <p:txBody>
          <a:bodyPr vert="horz" wrap="square" lIns="0" tIns="45653" rIns="0" bIns="0" rtlCol="0">
            <a:spAutoFit/>
          </a:bodyPr>
          <a:lstStyle/>
          <a:p>
            <a:pPr marL="18979">
              <a:spcBef>
                <a:spcPts val="359"/>
              </a:spcBef>
            </a:pPr>
            <a:r>
              <a:rPr sz="600" b="1" spc="-20" dirty="0">
                <a:solidFill>
                  <a:srgbClr val="800000"/>
                </a:solidFill>
                <a:latin typeface="Times New Roman"/>
                <a:cs typeface="Times New Roman"/>
              </a:rPr>
              <a:t>ETAP</a:t>
            </a:r>
            <a:endParaRPr sz="600">
              <a:latin typeface="Times New Roman"/>
              <a:cs typeface="Times New Roman"/>
            </a:endParaRPr>
          </a:p>
          <a:p>
            <a:pPr marL="10259">
              <a:spcBef>
                <a:spcPts val="254"/>
              </a:spcBef>
            </a:pPr>
            <a:r>
              <a:rPr sz="600" dirty="0">
                <a:solidFill>
                  <a:srgbClr val="800000"/>
                </a:solidFill>
                <a:latin typeface="Times New Roman"/>
                <a:cs typeface="Times New Roman"/>
              </a:rPr>
              <a:t>19.0.1C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847292" y="588875"/>
            <a:ext cx="221384" cy="103210"/>
          </a:xfrm>
          <a:prstGeom prst="rect">
            <a:avLst/>
          </a:prstGeom>
        </p:spPr>
        <p:txBody>
          <a:bodyPr vert="horz" wrap="square" lIns="0" tIns="10772" rIns="0" bIns="0" rtlCol="0">
            <a:spAutoFit/>
          </a:bodyPr>
          <a:lstStyle/>
          <a:p>
            <a:pPr marL="10259">
              <a:spcBef>
                <a:spcPts val="85"/>
              </a:spcBef>
            </a:pPr>
            <a:r>
              <a:rPr sz="600" spc="-4" dirty="0">
                <a:solidFill>
                  <a:srgbClr val="000080"/>
                </a:solidFill>
                <a:latin typeface="Times New Roman"/>
                <a:cs typeface="Times New Roman"/>
              </a:rPr>
              <a:t>Page: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306946" y="588875"/>
            <a:ext cx="69417" cy="103210"/>
          </a:xfrm>
          <a:prstGeom prst="rect">
            <a:avLst/>
          </a:prstGeom>
        </p:spPr>
        <p:txBody>
          <a:bodyPr vert="horz" wrap="square" lIns="0" tIns="10772" rIns="0" bIns="0" rtlCol="0">
            <a:spAutoFit/>
          </a:bodyPr>
          <a:lstStyle/>
          <a:p>
            <a:pPr marL="10259">
              <a:spcBef>
                <a:spcPts val="85"/>
              </a:spcBef>
            </a:pPr>
            <a:r>
              <a:rPr sz="600" dirty="0">
                <a:latin typeface="Times New Roman"/>
                <a:cs typeface="Times New Roman"/>
              </a:rPr>
              <a:t>1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847292" y="706976"/>
            <a:ext cx="216381" cy="259663"/>
          </a:xfrm>
          <a:prstGeom prst="rect">
            <a:avLst/>
          </a:prstGeom>
        </p:spPr>
        <p:txBody>
          <a:bodyPr vert="horz" wrap="square" lIns="0" tIns="10772" rIns="0" bIns="0" rtlCol="0">
            <a:spAutoFit/>
          </a:bodyPr>
          <a:lstStyle/>
          <a:p>
            <a:pPr marL="10259">
              <a:spcBef>
                <a:spcPts val="85"/>
              </a:spcBef>
            </a:pPr>
            <a:r>
              <a:rPr sz="600" spc="-4" dirty="0">
                <a:solidFill>
                  <a:srgbClr val="000080"/>
                </a:solidFill>
                <a:latin typeface="Times New Roman"/>
                <a:cs typeface="Times New Roman"/>
              </a:rPr>
              <a:t>Date:</a:t>
            </a:r>
            <a:endParaRPr sz="600">
              <a:latin typeface="Times New Roman"/>
              <a:cs typeface="Times New Roman"/>
            </a:endParaRPr>
          </a:p>
          <a:p>
            <a:pPr marL="10259">
              <a:spcBef>
                <a:spcPts val="493"/>
              </a:spcBef>
            </a:pPr>
            <a:r>
              <a:rPr sz="600" spc="-4" dirty="0">
                <a:solidFill>
                  <a:srgbClr val="000080"/>
                </a:solidFill>
                <a:latin typeface="Times New Roman"/>
                <a:cs typeface="Times New Roman"/>
              </a:rPr>
              <a:t>SN: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71476" y="588875"/>
            <a:ext cx="299556" cy="103210"/>
          </a:xfrm>
          <a:prstGeom prst="rect">
            <a:avLst/>
          </a:prstGeom>
        </p:spPr>
        <p:txBody>
          <a:bodyPr vert="horz" wrap="square" lIns="0" tIns="10772" rIns="0" bIns="0" rtlCol="0">
            <a:spAutoFit/>
          </a:bodyPr>
          <a:lstStyle/>
          <a:p>
            <a:pPr marL="10259">
              <a:spcBef>
                <a:spcPts val="85"/>
              </a:spcBef>
            </a:pPr>
            <a:r>
              <a:rPr sz="600" spc="-4" dirty="0">
                <a:solidFill>
                  <a:srgbClr val="000080"/>
                </a:solidFill>
                <a:latin typeface="Times New Roman"/>
                <a:cs typeface="Times New Roman"/>
              </a:rPr>
              <a:t>Project: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87412" y="588875"/>
            <a:ext cx="874905" cy="103210"/>
          </a:xfrm>
          <a:prstGeom prst="rect">
            <a:avLst/>
          </a:prstGeom>
        </p:spPr>
        <p:txBody>
          <a:bodyPr vert="horz" wrap="square" lIns="0" tIns="10772" rIns="0" bIns="0" rtlCol="0">
            <a:spAutoFit/>
          </a:bodyPr>
          <a:lstStyle/>
          <a:p>
            <a:pPr marL="10259">
              <a:spcBef>
                <a:spcPts val="85"/>
              </a:spcBef>
            </a:pPr>
            <a:r>
              <a:rPr sz="600" spc="-4" dirty="0">
                <a:latin typeface="Times New Roman"/>
                <a:cs typeface="Times New Roman"/>
              </a:rPr>
              <a:t>Simulacion</a:t>
            </a:r>
            <a:r>
              <a:rPr sz="600" spc="-24" dirty="0">
                <a:latin typeface="Times New Roman"/>
                <a:cs typeface="Times New Roman"/>
              </a:rPr>
              <a:t> </a:t>
            </a:r>
            <a:r>
              <a:rPr sz="600" dirty="0">
                <a:latin typeface="Times New Roman"/>
                <a:cs typeface="Times New Roman"/>
              </a:rPr>
              <a:t>CH15deSep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306945" y="706976"/>
            <a:ext cx="436514" cy="103210"/>
          </a:xfrm>
          <a:prstGeom prst="rect">
            <a:avLst/>
          </a:prstGeom>
        </p:spPr>
        <p:txBody>
          <a:bodyPr vert="horz" wrap="square" lIns="0" tIns="10772" rIns="0" bIns="0" rtlCol="0">
            <a:spAutoFit/>
          </a:bodyPr>
          <a:lstStyle/>
          <a:p>
            <a:pPr marL="10259">
              <a:spcBef>
                <a:spcPts val="85"/>
              </a:spcBef>
            </a:pPr>
            <a:r>
              <a:rPr sz="600" dirty="0">
                <a:latin typeface="Times New Roman"/>
                <a:cs typeface="Times New Roman"/>
              </a:rPr>
              <a:t>28-09-2021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847292" y="943178"/>
            <a:ext cx="363345" cy="259663"/>
          </a:xfrm>
          <a:prstGeom prst="rect">
            <a:avLst/>
          </a:prstGeom>
        </p:spPr>
        <p:txBody>
          <a:bodyPr vert="horz" wrap="square" lIns="0" tIns="10772" rIns="0" bIns="0" rtlCol="0">
            <a:spAutoFit/>
          </a:bodyPr>
          <a:lstStyle/>
          <a:p>
            <a:pPr marL="10259">
              <a:spcBef>
                <a:spcPts val="85"/>
              </a:spcBef>
            </a:pPr>
            <a:r>
              <a:rPr sz="600" dirty="0">
                <a:solidFill>
                  <a:srgbClr val="000080"/>
                </a:solidFill>
                <a:latin typeface="Times New Roman"/>
                <a:cs typeface="Times New Roman"/>
              </a:rPr>
              <a:t>Revision:</a:t>
            </a:r>
            <a:endParaRPr sz="600">
              <a:latin typeface="Times New Roman"/>
              <a:cs typeface="Times New Roman"/>
            </a:endParaRPr>
          </a:p>
          <a:p>
            <a:pPr marL="10259">
              <a:spcBef>
                <a:spcPts val="517"/>
              </a:spcBef>
            </a:pPr>
            <a:r>
              <a:rPr sz="600" dirty="0">
                <a:solidFill>
                  <a:srgbClr val="000080"/>
                </a:solidFill>
                <a:latin typeface="Times New Roman"/>
                <a:cs typeface="Times New Roman"/>
              </a:rPr>
              <a:t>Config.: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306946" y="943178"/>
            <a:ext cx="294553" cy="259663"/>
          </a:xfrm>
          <a:prstGeom prst="rect">
            <a:avLst/>
          </a:prstGeom>
        </p:spPr>
        <p:txBody>
          <a:bodyPr vert="horz" wrap="square" lIns="0" tIns="10772" rIns="0" bIns="0" rtlCol="0">
            <a:spAutoFit/>
          </a:bodyPr>
          <a:lstStyle/>
          <a:p>
            <a:pPr marL="10259">
              <a:spcBef>
                <a:spcPts val="85"/>
              </a:spcBef>
            </a:pPr>
            <a:r>
              <a:rPr sz="600" dirty="0">
                <a:latin typeface="Times New Roman"/>
                <a:cs typeface="Times New Roman"/>
              </a:rPr>
              <a:t>Base</a:t>
            </a:r>
            <a:endParaRPr sz="600">
              <a:latin typeface="Times New Roman"/>
              <a:cs typeface="Times New Roman"/>
            </a:endParaRPr>
          </a:p>
          <a:p>
            <a:pPr marL="10259">
              <a:spcBef>
                <a:spcPts val="517"/>
              </a:spcBef>
            </a:pPr>
            <a:r>
              <a:rPr sz="600" spc="-4" dirty="0">
                <a:latin typeface="Times New Roman"/>
                <a:cs typeface="Times New Roman"/>
              </a:rPr>
              <a:t>Normal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070610" y="1620019"/>
            <a:ext cx="1292658" cy="102174"/>
          </a:xfrm>
          <a:prstGeom prst="rect">
            <a:avLst/>
          </a:prstGeom>
        </p:spPr>
        <p:txBody>
          <a:bodyPr vert="horz" wrap="square" lIns="0" tIns="9746" rIns="0" bIns="0" rtlCol="0">
            <a:spAutoFit/>
          </a:bodyPr>
          <a:lstStyle/>
          <a:p>
            <a:pPr marL="10259">
              <a:spcBef>
                <a:spcPts val="77"/>
              </a:spcBef>
            </a:pPr>
            <a:r>
              <a:rPr sz="600" b="1" u="sng" spc="-12" dirty="0">
                <a:solidFill>
                  <a:srgbClr val="000080"/>
                </a:solidFill>
                <a:uFill>
                  <a:solidFill>
                    <a:srgbClr val="000080"/>
                  </a:solidFill>
                </a:uFill>
                <a:latin typeface="Times New Roman"/>
                <a:cs typeface="Times New Roman"/>
              </a:rPr>
              <a:t>SHORT-</a:t>
            </a:r>
            <a:r>
              <a:rPr sz="600" b="1" u="sng" spc="-16" dirty="0">
                <a:solidFill>
                  <a:srgbClr val="000080"/>
                </a:solidFill>
                <a:uFill>
                  <a:solidFill>
                    <a:srgbClr val="00008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600" b="1" u="sng" spc="-8" dirty="0">
                <a:solidFill>
                  <a:srgbClr val="000080"/>
                </a:solidFill>
                <a:uFill>
                  <a:solidFill>
                    <a:srgbClr val="000080"/>
                  </a:solidFill>
                </a:uFill>
                <a:latin typeface="Times New Roman"/>
                <a:cs typeface="Times New Roman"/>
              </a:rPr>
              <a:t>CIRCUIT</a:t>
            </a:r>
            <a:r>
              <a:rPr sz="600" b="1" u="sng" spc="-28" dirty="0">
                <a:solidFill>
                  <a:srgbClr val="000080"/>
                </a:solidFill>
                <a:uFill>
                  <a:solidFill>
                    <a:srgbClr val="00008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600" b="1" u="sng" spc="-12" dirty="0">
                <a:solidFill>
                  <a:srgbClr val="000080"/>
                </a:solidFill>
                <a:uFill>
                  <a:solidFill>
                    <a:srgbClr val="000080"/>
                  </a:solidFill>
                </a:uFill>
                <a:latin typeface="Times New Roman"/>
                <a:cs typeface="Times New Roman"/>
              </a:rPr>
              <a:t>REPORT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36515" y="1878294"/>
            <a:ext cx="601614" cy="323966"/>
          </a:xfrm>
          <a:prstGeom prst="rect">
            <a:avLst/>
          </a:prstGeom>
        </p:spPr>
        <p:txBody>
          <a:bodyPr vert="horz" wrap="square" lIns="0" tIns="16414" rIns="0" bIns="0" rtlCol="0">
            <a:spAutoFit/>
          </a:bodyPr>
          <a:lstStyle/>
          <a:p>
            <a:pPr marL="10259" marR="4104">
              <a:lnSpc>
                <a:spcPct val="111000"/>
              </a:lnSpc>
              <a:spcBef>
                <a:spcPts val="129"/>
              </a:spcBef>
            </a:pPr>
            <a:r>
              <a:rPr sz="600" spc="-4" dirty="0">
                <a:solidFill>
                  <a:srgbClr val="000080"/>
                </a:solidFill>
                <a:latin typeface="Times New Roman"/>
                <a:cs typeface="Times New Roman"/>
              </a:rPr>
              <a:t>Fault </a:t>
            </a:r>
            <a:r>
              <a:rPr sz="600" dirty="0">
                <a:solidFill>
                  <a:srgbClr val="000080"/>
                </a:solidFill>
                <a:latin typeface="Times New Roman"/>
                <a:cs typeface="Times New Roman"/>
              </a:rPr>
              <a:t>at bus: </a:t>
            </a:r>
            <a:r>
              <a:rPr sz="600" spc="4" dirty="0">
                <a:solidFill>
                  <a:srgbClr val="000080"/>
                </a:solidFill>
                <a:latin typeface="Times New Roman"/>
                <a:cs typeface="Times New Roman"/>
              </a:rPr>
              <a:t> </a:t>
            </a:r>
            <a:r>
              <a:rPr sz="600" spc="-4" dirty="0">
                <a:solidFill>
                  <a:srgbClr val="000080"/>
                </a:solidFill>
                <a:latin typeface="Times New Roman"/>
                <a:cs typeface="Times New Roman"/>
              </a:rPr>
              <a:t>Nominal </a:t>
            </a:r>
            <a:r>
              <a:rPr sz="600" dirty="0">
                <a:solidFill>
                  <a:srgbClr val="000080"/>
                </a:solidFill>
                <a:latin typeface="Times New Roman"/>
                <a:cs typeface="Times New Roman"/>
              </a:rPr>
              <a:t>kV </a:t>
            </a:r>
            <a:r>
              <a:rPr sz="600" spc="4" dirty="0">
                <a:solidFill>
                  <a:srgbClr val="000080"/>
                </a:solidFill>
                <a:latin typeface="Times New Roman"/>
                <a:cs typeface="Times New Roman"/>
              </a:rPr>
              <a:t> </a:t>
            </a:r>
            <a:r>
              <a:rPr sz="600" spc="-12" dirty="0">
                <a:solidFill>
                  <a:srgbClr val="000080"/>
                </a:solidFill>
                <a:latin typeface="Times New Roman"/>
                <a:cs typeface="Times New Roman"/>
              </a:rPr>
              <a:t>Voltage</a:t>
            </a:r>
            <a:r>
              <a:rPr sz="600" spc="-24" dirty="0">
                <a:solidFill>
                  <a:srgbClr val="000080"/>
                </a:solidFill>
                <a:latin typeface="Times New Roman"/>
                <a:cs typeface="Times New Roman"/>
              </a:rPr>
              <a:t> </a:t>
            </a:r>
            <a:r>
              <a:rPr sz="600" dirty="0">
                <a:solidFill>
                  <a:srgbClr val="000080"/>
                </a:solidFill>
                <a:latin typeface="Times New Roman"/>
                <a:cs typeface="Times New Roman"/>
              </a:rPr>
              <a:t>c</a:t>
            </a:r>
            <a:r>
              <a:rPr sz="600" spc="-20" dirty="0">
                <a:solidFill>
                  <a:srgbClr val="000080"/>
                </a:solidFill>
                <a:latin typeface="Times New Roman"/>
                <a:cs typeface="Times New Roman"/>
              </a:rPr>
              <a:t> </a:t>
            </a:r>
            <a:r>
              <a:rPr sz="600" spc="-4" dirty="0">
                <a:solidFill>
                  <a:srgbClr val="000080"/>
                </a:solidFill>
                <a:latin typeface="Times New Roman"/>
                <a:cs typeface="Times New Roman"/>
              </a:rPr>
              <a:t>Factor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5221288" y="2322924"/>
            <a:ext cx="1764194" cy="0"/>
          </a:xfrm>
          <a:custGeom>
            <a:avLst/>
            <a:gdLst/>
            <a:ahLst/>
            <a:cxnLst/>
            <a:rect l="l" t="t" r="r" b="b"/>
            <a:pathLst>
              <a:path w="1791334">
                <a:moveTo>
                  <a:pt x="1791335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808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5392016" y="2086803"/>
            <a:ext cx="1463386" cy="266578"/>
          </a:xfrm>
          <a:prstGeom prst="rect">
            <a:avLst/>
          </a:prstGeom>
        </p:spPr>
        <p:txBody>
          <a:bodyPr vert="horz" wrap="square" lIns="0" tIns="9746" rIns="0" bIns="0" rtlCol="0">
            <a:spAutoFit/>
          </a:bodyPr>
          <a:lstStyle/>
          <a:p>
            <a:pPr marL="183124" marR="4104" indent="-173377">
              <a:lnSpc>
                <a:spcPct val="138700"/>
              </a:lnSpc>
              <a:spcBef>
                <a:spcPts val="77"/>
              </a:spcBef>
            </a:pPr>
            <a:r>
              <a:rPr sz="600" b="1" dirty="0">
                <a:solidFill>
                  <a:srgbClr val="000080"/>
                </a:solidFill>
                <a:latin typeface="Times New Roman"/>
                <a:cs typeface="Times New Roman"/>
              </a:rPr>
              <a:t>Positive &amp; </a:t>
            </a:r>
            <a:r>
              <a:rPr sz="600" b="1" spc="-4" dirty="0">
                <a:solidFill>
                  <a:srgbClr val="000080"/>
                </a:solidFill>
                <a:latin typeface="Times New Roman"/>
                <a:cs typeface="Times New Roman"/>
              </a:rPr>
              <a:t>Zero Sequence Impedances </a:t>
            </a:r>
            <a:r>
              <a:rPr sz="600" b="1" spc="-129" dirty="0">
                <a:solidFill>
                  <a:srgbClr val="000080"/>
                </a:solidFill>
                <a:latin typeface="Times New Roman"/>
                <a:cs typeface="Times New Roman"/>
              </a:rPr>
              <a:t> </a:t>
            </a:r>
            <a:r>
              <a:rPr sz="600" b="1" dirty="0">
                <a:solidFill>
                  <a:srgbClr val="000080"/>
                </a:solidFill>
                <a:latin typeface="Times New Roman"/>
                <a:cs typeface="Times New Roman"/>
              </a:rPr>
              <a:t>Looking</a:t>
            </a:r>
            <a:r>
              <a:rPr sz="600" b="1" spc="-4" dirty="0">
                <a:solidFill>
                  <a:srgbClr val="000080"/>
                </a:solidFill>
                <a:latin typeface="Times New Roman"/>
                <a:cs typeface="Times New Roman"/>
              </a:rPr>
              <a:t> </a:t>
            </a:r>
            <a:r>
              <a:rPr sz="600" b="1" dirty="0">
                <a:solidFill>
                  <a:srgbClr val="000080"/>
                </a:solidFill>
                <a:latin typeface="Times New Roman"/>
                <a:cs typeface="Times New Roman"/>
              </a:rPr>
              <a:t>into</a:t>
            </a:r>
            <a:r>
              <a:rPr sz="600" b="1" spc="-4" dirty="0">
                <a:solidFill>
                  <a:srgbClr val="000080"/>
                </a:solidFill>
                <a:latin typeface="Times New Roman"/>
                <a:cs typeface="Times New Roman"/>
              </a:rPr>
              <a:t> "From</a:t>
            </a:r>
            <a:r>
              <a:rPr sz="600" b="1" dirty="0">
                <a:solidFill>
                  <a:srgbClr val="000080"/>
                </a:solidFill>
                <a:latin typeface="Times New Roman"/>
                <a:cs typeface="Times New Roman"/>
              </a:rPr>
              <a:t> Bus"</a:t>
            </a:r>
            <a:endParaRPr sz="600">
              <a:latin typeface="Times New Roman"/>
              <a:cs typeface="Times New Roman"/>
            </a:endParaRPr>
          </a:p>
        </p:txBody>
      </p:sp>
      <p:graphicFrame>
        <p:nvGraphicFramePr>
          <p:cNvPr id="22" name="object 22"/>
          <p:cNvGraphicFramePr>
            <a:graphicFrameLocks noGrp="1"/>
          </p:cNvGraphicFramePr>
          <p:nvPr/>
        </p:nvGraphicFramePr>
        <p:xfrm>
          <a:off x="449022" y="2458696"/>
          <a:ext cx="6524575" cy="116582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46138"/>
                <a:gridCol w="56284"/>
                <a:gridCol w="300182"/>
                <a:gridCol w="552835"/>
                <a:gridCol w="40650"/>
                <a:gridCol w="462780"/>
                <a:gridCol w="462154"/>
                <a:gridCol w="397741"/>
                <a:gridCol w="39399"/>
                <a:gridCol w="340830"/>
                <a:gridCol w="38148"/>
                <a:gridCol w="419629"/>
                <a:gridCol w="297055"/>
                <a:gridCol w="56284"/>
                <a:gridCol w="454650"/>
                <a:gridCol w="397741"/>
                <a:gridCol w="56284"/>
                <a:gridCol w="397741"/>
                <a:gridCol w="56284"/>
                <a:gridCol w="397741"/>
                <a:gridCol w="56284"/>
                <a:gridCol w="397741"/>
              </a:tblGrid>
              <a:tr h="90248">
                <a:tc>
                  <a:txBody>
                    <a:bodyPr/>
                    <a:lstStyle/>
                    <a:p>
                      <a:pPr algn="ctr">
                        <a:lnSpc>
                          <a:spcPts val="670"/>
                        </a:lnSpc>
                      </a:pPr>
                      <a:r>
                        <a:rPr sz="400" spc="5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ID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6360">
                        <a:lnSpc>
                          <a:spcPts val="670"/>
                        </a:lnSpc>
                      </a:pPr>
                      <a:r>
                        <a:rPr sz="400" spc="5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ID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5405">
                        <a:lnSpc>
                          <a:spcPts val="670"/>
                        </a:lnSpc>
                      </a:pPr>
                      <a:r>
                        <a:rPr sz="400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From</a:t>
                      </a:r>
                      <a:r>
                        <a:rPr sz="400" spc="-35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400" spc="5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Bus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8575">
                        <a:lnSpc>
                          <a:spcPts val="670"/>
                        </a:lnSpc>
                      </a:pPr>
                      <a:r>
                        <a:rPr sz="400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Symm.</a:t>
                      </a:r>
                      <a:r>
                        <a:rPr sz="400" spc="-30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400" spc="5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rms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70"/>
                        </a:lnSpc>
                      </a:pPr>
                      <a:r>
                        <a:rPr sz="400" spc="-30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Va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70"/>
                        </a:lnSpc>
                      </a:pPr>
                      <a:r>
                        <a:rPr sz="400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Vb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7000">
                        <a:lnSpc>
                          <a:spcPts val="670"/>
                        </a:lnSpc>
                      </a:pPr>
                      <a:r>
                        <a:rPr sz="400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Vc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ts val="670"/>
                        </a:lnSpc>
                      </a:pPr>
                      <a:r>
                        <a:rPr sz="400" spc="5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Ia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0650">
                        <a:lnSpc>
                          <a:spcPts val="670"/>
                        </a:lnSpc>
                      </a:pPr>
                      <a:r>
                        <a:rPr sz="400" spc="5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3I0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70"/>
                        </a:lnSpc>
                      </a:pPr>
                      <a:r>
                        <a:rPr sz="400" spc="5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R1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70"/>
                        </a:lnSpc>
                      </a:pPr>
                      <a:r>
                        <a:rPr sz="400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X1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70"/>
                        </a:lnSpc>
                      </a:pPr>
                      <a:r>
                        <a:rPr sz="400" spc="5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R0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70"/>
                        </a:lnSpc>
                      </a:pPr>
                      <a:r>
                        <a:rPr sz="400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X0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</a:tr>
              <a:tr h="162083">
                <a:tc>
                  <a:txBody>
                    <a:bodyPr/>
                    <a:lstStyle/>
                    <a:p>
                      <a:pPr marL="56515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Bus2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37466" marB="0">
                    <a:lnT w="12700">
                      <a:solidFill>
                        <a:srgbClr val="80808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7150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sz="400" spc="-5" dirty="0">
                          <a:latin typeface="Times New Roman"/>
                          <a:cs typeface="Times New Roman"/>
                        </a:rPr>
                        <a:t>Total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37466" marB="0">
                    <a:lnT w="12700">
                      <a:solidFill>
                        <a:srgbClr val="80808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12700">
                      <a:solidFill>
                        <a:srgbClr val="80808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2225" algn="r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0.00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37466" marB="0">
                    <a:lnT w="12700">
                      <a:solidFill>
                        <a:srgbClr val="80808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R="26034" algn="r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27.178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37466" marB="0">
                    <a:lnT w="12700">
                      <a:solidFill>
                        <a:srgbClr val="80808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R="52069" algn="r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0.00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37466" marB="0">
                    <a:lnT w="12700">
                      <a:solidFill>
                        <a:srgbClr val="80808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35560" algn="r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126.02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37466" marB="0">
                    <a:lnT w="12700">
                      <a:solidFill>
                        <a:srgbClr val="80808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5730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124.85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37466" marB="0">
                    <a:lnT w="12700">
                      <a:solidFill>
                        <a:srgbClr val="80808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sz="400" dirty="0">
                          <a:latin typeface="Times New Roman"/>
                          <a:cs typeface="Times New Roman"/>
                        </a:rPr>
                        <a:t>20.624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37466" marB="0">
                    <a:lnT w="12700">
                      <a:solidFill>
                        <a:srgbClr val="80808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9539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20.624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37466" marB="0">
                    <a:lnT w="12700">
                      <a:solidFill>
                        <a:srgbClr val="80808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1.92E-001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37466" marB="0">
                    <a:lnT w="12700">
                      <a:solidFill>
                        <a:srgbClr val="80808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5244" algn="ctr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sz="400" dirty="0">
                          <a:latin typeface="Times New Roman"/>
                          <a:cs typeface="Times New Roman"/>
                        </a:rPr>
                        <a:t>2.02E+000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37466" marB="0">
                    <a:lnT w="12700">
                      <a:solidFill>
                        <a:srgbClr val="80808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2390" algn="ctr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sz="400" dirty="0">
                          <a:latin typeface="Times New Roman"/>
                          <a:cs typeface="Times New Roman"/>
                        </a:rPr>
                        <a:t>3.23E-001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37466" marB="0">
                    <a:lnT w="12700">
                      <a:solidFill>
                        <a:srgbClr val="80808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5244" algn="ctr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sz="400" dirty="0">
                          <a:latin typeface="Times New Roman"/>
                          <a:cs typeface="Times New Roman"/>
                        </a:rPr>
                        <a:t>3.97E+000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37466" marB="0">
                    <a:lnT w="12700">
                      <a:solidFill>
                        <a:srgbClr val="808080"/>
                      </a:solidFill>
                      <a:prstDash val="solid"/>
                    </a:lnT>
                  </a:tcPr>
                </a:tc>
              </a:tr>
              <a:tr h="14823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 marL="56515">
                        <a:lnSpc>
                          <a:spcPct val="100000"/>
                        </a:lnSpc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Bus1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448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 marL="57150">
                        <a:lnSpc>
                          <a:spcPct val="100000"/>
                        </a:lnSpc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Bus2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448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 marR="21590" algn="r">
                        <a:lnSpc>
                          <a:spcPct val="100000"/>
                        </a:lnSpc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40.39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448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 marR="24765" algn="r">
                        <a:lnSpc>
                          <a:spcPct val="100000"/>
                        </a:lnSpc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2.010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448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 marR="51435" algn="r">
                        <a:lnSpc>
                          <a:spcPct val="100000"/>
                        </a:lnSpc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84.39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448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 marR="34290" algn="r">
                        <a:lnSpc>
                          <a:spcPct val="100000"/>
                        </a:lnSpc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85.82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448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 marL="125730">
                        <a:lnSpc>
                          <a:spcPct val="100000"/>
                        </a:lnSpc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109.59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448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 marL="124460">
                        <a:lnSpc>
                          <a:spcPct val="100000"/>
                        </a:lnSpc>
                      </a:pPr>
                      <a:r>
                        <a:rPr sz="400" dirty="0">
                          <a:latin typeface="Times New Roman"/>
                          <a:cs typeface="Times New Roman"/>
                        </a:rPr>
                        <a:t>3.743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448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 marR="50165" algn="r">
                        <a:lnSpc>
                          <a:spcPct val="100000"/>
                        </a:lnSpc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8.136</a:t>
                      </a:r>
                      <a:r>
                        <a:rPr sz="4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400" spc="5" dirty="0">
                          <a:solidFill>
                            <a:srgbClr val="008000"/>
                          </a:solidFill>
                          <a:latin typeface="Times New Roman"/>
                          <a:cs typeface="Times New Roman"/>
                        </a:rPr>
                        <a:t>*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448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 algn="r">
                        <a:lnSpc>
                          <a:spcPct val="100000"/>
                        </a:lnSpc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1.21E+000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448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 marL="55244" algn="ctr">
                        <a:lnSpc>
                          <a:spcPct val="100000"/>
                        </a:lnSpc>
                      </a:pPr>
                      <a:r>
                        <a:rPr sz="400" dirty="0">
                          <a:latin typeface="Times New Roman"/>
                          <a:cs typeface="Times New Roman"/>
                        </a:rPr>
                        <a:t>2.74E+001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448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 marL="72390" algn="ctr">
                        <a:lnSpc>
                          <a:spcPct val="100000"/>
                        </a:lnSpc>
                      </a:pPr>
                      <a:r>
                        <a:rPr sz="400" dirty="0">
                          <a:latin typeface="Times New Roman"/>
                          <a:cs typeface="Times New Roman"/>
                        </a:rPr>
                        <a:t>2.96E-001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448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 marL="55244" algn="ctr">
                        <a:lnSpc>
                          <a:spcPct val="100000"/>
                        </a:lnSpc>
                      </a:pPr>
                      <a:r>
                        <a:rPr sz="400" dirty="0">
                          <a:latin typeface="Times New Roman"/>
                          <a:cs typeface="Times New Roman"/>
                        </a:rPr>
                        <a:t>1.01E+001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4480" marB="0"/>
                </a:tc>
              </a:tr>
              <a:tr h="111177">
                <a:tc>
                  <a:txBody>
                    <a:bodyPr/>
                    <a:lstStyle/>
                    <a:p>
                      <a:pPr marL="5715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Bus4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362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778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Bus2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362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1590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40.39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3620" marB="0"/>
                </a:tc>
                <a:tc>
                  <a:txBody>
                    <a:bodyPr/>
                    <a:lstStyle/>
                    <a:p>
                      <a:pPr marR="24765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2.010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3620" marB="0"/>
                </a:tc>
                <a:tc>
                  <a:txBody>
                    <a:bodyPr/>
                    <a:lstStyle/>
                    <a:p>
                      <a:pPr marR="51435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84.39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362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34290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85.82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362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573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109.59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3620" marB="0"/>
                </a:tc>
                <a:tc>
                  <a:txBody>
                    <a:bodyPr/>
                    <a:lstStyle/>
                    <a:p>
                      <a:pPr marL="12446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400" dirty="0">
                          <a:latin typeface="Times New Roman"/>
                          <a:cs typeface="Times New Roman"/>
                        </a:rPr>
                        <a:t>3.743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362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50165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8.136</a:t>
                      </a:r>
                      <a:r>
                        <a:rPr sz="4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400" spc="5" dirty="0">
                          <a:solidFill>
                            <a:srgbClr val="008000"/>
                          </a:solidFill>
                          <a:latin typeface="Times New Roman"/>
                          <a:cs typeface="Times New Roman"/>
                        </a:rPr>
                        <a:t>*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362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1.21E+000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362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5244"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400" dirty="0">
                          <a:latin typeface="Times New Roman"/>
                          <a:cs typeface="Times New Roman"/>
                        </a:rPr>
                        <a:t>2.74E+001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362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2390"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400" dirty="0">
                          <a:latin typeface="Times New Roman"/>
                          <a:cs typeface="Times New Roman"/>
                        </a:rPr>
                        <a:t>2.96E-001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362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5244"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400" dirty="0">
                          <a:latin typeface="Times New Roman"/>
                          <a:cs typeface="Times New Roman"/>
                        </a:rPr>
                        <a:t>1.01E+001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3620" marB="0"/>
                </a:tc>
              </a:tr>
              <a:tr h="207695">
                <a:tc>
                  <a:txBody>
                    <a:bodyPr/>
                    <a:lstStyle/>
                    <a:p>
                      <a:pPr marL="57150" marR="133985">
                        <a:lnSpc>
                          <a:spcPct val="125000"/>
                        </a:lnSpc>
                        <a:spcBef>
                          <a:spcPts val="235"/>
                        </a:spcBef>
                      </a:pPr>
                      <a:r>
                        <a:rPr sz="400" dirty="0">
                          <a:latin typeface="Times New Roman"/>
                          <a:cs typeface="Times New Roman"/>
                        </a:rPr>
                        <a:t>EQUI</a:t>
                      </a:r>
                      <a:r>
                        <a:rPr sz="400" spc="-85" dirty="0">
                          <a:latin typeface="Times New Roman"/>
                          <a:cs typeface="Times New Roman"/>
                        </a:rPr>
                        <a:t>V</a:t>
                      </a:r>
                      <a:r>
                        <a:rPr sz="400" spc="-5" dirty="0">
                          <a:latin typeface="Times New Roman"/>
                          <a:cs typeface="Times New Roman"/>
                        </a:rPr>
                        <a:t>ALENT</a:t>
                      </a:r>
                      <a:r>
                        <a:rPr sz="400" dirty="0">
                          <a:latin typeface="Times New Roman"/>
                          <a:cs typeface="Times New Roman"/>
                        </a:rPr>
                        <a:t>E </a:t>
                      </a:r>
                      <a:r>
                        <a:rPr sz="400" spc="-5" dirty="0">
                          <a:latin typeface="Times New Roman"/>
                          <a:cs typeface="Times New Roman"/>
                        </a:rPr>
                        <a:t>DE  </a:t>
                      </a:r>
                      <a:r>
                        <a:rPr sz="400" spc="10" dirty="0">
                          <a:latin typeface="Times New Roman"/>
                          <a:cs typeface="Times New Roman"/>
                        </a:rPr>
                        <a:t>RED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1914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778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Bus2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362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2225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400" dirty="0">
                          <a:latin typeface="Times New Roman"/>
                          <a:cs typeface="Times New Roman"/>
                        </a:rPr>
                        <a:t>110.00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3620" marB="0"/>
                </a:tc>
                <a:tc>
                  <a:txBody>
                    <a:bodyPr/>
                    <a:lstStyle/>
                    <a:p>
                      <a:pPr marR="26034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23.164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3620" marB="0"/>
                </a:tc>
                <a:tc>
                  <a:txBody>
                    <a:bodyPr/>
                    <a:lstStyle/>
                    <a:p>
                      <a:pPr marR="52069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400" dirty="0">
                          <a:latin typeface="Times New Roman"/>
                          <a:cs typeface="Times New Roman"/>
                        </a:rPr>
                        <a:t>110.00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362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34925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400" dirty="0">
                          <a:latin typeface="Times New Roman"/>
                          <a:cs typeface="Times New Roman"/>
                        </a:rPr>
                        <a:t>110.00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362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890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400" dirty="0">
                          <a:latin typeface="Times New Roman"/>
                          <a:cs typeface="Times New Roman"/>
                        </a:rPr>
                        <a:t>110.00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3620" marB="0"/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400" dirty="0">
                          <a:latin typeface="Times New Roman"/>
                          <a:cs typeface="Times New Roman"/>
                        </a:rPr>
                        <a:t>13.152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362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6891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4.454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362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2.46E-001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362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5244"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400" dirty="0">
                          <a:latin typeface="Times New Roman"/>
                          <a:cs typeface="Times New Roman"/>
                        </a:rPr>
                        <a:t>2.37E+000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362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5244"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400" dirty="0">
                          <a:latin typeface="Times New Roman"/>
                          <a:cs typeface="Times New Roman"/>
                        </a:rPr>
                        <a:t>4.94E+000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362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5244"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400" dirty="0">
                          <a:latin typeface="Times New Roman"/>
                          <a:cs typeface="Times New Roman"/>
                        </a:rPr>
                        <a:t>1.78E+001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3620" marB="0"/>
                </a:tc>
              </a:tr>
              <a:tr h="124210">
                <a:tc>
                  <a:txBody>
                    <a:bodyPr/>
                    <a:lstStyle/>
                    <a:p>
                      <a:pPr marL="57150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Bus3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36652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7785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Bus1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36652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1590" algn="r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40.39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36652" marB="0"/>
                </a:tc>
                <a:tc>
                  <a:txBody>
                    <a:bodyPr/>
                    <a:lstStyle/>
                    <a:p>
                      <a:pPr marR="24765" algn="r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0.000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36652" marB="0"/>
                </a:tc>
                <a:tc>
                  <a:txBody>
                    <a:bodyPr/>
                    <a:lstStyle/>
                    <a:p>
                      <a:pPr marR="51435" algn="r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84.39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36652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34290" algn="r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85.82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36652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5730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109.59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36652" marB="0"/>
                </a:tc>
                <a:tc>
                  <a:txBody>
                    <a:bodyPr/>
                    <a:lstStyle/>
                    <a:p>
                      <a:pPr marL="124460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sz="400" dirty="0">
                          <a:latin typeface="Times New Roman"/>
                          <a:cs typeface="Times New Roman"/>
                        </a:rPr>
                        <a:t>0.000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36652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68910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0.000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36652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111177">
                <a:tc>
                  <a:txBody>
                    <a:bodyPr/>
                    <a:lstStyle/>
                    <a:p>
                      <a:pPr marL="5715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GENERADOR</a:t>
                      </a:r>
                      <a:r>
                        <a:rPr sz="4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400" dirty="0">
                          <a:latin typeface="Times New Roman"/>
                          <a:cs typeface="Times New Roman"/>
                        </a:rPr>
                        <a:t>U-1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362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778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Bus1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362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2225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400" dirty="0">
                          <a:latin typeface="Times New Roman"/>
                          <a:cs typeface="Times New Roman"/>
                        </a:rPr>
                        <a:t>110.00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3620" marB="0"/>
                </a:tc>
                <a:tc>
                  <a:txBody>
                    <a:bodyPr/>
                    <a:lstStyle/>
                    <a:p>
                      <a:pPr marR="26034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16.752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3620" marB="0"/>
                </a:tc>
                <a:tc>
                  <a:txBody>
                    <a:bodyPr/>
                    <a:lstStyle/>
                    <a:p>
                      <a:pPr marR="52069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400" dirty="0">
                          <a:latin typeface="Times New Roman"/>
                          <a:cs typeface="Times New Roman"/>
                        </a:rPr>
                        <a:t>110.00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362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34925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400" dirty="0">
                          <a:latin typeface="Times New Roman"/>
                          <a:cs typeface="Times New Roman"/>
                        </a:rPr>
                        <a:t>110.00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362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890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400" dirty="0">
                          <a:latin typeface="Times New Roman"/>
                          <a:cs typeface="Times New Roman"/>
                        </a:rPr>
                        <a:t>110.00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3620" marB="0"/>
                </a:tc>
                <a:tc>
                  <a:txBody>
                    <a:bodyPr/>
                    <a:lstStyle/>
                    <a:p>
                      <a:pPr marL="12446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400" dirty="0">
                          <a:latin typeface="Times New Roman"/>
                          <a:cs typeface="Times New Roman"/>
                        </a:rPr>
                        <a:t>7.372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362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6891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0.000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362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9.14E-001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362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5244"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400" dirty="0">
                          <a:latin typeface="Times New Roman"/>
                          <a:cs typeface="Times New Roman"/>
                        </a:rPr>
                        <a:t>1.74E+001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362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5244"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400" dirty="0">
                          <a:latin typeface="Times New Roman"/>
                          <a:cs typeface="Times New Roman"/>
                        </a:rPr>
                        <a:t>1.67E+005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362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5244"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400" dirty="0">
                          <a:latin typeface="Times New Roman"/>
                          <a:cs typeface="Times New Roman"/>
                        </a:rPr>
                        <a:t>6.40E+000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3620" marB="0"/>
                </a:tc>
              </a:tr>
              <a:tr h="111177">
                <a:tc>
                  <a:txBody>
                    <a:bodyPr/>
                    <a:lstStyle/>
                    <a:p>
                      <a:pPr marL="5715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Bus5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362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778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Bus4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362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1590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40.39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3620" marB="0"/>
                </a:tc>
                <a:tc>
                  <a:txBody>
                    <a:bodyPr/>
                    <a:lstStyle/>
                    <a:p>
                      <a:pPr marR="24765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0.000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3620" marB="0"/>
                </a:tc>
                <a:tc>
                  <a:txBody>
                    <a:bodyPr/>
                    <a:lstStyle/>
                    <a:p>
                      <a:pPr marR="51435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84.39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362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34290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85.82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362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573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109.59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3620" marB="0"/>
                </a:tc>
                <a:tc>
                  <a:txBody>
                    <a:bodyPr/>
                    <a:lstStyle/>
                    <a:p>
                      <a:pPr marL="12446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400" dirty="0">
                          <a:latin typeface="Times New Roman"/>
                          <a:cs typeface="Times New Roman"/>
                        </a:rPr>
                        <a:t>0.000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362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6891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0.000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362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83325">
                <a:tc>
                  <a:txBody>
                    <a:bodyPr/>
                    <a:lstStyle/>
                    <a:p>
                      <a:pPr marL="57150">
                        <a:lnSpc>
                          <a:spcPts val="635"/>
                        </a:lnSpc>
                        <a:spcBef>
                          <a:spcPts val="290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GENERADOR</a:t>
                      </a:r>
                      <a:r>
                        <a:rPr sz="4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400" dirty="0">
                          <a:latin typeface="Times New Roman"/>
                          <a:cs typeface="Times New Roman"/>
                        </a:rPr>
                        <a:t>U-2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362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7785">
                        <a:lnSpc>
                          <a:spcPts val="635"/>
                        </a:lnSpc>
                        <a:spcBef>
                          <a:spcPts val="290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Bus4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362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2225" algn="r">
                        <a:lnSpc>
                          <a:spcPts val="635"/>
                        </a:lnSpc>
                        <a:spcBef>
                          <a:spcPts val="290"/>
                        </a:spcBef>
                      </a:pPr>
                      <a:r>
                        <a:rPr sz="400" dirty="0">
                          <a:latin typeface="Times New Roman"/>
                          <a:cs typeface="Times New Roman"/>
                        </a:rPr>
                        <a:t>110.00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3620" marB="0"/>
                </a:tc>
                <a:tc>
                  <a:txBody>
                    <a:bodyPr/>
                    <a:lstStyle/>
                    <a:p>
                      <a:pPr marR="26034" algn="r">
                        <a:lnSpc>
                          <a:spcPts val="635"/>
                        </a:lnSpc>
                        <a:spcBef>
                          <a:spcPts val="290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16.752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3620" marB="0"/>
                </a:tc>
                <a:tc>
                  <a:txBody>
                    <a:bodyPr/>
                    <a:lstStyle/>
                    <a:p>
                      <a:pPr marR="52069" algn="r">
                        <a:lnSpc>
                          <a:spcPts val="635"/>
                        </a:lnSpc>
                        <a:spcBef>
                          <a:spcPts val="290"/>
                        </a:spcBef>
                      </a:pPr>
                      <a:r>
                        <a:rPr sz="400" dirty="0">
                          <a:latin typeface="Times New Roman"/>
                          <a:cs typeface="Times New Roman"/>
                        </a:rPr>
                        <a:t>110.00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362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34925" algn="r">
                        <a:lnSpc>
                          <a:spcPts val="635"/>
                        </a:lnSpc>
                        <a:spcBef>
                          <a:spcPts val="290"/>
                        </a:spcBef>
                      </a:pPr>
                      <a:r>
                        <a:rPr sz="400" dirty="0">
                          <a:latin typeface="Times New Roman"/>
                          <a:cs typeface="Times New Roman"/>
                        </a:rPr>
                        <a:t>110.00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362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8905">
                        <a:lnSpc>
                          <a:spcPts val="635"/>
                        </a:lnSpc>
                        <a:spcBef>
                          <a:spcPts val="290"/>
                        </a:spcBef>
                      </a:pPr>
                      <a:r>
                        <a:rPr sz="400" dirty="0">
                          <a:latin typeface="Times New Roman"/>
                          <a:cs typeface="Times New Roman"/>
                        </a:rPr>
                        <a:t>110.00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3620" marB="0"/>
                </a:tc>
                <a:tc>
                  <a:txBody>
                    <a:bodyPr/>
                    <a:lstStyle/>
                    <a:p>
                      <a:pPr marL="124460">
                        <a:lnSpc>
                          <a:spcPts val="635"/>
                        </a:lnSpc>
                        <a:spcBef>
                          <a:spcPts val="290"/>
                        </a:spcBef>
                      </a:pPr>
                      <a:r>
                        <a:rPr sz="400" dirty="0">
                          <a:latin typeface="Times New Roman"/>
                          <a:cs typeface="Times New Roman"/>
                        </a:rPr>
                        <a:t>7.372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362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68910">
                        <a:lnSpc>
                          <a:spcPts val="635"/>
                        </a:lnSpc>
                        <a:spcBef>
                          <a:spcPts val="290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0.000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362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635"/>
                        </a:lnSpc>
                        <a:spcBef>
                          <a:spcPts val="290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9.14E-001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362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5244" algn="ctr">
                        <a:lnSpc>
                          <a:spcPts val="635"/>
                        </a:lnSpc>
                        <a:spcBef>
                          <a:spcPts val="290"/>
                        </a:spcBef>
                      </a:pPr>
                      <a:r>
                        <a:rPr sz="400" dirty="0">
                          <a:latin typeface="Times New Roman"/>
                          <a:cs typeface="Times New Roman"/>
                        </a:rPr>
                        <a:t>1.74E+001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362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5244" algn="ctr">
                        <a:lnSpc>
                          <a:spcPts val="635"/>
                        </a:lnSpc>
                        <a:spcBef>
                          <a:spcPts val="290"/>
                        </a:spcBef>
                      </a:pPr>
                      <a:r>
                        <a:rPr sz="400" dirty="0">
                          <a:latin typeface="Times New Roman"/>
                          <a:cs typeface="Times New Roman"/>
                        </a:rPr>
                        <a:t>1.67E+005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362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5244" algn="ctr">
                        <a:lnSpc>
                          <a:spcPts val="635"/>
                        </a:lnSpc>
                        <a:spcBef>
                          <a:spcPts val="290"/>
                        </a:spcBef>
                      </a:pPr>
                      <a:r>
                        <a:rPr sz="400" dirty="0">
                          <a:latin typeface="Times New Roman"/>
                          <a:cs typeface="Times New Roman"/>
                        </a:rPr>
                        <a:t>6.40E+000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3620" marB="0"/>
                </a:tc>
              </a:tr>
            </a:tbl>
          </a:graphicData>
        </a:graphic>
      </p:graphicFrame>
      <p:sp>
        <p:nvSpPr>
          <p:cNvPr id="23" name="object 23"/>
          <p:cNvSpPr txBox="1"/>
          <p:nvPr/>
        </p:nvSpPr>
        <p:spPr>
          <a:xfrm>
            <a:off x="734195" y="2350616"/>
            <a:ext cx="330825" cy="88857"/>
          </a:xfrm>
          <a:prstGeom prst="rect">
            <a:avLst/>
          </a:prstGeom>
        </p:spPr>
        <p:txBody>
          <a:bodyPr vert="horz" wrap="square" lIns="0" tIns="11798" rIns="0" bIns="0" rtlCol="0">
            <a:spAutoFit/>
          </a:bodyPr>
          <a:lstStyle/>
          <a:p>
            <a:pPr marL="10259">
              <a:spcBef>
                <a:spcPts val="93"/>
              </a:spcBef>
            </a:pPr>
            <a:r>
              <a:rPr sz="500" dirty="0">
                <a:solidFill>
                  <a:srgbClr val="000080"/>
                </a:solidFill>
                <a:latin typeface="Times New Roman"/>
                <a:cs typeface="Times New Roman"/>
              </a:rPr>
              <a:t>Fro</a:t>
            </a:r>
            <a:r>
              <a:rPr sz="500" spc="8" dirty="0">
                <a:solidFill>
                  <a:srgbClr val="000080"/>
                </a:solidFill>
                <a:latin typeface="Times New Roman"/>
                <a:cs typeface="Times New Roman"/>
              </a:rPr>
              <a:t>m</a:t>
            </a:r>
            <a:r>
              <a:rPr sz="500" dirty="0">
                <a:solidFill>
                  <a:srgbClr val="000080"/>
                </a:solidFill>
                <a:latin typeface="Times New Roman"/>
                <a:cs typeface="Times New Roman"/>
              </a:rPr>
              <a:t> </a:t>
            </a:r>
            <a:r>
              <a:rPr sz="500" spc="4" dirty="0">
                <a:solidFill>
                  <a:srgbClr val="000080"/>
                </a:solidFill>
                <a:latin typeface="Times New Roman"/>
                <a:cs typeface="Times New Roman"/>
              </a:rPr>
              <a:t>Bus</a:t>
            </a:r>
            <a:endParaRPr sz="50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655378" y="2350616"/>
            <a:ext cx="244523" cy="88857"/>
          </a:xfrm>
          <a:prstGeom prst="rect">
            <a:avLst/>
          </a:prstGeom>
        </p:spPr>
        <p:txBody>
          <a:bodyPr vert="horz" wrap="square" lIns="0" tIns="11798" rIns="0" bIns="0" rtlCol="0">
            <a:spAutoFit/>
          </a:bodyPr>
          <a:lstStyle/>
          <a:p>
            <a:pPr marL="10259">
              <a:spcBef>
                <a:spcPts val="93"/>
              </a:spcBef>
            </a:pPr>
            <a:r>
              <a:rPr sz="500" spc="-28" dirty="0">
                <a:solidFill>
                  <a:srgbClr val="000080"/>
                </a:solidFill>
                <a:latin typeface="Times New Roman"/>
                <a:cs typeface="Times New Roman"/>
              </a:rPr>
              <a:t>T</a:t>
            </a:r>
            <a:r>
              <a:rPr sz="500" spc="4" dirty="0">
                <a:solidFill>
                  <a:srgbClr val="000080"/>
                </a:solidFill>
                <a:latin typeface="Times New Roman"/>
                <a:cs typeface="Times New Roman"/>
              </a:rPr>
              <a:t>o</a:t>
            </a:r>
            <a:r>
              <a:rPr sz="500" dirty="0">
                <a:solidFill>
                  <a:srgbClr val="000080"/>
                </a:solidFill>
                <a:latin typeface="Times New Roman"/>
                <a:cs typeface="Times New Roman"/>
              </a:rPr>
              <a:t> </a:t>
            </a:r>
            <a:r>
              <a:rPr sz="500" spc="4" dirty="0">
                <a:solidFill>
                  <a:srgbClr val="000080"/>
                </a:solidFill>
                <a:latin typeface="Times New Roman"/>
                <a:cs typeface="Times New Roman"/>
              </a:rPr>
              <a:t>Bus</a:t>
            </a:r>
            <a:endParaRPr sz="50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417070" y="2350616"/>
            <a:ext cx="741699" cy="88857"/>
          </a:xfrm>
          <a:prstGeom prst="rect">
            <a:avLst/>
          </a:prstGeom>
        </p:spPr>
        <p:txBody>
          <a:bodyPr vert="horz" wrap="square" lIns="0" tIns="11798" rIns="0" bIns="0" rtlCol="0">
            <a:spAutoFit/>
          </a:bodyPr>
          <a:lstStyle/>
          <a:p>
            <a:pPr marL="10259">
              <a:spcBef>
                <a:spcPts val="93"/>
              </a:spcBef>
            </a:pPr>
            <a:r>
              <a:rPr sz="500" spc="8" dirty="0">
                <a:solidFill>
                  <a:srgbClr val="000080"/>
                </a:solidFill>
                <a:latin typeface="Times New Roman"/>
                <a:cs typeface="Times New Roman"/>
              </a:rPr>
              <a:t>%</a:t>
            </a:r>
            <a:r>
              <a:rPr sz="500" spc="-8" dirty="0">
                <a:solidFill>
                  <a:srgbClr val="000080"/>
                </a:solidFill>
                <a:latin typeface="Times New Roman"/>
                <a:cs typeface="Times New Roman"/>
              </a:rPr>
              <a:t> Voltage </a:t>
            </a:r>
            <a:r>
              <a:rPr sz="500" spc="4" dirty="0">
                <a:solidFill>
                  <a:srgbClr val="000080"/>
                </a:solidFill>
                <a:latin typeface="Times New Roman"/>
                <a:cs typeface="Times New Roman"/>
              </a:rPr>
              <a:t>at</a:t>
            </a:r>
            <a:r>
              <a:rPr sz="500" spc="-4" dirty="0">
                <a:solidFill>
                  <a:srgbClr val="000080"/>
                </a:solidFill>
                <a:latin typeface="Times New Roman"/>
                <a:cs typeface="Times New Roman"/>
              </a:rPr>
              <a:t> </a:t>
            </a:r>
            <a:r>
              <a:rPr sz="500" dirty="0">
                <a:solidFill>
                  <a:srgbClr val="000080"/>
                </a:solidFill>
                <a:latin typeface="Times New Roman"/>
                <a:cs typeface="Times New Roman"/>
              </a:rPr>
              <a:t>From</a:t>
            </a:r>
            <a:r>
              <a:rPr sz="500" spc="-8" dirty="0">
                <a:solidFill>
                  <a:srgbClr val="000080"/>
                </a:solidFill>
                <a:latin typeface="Times New Roman"/>
                <a:cs typeface="Times New Roman"/>
              </a:rPr>
              <a:t> </a:t>
            </a:r>
            <a:r>
              <a:rPr sz="500" spc="4" dirty="0">
                <a:solidFill>
                  <a:srgbClr val="000080"/>
                </a:solidFill>
                <a:latin typeface="Times New Roman"/>
                <a:cs typeface="Times New Roman"/>
              </a:rPr>
              <a:t>Bus</a:t>
            </a:r>
            <a:endParaRPr sz="50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449022" y="2322924"/>
            <a:ext cx="2692881" cy="0"/>
          </a:xfrm>
          <a:custGeom>
            <a:avLst/>
            <a:gdLst/>
            <a:ahLst/>
            <a:cxnLst/>
            <a:rect l="l" t="t" r="r" b="b"/>
            <a:pathLst>
              <a:path w="2734310">
                <a:moveTo>
                  <a:pt x="1783080" y="0"/>
                </a:moveTo>
                <a:lnTo>
                  <a:pt x="0" y="0"/>
                </a:lnTo>
              </a:path>
              <a:path w="2734310">
                <a:moveTo>
                  <a:pt x="2734310" y="0"/>
                </a:moveTo>
                <a:lnTo>
                  <a:pt x="1824989" y="0"/>
                </a:lnTo>
              </a:path>
            </a:pathLst>
          </a:custGeom>
          <a:ln w="12700">
            <a:solidFill>
              <a:srgbClr val="808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 txBox="1"/>
          <p:nvPr/>
        </p:nvSpPr>
        <p:spPr>
          <a:xfrm>
            <a:off x="2382067" y="2207673"/>
            <a:ext cx="594110" cy="272487"/>
          </a:xfrm>
          <a:prstGeom prst="rect">
            <a:avLst/>
          </a:prstGeom>
        </p:spPr>
        <p:txBody>
          <a:bodyPr vert="horz" wrap="square" lIns="0" tIns="10772" rIns="0" bIns="0" rtlCol="0">
            <a:spAutoFit/>
          </a:bodyPr>
          <a:lstStyle/>
          <a:p>
            <a:pPr marL="43088">
              <a:spcBef>
                <a:spcPts val="85"/>
              </a:spcBef>
            </a:pPr>
            <a:r>
              <a:rPr sz="600" b="1" dirty="0">
                <a:solidFill>
                  <a:srgbClr val="000080"/>
                </a:solidFill>
                <a:latin typeface="Times New Roman"/>
                <a:cs typeface="Times New Roman"/>
              </a:rPr>
              <a:t>3-Phase</a:t>
            </a:r>
            <a:r>
              <a:rPr sz="600" dirty="0">
                <a:solidFill>
                  <a:srgbClr val="000080"/>
                </a:solidFill>
                <a:latin typeface="Times New Roman"/>
                <a:cs typeface="Times New Roman"/>
              </a:rPr>
              <a:t> </a:t>
            </a:r>
            <a:r>
              <a:rPr sz="600" b="1" dirty="0">
                <a:solidFill>
                  <a:srgbClr val="000080"/>
                </a:solidFill>
                <a:latin typeface="Times New Roman"/>
                <a:cs typeface="Times New Roman"/>
              </a:rPr>
              <a:t>Fault</a:t>
            </a:r>
            <a:endParaRPr sz="600">
              <a:latin typeface="Times New Roman"/>
              <a:cs typeface="Times New Roman"/>
            </a:endParaRPr>
          </a:p>
          <a:p>
            <a:pPr>
              <a:spcBef>
                <a:spcPts val="4"/>
              </a:spcBef>
            </a:pPr>
            <a:endParaRPr sz="600">
              <a:latin typeface="Times New Roman"/>
              <a:cs typeface="Times New Roman"/>
            </a:endParaRPr>
          </a:p>
          <a:p>
            <a:pPr marL="10259">
              <a:tabLst>
                <a:tab pos="399077" algn="l"/>
              </a:tabLst>
            </a:pPr>
            <a:r>
              <a:rPr sz="500" spc="8" dirty="0">
                <a:solidFill>
                  <a:srgbClr val="000080"/>
                </a:solidFill>
                <a:latin typeface="Times New Roman"/>
                <a:cs typeface="Times New Roman"/>
              </a:rPr>
              <a:t>% V	</a:t>
            </a:r>
            <a:r>
              <a:rPr sz="500" spc="4" dirty="0">
                <a:solidFill>
                  <a:srgbClr val="000080"/>
                </a:solidFill>
                <a:latin typeface="Times New Roman"/>
                <a:cs typeface="Times New Roman"/>
              </a:rPr>
              <a:t>kA</a:t>
            </a:r>
            <a:endParaRPr sz="50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066896" y="2207673"/>
            <a:ext cx="520315" cy="103210"/>
          </a:xfrm>
          <a:prstGeom prst="rect">
            <a:avLst/>
          </a:prstGeom>
        </p:spPr>
        <p:txBody>
          <a:bodyPr vert="horz" wrap="square" lIns="0" tIns="10772" rIns="0" bIns="0" rtlCol="0">
            <a:spAutoFit/>
          </a:bodyPr>
          <a:lstStyle/>
          <a:p>
            <a:pPr marL="10259">
              <a:spcBef>
                <a:spcPts val="85"/>
              </a:spcBef>
            </a:pPr>
            <a:r>
              <a:rPr sz="600" b="1" spc="-4" dirty="0">
                <a:solidFill>
                  <a:srgbClr val="000080"/>
                </a:solidFill>
                <a:latin typeface="Times New Roman"/>
                <a:cs typeface="Times New Roman"/>
              </a:rPr>
              <a:t>Contribution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4492095" y="2350616"/>
            <a:ext cx="489672" cy="88857"/>
          </a:xfrm>
          <a:prstGeom prst="rect">
            <a:avLst/>
          </a:prstGeom>
        </p:spPr>
        <p:txBody>
          <a:bodyPr vert="horz" wrap="square" lIns="0" tIns="11798" rIns="0" bIns="0" rtlCol="0">
            <a:spAutoFit/>
          </a:bodyPr>
          <a:lstStyle/>
          <a:p>
            <a:pPr marL="10259">
              <a:spcBef>
                <a:spcPts val="93"/>
              </a:spcBef>
            </a:pPr>
            <a:r>
              <a:rPr sz="500" spc="4" dirty="0">
                <a:solidFill>
                  <a:srgbClr val="000080"/>
                </a:solidFill>
                <a:latin typeface="Times New Roman"/>
                <a:cs typeface="Times New Roman"/>
              </a:rPr>
              <a:t>kA</a:t>
            </a:r>
            <a:r>
              <a:rPr sz="500" spc="-28" dirty="0">
                <a:solidFill>
                  <a:srgbClr val="000080"/>
                </a:solidFill>
                <a:latin typeface="Times New Roman"/>
                <a:cs typeface="Times New Roman"/>
              </a:rPr>
              <a:t> </a:t>
            </a:r>
            <a:r>
              <a:rPr sz="500" dirty="0">
                <a:solidFill>
                  <a:srgbClr val="000080"/>
                </a:solidFill>
                <a:latin typeface="Times New Roman"/>
                <a:cs typeface="Times New Roman"/>
              </a:rPr>
              <a:t>Sym</a:t>
            </a:r>
            <a:r>
              <a:rPr sz="500" spc="12" dirty="0">
                <a:solidFill>
                  <a:srgbClr val="000080"/>
                </a:solidFill>
                <a:latin typeface="Times New Roman"/>
                <a:cs typeface="Times New Roman"/>
              </a:rPr>
              <a:t>m</a:t>
            </a:r>
            <a:r>
              <a:rPr sz="500" dirty="0">
                <a:solidFill>
                  <a:srgbClr val="000080"/>
                </a:solidFill>
                <a:latin typeface="Times New Roman"/>
                <a:cs typeface="Times New Roman"/>
              </a:rPr>
              <a:t>. </a:t>
            </a:r>
            <a:r>
              <a:rPr sz="500" spc="4" dirty="0">
                <a:solidFill>
                  <a:srgbClr val="000080"/>
                </a:solidFill>
                <a:latin typeface="Times New Roman"/>
                <a:cs typeface="Times New Roman"/>
              </a:rPr>
              <a:t>rms</a:t>
            </a:r>
            <a:endParaRPr sz="500">
              <a:latin typeface="Times New Roman"/>
              <a:cs typeface="Times New Roman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5592137" y="2350616"/>
            <a:ext cx="1021244" cy="88857"/>
          </a:xfrm>
          <a:prstGeom prst="rect">
            <a:avLst/>
          </a:prstGeom>
        </p:spPr>
        <p:txBody>
          <a:bodyPr vert="horz" wrap="square" lIns="0" tIns="11798" rIns="0" bIns="0" rtlCol="0">
            <a:spAutoFit/>
          </a:bodyPr>
          <a:lstStyle/>
          <a:p>
            <a:pPr marL="10259">
              <a:spcBef>
                <a:spcPts val="93"/>
              </a:spcBef>
            </a:pPr>
            <a:r>
              <a:rPr sz="500" spc="8" dirty="0">
                <a:solidFill>
                  <a:srgbClr val="000080"/>
                </a:solidFill>
                <a:latin typeface="Times New Roman"/>
                <a:cs typeface="Times New Roman"/>
              </a:rPr>
              <a:t>% </a:t>
            </a:r>
            <a:r>
              <a:rPr sz="500" spc="4" dirty="0">
                <a:solidFill>
                  <a:srgbClr val="000080"/>
                </a:solidFill>
                <a:latin typeface="Times New Roman"/>
                <a:cs typeface="Times New Roman"/>
              </a:rPr>
              <a:t>Impedance on 100</a:t>
            </a:r>
            <a:r>
              <a:rPr sz="500" spc="28" dirty="0">
                <a:solidFill>
                  <a:srgbClr val="000080"/>
                </a:solidFill>
                <a:latin typeface="Times New Roman"/>
                <a:cs typeface="Times New Roman"/>
              </a:rPr>
              <a:t> </a:t>
            </a:r>
            <a:r>
              <a:rPr sz="500" spc="4" dirty="0">
                <a:solidFill>
                  <a:srgbClr val="000080"/>
                </a:solidFill>
                <a:latin typeface="Times New Roman"/>
                <a:cs typeface="Times New Roman"/>
              </a:rPr>
              <a:t>M</a:t>
            </a:r>
            <a:r>
              <a:rPr sz="500" spc="-61" dirty="0">
                <a:solidFill>
                  <a:srgbClr val="000080"/>
                </a:solidFill>
                <a:latin typeface="Times New Roman"/>
                <a:cs typeface="Times New Roman"/>
              </a:rPr>
              <a:t>V</a:t>
            </a:r>
            <a:r>
              <a:rPr sz="500" spc="8" dirty="0">
                <a:solidFill>
                  <a:srgbClr val="000080"/>
                </a:solidFill>
                <a:latin typeface="Times New Roman"/>
                <a:cs typeface="Times New Roman"/>
              </a:rPr>
              <a:t>A</a:t>
            </a:r>
            <a:r>
              <a:rPr sz="500" spc="-28" dirty="0">
                <a:solidFill>
                  <a:srgbClr val="000080"/>
                </a:solidFill>
                <a:latin typeface="Times New Roman"/>
                <a:cs typeface="Times New Roman"/>
              </a:rPr>
              <a:t> </a:t>
            </a:r>
            <a:r>
              <a:rPr sz="500" spc="4" dirty="0">
                <a:solidFill>
                  <a:srgbClr val="000080"/>
                </a:solidFill>
                <a:latin typeface="Times New Roman"/>
                <a:cs typeface="Times New Roman"/>
              </a:rPr>
              <a:t>base</a:t>
            </a:r>
            <a:endParaRPr sz="500">
              <a:latin typeface="Times New Roman"/>
              <a:cs typeface="Times New Roman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3172546" y="2322924"/>
            <a:ext cx="1934921" cy="0"/>
          </a:xfrm>
          <a:custGeom>
            <a:avLst/>
            <a:gdLst/>
            <a:ahLst/>
            <a:cxnLst/>
            <a:rect l="l" t="t" r="r" b="b"/>
            <a:pathLst>
              <a:path w="1964689">
                <a:moveTo>
                  <a:pt x="1964690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808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 txBox="1"/>
          <p:nvPr/>
        </p:nvSpPr>
        <p:spPr>
          <a:xfrm>
            <a:off x="3704745" y="2207673"/>
            <a:ext cx="870526" cy="103210"/>
          </a:xfrm>
          <a:prstGeom prst="rect">
            <a:avLst/>
          </a:prstGeom>
        </p:spPr>
        <p:txBody>
          <a:bodyPr vert="horz" wrap="square" lIns="0" tIns="10772" rIns="0" bIns="0" rtlCol="0">
            <a:spAutoFit/>
          </a:bodyPr>
          <a:lstStyle/>
          <a:p>
            <a:pPr marL="10259">
              <a:spcBef>
                <a:spcPts val="85"/>
              </a:spcBef>
            </a:pPr>
            <a:r>
              <a:rPr sz="600" b="1" dirty="0">
                <a:solidFill>
                  <a:srgbClr val="000080"/>
                </a:solidFill>
                <a:latin typeface="Times New Roman"/>
                <a:cs typeface="Times New Roman"/>
              </a:rPr>
              <a:t>Line</a:t>
            </a:r>
            <a:r>
              <a:rPr sz="600" b="1" spc="-4" dirty="0">
                <a:solidFill>
                  <a:srgbClr val="000080"/>
                </a:solidFill>
                <a:latin typeface="Times New Roman"/>
                <a:cs typeface="Times New Roman"/>
              </a:rPr>
              <a:t>-</a:t>
            </a:r>
            <a:r>
              <a:rPr sz="600" b="1" spc="-53" dirty="0">
                <a:solidFill>
                  <a:srgbClr val="000080"/>
                </a:solidFill>
                <a:latin typeface="Times New Roman"/>
                <a:cs typeface="Times New Roman"/>
              </a:rPr>
              <a:t>T</a:t>
            </a:r>
            <a:r>
              <a:rPr sz="600" b="1" dirty="0">
                <a:solidFill>
                  <a:srgbClr val="000080"/>
                </a:solidFill>
                <a:latin typeface="Times New Roman"/>
                <a:cs typeface="Times New Roman"/>
              </a:rPr>
              <a:t>o-G</a:t>
            </a:r>
            <a:r>
              <a:rPr sz="600" b="1" spc="-12" dirty="0">
                <a:solidFill>
                  <a:srgbClr val="000080"/>
                </a:solidFill>
                <a:latin typeface="Times New Roman"/>
                <a:cs typeface="Times New Roman"/>
              </a:rPr>
              <a:t>r</a:t>
            </a:r>
            <a:r>
              <a:rPr sz="600" b="1" dirty="0">
                <a:solidFill>
                  <a:srgbClr val="000080"/>
                </a:solidFill>
                <a:latin typeface="Times New Roman"/>
                <a:cs typeface="Times New Roman"/>
              </a:rPr>
              <a:t>ound</a:t>
            </a:r>
            <a:r>
              <a:rPr sz="600" dirty="0">
                <a:solidFill>
                  <a:srgbClr val="000080"/>
                </a:solidFill>
                <a:latin typeface="Times New Roman"/>
                <a:cs typeface="Times New Roman"/>
              </a:rPr>
              <a:t> </a:t>
            </a:r>
            <a:r>
              <a:rPr sz="600" b="1" dirty="0">
                <a:solidFill>
                  <a:srgbClr val="000080"/>
                </a:solidFill>
                <a:latin typeface="Times New Roman"/>
                <a:cs typeface="Times New Roman"/>
              </a:rPr>
              <a:t>Fault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7204364" y="6212229"/>
            <a:ext cx="300182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0777">
              <a:lnSpc>
                <a:spcPts val="1139"/>
              </a:lnSpc>
            </a:pPr>
            <a:r>
              <a:rPr sz="1000" dirty="0">
                <a:latin typeface="Times New Roman"/>
                <a:cs typeface="Times New Roman"/>
              </a:rPr>
              <a:t>134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1257011" y="1872186"/>
            <a:ext cx="904922" cy="326990"/>
          </a:xfrm>
          <a:prstGeom prst="rect">
            <a:avLst/>
          </a:prstGeom>
        </p:spPr>
        <p:txBody>
          <a:bodyPr vert="horz" wrap="square" lIns="0" tIns="24108" rIns="0" bIns="0" rtlCol="0">
            <a:spAutoFit/>
          </a:bodyPr>
          <a:lstStyle/>
          <a:p>
            <a:pPr marL="30777">
              <a:spcBef>
                <a:spcPts val="189"/>
              </a:spcBef>
            </a:pPr>
            <a:r>
              <a:rPr sz="600" b="1" dirty="0">
                <a:latin typeface="Times New Roman"/>
                <a:cs typeface="Times New Roman"/>
              </a:rPr>
              <a:t>Bus2</a:t>
            </a:r>
            <a:endParaRPr sz="600">
              <a:latin typeface="Times New Roman"/>
              <a:cs typeface="Times New Roman"/>
            </a:endParaRPr>
          </a:p>
          <a:p>
            <a:pPr marL="30777">
              <a:spcBef>
                <a:spcPts val="109"/>
              </a:spcBef>
            </a:pPr>
            <a:r>
              <a:rPr sz="800" baseline="-7936" dirty="0">
                <a:solidFill>
                  <a:srgbClr val="000080"/>
                </a:solidFill>
                <a:latin typeface="Times New Roman"/>
                <a:cs typeface="Times New Roman"/>
              </a:rPr>
              <a:t>=  </a:t>
            </a:r>
            <a:r>
              <a:rPr sz="800" spc="115" baseline="-7936" dirty="0">
                <a:solidFill>
                  <a:srgbClr val="000080"/>
                </a:solidFill>
                <a:latin typeface="Times New Roman"/>
                <a:cs typeface="Times New Roman"/>
              </a:rPr>
              <a:t> </a:t>
            </a:r>
            <a:r>
              <a:rPr sz="600" spc="-4" dirty="0">
                <a:latin typeface="Times New Roman"/>
                <a:cs typeface="Times New Roman"/>
              </a:rPr>
              <a:t>115.000</a:t>
            </a:r>
            <a:endParaRPr sz="600">
              <a:latin typeface="Times New Roman"/>
              <a:cs typeface="Times New Roman"/>
            </a:endParaRPr>
          </a:p>
          <a:p>
            <a:pPr marL="30777">
              <a:spcBef>
                <a:spcPts val="113"/>
              </a:spcBef>
            </a:pPr>
            <a:r>
              <a:rPr sz="600" dirty="0">
                <a:solidFill>
                  <a:srgbClr val="000080"/>
                </a:solidFill>
                <a:latin typeface="Times New Roman"/>
                <a:cs typeface="Times New Roman"/>
              </a:rPr>
              <a:t>=</a:t>
            </a:r>
            <a:r>
              <a:rPr sz="600" spc="242" dirty="0">
                <a:solidFill>
                  <a:srgbClr val="000080"/>
                </a:solidFill>
                <a:latin typeface="Times New Roman"/>
                <a:cs typeface="Times New Roman"/>
              </a:rPr>
              <a:t> </a:t>
            </a:r>
            <a:r>
              <a:rPr sz="600" dirty="0">
                <a:latin typeface="Times New Roman"/>
                <a:cs typeface="Times New Roman"/>
              </a:rPr>
              <a:t>1.10</a:t>
            </a:r>
            <a:r>
              <a:rPr sz="600" spc="-4" dirty="0">
                <a:latin typeface="Times New Roman"/>
                <a:cs typeface="Times New Roman"/>
              </a:rPr>
              <a:t> </a:t>
            </a:r>
            <a:r>
              <a:rPr sz="600" dirty="0">
                <a:solidFill>
                  <a:srgbClr val="000080"/>
                </a:solidFill>
                <a:latin typeface="Times New Roman"/>
                <a:cs typeface="Times New Roman"/>
              </a:rPr>
              <a:t>(User-Defined)</a:t>
            </a:r>
            <a:endParaRPr sz="600">
              <a:latin typeface="Times New Roman"/>
              <a:cs typeface="Times New Roman"/>
            </a:endParaRPr>
          </a:p>
        </p:txBody>
      </p:sp>
      <p:graphicFrame>
        <p:nvGraphicFramePr>
          <p:cNvPr id="34" name="object 34"/>
          <p:cNvGraphicFramePr>
            <a:graphicFrameLocks noGrp="1"/>
          </p:cNvGraphicFramePr>
          <p:nvPr/>
        </p:nvGraphicFramePr>
        <p:xfrm>
          <a:off x="429006" y="3896269"/>
          <a:ext cx="4813538" cy="45982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38048"/>
                <a:gridCol w="709179"/>
                <a:gridCol w="787351"/>
                <a:gridCol w="825500"/>
                <a:gridCol w="553460"/>
              </a:tblGrid>
              <a:tr h="5970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78130" algn="r">
                        <a:lnSpc>
                          <a:spcPts val="635"/>
                        </a:lnSpc>
                      </a:pPr>
                      <a:r>
                        <a:rPr sz="400" spc="5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3-Phase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88290" algn="r">
                        <a:lnSpc>
                          <a:spcPts val="635"/>
                        </a:lnSpc>
                      </a:pPr>
                      <a:r>
                        <a:rPr sz="400" spc="5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L-G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316865" algn="r">
                        <a:lnSpc>
                          <a:spcPts val="635"/>
                        </a:lnSpc>
                      </a:pPr>
                      <a:r>
                        <a:rPr sz="400" spc="5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L-L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2700" algn="r">
                        <a:lnSpc>
                          <a:spcPts val="635"/>
                        </a:lnSpc>
                      </a:pPr>
                      <a:r>
                        <a:rPr sz="400" spc="5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L-L-G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74119">
                <a:tc>
                  <a:txBody>
                    <a:bodyPr/>
                    <a:lstStyle/>
                    <a:p>
                      <a:pPr marL="20320">
                        <a:lnSpc>
                          <a:spcPts val="685"/>
                        </a:lnSpc>
                        <a:spcBef>
                          <a:spcPts val="125"/>
                        </a:spcBef>
                        <a:tabLst>
                          <a:tab pos="1758950" algn="l"/>
                        </a:tabLst>
                      </a:pPr>
                      <a:r>
                        <a:rPr sz="400" spc="5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Initial </a:t>
                      </a:r>
                      <a:r>
                        <a:rPr sz="400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Symmetrical</a:t>
                      </a:r>
                      <a:r>
                        <a:rPr sz="400" spc="5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 Current </a:t>
                      </a:r>
                      <a:r>
                        <a:rPr sz="400" spc="15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400" spc="5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(kA,</a:t>
                      </a:r>
                      <a:r>
                        <a:rPr sz="400" spc="10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400" spc="5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rms)	</a:t>
                      </a:r>
                      <a:r>
                        <a:rPr sz="400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: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10181" marB="0"/>
                </a:tc>
                <a:tc>
                  <a:txBody>
                    <a:bodyPr/>
                    <a:lstStyle/>
                    <a:p>
                      <a:pPr marR="279400" algn="r">
                        <a:lnSpc>
                          <a:spcPct val="100000"/>
                        </a:lnSpc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27.178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90195" algn="r">
                        <a:lnSpc>
                          <a:spcPct val="100000"/>
                        </a:lnSpc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20.624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319405" algn="r">
                        <a:lnSpc>
                          <a:spcPct val="100000"/>
                        </a:lnSpc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23.595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4604" algn="r">
                        <a:lnSpc>
                          <a:spcPct val="100000"/>
                        </a:lnSpc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25.109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74119">
                <a:tc>
                  <a:txBody>
                    <a:bodyPr/>
                    <a:lstStyle/>
                    <a:p>
                      <a:pPr marL="20320">
                        <a:lnSpc>
                          <a:spcPts val="685"/>
                        </a:lnSpc>
                        <a:spcBef>
                          <a:spcPts val="125"/>
                        </a:spcBef>
                        <a:tabLst>
                          <a:tab pos="1758950" algn="l"/>
                        </a:tabLst>
                      </a:pPr>
                      <a:r>
                        <a:rPr sz="400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Peak</a:t>
                      </a:r>
                      <a:r>
                        <a:rPr sz="400" spc="5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 Current </a:t>
                      </a:r>
                      <a:r>
                        <a:rPr sz="400" spc="10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400" spc="5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(kA), </a:t>
                      </a:r>
                      <a:r>
                        <a:rPr sz="400" spc="15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400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Method</a:t>
                      </a:r>
                      <a:r>
                        <a:rPr sz="400" spc="5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400" spc="10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C	</a:t>
                      </a:r>
                      <a:r>
                        <a:rPr sz="400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: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10181" marB="0"/>
                </a:tc>
                <a:tc>
                  <a:txBody>
                    <a:bodyPr/>
                    <a:lstStyle/>
                    <a:p>
                      <a:pPr marR="279400" algn="r">
                        <a:lnSpc>
                          <a:spcPct val="100000"/>
                        </a:lnSpc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67.630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90195" algn="r">
                        <a:lnSpc>
                          <a:spcPct val="100000"/>
                        </a:lnSpc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51.321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319405" algn="r">
                        <a:lnSpc>
                          <a:spcPct val="100000"/>
                        </a:lnSpc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58.714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4604" algn="r">
                        <a:lnSpc>
                          <a:spcPct val="100000"/>
                        </a:lnSpc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62.482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74118">
                <a:tc>
                  <a:txBody>
                    <a:bodyPr/>
                    <a:lstStyle/>
                    <a:p>
                      <a:pPr marL="20320">
                        <a:lnSpc>
                          <a:spcPts val="685"/>
                        </a:lnSpc>
                        <a:spcBef>
                          <a:spcPts val="125"/>
                        </a:spcBef>
                        <a:tabLst>
                          <a:tab pos="1758950" algn="l"/>
                        </a:tabLst>
                      </a:pPr>
                      <a:r>
                        <a:rPr sz="400" spc="5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Breaking Current </a:t>
                      </a:r>
                      <a:r>
                        <a:rPr sz="400" spc="20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400" spc="5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(kA, rms,</a:t>
                      </a:r>
                      <a:r>
                        <a:rPr sz="400" spc="10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400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symm)	: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10181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90195" algn="r">
                        <a:lnSpc>
                          <a:spcPct val="100000"/>
                        </a:lnSpc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20.624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319405" algn="r">
                        <a:lnSpc>
                          <a:spcPct val="100000"/>
                        </a:lnSpc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23.595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4604" algn="r">
                        <a:lnSpc>
                          <a:spcPct val="100000"/>
                        </a:lnSpc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25.109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69886">
                <a:tc>
                  <a:txBody>
                    <a:bodyPr/>
                    <a:lstStyle/>
                    <a:p>
                      <a:pPr marL="20320">
                        <a:lnSpc>
                          <a:spcPts val="635"/>
                        </a:lnSpc>
                        <a:spcBef>
                          <a:spcPts val="125"/>
                        </a:spcBef>
                        <a:tabLst>
                          <a:tab pos="1758950" algn="l"/>
                        </a:tabLst>
                      </a:pPr>
                      <a:r>
                        <a:rPr sz="400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Steady</a:t>
                      </a:r>
                      <a:r>
                        <a:rPr sz="400" spc="5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400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State</a:t>
                      </a:r>
                      <a:r>
                        <a:rPr sz="400" spc="5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 Current </a:t>
                      </a:r>
                      <a:r>
                        <a:rPr sz="400" spc="15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400" spc="5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(kA,</a:t>
                      </a:r>
                      <a:r>
                        <a:rPr sz="400" spc="10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400" spc="5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rms)	</a:t>
                      </a:r>
                      <a:r>
                        <a:rPr sz="400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: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10181" marB="0"/>
                </a:tc>
                <a:tc>
                  <a:txBody>
                    <a:bodyPr/>
                    <a:lstStyle/>
                    <a:p>
                      <a:pPr marR="279400" algn="r">
                        <a:lnSpc>
                          <a:spcPct val="100000"/>
                        </a:lnSpc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25.066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90195" algn="r">
                        <a:lnSpc>
                          <a:spcPct val="100000"/>
                        </a:lnSpc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20.624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319405" algn="r">
                        <a:lnSpc>
                          <a:spcPct val="100000"/>
                        </a:lnSpc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23.595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4604" algn="r">
                        <a:lnSpc>
                          <a:spcPct val="100000"/>
                        </a:lnSpc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25.109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</a:tbl>
          </a:graphicData>
        </a:graphic>
      </p:graphicFrame>
      <p:sp>
        <p:nvSpPr>
          <p:cNvPr id="35" name="object 35"/>
          <p:cNvSpPr txBox="1"/>
          <p:nvPr/>
        </p:nvSpPr>
        <p:spPr>
          <a:xfrm>
            <a:off x="436514" y="4314186"/>
            <a:ext cx="3079365" cy="195200"/>
          </a:xfrm>
          <a:prstGeom prst="rect">
            <a:avLst/>
          </a:prstGeom>
        </p:spPr>
        <p:txBody>
          <a:bodyPr vert="horz" wrap="square" lIns="0" tIns="28212" rIns="0" bIns="0" rtlCol="0">
            <a:spAutoFit/>
          </a:bodyPr>
          <a:lstStyle/>
          <a:p>
            <a:pPr marL="10259">
              <a:spcBef>
                <a:spcPts val="222"/>
              </a:spcBef>
            </a:pPr>
            <a:r>
              <a:rPr sz="500" spc="4" dirty="0">
                <a:solidFill>
                  <a:srgbClr val="000080"/>
                </a:solidFill>
                <a:latin typeface="Times New Roman"/>
                <a:cs typeface="Times New Roman"/>
              </a:rPr>
              <a:t># </a:t>
            </a:r>
            <a:r>
              <a:rPr sz="500" spc="125" dirty="0">
                <a:solidFill>
                  <a:srgbClr val="000080"/>
                </a:solidFill>
                <a:latin typeface="Times New Roman"/>
                <a:cs typeface="Times New Roman"/>
              </a:rPr>
              <a:t> </a:t>
            </a:r>
            <a:r>
              <a:rPr sz="500" spc="4" dirty="0">
                <a:solidFill>
                  <a:srgbClr val="000080"/>
                </a:solidFill>
                <a:latin typeface="Times New Roman"/>
                <a:cs typeface="Times New Roman"/>
              </a:rPr>
              <a:t>Indicates</a:t>
            </a:r>
            <a:r>
              <a:rPr sz="500" spc="-4" dirty="0">
                <a:solidFill>
                  <a:srgbClr val="000080"/>
                </a:solidFill>
                <a:latin typeface="Times New Roman"/>
                <a:cs typeface="Times New Roman"/>
              </a:rPr>
              <a:t> </a:t>
            </a:r>
            <a:r>
              <a:rPr sz="500" spc="4" dirty="0">
                <a:solidFill>
                  <a:srgbClr val="000080"/>
                </a:solidFill>
                <a:latin typeface="Times New Roman"/>
                <a:cs typeface="Times New Roman"/>
              </a:rPr>
              <a:t>a</a:t>
            </a:r>
            <a:r>
              <a:rPr sz="500" dirty="0">
                <a:solidFill>
                  <a:srgbClr val="000080"/>
                </a:solidFill>
                <a:latin typeface="Times New Roman"/>
                <a:cs typeface="Times New Roman"/>
              </a:rPr>
              <a:t> </a:t>
            </a:r>
            <a:r>
              <a:rPr sz="500" spc="4" dirty="0">
                <a:solidFill>
                  <a:srgbClr val="000080"/>
                </a:solidFill>
                <a:latin typeface="Times New Roman"/>
                <a:cs typeface="Times New Roman"/>
              </a:rPr>
              <a:t>fault</a:t>
            </a:r>
            <a:r>
              <a:rPr sz="500" dirty="0">
                <a:solidFill>
                  <a:srgbClr val="000080"/>
                </a:solidFill>
                <a:latin typeface="Times New Roman"/>
                <a:cs typeface="Times New Roman"/>
              </a:rPr>
              <a:t> </a:t>
            </a:r>
            <a:r>
              <a:rPr sz="500" spc="4" dirty="0">
                <a:solidFill>
                  <a:srgbClr val="000080"/>
                </a:solidFill>
                <a:latin typeface="Times New Roman"/>
                <a:cs typeface="Times New Roman"/>
              </a:rPr>
              <a:t>current</a:t>
            </a:r>
            <a:r>
              <a:rPr sz="500" spc="-4" dirty="0">
                <a:solidFill>
                  <a:srgbClr val="000080"/>
                </a:solidFill>
                <a:latin typeface="Times New Roman"/>
                <a:cs typeface="Times New Roman"/>
              </a:rPr>
              <a:t> </a:t>
            </a:r>
            <a:r>
              <a:rPr sz="500" spc="4" dirty="0">
                <a:solidFill>
                  <a:srgbClr val="000080"/>
                </a:solidFill>
                <a:latin typeface="Times New Roman"/>
                <a:cs typeface="Times New Roman"/>
              </a:rPr>
              <a:t>contribution</a:t>
            </a:r>
            <a:r>
              <a:rPr sz="500" dirty="0">
                <a:solidFill>
                  <a:srgbClr val="000080"/>
                </a:solidFill>
                <a:latin typeface="Times New Roman"/>
                <a:cs typeface="Times New Roman"/>
              </a:rPr>
              <a:t> </a:t>
            </a:r>
            <a:r>
              <a:rPr sz="500" spc="4" dirty="0">
                <a:solidFill>
                  <a:srgbClr val="000080"/>
                </a:solidFill>
                <a:latin typeface="Times New Roman"/>
                <a:cs typeface="Times New Roman"/>
              </a:rPr>
              <a:t>from</a:t>
            </a:r>
            <a:r>
              <a:rPr sz="500" spc="125" dirty="0">
                <a:solidFill>
                  <a:srgbClr val="000080"/>
                </a:solidFill>
                <a:latin typeface="Times New Roman"/>
                <a:cs typeface="Times New Roman"/>
              </a:rPr>
              <a:t> </a:t>
            </a:r>
            <a:r>
              <a:rPr sz="500" spc="4" dirty="0">
                <a:solidFill>
                  <a:srgbClr val="000080"/>
                </a:solidFill>
                <a:latin typeface="Times New Roman"/>
                <a:cs typeface="Times New Roman"/>
              </a:rPr>
              <a:t>a</a:t>
            </a:r>
            <a:r>
              <a:rPr sz="500" spc="-4" dirty="0">
                <a:solidFill>
                  <a:srgbClr val="000080"/>
                </a:solidFill>
                <a:latin typeface="Times New Roman"/>
                <a:cs typeface="Times New Roman"/>
              </a:rPr>
              <a:t> </a:t>
            </a:r>
            <a:r>
              <a:rPr sz="500" spc="4" dirty="0">
                <a:solidFill>
                  <a:srgbClr val="000080"/>
                </a:solidFill>
                <a:latin typeface="Times New Roman"/>
                <a:cs typeface="Times New Roman"/>
              </a:rPr>
              <a:t>three-winding</a:t>
            </a:r>
            <a:r>
              <a:rPr sz="500" dirty="0">
                <a:solidFill>
                  <a:srgbClr val="000080"/>
                </a:solidFill>
                <a:latin typeface="Times New Roman"/>
                <a:cs typeface="Times New Roman"/>
              </a:rPr>
              <a:t> </a:t>
            </a:r>
            <a:r>
              <a:rPr sz="500" spc="4" dirty="0">
                <a:solidFill>
                  <a:srgbClr val="000080"/>
                </a:solidFill>
                <a:latin typeface="Times New Roman"/>
                <a:cs typeface="Times New Roman"/>
              </a:rPr>
              <a:t>transformer.</a:t>
            </a:r>
            <a:endParaRPr sz="500">
              <a:latin typeface="Times New Roman"/>
              <a:cs typeface="Times New Roman"/>
            </a:endParaRPr>
          </a:p>
          <a:p>
            <a:pPr marL="10259">
              <a:spcBef>
                <a:spcPts val="145"/>
              </a:spcBef>
            </a:pPr>
            <a:r>
              <a:rPr sz="500" spc="4" dirty="0">
                <a:solidFill>
                  <a:srgbClr val="008000"/>
                </a:solidFill>
                <a:latin typeface="Times New Roman"/>
                <a:cs typeface="Times New Roman"/>
              </a:rPr>
              <a:t>*  </a:t>
            </a:r>
            <a:r>
              <a:rPr sz="500" spc="8" dirty="0">
                <a:solidFill>
                  <a:srgbClr val="008000"/>
                </a:solidFill>
                <a:latin typeface="Times New Roman"/>
                <a:cs typeface="Times New Roman"/>
              </a:rPr>
              <a:t> </a:t>
            </a:r>
            <a:r>
              <a:rPr sz="500" spc="4" dirty="0">
                <a:solidFill>
                  <a:srgbClr val="000080"/>
                </a:solidFill>
                <a:latin typeface="Times New Roman"/>
                <a:cs typeface="Times New Roman"/>
              </a:rPr>
              <a:t>Indicates</a:t>
            </a:r>
            <a:r>
              <a:rPr sz="500" dirty="0">
                <a:solidFill>
                  <a:srgbClr val="000080"/>
                </a:solidFill>
                <a:latin typeface="Times New Roman"/>
                <a:cs typeface="Times New Roman"/>
              </a:rPr>
              <a:t> </a:t>
            </a:r>
            <a:r>
              <a:rPr sz="500" spc="4" dirty="0">
                <a:solidFill>
                  <a:srgbClr val="000080"/>
                </a:solidFill>
                <a:latin typeface="Times New Roman"/>
                <a:cs typeface="Times New Roman"/>
              </a:rPr>
              <a:t>a</a:t>
            </a:r>
            <a:r>
              <a:rPr sz="500" dirty="0">
                <a:solidFill>
                  <a:srgbClr val="000080"/>
                </a:solidFill>
                <a:latin typeface="Times New Roman"/>
                <a:cs typeface="Times New Roman"/>
              </a:rPr>
              <a:t> </a:t>
            </a:r>
            <a:r>
              <a:rPr sz="500" spc="4" dirty="0">
                <a:solidFill>
                  <a:srgbClr val="000080"/>
                </a:solidFill>
                <a:latin typeface="Times New Roman"/>
                <a:cs typeface="Times New Roman"/>
              </a:rPr>
              <a:t>zero </a:t>
            </a:r>
            <a:r>
              <a:rPr sz="500" dirty="0">
                <a:solidFill>
                  <a:srgbClr val="000080"/>
                </a:solidFill>
                <a:latin typeface="Times New Roman"/>
                <a:cs typeface="Times New Roman"/>
              </a:rPr>
              <a:t>sequence </a:t>
            </a:r>
            <a:r>
              <a:rPr sz="500" spc="4" dirty="0">
                <a:solidFill>
                  <a:srgbClr val="000080"/>
                </a:solidFill>
                <a:latin typeface="Times New Roman"/>
                <a:cs typeface="Times New Roman"/>
              </a:rPr>
              <a:t>fault current</a:t>
            </a:r>
            <a:r>
              <a:rPr sz="500" dirty="0">
                <a:solidFill>
                  <a:srgbClr val="000080"/>
                </a:solidFill>
                <a:latin typeface="Times New Roman"/>
                <a:cs typeface="Times New Roman"/>
              </a:rPr>
              <a:t> </a:t>
            </a:r>
            <a:r>
              <a:rPr sz="500" spc="4" dirty="0">
                <a:solidFill>
                  <a:srgbClr val="000080"/>
                </a:solidFill>
                <a:latin typeface="Times New Roman"/>
                <a:cs typeface="Times New Roman"/>
              </a:rPr>
              <a:t>contribution</a:t>
            </a:r>
            <a:r>
              <a:rPr sz="500" dirty="0">
                <a:solidFill>
                  <a:srgbClr val="000080"/>
                </a:solidFill>
                <a:latin typeface="Times New Roman"/>
                <a:cs typeface="Times New Roman"/>
              </a:rPr>
              <a:t> </a:t>
            </a:r>
            <a:r>
              <a:rPr sz="500" spc="4" dirty="0">
                <a:solidFill>
                  <a:srgbClr val="000080"/>
                </a:solidFill>
                <a:latin typeface="Times New Roman"/>
                <a:cs typeface="Times New Roman"/>
              </a:rPr>
              <a:t>(3I0) from</a:t>
            </a:r>
            <a:r>
              <a:rPr sz="500" dirty="0">
                <a:solidFill>
                  <a:srgbClr val="000080"/>
                </a:solidFill>
                <a:latin typeface="Times New Roman"/>
                <a:cs typeface="Times New Roman"/>
              </a:rPr>
              <a:t> </a:t>
            </a:r>
            <a:r>
              <a:rPr sz="500" spc="4" dirty="0">
                <a:solidFill>
                  <a:srgbClr val="000080"/>
                </a:solidFill>
                <a:latin typeface="Times New Roman"/>
                <a:cs typeface="Times New Roman"/>
              </a:rPr>
              <a:t>a</a:t>
            </a:r>
            <a:r>
              <a:rPr sz="500" dirty="0">
                <a:solidFill>
                  <a:srgbClr val="000080"/>
                </a:solidFill>
                <a:latin typeface="Times New Roman"/>
                <a:cs typeface="Times New Roman"/>
              </a:rPr>
              <a:t> </a:t>
            </a:r>
            <a:r>
              <a:rPr sz="500" spc="4" dirty="0">
                <a:solidFill>
                  <a:srgbClr val="000080"/>
                </a:solidFill>
                <a:latin typeface="Times New Roman"/>
                <a:cs typeface="Times New Roman"/>
              </a:rPr>
              <a:t>grounded </a:t>
            </a:r>
            <a:r>
              <a:rPr sz="500" dirty="0">
                <a:solidFill>
                  <a:srgbClr val="000080"/>
                </a:solidFill>
                <a:latin typeface="Times New Roman"/>
                <a:cs typeface="Times New Roman"/>
              </a:rPr>
              <a:t>Delta-</a:t>
            </a:r>
            <a:r>
              <a:rPr sz="500" spc="-40" dirty="0">
                <a:solidFill>
                  <a:srgbClr val="000080"/>
                </a:solidFill>
                <a:latin typeface="Times New Roman"/>
                <a:cs typeface="Times New Roman"/>
              </a:rPr>
              <a:t> </a:t>
            </a:r>
            <a:r>
              <a:rPr sz="500" spc="8" dirty="0">
                <a:solidFill>
                  <a:srgbClr val="000080"/>
                </a:solidFill>
                <a:latin typeface="Times New Roman"/>
                <a:cs typeface="Times New Roman"/>
              </a:rPr>
              <a:t>Y</a:t>
            </a:r>
            <a:r>
              <a:rPr sz="500" spc="-20" dirty="0">
                <a:solidFill>
                  <a:srgbClr val="000080"/>
                </a:solidFill>
                <a:latin typeface="Times New Roman"/>
                <a:cs typeface="Times New Roman"/>
              </a:rPr>
              <a:t> </a:t>
            </a:r>
            <a:r>
              <a:rPr sz="500" spc="4" dirty="0">
                <a:solidFill>
                  <a:srgbClr val="000080"/>
                </a:solidFill>
                <a:latin typeface="Times New Roman"/>
                <a:cs typeface="Times New Roman"/>
              </a:rPr>
              <a:t>transformer.</a:t>
            </a:r>
            <a:endParaRPr sz="5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70164" y="1219290"/>
            <a:ext cx="7068656" cy="0"/>
          </a:xfrm>
          <a:custGeom>
            <a:avLst/>
            <a:gdLst/>
            <a:ahLst/>
            <a:cxnLst/>
            <a:rect l="l" t="t" r="r" b="b"/>
            <a:pathLst>
              <a:path w="7177405">
                <a:moveTo>
                  <a:pt x="0" y="0"/>
                </a:moveTo>
                <a:lnTo>
                  <a:pt x="7177405" y="0"/>
                </a:lnTo>
              </a:path>
            </a:pathLst>
          </a:custGeom>
          <a:ln w="3175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70164" y="1469745"/>
            <a:ext cx="7068656" cy="0"/>
          </a:xfrm>
          <a:custGeom>
            <a:avLst/>
            <a:gdLst/>
            <a:ahLst/>
            <a:cxnLst/>
            <a:rect l="l" t="t" r="r" b="b"/>
            <a:pathLst>
              <a:path w="7177405">
                <a:moveTo>
                  <a:pt x="0" y="0"/>
                </a:moveTo>
                <a:lnTo>
                  <a:pt x="7177405" y="0"/>
                </a:lnTo>
              </a:path>
            </a:pathLst>
          </a:custGeom>
          <a:ln w="3175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371476" y="706976"/>
            <a:ext cx="363345" cy="259663"/>
          </a:xfrm>
          <a:prstGeom prst="rect">
            <a:avLst/>
          </a:prstGeom>
        </p:spPr>
        <p:txBody>
          <a:bodyPr vert="horz" wrap="square" lIns="0" tIns="10772" rIns="0" bIns="0" rtlCol="0">
            <a:spAutoFit/>
          </a:bodyPr>
          <a:lstStyle/>
          <a:p>
            <a:pPr marL="10259">
              <a:spcBef>
                <a:spcPts val="85"/>
              </a:spcBef>
            </a:pPr>
            <a:r>
              <a:rPr sz="600" dirty="0">
                <a:solidFill>
                  <a:srgbClr val="000080"/>
                </a:solidFill>
                <a:latin typeface="Times New Roman"/>
                <a:cs typeface="Times New Roman"/>
              </a:rPr>
              <a:t>Location:</a:t>
            </a:r>
            <a:endParaRPr sz="600">
              <a:latin typeface="Times New Roman"/>
              <a:cs typeface="Times New Roman"/>
            </a:endParaRPr>
          </a:p>
          <a:p>
            <a:pPr marL="10259">
              <a:spcBef>
                <a:spcPts val="493"/>
              </a:spcBef>
            </a:pPr>
            <a:r>
              <a:rPr sz="600" dirty="0">
                <a:solidFill>
                  <a:srgbClr val="000080"/>
                </a:solidFill>
                <a:latin typeface="Times New Roman"/>
                <a:cs typeface="Times New Roman"/>
              </a:rPr>
              <a:t>Contract: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87411" y="706976"/>
            <a:ext cx="439016" cy="103210"/>
          </a:xfrm>
          <a:prstGeom prst="rect">
            <a:avLst/>
          </a:prstGeom>
        </p:spPr>
        <p:txBody>
          <a:bodyPr vert="horz" wrap="square" lIns="0" tIns="10772" rIns="0" bIns="0" rtlCol="0">
            <a:spAutoFit/>
          </a:bodyPr>
          <a:lstStyle/>
          <a:p>
            <a:pPr marL="10259">
              <a:spcBef>
                <a:spcPts val="85"/>
              </a:spcBef>
            </a:pPr>
            <a:r>
              <a:rPr sz="600" dirty="0">
                <a:latin typeface="Times New Roman"/>
                <a:cs typeface="Times New Roman"/>
              </a:rPr>
              <a:t>El</a:t>
            </a:r>
            <a:r>
              <a:rPr sz="600" spc="-36" dirty="0">
                <a:latin typeface="Times New Roman"/>
                <a:cs typeface="Times New Roman"/>
              </a:rPr>
              <a:t> </a:t>
            </a:r>
            <a:r>
              <a:rPr sz="600" spc="-4" dirty="0">
                <a:latin typeface="Times New Roman"/>
                <a:cs typeface="Times New Roman"/>
              </a:rPr>
              <a:t>Salvador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71475" y="943178"/>
            <a:ext cx="377729" cy="259663"/>
          </a:xfrm>
          <a:prstGeom prst="rect">
            <a:avLst/>
          </a:prstGeom>
        </p:spPr>
        <p:txBody>
          <a:bodyPr vert="horz" wrap="square" lIns="0" tIns="10772" rIns="0" bIns="0" rtlCol="0">
            <a:spAutoFit/>
          </a:bodyPr>
          <a:lstStyle/>
          <a:p>
            <a:pPr marL="10259">
              <a:spcBef>
                <a:spcPts val="85"/>
              </a:spcBef>
            </a:pPr>
            <a:r>
              <a:rPr sz="600" dirty="0">
                <a:solidFill>
                  <a:srgbClr val="000080"/>
                </a:solidFill>
                <a:latin typeface="Times New Roman"/>
                <a:cs typeface="Times New Roman"/>
              </a:rPr>
              <a:t>Engineer:</a:t>
            </a:r>
            <a:endParaRPr sz="600">
              <a:latin typeface="Times New Roman"/>
              <a:cs typeface="Times New Roman"/>
            </a:endParaRPr>
          </a:p>
          <a:p>
            <a:pPr marL="10259">
              <a:spcBef>
                <a:spcPts val="517"/>
              </a:spcBef>
            </a:pPr>
            <a:r>
              <a:rPr sz="600" spc="-4" dirty="0">
                <a:solidFill>
                  <a:srgbClr val="000080"/>
                </a:solidFill>
                <a:latin typeface="Times New Roman"/>
                <a:cs typeface="Times New Roman"/>
              </a:rPr>
              <a:t>Filename: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87412" y="943178"/>
            <a:ext cx="769841" cy="259663"/>
          </a:xfrm>
          <a:prstGeom prst="rect">
            <a:avLst/>
          </a:prstGeom>
        </p:spPr>
        <p:txBody>
          <a:bodyPr vert="horz" wrap="square" lIns="0" tIns="10772" rIns="0" bIns="0" rtlCol="0">
            <a:spAutoFit/>
          </a:bodyPr>
          <a:lstStyle/>
          <a:p>
            <a:pPr marL="10259">
              <a:spcBef>
                <a:spcPts val="85"/>
              </a:spcBef>
            </a:pPr>
            <a:r>
              <a:rPr sz="600" spc="-4" dirty="0">
                <a:latin typeface="Times New Roman"/>
                <a:cs typeface="Times New Roman"/>
              </a:rPr>
              <a:t>Jaime</a:t>
            </a:r>
            <a:r>
              <a:rPr sz="600" spc="-24" dirty="0">
                <a:latin typeface="Times New Roman"/>
                <a:cs typeface="Times New Roman"/>
              </a:rPr>
              <a:t> </a:t>
            </a:r>
            <a:r>
              <a:rPr sz="600" spc="-4" dirty="0">
                <a:latin typeface="Times New Roman"/>
                <a:cs typeface="Times New Roman"/>
              </a:rPr>
              <a:t>Guevara</a:t>
            </a:r>
            <a:endParaRPr sz="600">
              <a:latin typeface="Times New Roman"/>
              <a:cs typeface="Times New Roman"/>
            </a:endParaRPr>
          </a:p>
          <a:p>
            <a:pPr marL="10259">
              <a:spcBef>
                <a:spcPts val="517"/>
              </a:spcBef>
            </a:pPr>
            <a:r>
              <a:rPr sz="600" spc="-4" dirty="0">
                <a:latin typeface="Times New Roman"/>
                <a:cs typeface="Times New Roman"/>
              </a:rPr>
              <a:t>SimulacionCH15Sep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203191" y="1005080"/>
            <a:ext cx="1076277" cy="103210"/>
          </a:xfrm>
          <a:prstGeom prst="rect">
            <a:avLst/>
          </a:prstGeom>
        </p:spPr>
        <p:txBody>
          <a:bodyPr vert="horz" wrap="square" lIns="0" tIns="10772" rIns="0" bIns="0" rtlCol="0">
            <a:spAutoFit/>
          </a:bodyPr>
          <a:lstStyle/>
          <a:p>
            <a:pPr marL="10259">
              <a:spcBef>
                <a:spcPts val="85"/>
              </a:spcBef>
            </a:pPr>
            <a:r>
              <a:rPr sz="600" spc="-4" dirty="0">
                <a:solidFill>
                  <a:srgbClr val="000080"/>
                </a:solidFill>
                <a:latin typeface="Times New Roman"/>
                <a:cs typeface="Times New Roman"/>
              </a:rPr>
              <a:t>Study</a:t>
            </a:r>
            <a:r>
              <a:rPr sz="600" spc="-8" dirty="0">
                <a:solidFill>
                  <a:srgbClr val="000080"/>
                </a:solidFill>
                <a:latin typeface="Times New Roman"/>
                <a:cs typeface="Times New Roman"/>
              </a:rPr>
              <a:t> </a:t>
            </a:r>
            <a:r>
              <a:rPr sz="600" dirty="0">
                <a:solidFill>
                  <a:srgbClr val="000080"/>
                </a:solidFill>
                <a:latin typeface="Times New Roman"/>
                <a:cs typeface="Times New Roman"/>
              </a:rPr>
              <a:t>Case:</a:t>
            </a:r>
            <a:r>
              <a:rPr sz="600" spc="279" dirty="0">
                <a:solidFill>
                  <a:srgbClr val="000080"/>
                </a:solidFill>
                <a:latin typeface="Times New Roman"/>
                <a:cs typeface="Times New Roman"/>
              </a:rPr>
              <a:t> </a:t>
            </a:r>
            <a:r>
              <a:rPr sz="600" spc="-4" dirty="0">
                <a:latin typeface="Times New Roman"/>
                <a:cs typeface="Times New Roman"/>
              </a:rPr>
              <a:t>BUS115kV_1G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589050" y="552167"/>
            <a:ext cx="304559" cy="269237"/>
          </a:xfrm>
          <a:prstGeom prst="rect">
            <a:avLst/>
          </a:prstGeom>
        </p:spPr>
        <p:txBody>
          <a:bodyPr vert="horz" wrap="square" lIns="0" tIns="45653" rIns="0" bIns="0" rtlCol="0">
            <a:spAutoFit/>
          </a:bodyPr>
          <a:lstStyle/>
          <a:p>
            <a:pPr marL="18979">
              <a:spcBef>
                <a:spcPts val="359"/>
              </a:spcBef>
            </a:pPr>
            <a:r>
              <a:rPr sz="600" b="1" spc="-20" dirty="0">
                <a:solidFill>
                  <a:srgbClr val="800000"/>
                </a:solidFill>
                <a:latin typeface="Times New Roman"/>
                <a:cs typeface="Times New Roman"/>
              </a:rPr>
              <a:t>ETAP</a:t>
            </a:r>
            <a:endParaRPr sz="600">
              <a:latin typeface="Times New Roman"/>
              <a:cs typeface="Times New Roman"/>
            </a:endParaRPr>
          </a:p>
          <a:p>
            <a:pPr marL="10259">
              <a:spcBef>
                <a:spcPts val="254"/>
              </a:spcBef>
            </a:pPr>
            <a:r>
              <a:rPr sz="600" dirty="0">
                <a:solidFill>
                  <a:srgbClr val="800000"/>
                </a:solidFill>
                <a:latin typeface="Times New Roman"/>
                <a:cs typeface="Times New Roman"/>
              </a:rPr>
              <a:t>19.0.1C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847292" y="588875"/>
            <a:ext cx="221384" cy="103210"/>
          </a:xfrm>
          <a:prstGeom prst="rect">
            <a:avLst/>
          </a:prstGeom>
        </p:spPr>
        <p:txBody>
          <a:bodyPr vert="horz" wrap="square" lIns="0" tIns="10772" rIns="0" bIns="0" rtlCol="0">
            <a:spAutoFit/>
          </a:bodyPr>
          <a:lstStyle/>
          <a:p>
            <a:pPr marL="10259">
              <a:spcBef>
                <a:spcPts val="85"/>
              </a:spcBef>
            </a:pPr>
            <a:r>
              <a:rPr sz="600" spc="-4" dirty="0">
                <a:solidFill>
                  <a:srgbClr val="000080"/>
                </a:solidFill>
                <a:latin typeface="Times New Roman"/>
                <a:cs typeface="Times New Roman"/>
              </a:rPr>
              <a:t>Page: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306946" y="588875"/>
            <a:ext cx="69417" cy="103210"/>
          </a:xfrm>
          <a:prstGeom prst="rect">
            <a:avLst/>
          </a:prstGeom>
        </p:spPr>
        <p:txBody>
          <a:bodyPr vert="horz" wrap="square" lIns="0" tIns="10772" rIns="0" bIns="0" rtlCol="0">
            <a:spAutoFit/>
          </a:bodyPr>
          <a:lstStyle/>
          <a:p>
            <a:pPr marL="10259">
              <a:spcBef>
                <a:spcPts val="85"/>
              </a:spcBef>
            </a:pPr>
            <a:r>
              <a:rPr sz="600" dirty="0">
                <a:latin typeface="Times New Roman"/>
                <a:cs typeface="Times New Roman"/>
              </a:rPr>
              <a:t>1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847292" y="706976"/>
            <a:ext cx="216381" cy="259663"/>
          </a:xfrm>
          <a:prstGeom prst="rect">
            <a:avLst/>
          </a:prstGeom>
        </p:spPr>
        <p:txBody>
          <a:bodyPr vert="horz" wrap="square" lIns="0" tIns="10772" rIns="0" bIns="0" rtlCol="0">
            <a:spAutoFit/>
          </a:bodyPr>
          <a:lstStyle/>
          <a:p>
            <a:pPr marL="10259">
              <a:spcBef>
                <a:spcPts val="85"/>
              </a:spcBef>
            </a:pPr>
            <a:r>
              <a:rPr sz="600" spc="-4" dirty="0">
                <a:solidFill>
                  <a:srgbClr val="000080"/>
                </a:solidFill>
                <a:latin typeface="Times New Roman"/>
                <a:cs typeface="Times New Roman"/>
              </a:rPr>
              <a:t>Date:</a:t>
            </a:r>
            <a:endParaRPr sz="600">
              <a:latin typeface="Times New Roman"/>
              <a:cs typeface="Times New Roman"/>
            </a:endParaRPr>
          </a:p>
          <a:p>
            <a:pPr marL="10259">
              <a:spcBef>
                <a:spcPts val="493"/>
              </a:spcBef>
            </a:pPr>
            <a:r>
              <a:rPr sz="600" spc="-4" dirty="0">
                <a:solidFill>
                  <a:srgbClr val="000080"/>
                </a:solidFill>
                <a:latin typeface="Times New Roman"/>
                <a:cs typeface="Times New Roman"/>
              </a:rPr>
              <a:t>SN: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71476" y="588875"/>
            <a:ext cx="299556" cy="103210"/>
          </a:xfrm>
          <a:prstGeom prst="rect">
            <a:avLst/>
          </a:prstGeom>
        </p:spPr>
        <p:txBody>
          <a:bodyPr vert="horz" wrap="square" lIns="0" tIns="10772" rIns="0" bIns="0" rtlCol="0">
            <a:spAutoFit/>
          </a:bodyPr>
          <a:lstStyle/>
          <a:p>
            <a:pPr marL="10259">
              <a:spcBef>
                <a:spcPts val="85"/>
              </a:spcBef>
            </a:pPr>
            <a:r>
              <a:rPr sz="600" spc="-4" dirty="0">
                <a:solidFill>
                  <a:srgbClr val="000080"/>
                </a:solidFill>
                <a:latin typeface="Times New Roman"/>
                <a:cs typeface="Times New Roman"/>
              </a:rPr>
              <a:t>Project: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87412" y="588875"/>
            <a:ext cx="874905" cy="103210"/>
          </a:xfrm>
          <a:prstGeom prst="rect">
            <a:avLst/>
          </a:prstGeom>
        </p:spPr>
        <p:txBody>
          <a:bodyPr vert="horz" wrap="square" lIns="0" tIns="10772" rIns="0" bIns="0" rtlCol="0">
            <a:spAutoFit/>
          </a:bodyPr>
          <a:lstStyle/>
          <a:p>
            <a:pPr marL="10259">
              <a:spcBef>
                <a:spcPts val="85"/>
              </a:spcBef>
            </a:pPr>
            <a:r>
              <a:rPr sz="600" spc="-4" dirty="0">
                <a:latin typeface="Times New Roman"/>
                <a:cs typeface="Times New Roman"/>
              </a:rPr>
              <a:t>Simulacion</a:t>
            </a:r>
            <a:r>
              <a:rPr sz="600" spc="-24" dirty="0">
                <a:latin typeface="Times New Roman"/>
                <a:cs typeface="Times New Roman"/>
              </a:rPr>
              <a:t> </a:t>
            </a:r>
            <a:r>
              <a:rPr sz="600" dirty="0">
                <a:latin typeface="Times New Roman"/>
                <a:cs typeface="Times New Roman"/>
              </a:rPr>
              <a:t>CH15deSep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306945" y="706976"/>
            <a:ext cx="436514" cy="103210"/>
          </a:xfrm>
          <a:prstGeom prst="rect">
            <a:avLst/>
          </a:prstGeom>
        </p:spPr>
        <p:txBody>
          <a:bodyPr vert="horz" wrap="square" lIns="0" tIns="10772" rIns="0" bIns="0" rtlCol="0">
            <a:spAutoFit/>
          </a:bodyPr>
          <a:lstStyle/>
          <a:p>
            <a:pPr marL="10259">
              <a:spcBef>
                <a:spcPts val="85"/>
              </a:spcBef>
            </a:pPr>
            <a:r>
              <a:rPr sz="600" dirty="0">
                <a:latin typeface="Times New Roman"/>
                <a:cs typeface="Times New Roman"/>
              </a:rPr>
              <a:t>28-09-2021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847292" y="943178"/>
            <a:ext cx="363345" cy="259663"/>
          </a:xfrm>
          <a:prstGeom prst="rect">
            <a:avLst/>
          </a:prstGeom>
        </p:spPr>
        <p:txBody>
          <a:bodyPr vert="horz" wrap="square" lIns="0" tIns="10772" rIns="0" bIns="0" rtlCol="0">
            <a:spAutoFit/>
          </a:bodyPr>
          <a:lstStyle/>
          <a:p>
            <a:pPr marL="10259">
              <a:spcBef>
                <a:spcPts val="85"/>
              </a:spcBef>
            </a:pPr>
            <a:r>
              <a:rPr sz="600" dirty="0">
                <a:solidFill>
                  <a:srgbClr val="000080"/>
                </a:solidFill>
                <a:latin typeface="Times New Roman"/>
                <a:cs typeface="Times New Roman"/>
              </a:rPr>
              <a:t>Revision:</a:t>
            </a:r>
            <a:endParaRPr sz="600">
              <a:latin typeface="Times New Roman"/>
              <a:cs typeface="Times New Roman"/>
            </a:endParaRPr>
          </a:p>
          <a:p>
            <a:pPr marL="10259">
              <a:spcBef>
                <a:spcPts val="517"/>
              </a:spcBef>
            </a:pPr>
            <a:r>
              <a:rPr sz="600" dirty="0">
                <a:solidFill>
                  <a:srgbClr val="000080"/>
                </a:solidFill>
                <a:latin typeface="Times New Roman"/>
                <a:cs typeface="Times New Roman"/>
              </a:rPr>
              <a:t>Config.: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306946" y="943178"/>
            <a:ext cx="294553" cy="259663"/>
          </a:xfrm>
          <a:prstGeom prst="rect">
            <a:avLst/>
          </a:prstGeom>
        </p:spPr>
        <p:txBody>
          <a:bodyPr vert="horz" wrap="square" lIns="0" tIns="10772" rIns="0" bIns="0" rtlCol="0">
            <a:spAutoFit/>
          </a:bodyPr>
          <a:lstStyle/>
          <a:p>
            <a:pPr marL="10259">
              <a:spcBef>
                <a:spcPts val="85"/>
              </a:spcBef>
            </a:pPr>
            <a:r>
              <a:rPr sz="600" dirty="0">
                <a:latin typeface="Times New Roman"/>
                <a:cs typeface="Times New Roman"/>
              </a:rPr>
              <a:t>Base</a:t>
            </a:r>
            <a:endParaRPr sz="600">
              <a:latin typeface="Times New Roman"/>
              <a:cs typeface="Times New Roman"/>
            </a:endParaRPr>
          </a:p>
          <a:p>
            <a:pPr marL="10259">
              <a:spcBef>
                <a:spcPts val="517"/>
              </a:spcBef>
            </a:pPr>
            <a:r>
              <a:rPr sz="600" spc="-4" dirty="0">
                <a:latin typeface="Times New Roman"/>
                <a:cs typeface="Times New Roman"/>
              </a:rPr>
              <a:t>Normal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070610" y="1620019"/>
            <a:ext cx="1292658" cy="102174"/>
          </a:xfrm>
          <a:prstGeom prst="rect">
            <a:avLst/>
          </a:prstGeom>
        </p:spPr>
        <p:txBody>
          <a:bodyPr vert="horz" wrap="square" lIns="0" tIns="9746" rIns="0" bIns="0" rtlCol="0">
            <a:spAutoFit/>
          </a:bodyPr>
          <a:lstStyle/>
          <a:p>
            <a:pPr marL="10259">
              <a:spcBef>
                <a:spcPts val="77"/>
              </a:spcBef>
            </a:pPr>
            <a:r>
              <a:rPr sz="600" b="1" u="sng" spc="-12" dirty="0">
                <a:solidFill>
                  <a:srgbClr val="000080"/>
                </a:solidFill>
                <a:uFill>
                  <a:solidFill>
                    <a:srgbClr val="000080"/>
                  </a:solidFill>
                </a:uFill>
                <a:latin typeface="Times New Roman"/>
                <a:cs typeface="Times New Roman"/>
              </a:rPr>
              <a:t>SHORT-</a:t>
            </a:r>
            <a:r>
              <a:rPr sz="600" b="1" u="sng" spc="-16" dirty="0">
                <a:solidFill>
                  <a:srgbClr val="000080"/>
                </a:solidFill>
                <a:uFill>
                  <a:solidFill>
                    <a:srgbClr val="00008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600" b="1" u="sng" spc="-8" dirty="0">
                <a:solidFill>
                  <a:srgbClr val="000080"/>
                </a:solidFill>
                <a:uFill>
                  <a:solidFill>
                    <a:srgbClr val="000080"/>
                  </a:solidFill>
                </a:uFill>
                <a:latin typeface="Times New Roman"/>
                <a:cs typeface="Times New Roman"/>
              </a:rPr>
              <a:t>CIRCUIT</a:t>
            </a:r>
            <a:r>
              <a:rPr sz="600" b="1" u="sng" spc="-28" dirty="0">
                <a:solidFill>
                  <a:srgbClr val="000080"/>
                </a:solidFill>
                <a:uFill>
                  <a:solidFill>
                    <a:srgbClr val="00008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600" b="1" u="sng" spc="-12" dirty="0">
                <a:solidFill>
                  <a:srgbClr val="000080"/>
                </a:solidFill>
                <a:uFill>
                  <a:solidFill>
                    <a:srgbClr val="000080"/>
                  </a:solidFill>
                </a:uFill>
                <a:latin typeface="Times New Roman"/>
                <a:cs typeface="Times New Roman"/>
              </a:rPr>
              <a:t>REPORT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36515" y="1878294"/>
            <a:ext cx="601614" cy="323966"/>
          </a:xfrm>
          <a:prstGeom prst="rect">
            <a:avLst/>
          </a:prstGeom>
        </p:spPr>
        <p:txBody>
          <a:bodyPr vert="horz" wrap="square" lIns="0" tIns="16414" rIns="0" bIns="0" rtlCol="0">
            <a:spAutoFit/>
          </a:bodyPr>
          <a:lstStyle/>
          <a:p>
            <a:pPr marL="10259" marR="4104">
              <a:lnSpc>
                <a:spcPct val="111000"/>
              </a:lnSpc>
              <a:spcBef>
                <a:spcPts val="129"/>
              </a:spcBef>
            </a:pPr>
            <a:r>
              <a:rPr sz="600" spc="-4" dirty="0">
                <a:solidFill>
                  <a:srgbClr val="000080"/>
                </a:solidFill>
                <a:latin typeface="Times New Roman"/>
                <a:cs typeface="Times New Roman"/>
              </a:rPr>
              <a:t>Fault </a:t>
            </a:r>
            <a:r>
              <a:rPr sz="600" dirty="0">
                <a:solidFill>
                  <a:srgbClr val="000080"/>
                </a:solidFill>
                <a:latin typeface="Times New Roman"/>
                <a:cs typeface="Times New Roman"/>
              </a:rPr>
              <a:t>at bus: </a:t>
            </a:r>
            <a:r>
              <a:rPr sz="600" spc="4" dirty="0">
                <a:solidFill>
                  <a:srgbClr val="000080"/>
                </a:solidFill>
                <a:latin typeface="Times New Roman"/>
                <a:cs typeface="Times New Roman"/>
              </a:rPr>
              <a:t> </a:t>
            </a:r>
            <a:r>
              <a:rPr sz="600" spc="-4" dirty="0">
                <a:solidFill>
                  <a:srgbClr val="000080"/>
                </a:solidFill>
                <a:latin typeface="Times New Roman"/>
                <a:cs typeface="Times New Roman"/>
              </a:rPr>
              <a:t>Nominal </a:t>
            </a:r>
            <a:r>
              <a:rPr sz="600" dirty="0">
                <a:solidFill>
                  <a:srgbClr val="000080"/>
                </a:solidFill>
                <a:latin typeface="Times New Roman"/>
                <a:cs typeface="Times New Roman"/>
              </a:rPr>
              <a:t>kV </a:t>
            </a:r>
            <a:r>
              <a:rPr sz="600" spc="4" dirty="0">
                <a:solidFill>
                  <a:srgbClr val="000080"/>
                </a:solidFill>
                <a:latin typeface="Times New Roman"/>
                <a:cs typeface="Times New Roman"/>
              </a:rPr>
              <a:t> </a:t>
            </a:r>
            <a:r>
              <a:rPr sz="600" spc="-12" dirty="0">
                <a:solidFill>
                  <a:srgbClr val="000080"/>
                </a:solidFill>
                <a:latin typeface="Times New Roman"/>
                <a:cs typeface="Times New Roman"/>
              </a:rPr>
              <a:t>Voltage</a:t>
            </a:r>
            <a:r>
              <a:rPr sz="600" spc="-24" dirty="0">
                <a:solidFill>
                  <a:srgbClr val="000080"/>
                </a:solidFill>
                <a:latin typeface="Times New Roman"/>
                <a:cs typeface="Times New Roman"/>
              </a:rPr>
              <a:t> </a:t>
            </a:r>
            <a:r>
              <a:rPr sz="600" dirty="0">
                <a:solidFill>
                  <a:srgbClr val="000080"/>
                </a:solidFill>
                <a:latin typeface="Times New Roman"/>
                <a:cs typeface="Times New Roman"/>
              </a:rPr>
              <a:t>c</a:t>
            </a:r>
            <a:r>
              <a:rPr sz="600" spc="-20" dirty="0">
                <a:solidFill>
                  <a:srgbClr val="000080"/>
                </a:solidFill>
                <a:latin typeface="Times New Roman"/>
                <a:cs typeface="Times New Roman"/>
              </a:rPr>
              <a:t> </a:t>
            </a:r>
            <a:r>
              <a:rPr sz="600" spc="-4" dirty="0">
                <a:solidFill>
                  <a:srgbClr val="000080"/>
                </a:solidFill>
                <a:latin typeface="Times New Roman"/>
                <a:cs typeface="Times New Roman"/>
              </a:rPr>
              <a:t>Factor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5221288" y="2322924"/>
            <a:ext cx="1764194" cy="0"/>
          </a:xfrm>
          <a:custGeom>
            <a:avLst/>
            <a:gdLst/>
            <a:ahLst/>
            <a:cxnLst/>
            <a:rect l="l" t="t" r="r" b="b"/>
            <a:pathLst>
              <a:path w="1791334">
                <a:moveTo>
                  <a:pt x="1791335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808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5392016" y="2086803"/>
            <a:ext cx="1463386" cy="266578"/>
          </a:xfrm>
          <a:prstGeom prst="rect">
            <a:avLst/>
          </a:prstGeom>
        </p:spPr>
        <p:txBody>
          <a:bodyPr vert="horz" wrap="square" lIns="0" tIns="9746" rIns="0" bIns="0" rtlCol="0">
            <a:spAutoFit/>
          </a:bodyPr>
          <a:lstStyle/>
          <a:p>
            <a:pPr marL="183124" marR="4104" indent="-173377">
              <a:lnSpc>
                <a:spcPct val="138700"/>
              </a:lnSpc>
              <a:spcBef>
                <a:spcPts val="77"/>
              </a:spcBef>
            </a:pPr>
            <a:r>
              <a:rPr sz="600" b="1" dirty="0">
                <a:solidFill>
                  <a:srgbClr val="000080"/>
                </a:solidFill>
                <a:latin typeface="Times New Roman"/>
                <a:cs typeface="Times New Roman"/>
              </a:rPr>
              <a:t>Positive &amp; </a:t>
            </a:r>
            <a:r>
              <a:rPr sz="600" b="1" spc="-4" dirty="0">
                <a:solidFill>
                  <a:srgbClr val="000080"/>
                </a:solidFill>
                <a:latin typeface="Times New Roman"/>
                <a:cs typeface="Times New Roman"/>
              </a:rPr>
              <a:t>Zero Sequence Impedances </a:t>
            </a:r>
            <a:r>
              <a:rPr sz="600" b="1" spc="-129" dirty="0">
                <a:solidFill>
                  <a:srgbClr val="000080"/>
                </a:solidFill>
                <a:latin typeface="Times New Roman"/>
                <a:cs typeface="Times New Roman"/>
              </a:rPr>
              <a:t> </a:t>
            </a:r>
            <a:r>
              <a:rPr sz="600" b="1" dirty="0">
                <a:solidFill>
                  <a:srgbClr val="000080"/>
                </a:solidFill>
                <a:latin typeface="Times New Roman"/>
                <a:cs typeface="Times New Roman"/>
              </a:rPr>
              <a:t>Looking</a:t>
            </a:r>
            <a:r>
              <a:rPr sz="600" b="1" spc="-4" dirty="0">
                <a:solidFill>
                  <a:srgbClr val="000080"/>
                </a:solidFill>
                <a:latin typeface="Times New Roman"/>
                <a:cs typeface="Times New Roman"/>
              </a:rPr>
              <a:t> </a:t>
            </a:r>
            <a:r>
              <a:rPr sz="600" b="1" dirty="0">
                <a:solidFill>
                  <a:srgbClr val="000080"/>
                </a:solidFill>
                <a:latin typeface="Times New Roman"/>
                <a:cs typeface="Times New Roman"/>
              </a:rPr>
              <a:t>into</a:t>
            </a:r>
            <a:r>
              <a:rPr sz="600" b="1" spc="-4" dirty="0">
                <a:solidFill>
                  <a:srgbClr val="000080"/>
                </a:solidFill>
                <a:latin typeface="Times New Roman"/>
                <a:cs typeface="Times New Roman"/>
              </a:rPr>
              <a:t> "From</a:t>
            </a:r>
            <a:r>
              <a:rPr sz="600" b="1" dirty="0">
                <a:solidFill>
                  <a:srgbClr val="000080"/>
                </a:solidFill>
                <a:latin typeface="Times New Roman"/>
                <a:cs typeface="Times New Roman"/>
              </a:rPr>
              <a:t> Bus"</a:t>
            </a:r>
            <a:endParaRPr sz="600">
              <a:latin typeface="Times New Roman"/>
              <a:cs typeface="Times New Roman"/>
            </a:endParaRPr>
          </a:p>
        </p:txBody>
      </p:sp>
      <p:graphicFrame>
        <p:nvGraphicFramePr>
          <p:cNvPr id="22" name="object 22"/>
          <p:cNvGraphicFramePr>
            <a:graphicFrameLocks noGrp="1"/>
          </p:cNvGraphicFramePr>
          <p:nvPr/>
        </p:nvGraphicFramePr>
        <p:xfrm>
          <a:off x="449022" y="2458696"/>
          <a:ext cx="6524575" cy="83229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46138"/>
                <a:gridCol w="56284"/>
                <a:gridCol w="300182"/>
                <a:gridCol w="552835"/>
                <a:gridCol w="40650"/>
                <a:gridCol w="462780"/>
                <a:gridCol w="462154"/>
                <a:gridCol w="397741"/>
                <a:gridCol w="39399"/>
                <a:gridCol w="340830"/>
                <a:gridCol w="38148"/>
                <a:gridCol w="419629"/>
                <a:gridCol w="297055"/>
                <a:gridCol w="56284"/>
                <a:gridCol w="454650"/>
                <a:gridCol w="397741"/>
                <a:gridCol w="56284"/>
                <a:gridCol w="397741"/>
                <a:gridCol w="56284"/>
                <a:gridCol w="397741"/>
                <a:gridCol w="56284"/>
                <a:gridCol w="397741"/>
              </a:tblGrid>
              <a:tr h="90248">
                <a:tc>
                  <a:txBody>
                    <a:bodyPr/>
                    <a:lstStyle/>
                    <a:p>
                      <a:pPr algn="ctr">
                        <a:lnSpc>
                          <a:spcPts val="670"/>
                        </a:lnSpc>
                      </a:pPr>
                      <a:r>
                        <a:rPr sz="400" spc="5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ID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6360">
                        <a:lnSpc>
                          <a:spcPts val="670"/>
                        </a:lnSpc>
                      </a:pPr>
                      <a:r>
                        <a:rPr sz="400" spc="5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ID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5405">
                        <a:lnSpc>
                          <a:spcPts val="670"/>
                        </a:lnSpc>
                      </a:pPr>
                      <a:r>
                        <a:rPr sz="400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From</a:t>
                      </a:r>
                      <a:r>
                        <a:rPr sz="400" spc="-35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400" spc="5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Bus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8575">
                        <a:lnSpc>
                          <a:spcPts val="670"/>
                        </a:lnSpc>
                      </a:pPr>
                      <a:r>
                        <a:rPr sz="400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Symm.</a:t>
                      </a:r>
                      <a:r>
                        <a:rPr sz="400" spc="-30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400" spc="5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rms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70"/>
                        </a:lnSpc>
                      </a:pPr>
                      <a:r>
                        <a:rPr sz="400" spc="-30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Va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70"/>
                        </a:lnSpc>
                      </a:pPr>
                      <a:r>
                        <a:rPr sz="400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Vb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7000">
                        <a:lnSpc>
                          <a:spcPts val="670"/>
                        </a:lnSpc>
                      </a:pPr>
                      <a:r>
                        <a:rPr sz="400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Vc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ts val="670"/>
                        </a:lnSpc>
                      </a:pPr>
                      <a:r>
                        <a:rPr sz="400" spc="5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Ia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0650">
                        <a:lnSpc>
                          <a:spcPts val="670"/>
                        </a:lnSpc>
                      </a:pPr>
                      <a:r>
                        <a:rPr sz="400" spc="5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3I0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70"/>
                        </a:lnSpc>
                      </a:pPr>
                      <a:r>
                        <a:rPr sz="400" spc="5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R1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70"/>
                        </a:lnSpc>
                      </a:pPr>
                      <a:r>
                        <a:rPr sz="400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X1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70"/>
                        </a:lnSpc>
                      </a:pPr>
                      <a:r>
                        <a:rPr sz="400" spc="5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R0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70"/>
                        </a:lnSpc>
                      </a:pPr>
                      <a:r>
                        <a:rPr sz="400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X0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</a:tr>
              <a:tr h="162083">
                <a:tc>
                  <a:txBody>
                    <a:bodyPr/>
                    <a:lstStyle/>
                    <a:p>
                      <a:pPr marL="56515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Bus2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37466" marB="0">
                    <a:lnT w="12700">
                      <a:solidFill>
                        <a:srgbClr val="80808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7150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sz="400" spc="-5" dirty="0">
                          <a:latin typeface="Times New Roman"/>
                          <a:cs typeface="Times New Roman"/>
                        </a:rPr>
                        <a:t>Total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37466" marB="0">
                    <a:lnT w="12700">
                      <a:solidFill>
                        <a:srgbClr val="80808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12700">
                      <a:solidFill>
                        <a:srgbClr val="80808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2225" algn="r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0.00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37466" marB="0">
                    <a:lnT w="12700">
                      <a:solidFill>
                        <a:srgbClr val="80808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R="26034" algn="r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25.171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37466" marB="0">
                    <a:lnT w="12700">
                      <a:solidFill>
                        <a:srgbClr val="80808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R="52069" algn="r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0.00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37466" marB="0">
                    <a:lnT w="12700">
                      <a:solidFill>
                        <a:srgbClr val="80808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35560" algn="r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136.94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37466" marB="0">
                    <a:lnT w="12700">
                      <a:solidFill>
                        <a:srgbClr val="80808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5730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137.68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37466" marB="0">
                    <a:lnT w="12700">
                      <a:solidFill>
                        <a:srgbClr val="80808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sz="400" dirty="0">
                          <a:latin typeface="Times New Roman"/>
                          <a:cs typeface="Times New Roman"/>
                        </a:rPr>
                        <a:t>15.138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37466" marB="0">
                    <a:lnT w="12700">
                      <a:solidFill>
                        <a:srgbClr val="80808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9539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15.138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37466" marB="0">
                    <a:lnT w="12700">
                      <a:solidFill>
                        <a:srgbClr val="80808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2.16E-001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37466" marB="0">
                    <a:lnT w="12700">
                      <a:solidFill>
                        <a:srgbClr val="80808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5244" algn="ctr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sz="400" dirty="0">
                          <a:latin typeface="Times New Roman"/>
                          <a:cs typeface="Times New Roman"/>
                        </a:rPr>
                        <a:t>2.18E+000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37466" marB="0">
                    <a:lnT w="12700">
                      <a:solidFill>
                        <a:srgbClr val="80808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2390" algn="ctr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sz="400" dirty="0">
                          <a:latin typeface="Times New Roman"/>
                          <a:cs typeface="Times New Roman"/>
                        </a:rPr>
                        <a:t>7.52E-001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37466" marB="0">
                    <a:lnT w="12700">
                      <a:solidFill>
                        <a:srgbClr val="80808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5244" algn="ctr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sz="400" dirty="0">
                          <a:latin typeface="Times New Roman"/>
                          <a:cs typeface="Times New Roman"/>
                        </a:rPr>
                        <a:t>6.52E+000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37466" marB="0">
                    <a:lnT w="12700">
                      <a:solidFill>
                        <a:srgbClr val="808080"/>
                      </a:solidFill>
                      <a:prstDash val="solid"/>
                    </a:lnT>
                  </a:tcPr>
                </a:tc>
              </a:tr>
              <a:tr h="14823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 marL="56515">
                        <a:lnSpc>
                          <a:spcPct val="100000"/>
                        </a:lnSpc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Bus1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448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 marL="57150">
                        <a:lnSpc>
                          <a:spcPct val="100000"/>
                        </a:lnSpc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Bus2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448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 marR="21590" algn="r">
                        <a:lnSpc>
                          <a:spcPct val="100000"/>
                        </a:lnSpc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40.39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448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 marR="24765" algn="r">
                        <a:lnSpc>
                          <a:spcPct val="100000"/>
                        </a:lnSpc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2.010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448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 marR="51435" algn="r">
                        <a:lnSpc>
                          <a:spcPct val="100000"/>
                        </a:lnSpc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89.70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448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 marR="34290" algn="r">
                        <a:lnSpc>
                          <a:spcPct val="100000"/>
                        </a:lnSpc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90.28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448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 marL="125730">
                        <a:lnSpc>
                          <a:spcPct val="100000"/>
                        </a:lnSpc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109.72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448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 marL="124460">
                        <a:lnSpc>
                          <a:spcPct val="100000"/>
                        </a:lnSpc>
                      </a:pPr>
                      <a:r>
                        <a:rPr sz="400" dirty="0">
                          <a:latin typeface="Times New Roman"/>
                          <a:cs typeface="Times New Roman"/>
                        </a:rPr>
                        <a:t>4.100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448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 marL="168910">
                        <a:lnSpc>
                          <a:spcPct val="100000"/>
                        </a:lnSpc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9.849</a:t>
                      </a:r>
                      <a:r>
                        <a:rPr sz="4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400" spc="5" dirty="0">
                          <a:solidFill>
                            <a:srgbClr val="008000"/>
                          </a:solidFill>
                          <a:latin typeface="Times New Roman"/>
                          <a:cs typeface="Times New Roman"/>
                        </a:rPr>
                        <a:t>*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448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 algn="r">
                        <a:lnSpc>
                          <a:spcPct val="100000"/>
                        </a:lnSpc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1.21E+000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448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 marL="55244" algn="ctr">
                        <a:lnSpc>
                          <a:spcPct val="100000"/>
                        </a:lnSpc>
                      </a:pPr>
                      <a:r>
                        <a:rPr sz="400" dirty="0">
                          <a:latin typeface="Times New Roman"/>
                          <a:cs typeface="Times New Roman"/>
                        </a:rPr>
                        <a:t>2.74E+001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448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 marL="72390" algn="ctr">
                        <a:lnSpc>
                          <a:spcPct val="100000"/>
                        </a:lnSpc>
                      </a:pPr>
                      <a:r>
                        <a:rPr sz="400" dirty="0">
                          <a:latin typeface="Times New Roman"/>
                          <a:cs typeface="Times New Roman"/>
                        </a:rPr>
                        <a:t>2.96E-001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448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 marL="55244" algn="ctr">
                        <a:lnSpc>
                          <a:spcPct val="100000"/>
                        </a:lnSpc>
                      </a:pPr>
                      <a:r>
                        <a:rPr sz="400" dirty="0">
                          <a:latin typeface="Times New Roman"/>
                          <a:cs typeface="Times New Roman"/>
                        </a:rPr>
                        <a:t>1.01E+001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4480" marB="0"/>
                </a:tc>
              </a:tr>
              <a:tr h="207695">
                <a:tc>
                  <a:txBody>
                    <a:bodyPr/>
                    <a:lstStyle/>
                    <a:p>
                      <a:pPr marL="57150" marR="133985">
                        <a:lnSpc>
                          <a:spcPct val="125000"/>
                        </a:lnSpc>
                        <a:spcBef>
                          <a:spcPts val="235"/>
                        </a:spcBef>
                      </a:pPr>
                      <a:r>
                        <a:rPr sz="400" dirty="0">
                          <a:latin typeface="Times New Roman"/>
                          <a:cs typeface="Times New Roman"/>
                        </a:rPr>
                        <a:t>EQUI</a:t>
                      </a:r>
                      <a:r>
                        <a:rPr sz="400" spc="-85" dirty="0">
                          <a:latin typeface="Times New Roman"/>
                          <a:cs typeface="Times New Roman"/>
                        </a:rPr>
                        <a:t>V</a:t>
                      </a:r>
                      <a:r>
                        <a:rPr sz="400" spc="-5" dirty="0">
                          <a:latin typeface="Times New Roman"/>
                          <a:cs typeface="Times New Roman"/>
                        </a:rPr>
                        <a:t>ALENT</a:t>
                      </a:r>
                      <a:r>
                        <a:rPr sz="400" dirty="0">
                          <a:latin typeface="Times New Roman"/>
                          <a:cs typeface="Times New Roman"/>
                        </a:rPr>
                        <a:t>E </a:t>
                      </a:r>
                      <a:r>
                        <a:rPr sz="400" spc="-5" dirty="0">
                          <a:latin typeface="Times New Roman"/>
                          <a:cs typeface="Times New Roman"/>
                        </a:rPr>
                        <a:t>DE  </a:t>
                      </a:r>
                      <a:r>
                        <a:rPr sz="400" spc="10" dirty="0">
                          <a:latin typeface="Times New Roman"/>
                          <a:cs typeface="Times New Roman"/>
                        </a:rPr>
                        <a:t>RED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1914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778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Bus2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362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2225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400" dirty="0">
                          <a:latin typeface="Times New Roman"/>
                          <a:cs typeface="Times New Roman"/>
                        </a:rPr>
                        <a:t>110.00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3620" marB="0"/>
                </a:tc>
                <a:tc>
                  <a:txBody>
                    <a:bodyPr/>
                    <a:lstStyle/>
                    <a:p>
                      <a:pPr marR="26034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23.164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3620" marB="0"/>
                </a:tc>
                <a:tc>
                  <a:txBody>
                    <a:bodyPr/>
                    <a:lstStyle/>
                    <a:p>
                      <a:pPr marR="52069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400" dirty="0">
                          <a:latin typeface="Times New Roman"/>
                          <a:cs typeface="Times New Roman"/>
                        </a:rPr>
                        <a:t>110.00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362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34925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400" dirty="0">
                          <a:latin typeface="Times New Roman"/>
                          <a:cs typeface="Times New Roman"/>
                        </a:rPr>
                        <a:t>110.00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362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890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400" dirty="0">
                          <a:latin typeface="Times New Roman"/>
                          <a:cs typeface="Times New Roman"/>
                        </a:rPr>
                        <a:t>110.00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3620" marB="0"/>
                </a:tc>
                <a:tc>
                  <a:txBody>
                    <a:bodyPr/>
                    <a:lstStyle/>
                    <a:p>
                      <a:pPr marL="8826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400" spc="-30" dirty="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sz="400" dirty="0">
                          <a:latin typeface="Times New Roman"/>
                          <a:cs typeface="Times New Roman"/>
                        </a:rPr>
                        <a:t>1.054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362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6891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5.391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362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2.46E-001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362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5244"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400" dirty="0">
                          <a:latin typeface="Times New Roman"/>
                          <a:cs typeface="Times New Roman"/>
                        </a:rPr>
                        <a:t>2.37E+000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362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5244"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400" dirty="0">
                          <a:latin typeface="Times New Roman"/>
                          <a:cs typeface="Times New Roman"/>
                        </a:rPr>
                        <a:t>4.94E+000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362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5244"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400" dirty="0">
                          <a:latin typeface="Times New Roman"/>
                          <a:cs typeface="Times New Roman"/>
                        </a:rPr>
                        <a:t>1.78E+001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3620" marB="0"/>
                </a:tc>
              </a:tr>
              <a:tr h="124210">
                <a:tc>
                  <a:txBody>
                    <a:bodyPr/>
                    <a:lstStyle/>
                    <a:p>
                      <a:pPr marL="57150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Bus3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36652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7785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Bus1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36652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1590" algn="r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40.39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36652" marB="0"/>
                </a:tc>
                <a:tc>
                  <a:txBody>
                    <a:bodyPr/>
                    <a:lstStyle/>
                    <a:p>
                      <a:pPr marR="24765" algn="r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0.000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36652" marB="0"/>
                </a:tc>
                <a:tc>
                  <a:txBody>
                    <a:bodyPr/>
                    <a:lstStyle/>
                    <a:p>
                      <a:pPr marR="51435" algn="r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89.70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36652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34290" algn="r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90.28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36652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5730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109.72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36652" marB="0"/>
                </a:tc>
                <a:tc>
                  <a:txBody>
                    <a:bodyPr/>
                    <a:lstStyle/>
                    <a:p>
                      <a:pPr marL="124460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sz="400" dirty="0">
                          <a:latin typeface="Times New Roman"/>
                          <a:cs typeface="Times New Roman"/>
                        </a:rPr>
                        <a:t>0.000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36652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68910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0.000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36652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83325">
                <a:tc>
                  <a:txBody>
                    <a:bodyPr/>
                    <a:lstStyle/>
                    <a:p>
                      <a:pPr marL="57150">
                        <a:lnSpc>
                          <a:spcPts val="635"/>
                        </a:lnSpc>
                        <a:spcBef>
                          <a:spcPts val="290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GENERADOR</a:t>
                      </a:r>
                      <a:r>
                        <a:rPr sz="4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400" dirty="0">
                          <a:latin typeface="Times New Roman"/>
                          <a:cs typeface="Times New Roman"/>
                        </a:rPr>
                        <a:t>U-1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362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7785">
                        <a:lnSpc>
                          <a:spcPts val="635"/>
                        </a:lnSpc>
                        <a:spcBef>
                          <a:spcPts val="290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Bus1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362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2225" algn="r">
                        <a:lnSpc>
                          <a:spcPts val="635"/>
                        </a:lnSpc>
                        <a:spcBef>
                          <a:spcPts val="290"/>
                        </a:spcBef>
                      </a:pPr>
                      <a:r>
                        <a:rPr sz="400" dirty="0">
                          <a:latin typeface="Times New Roman"/>
                          <a:cs typeface="Times New Roman"/>
                        </a:rPr>
                        <a:t>110.00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3620" marB="0"/>
                </a:tc>
                <a:tc>
                  <a:txBody>
                    <a:bodyPr/>
                    <a:lstStyle/>
                    <a:p>
                      <a:pPr marR="26034" algn="r">
                        <a:lnSpc>
                          <a:spcPts val="635"/>
                        </a:lnSpc>
                        <a:spcBef>
                          <a:spcPts val="290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16.752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3620" marB="0"/>
                </a:tc>
                <a:tc>
                  <a:txBody>
                    <a:bodyPr/>
                    <a:lstStyle/>
                    <a:p>
                      <a:pPr marR="52069" algn="r">
                        <a:lnSpc>
                          <a:spcPts val="635"/>
                        </a:lnSpc>
                        <a:spcBef>
                          <a:spcPts val="290"/>
                        </a:spcBef>
                      </a:pPr>
                      <a:r>
                        <a:rPr sz="400" dirty="0">
                          <a:latin typeface="Times New Roman"/>
                          <a:cs typeface="Times New Roman"/>
                        </a:rPr>
                        <a:t>110.00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362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34925" algn="r">
                        <a:lnSpc>
                          <a:spcPts val="635"/>
                        </a:lnSpc>
                        <a:spcBef>
                          <a:spcPts val="290"/>
                        </a:spcBef>
                      </a:pPr>
                      <a:r>
                        <a:rPr sz="400" dirty="0">
                          <a:latin typeface="Times New Roman"/>
                          <a:cs typeface="Times New Roman"/>
                        </a:rPr>
                        <a:t>110.00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362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8905">
                        <a:lnSpc>
                          <a:spcPts val="635"/>
                        </a:lnSpc>
                        <a:spcBef>
                          <a:spcPts val="290"/>
                        </a:spcBef>
                      </a:pPr>
                      <a:r>
                        <a:rPr sz="400" dirty="0">
                          <a:latin typeface="Times New Roman"/>
                          <a:cs typeface="Times New Roman"/>
                        </a:rPr>
                        <a:t>110.00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3620" marB="0"/>
                </a:tc>
                <a:tc>
                  <a:txBody>
                    <a:bodyPr/>
                    <a:lstStyle/>
                    <a:p>
                      <a:pPr marL="124460">
                        <a:lnSpc>
                          <a:spcPts val="635"/>
                        </a:lnSpc>
                        <a:spcBef>
                          <a:spcPts val="290"/>
                        </a:spcBef>
                      </a:pPr>
                      <a:r>
                        <a:rPr sz="400" dirty="0">
                          <a:latin typeface="Times New Roman"/>
                          <a:cs typeface="Times New Roman"/>
                        </a:rPr>
                        <a:t>5.845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362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68910">
                        <a:lnSpc>
                          <a:spcPts val="635"/>
                        </a:lnSpc>
                        <a:spcBef>
                          <a:spcPts val="290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0.000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362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635"/>
                        </a:lnSpc>
                        <a:spcBef>
                          <a:spcPts val="290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9.14E-001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362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5244" algn="ctr">
                        <a:lnSpc>
                          <a:spcPts val="635"/>
                        </a:lnSpc>
                        <a:spcBef>
                          <a:spcPts val="290"/>
                        </a:spcBef>
                      </a:pPr>
                      <a:r>
                        <a:rPr sz="400" dirty="0">
                          <a:latin typeface="Times New Roman"/>
                          <a:cs typeface="Times New Roman"/>
                        </a:rPr>
                        <a:t>1.74E+001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362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5244" algn="ctr">
                        <a:lnSpc>
                          <a:spcPts val="635"/>
                        </a:lnSpc>
                        <a:spcBef>
                          <a:spcPts val="290"/>
                        </a:spcBef>
                      </a:pPr>
                      <a:r>
                        <a:rPr sz="400" dirty="0">
                          <a:latin typeface="Times New Roman"/>
                          <a:cs typeface="Times New Roman"/>
                        </a:rPr>
                        <a:t>1.67E+005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362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5244" algn="ctr">
                        <a:lnSpc>
                          <a:spcPts val="635"/>
                        </a:lnSpc>
                        <a:spcBef>
                          <a:spcPts val="290"/>
                        </a:spcBef>
                      </a:pPr>
                      <a:r>
                        <a:rPr sz="400" dirty="0">
                          <a:latin typeface="Times New Roman"/>
                          <a:cs typeface="Times New Roman"/>
                        </a:rPr>
                        <a:t>6.40E+000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3620" marB="0"/>
                </a:tc>
              </a:tr>
            </a:tbl>
          </a:graphicData>
        </a:graphic>
      </p:graphicFrame>
      <p:sp>
        <p:nvSpPr>
          <p:cNvPr id="23" name="object 23"/>
          <p:cNvSpPr txBox="1"/>
          <p:nvPr/>
        </p:nvSpPr>
        <p:spPr>
          <a:xfrm>
            <a:off x="734195" y="2350616"/>
            <a:ext cx="330825" cy="88857"/>
          </a:xfrm>
          <a:prstGeom prst="rect">
            <a:avLst/>
          </a:prstGeom>
        </p:spPr>
        <p:txBody>
          <a:bodyPr vert="horz" wrap="square" lIns="0" tIns="11798" rIns="0" bIns="0" rtlCol="0">
            <a:spAutoFit/>
          </a:bodyPr>
          <a:lstStyle/>
          <a:p>
            <a:pPr marL="10259">
              <a:spcBef>
                <a:spcPts val="93"/>
              </a:spcBef>
            </a:pPr>
            <a:r>
              <a:rPr sz="500" dirty="0">
                <a:solidFill>
                  <a:srgbClr val="000080"/>
                </a:solidFill>
                <a:latin typeface="Times New Roman"/>
                <a:cs typeface="Times New Roman"/>
              </a:rPr>
              <a:t>Fro</a:t>
            </a:r>
            <a:r>
              <a:rPr sz="500" spc="8" dirty="0">
                <a:solidFill>
                  <a:srgbClr val="000080"/>
                </a:solidFill>
                <a:latin typeface="Times New Roman"/>
                <a:cs typeface="Times New Roman"/>
              </a:rPr>
              <a:t>m</a:t>
            </a:r>
            <a:r>
              <a:rPr sz="500" dirty="0">
                <a:solidFill>
                  <a:srgbClr val="000080"/>
                </a:solidFill>
                <a:latin typeface="Times New Roman"/>
                <a:cs typeface="Times New Roman"/>
              </a:rPr>
              <a:t> </a:t>
            </a:r>
            <a:r>
              <a:rPr sz="500" spc="4" dirty="0">
                <a:solidFill>
                  <a:srgbClr val="000080"/>
                </a:solidFill>
                <a:latin typeface="Times New Roman"/>
                <a:cs typeface="Times New Roman"/>
              </a:rPr>
              <a:t>Bus</a:t>
            </a:r>
            <a:endParaRPr sz="50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655378" y="2350616"/>
            <a:ext cx="244523" cy="88857"/>
          </a:xfrm>
          <a:prstGeom prst="rect">
            <a:avLst/>
          </a:prstGeom>
        </p:spPr>
        <p:txBody>
          <a:bodyPr vert="horz" wrap="square" lIns="0" tIns="11798" rIns="0" bIns="0" rtlCol="0">
            <a:spAutoFit/>
          </a:bodyPr>
          <a:lstStyle/>
          <a:p>
            <a:pPr marL="10259">
              <a:spcBef>
                <a:spcPts val="93"/>
              </a:spcBef>
            </a:pPr>
            <a:r>
              <a:rPr sz="500" spc="-28" dirty="0">
                <a:solidFill>
                  <a:srgbClr val="000080"/>
                </a:solidFill>
                <a:latin typeface="Times New Roman"/>
                <a:cs typeface="Times New Roman"/>
              </a:rPr>
              <a:t>T</a:t>
            </a:r>
            <a:r>
              <a:rPr sz="500" spc="4" dirty="0">
                <a:solidFill>
                  <a:srgbClr val="000080"/>
                </a:solidFill>
                <a:latin typeface="Times New Roman"/>
                <a:cs typeface="Times New Roman"/>
              </a:rPr>
              <a:t>o</a:t>
            </a:r>
            <a:r>
              <a:rPr sz="500" dirty="0">
                <a:solidFill>
                  <a:srgbClr val="000080"/>
                </a:solidFill>
                <a:latin typeface="Times New Roman"/>
                <a:cs typeface="Times New Roman"/>
              </a:rPr>
              <a:t> </a:t>
            </a:r>
            <a:r>
              <a:rPr sz="500" spc="4" dirty="0">
                <a:solidFill>
                  <a:srgbClr val="000080"/>
                </a:solidFill>
                <a:latin typeface="Times New Roman"/>
                <a:cs typeface="Times New Roman"/>
              </a:rPr>
              <a:t>Bus</a:t>
            </a:r>
            <a:endParaRPr sz="50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417070" y="2350616"/>
            <a:ext cx="741699" cy="88857"/>
          </a:xfrm>
          <a:prstGeom prst="rect">
            <a:avLst/>
          </a:prstGeom>
        </p:spPr>
        <p:txBody>
          <a:bodyPr vert="horz" wrap="square" lIns="0" tIns="11798" rIns="0" bIns="0" rtlCol="0">
            <a:spAutoFit/>
          </a:bodyPr>
          <a:lstStyle/>
          <a:p>
            <a:pPr marL="10259">
              <a:spcBef>
                <a:spcPts val="93"/>
              </a:spcBef>
            </a:pPr>
            <a:r>
              <a:rPr sz="500" spc="8" dirty="0">
                <a:solidFill>
                  <a:srgbClr val="000080"/>
                </a:solidFill>
                <a:latin typeface="Times New Roman"/>
                <a:cs typeface="Times New Roman"/>
              </a:rPr>
              <a:t>%</a:t>
            </a:r>
            <a:r>
              <a:rPr sz="500" spc="-8" dirty="0">
                <a:solidFill>
                  <a:srgbClr val="000080"/>
                </a:solidFill>
                <a:latin typeface="Times New Roman"/>
                <a:cs typeface="Times New Roman"/>
              </a:rPr>
              <a:t> Voltage </a:t>
            </a:r>
            <a:r>
              <a:rPr sz="500" spc="4" dirty="0">
                <a:solidFill>
                  <a:srgbClr val="000080"/>
                </a:solidFill>
                <a:latin typeface="Times New Roman"/>
                <a:cs typeface="Times New Roman"/>
              </a:rPr>
              <a:t>at</a:t>
            </a:r>
            <a:r>
              <a:rPr sz="500" spc="-4" dirty="0">
                <a:solidFill>
                  <a:srgbClr val="000080"/>
                </a:solidFill>
                <a:latin typeface="Times New Roman"/>
                <a:cs typeface="Times New Roman"/>
              </a:rPr>
              <a:t> </a:t>
            </a:r>
            <a:r>
              <a:rPr sz="500" dirty="0">
                <a:solidFill>
                  <a:srgbClr val="000080"/>
                </a:solidFill>
                <a:latin typeface="Times New Roman"/>
                <a:cs typeface="Times New Roman"/>
              </a:rPr>
              <a:t>From</a:t>
            </a:r>
            <a:r>
              <a:rPr sz="500" spc="-8" dirty="0">
                <a:solidFill>
                  <a:srgbClr val="000080"/>
                </a:solidFill>
                <a:latin typeface="Times New Roman"/>
                <a:cs typeface="Times New Roman"/>
              </a:rPr>
              <a:t> </a:t>
            </a:r>
            <a:r>
              <a:rPr sz="500" spc="4" dirty="0">
                <a:solidFill>
                  <a:srgbClr val="000080"/>
                </a:solidFill>
                <a:latin typeface="Times New Roman"/>
                <a:cs typeface="Times New Roman"/>
              </a:rPr>
              <a:t>Bus</a:t>
            </a:r>
            <a:endParaRPr sz="50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449022" y="2322924"/>
            <a:ext cx="2692881" cy="0"/>
          </a:xfrm>
          <a:custGeom>
            <a:avLst/>
            <a:gdLst/>
            <a:ahLst/>
            <a:cxnLst/>
            <a:rect l="l" t="t" r="r" b="b"/>
            <a:pathLst>
              <a:path w="2734310">
                <a:moveTo>
                  <a:pt x="1783080" y="0"/>
                </a:moveTo>
                <a:lnTo>
                  <a:pt x="0" y="0"/>
                </a:lnTo>
              </a:path>
              <a:path w="2734310">
                <a:moveTo>
                  <a:pt x="2734310" y="0"/>
                </a:moveTo>
                <a:lnTo>
                  <a:pt x="1824989" y="0"/>
                </a:lnTo>
              </a:path>
            </a:pathLst>
          </a:custGeom>
          <a:ln w="12700">
            <a:solidFill>
              <a:srgbClr val="808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 txBox="1"/>
          <p:nvPr/>
        </p:nvSpPr>
        <p:spPr>
          <a:xfrm>
            <a:off x="2382067" y="2207673"/>
            <a:ext cx="594110" cy="272487"/>
          </a:xfrm>
          <a:prstGeom prst="rect">
            <a:avLst/>
          </a:prstGeom>
        </p:spPr>
        <p:txBody>
          <a:bodyPr vert="horz" wrap="square" lIns="0" tIns="10772" rIns="0" bIns="0" rtlCol="0">
            <a:spAutoFit/>
          </a:bodyPr>
          <a:lstStyle/>
          <a:p>
            <a:pPr marL="43088">
              <a:spcBef>
                <a:spcPts val="85"/>
              </a:spcBef>
            </a:pPr>
            <a:r>
              <a:rPr sz="600" b="1" dirty="0">
                <a:solidFill>
                  <a:srgbClr val="000080"/>
                </a:solidFill>
                <a:latin typeface="Times New Roman"/>
                <a:cs typeface="Times New Roman"/>
              </a:rPr>
              <a:t>3-Phase</a:t>
            </a:r>
            <a:r>
              <a:rPr sz="600" dirty="0">
                <a:solidFill>
                  <a:srgbClr val="000080"/>
                </a:solidFill>
                <a:latin typeface="Times New Roman"/>
                <a:cs typeface="Times New Roman"/>
              </a:rPr>
              <a:t> </a:t>
            </a:r>
            <a:r>
              <a:rPr sz="600" b="1" dirty="0">
                <a:solidFill>
                  <a:srgbClr val="000080"/>
                </a:solidFill>
                <a:latin typeface="Times New Roman"/>
                <a:cs typeface="Times New Roman"/>
              </a:rPr>
              <a:t>Fault</a:t>
            </a:r>
            <a:endParaRPr sz="600">
              <a:latin typeface="Times New Roman"/>
              <a:cs typeface="Times New Roman"/>
            </a:endParaRPr>
          </a:p>
          <a:p>
            <a:pPr>
              <a:spcBef>
                <a:spcPts val="4"/>
              </a:spcBef>
            </a:pPr>
            <a:endParaRPr sz="600">
              <a:latin typeface="Times New Roman"/>
              <a:cs typeface="Times New Roman"/>
            </a:endParaRPr>
          </a:p>
          <a:p>
            <a:pPr marL="10259">
              <a:tabLst>
                <a:tab pos="399077" algn="l"/>
              </a:tabLst>
            </a:pPr>
            <a:r>
              <a:rPr sz="500" spc="8" dirty="0">
                <a:solidFill>
                  <a:srgbClr val="000080"/>
                </a:solidFill>
                <a:latin typeface="Times New Roman"/>
                <a:cs typeface="Times New Roman"/>
              </a:rPr>
              <a:t>% V	</a:t>
            </a:r>
            <a:r>
              <a:rPr sz="500" spc="4" dirty="0">
                <a:solidFill>
                  <a:srgbClr val="000080"/>
                </a:solidFill>
                <a:latin typeface="Times New Roman"/>
                <a:cs typeface="Times New Roman"/>
              </a:rPr>
              <a:t>kA</a:t>
            </a:r>
            <a:endParaRPr sz="50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066896" y="2207673"/>
            <a:ext cx="520315" cy="103210"/>
          </a:xfrm>
          <a:prstGeom prst="rect">
            <a:avLst/>
          </a:prstGeom>
        </p:spPr>
        <p:txBody>
          <a:bodyPr vert="horz" wrap="square" lIns="0" tIns="10772" rIns="0" bIns="0" rtlCol="0">
            <a:spAutoFit/>
          </a:bodyPr>
          <a:lstStyle/>
          <a:p>
            <a:pPr marL="10259">
              <a:spcBef>
                <a:spcPts val="85"/>
              </a:spcBef>
            </a:pPr>
            <a:r>
              <a:rPr sz="600" b="1" spc="-4" dirty="0">
                <a:solidFill>
                  <a:srgbClr val="000080"/>
                </a:solidFill>
                <a:latin typeface="Times New Roman"/>
                <a:cs typeface="Times New Roman"/>
              </a:rPr>
              <a:t>Contribution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4492095" y="2350616"/>
            <a:ext cx="489672" cy="88857"/>
          </a:xfrm>
          <a:prstGeom prst="rect">
            <a:avLst/>
          </a:prstGeom>
        </p:spPr>
        <p:txBody>
          <a:bodyPr vert="horz" wrap="square" lIns="0" tIns="11798" rIns="0" bIns="0" rtlCol="0">
            <a:spAutoFit/>
          </a:bodyPr>
          <a:lstStyle/>
          <a:p>
            <a:pPr marL="10259">
              <a:spcBef>
                <a:spcPts val="93"/>
              </a:spcBef>
            </a:pPr>
            <a:r>
              <a:rPr sz="500" spc="4" dirty="0">
                <a:solidFill>
                  <a:srgbClr val="000080"/>
                </a:solidFill>
                <a:latin typeface="Times New Roman"/>
                <a:cs typeface="Times New Roman"/>
              </a:rPr>
              <a:t>kA</a:t>
            </a:r>
            <a:r>
              <a:rPr sz="500" spc="-28" dirty="0">
                <a:solidFill>
                  <a:srgbClr val="000080"/>
                </a:solidFill>
                <a:latin typeface="Times New Roman"/>
                <a:cs typeface="Times New Roman"/>
              </a:rPr>
              <a:t> </a:t>
            </a:r>
            <a:r>
              <a:rPr sz="500" dirty="0">
                <a:solidFill>
                  <a:srgbClr val="000080"/>
                </a:solidFill>
                <a:latin typeface="Times New Roman"/>
                <a:cs typeface="Times New Roman"/>
              </a:rPr>
              <a:t>Sym</a:t>
            </a:r>
            <a:r>
              <a:rPr sz="500" spc="12" dirty="0">
                <a:solidFill>
                  <a:srgbClr val="000080"/>
                </a:solidFill>
                <a:latin typeface="Times New Roman"/>
                <a:cs typeface="Times New Roman"/>
              </a:rPr>
              <a:t>m</a:t>
            </a:r>
            <a:r>
              <a:rPr sz="500" dirty="0">
                <a:solidFill>
                  <a:srgbClr val="000080"/>
                </a:solidFill>
                <a:latin typeface="Times New Roman"/>
                <a:cs typeface="Times New Roman"/>
              </a:rPr>
              <a:t>. </a:t>
            </a:r>
            <a:r>
              <a:rPr sz="500" spc="4" dirty="0">
                <a:solidFill>
                  <a:srgbClr val="000080"/>
                </a:solidFill>
                <a:latin typeface="Times New Roman"/>
                <a:cs typeface="Times New Roman"/>
              </a:rPr>
              <a:t>rms</a:t>
            </a:r>
            <a:endParaRPr sz="500">
              <a:latin typeface="Times New Roman"/>
              <a:cs typeface="Times New Roman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5592137" y="2350616"/>
            <a:ext cx="1021244" cy="88857"/>
          </a:xfrm>
          <a:prstGeom prst="rect">
            <a:avLst/>
          </a:prstGeom>
        </p:spPr>
        <p:txBody>
          <a:bodyPr vert="horz" wrap="square" lIns="0" tIns="11798" rIns="0" bIns="0" rtlCol="0">
            <a:spAutoFit/>
          </a:bodyPr>
          <a:lstStyle/>
          <a:p>
            <a:pPr marL="10259">
              <a:spcBef>
                <a:spcPts val="93"/>
              </a:spcBef>
            </a:pPr>
            <a:r>
              <a:rPr sz="500" spc="8" dirty="0">
                <a:solidFill>
                  <a:srgbClr val="000080"/>
                </a:solidFill>
                <a:latin typeface="Times New Roman"/>
                <a:cs typeface="Times New Roman"/>
              </a:rPr>
              <a:t>% </a:t>
            </a:r>
            <a:r>
              <a:rPr sz="500" spc="4" dirty="0">
                <a:solidFill>
                  <a:srgbClr val="000080"/>
                </a:solidFill>
                <a:latin typeface="Times New Roman"/>
                <a:cs typeface="Times New Roman"/>
              </a:rPr>
              <a:t>Impedance on 100</a:t>
            </a:r>
            <a:r>
              <a:rPr sz="500" spc="28" dirty="0">
                <a:solidFill>
                  <a:srgbClr val="000080"/>
                </a:solidFill>
                <a:latin typeface="Times New Roman"/>
                <a:cs typeface="Times New Roman"/>
              </a:rPr>
              <a:t> </a:t>
            </a:r>
            <a:r>
              <a:rPr sz="500" spc="4" dirty="0">
                <a:solidFill>
                  <a:srgbClr val="000080"/>
                </a:solidFill>
                <a:latin typeface="Times New Roman"/>
                <a:cs typeface="Times New Roman"/>
              </a:rPr>
              <a:t>M</a:t>
            </a:r>
            <a:r>
              <a:rPr sz="500" spc="-61" dirty="0">
                <a:solidFill>
                  <a:srgbClr val="000080"/>
                </a:solidFill>
                <a:latin typeface="Times New Roman"/>
                <a:cs typeface="Times New Roman"/>
              </a:rPr>
              <a:t>V</a:t>
            </a:r>
            <a:r>
              <a:rPr sz="500" spc="8" dirty="0">
                <a:solidFill>
                  <a:srgbClr val="000080"/>
                </a:solidFill>
                <a:latin typeface="Times New Roman"/>
                <a:cs typeface="Times New Roman"/>
              </a:rPr>
              <a:t>A</a:t>
            </a:r>
            <a:r>
              <a:rPr sz="500" spc="-28" dirty="0">
                <a:solidFill>
                  <a:srgbClr val="000080"/>
                </a:solidFill>
                <a:latin typeface="Times New Roman"/>
                <a:cs typeface="Times New Roman"/>
              </a:rPr>
              <a:t> </a:t>
            </a:r>
            <a:r>
              <a:rPr sz="500" spc="4" dirty="0">
                <a:solidFill>
                  <a:srgbClr val="000080"/>
                </a:solidFill>
                <a:latin typeface="Times New Roman"/>
                <a:cs typeface="Times New Roman"/>
              </a:rPr>
              <a:t>base</a:t>
            </a:r>
            <a:endParaRPr sz="500">
              <a:latin typeface="Times New Roman"/>
              <a:cs typeface="Times New Roman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3172546" y="2322924"/>
            <a:ext cx="1934921" cy="0"/>
          </a:xfrm>
          <a:custGeom>
            <a:avLst/>
            <a:gdLst/>
            <a:ahLst/>
            <a:cxnLst/>
            <a:rect l="l" t="t" r="r" b="b"/>
            <a:pathLst>
              <a:path w="1964689">
                <a:moveTo>
                  <a:pt x="1964690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808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 txBox="1"/>
          <p:nvPr/>
        </p:nvSpPr>
        <p:spPr>
          <a:xfrm>
            <a:off x="3704745" y="2207673"/>
            <a:ext cx="870526" cy="103210"/>
          </a:xfrm>
          <a:prstGeom prst="rect">
            <a:avLst/>
          </a:prstGeom>
        </p:spPr>
        <p:txBody>
          <a:bodyPr vert="horz" wrap="square" lIns="0" tIns="10772" rIns="0" bIns="0" rtlCol="0">
            <a:spAutoFit/>
          </a:bodyPr>
          <a:lstStyle/>
          <a:p>
            <a:pPr marL="10259">
              <a:spcBef>
                <a:spcPts val="85"/>
              </a:spcBef>
            </a:pPr>
            <a:r>
              <a:rPr sz="600" b="1" dirty="0">
                <a:solidFill>
                  <a:srgbClr val="000080"/>
                </a:solidFill>
                <a:latin typeface="Times New Roman"/>
                <a:cs typeface="Times New Roman"/>
              </a:rPr>
              <a:t>Line</a:t>
            </a:r>
            <a:r>
              <a:rPr sz="600" b="1" spc="-4" dirty="0">
                <a:solidFill>
                  <a:srgbClr val="000080"/>
                </a:solidFill>
                <a:latin typeface="Times New Roman"/>
                <a:cs typeface="Times New Roman"/>
              </a:rPr>
              <a:t>-</a:t>
            </a:r>
            <a:r>
              <a:rPr sz="600" b="1" spc="-53" dirty="0">
                <a:solidFill>
                  <a:srgbClr val="000080"/>
                </a:solidFill>
                <a:latin typeface="Times New Roman"/>
                <a:cs typeface="Times New Roman"/>
              </a:rPr>
              <a:t>T</a:t>
            </a:r>
            <a:r>
              <a:rPr sz="600" b="1" dirty="0">
                <a:solidFill>
                  <a:srgbClr val="000080"/>
                </a:solidFill>
                <a:latin typeface="Times New Roman"/>
                <a:cs typeface="Times New Roman"/>
              </a:rPr>
              <a:t>o-G</a:t>
            </a:r>
            <a:r>
              <a:rPr sz="600" b="1" spc="-12" dirty="0">
                <a:solidFill>
                  <a:srgbClr val="000080"/>
                </a:solidFill>
                <a:latin typeface="Times New Roman"/>
                <a:cs typeface="Times New Roman"/>
              </a:rPr>
              <a:t>r</a:t>
            </a:r>
            <a:r>
              <a:rPr sz="600" b="1" dirty="0">
                <a:solidFill>
                  <a:srgbClr val="000080"/>
                </a:solidFill>
                <a:latin typeface="Times New Roman"/>
                <a:cs typeface="Times New Roman"/>
              </a:rPr>
              <a:t>ound</a:t>
            </a:r>
            <a:r>
              <a:rPr sz="600" dirty="0">
                <a:solidFill>
                  <a:srgbClr val="000080"/>
                </a:solidFill>
                <a:latin typeface="Times New Roman"/>
                <a:cs typeface="Times New Roman"/>
              </a:rPr>
              <a:t> </a:t>
            </a:r>
            <a:r>
              <a:rPr sz="600" b="1" dirty="0">
                <a:solidFill>
                  <a:srgbClr val="000080"/>
                </a:solidFill>
                <a:latin typeface="Times New Roman"/>
                <a:cs typeface="Times New Roman"/>
              </a:rPr>
              <a:t>Fault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7204364" y="6212229"/>
            <a:ext cx="300182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0777">
              <a:lnSpc>
                <a:spcPts val="1139"/>
              </a:lnSpc>
            </a:pPr>
            <a:r>
              <a:rPr sz="1000" dirty="0">
                <a:latin typeface="Times New Roman"/>
                <a:cs typeface="Times New Roman"/>
              </a:rPr>
              <a:t>135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1257011" y="1872186"/>
            <a:ext cx="904922" cy="326990"/>
          </a:xfrm>
          <a:prstGeom prst="rect">
            <a:avLst/>
          </a:prstGeom>
        </p:spPr>
        <p:txBody>
          <a:bodyPr vert="horz" wrap="square" lIns="0" tIns="24108" rIns="0" bIns="0" rtlCol="0">
            <a:spAutoFit/>
          </a:bodyPr>
          <a:lstStyle/>
          <a:p>
            <a:pPr marL="30777">
              <a:spcBef>
                <a:spcPts val="189"/>
              </a:spcBef>
            </a:pPr>
            <a:r>
              <a:rPr sz="600" b="1" dirty="0">
                <a:latin typeface="Times New Roman"/>
                <a:cs typeface="Times New Roman"/>
              </a:rPr>
              <a:t>Bus2</a:t>
            </a:r>
            <a:endParaRPr sz="600">
              <a:latin typeface="Times New Roman"/>
              <a:cs typeface="Times New Roman"/>
            </a:endParaRPr>
          </a:p>
          <a:p>
            <a:pPr marL="30777">
              <a:spcBef>
                <a:spcPts val="109"/>
              </a:spcBef>
            </a:pPr>
            <a:r>
              <a:rPr sz="800" baseline="-7936" dirty="0">
                <a:solidFill>
                  <a:srgbClr val="000080"/>
                </a:solidFill>
                <a:latin typeface="Times New Roman"/>
                <a:cs typeface="Times New Roman"/>
              </a:rPr>
              <a:t>=  </a:t>
            </a:r>
            <a:r>
              <a:rPr sz="800" spc="115" baseline="-7936" dirty="0">
                <a:solidFill>
                  <a:srgbClr val="000080"/>
                </a:solidFill>
                <a:latin typeface="Times New Roman"/>
                <a:cs typeface="Times New Roman"/>
              </a:rPr>
              <a:t> </a:t>
            </a:r>
            <a:r>
              <a:rPr sz="600" spc="-4" dirty="0">
                <a:latin typeface="Times New Roman"/>
                <a:cs typeface="Times New Roman"/>
              </a:rPr>
              <a:t>115.000</a:t>
            </a:r>
            <a:endParaRPr sz="600">
              <a:latin typeface="Times New Roman"/>
              <a:cs typeface="Times New Roman"/>
            </a:endParaRPr>
          </a:p>
          <a:p>
            <a:pPr marL="30777">
              <a:spcBef>
                <a:spcPts val="113"/>
              </a:spcBef>
            </a:pPr>
            <a:r>
              <a:rPr sz="600" dirty="0">
                <a:solidFill>
                  <a:srgbClr val="000080"/>
                </a:solidFill>
                <a:latin typeface="Times New Roman"/>
                <a:cs typeface="Times New Roman"/>
              </a:rPr>
              <a:t>=</a:t>
            </a:r>
            <a:r>
              <a:rPr sz="600" spc="242" dirty="0">
                <a:solidFill>
                  <a:srgbClr val="000080"/>
                </a:solidFill>
                <a:latin typeface="Times New Roman"/>
                <a:cs typeface="Times New Roman"/>
              </a:rPr>
              <a:t> </a:t>
            </a:r>
            <a:r>
              <a:rPr sz="600" dirty="0">
                <a:latin typeface="Times New Roman"/>
                <a:cs typeface="Times New Roman"/>
              </a:rPr>
              <a:t>1.10</a:t>
            </a:r>
            <a:r>
              <a:rPr sz="600" spc="-4" dirty="0">
                <a:latin typeface="Times New Roman"/>
                <a:cs typeface="Times New Roman"/>
              </a:rPr>
              <a:t> </a:t>
            </a:r>
            <a:r>
              <a:rPr sz="600" dirty="0">
                <a:solidFill>
                  <a:srgbClr val="000080"/>
                </a:solidFill>
                <a:latin typeface="Times New Roman"/>
                <a:cs typeface="Times New Roman"/>
              </a:rPr>
              <a:t>(User-Defined)</a:t>
            </a:r>
            <a:endParaRPr sz="600">
              <a:latin typeface="Times New Roman"/>
              <a:cs typeface="Times New Roman"/>
            </a:endParaRPr>
          </a:p>
        </p:txBody>
      </p:sp>
      <p:graphicFrame>
        <p:nvGraphicFramePr>
          <p:cNvPr id="34" name="object 34"/>
          <p:cNvGraphicFramePr>
            <a:graphicFrameLocks noGrp="1"/>
          </p:cNvGraphicFramePr>
          <p:nvPr/>
        </p:nvGraphicFramePr>
        <p:xfrm>
          <a:off x="428869" y="3562736"/>
          <a:ext cx="4814164" cy="45982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38048"/>
                <a:gridCol w="709179"/>
                <a:gridCol w="787351"/>
                <a:gridCol w="825500"/>
                <a:gridCol w="554086"/>
              </a:tblGrid>
              <a:tr h="5970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78130" algn="r">
                        <a:lnSpc>
                          <a:spcPts val="635"/>
                        </a:lnSpc>
                      </a:pPr>
                      <a:r>
                        <a:rPr sz="400" spc="5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3-Phase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88290" algn="r">
                        <a:lnSpc>
                          <a:spcPts val="635"/>
                        </a:lnSpc>
                      </a:pPr>
                      <a:r>
                        <a:rPr sz="400" spc="5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L-G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316865" algn="r">
                        <a:lnSpc>
                          <a:spcPts val="635"/>
                        </a:lnSpc>
                      </a:pPr>
                      <a:r>
                        <a:rPr sz="400" spc="5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L-L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2700" algn="r">
                        <a:lnSpc>
                          <a:spcPts val="635"/>
                        </a:lnSpc>
                      </a:pPr>
                      <a:r>
                        <a:rPr sz="400" spc="5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L-L-G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74119">
                <a:tc>
                  <a:txBody>
                    <a:bodyPr/>
                    <a:lstStyle/>
                    <a:p>
                      <a:pPr marL="20320">
                        <a:lnSpc>
                          <a:spcPts val="685"/>
                        </a:lnSpc>
                        <a:spcBef>
                          <a:spcPts val="125"/>
                        </a:spcBef>
                        <a:tabLst>
                          <a:tab pos="1759585" algn="l"/>
                        </a:tabLst>
                      </a:pPr>
                      <a:r>
                        <a:rPr sz="400" spc="5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Initial </a:t>
                      </a:r>
                      <a:r>
                        <a:rPr sz="400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Symmetrical</a:t>
                      </a:r>
                      <a:r>
                        <a:rPr sz="400" spc="5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 Current </a:t>
                      </a:r>
                      <a:r>
                        <a:rPr sz="400" spc="15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400" spc="5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(kA,</a:t>
                      </a:r>
                      <a:r>
                        <a:rPr sz="400" spc="10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400" spc="5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rms)	</a:t>
                      </a:r>
                      <a:r>
                        <a:rPr sz="400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: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10181" marB="0"/>
                </a:tc>
                <a:tc>
                  <a:txBody>
                    <a:bodyPr/>
                    <a:lstStyle/>
                    <a:p>
                      <a:pPr marR="279400" algn="r">
                        <a:lnSpc>
                          <a:spcPct val="100000"/>
                        </a:lnSpc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25.171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90195" algn="r">
                        <a:lnSpc>
                          <a:spcPct val="100000"/>
                        </a:lnSpc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15.138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319405" algn="r">
                        <a:lnSpc>
                          <a:spcPct val="100000"/>
                        </a:lnSpc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21.828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4604" algn="r">
                        <a:lnSpc>
                          <a:spcPct val="100000"/>
                        </a:lnSpc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22.542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74119">
                <a:tc>
                  <a:txBody>
                    <a:bodyPr/>
                    <a:lstStyle/>
                    <a:p>
                      <a:pPr marL="20320">
                        <a:lnSpc>
                          <a:spcPts val="685"/>
                        </a:lnSpc>
                        <a:spcBef>
                          <a:spcPts val="125"/>
                        </a:spcBef>
                        <a:tabLst>
                          <a:tab pos="1759585" algn="l"/>
                        </a:tabLst>
                      </a:pPr>
                      <a:r>
                        <a:rPr sz="400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Peak</a:t>
                      </a:r>
                      <a:r>
                        <a:rPr sz="400" spc="5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 Current </a:t>
                      </a:r>
                      <a:r>
                        <a:rPr sz="400" spc="10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400" spc="5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(kA), </a:t>
                      </a:r>
                      <a:r>
                        <a:rPr sz="400" spc="15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400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Method</a:t>
                      </a:r>
                      <a:r>
                        <a:rPr sz="400" spc="5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400" spc="10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C	</a:t>
                      </a:r>
                      <a:r>
                        <a:rPr sz="400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: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10181" marB="0"/>
                </a:tc>
                <a:tc>
                  <a:txBody>
                    <a:bodyPr/>
                    <a:lstStyle/>
                    <a:p>
                      <a:pPr marR="279400" algn="r">
                        <a:lnSpc>
                          <a:spcPct val="100000"/>
                        </a:lnSpc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62.277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90195" algn="r">
                        <a:lnSpc>
                          <a:spcPct val="100000"/>
                        </a:lnSpc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37.453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319405" algn="r">
                        <a:lnSpc>
                          <a:spcPct val="100000"/>
                        </a:lnSpc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54.006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4604" algn="r">
                        <a:lnSpc>
                          <a:spcPct val="100000"/>
                        </a:lnSpc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55.773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74119">
                <a:tc>
                  <a:txBody>
                    <a:bodyPr/>
                    <a:lstStyle/>
                    <a:p>
                      <a:pPr marL="20320">
                        <a:lnSpc>
                          <a:spcPts val="685"/>
                        </a:lnSpc>
                        <a:spcBef>
                          <a:spcPts val="125"/>
                        </a:spcBef>
                        <a:tabLst>
                          <a:tab pos="1759585" algn="l"/>
                        </a:tabLst>
                      </a:pPr>
                      <a:r>
                        <a:rPr sz="400" spc="5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Breaking Current </a:t>
                      </a:r>
                      <a:r>
                        <a:rPr sz="400" spc="20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400" spc="5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(kA, rms,</a:t>
                      </a:r>
                      <a:r>
                        <a:rPr sz="400" spc="10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400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symm)	: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10181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90195" algn="r">
                        <a:lnSpc>
                          <a:spcPct val="100000"/>
                        </a:lnSpc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15.138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319405" algn="r">
                        <a:lnSpc>
                          <a:spcPct val="100000"/>
                        </a:lnSpc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21.828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4604" algn="r">
                        <a:lnSpc>
                          <a:spcPct val="100000"/>
                        </a:lnSpc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22.542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69886">
                <a:tc>
                  <a:txBody>
                    <a:bodyPr/>
                    <a:lstStyle/>
                    <a:p>
                      <a:pPr marL="20320">
                        <a:lnSpc>
                          <a:spcPts val="635"/>
                        </a:lnSpc>
                        <a:spcBef>
                          <a:spcPts val="125"/>
                        </a:spcBef>
                        <a:tabLst>
                          <a:tab pos="1759585" algn="l"/>
                        </a:tabLst>
                      </a:pPr>
                      <a:r>
                        <a:rPr sz="400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Steady</a:t>
                      </a:r>
                      <a:r>
                        <a:rPr sz="400" spc="5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400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State</a:t>
                      </a:r>
                      <a:r>
                        <a:rPr sz="400" spc="5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 Current </a:t>
                      </a:r>
                      <a:r>
                        <a:rPr sz="400" spc="15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400" spc="5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(kA,</a:t>
                      </a:r>
                      <a:r>
                        <a:rPr sz="400" spc="10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400" spc="5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rms)	</a:t>
                      </a:r>
                      <a:r>
                        <a:rPr sz="400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: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10181" marB="0"/>
                </a:tc>
                <a:tc>
                  <a:txBody>
                    <a:bodyPr/>
                    <a:lstStyle/>
                    <a:p>
                      <a:pPr marR="279400" algn="r">
                        <a:lnSpc>
                          <a:spcPct val="100000"/>
                        </a:lnSpc>
                      </a:pPr>
                      <a:r>
                        <a:rPr sz="400" dirty="0">
                          <a:latin typeface="Times New Roman"/>
                          <a:cs typeface="Times New Roman"/>
                        </a:rPr>
                        <a:t>24.115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90195" algn="r">
                        <a:lnSpc>
                          <a:spcPct val="100000"/>
                        </a:lnSpc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15.138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319405" algn="r">
                        <a:lnSpc>
                          <a:spcPct val="100000"/>
                        </a:lnSpc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21.828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4604" algn="r">
                        <a:lnSpc>
                          <a:spcPct val="100000"/>
                        </a:lnSpc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22.542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</a:tbl>
          </a:graphicData>
        </a:graphic>
      </p:graphicFrame>
      <p:sp>
        <p:nvSpPr>
          <p:cNvPr id="35" name="object 35"/>
          <p:cNvSpPr txBox="1"/>
          <p:nvPr/>
        </p:nvSpPr>
        <p:spPr>
          <a:xfrm>
            <a:off x="436514" y="3980654"/>
            <a:ext cx="3079365" cy="195200"/>
          </a:xfrm>
          <a:prstGeom prst="rect">
            <a:avLst/>
          </a:prstGeom>
        </p:spPr>
        <p:txBody>
          <a:bodyPr vert="horz" wrap="square" lIns="0" tIns="28212" rIns="0" bIns="0" rtlCol="0">
            <a:spAutoFit/>
          </a:bodyPr>
          <a:lstStyle/>
          <a:p>
            <a:pPr marL="10259">
              <a:spcBef>
                <a:spcPts val="222"/>
              </a:spcBef>
            </a:pPr>
            <a:r>
              <a:rPr sz="500" spc="4" dirty="0">
                <a:solidFill>
                  <a:srgbClr val="000080"/>
                </a:solidFill>
                <a:latin typeface="Times New Roman"/>
                <a:cs typeface="Times New Roman"/>
              </a:rPr>
              <a:t># </a:t>
            </a:r>
            <a:r>
              <a:rPr sz="500" spc="125" dirty="0">
                <a:solidFill>
                  <a:srgbClr val="000080"/>
                </a:solidFill>
                <a:latin typeface="Times New Roman"/>
                <a:cs typeface="Times New Roman"/>
              </a:rPr>
              <a:t> </a:t>
            </a:r>
            <a:r>
              <a:rPr sz="500" spc="4" dirty="0">
                <a:solidFill>
                  <a:srgbClr val="000080"/>
                </a:solidFill>
                <a:latin typeface="Times New Roman"/>
                <a:cs typeface="Times New Roman"/>
              </a:rPr>
              <a:t>Indicates</a:t>
            </a:r>
            <a:r>
              <a:rPr sz="500" spc="-4" dirty="0">
                <a:solidFill>
                  <a:srgbClr val="000080"/>
                </a:solidFill>
                <a:latin typeface="Times New Roman"/>
                <a:cs typeface="Times New Roman"/>
              </a:rPr>
              <a:t> </a:t>
            </a:r>
            <a:r>
              <a:rPr sz="500" spc="4" dirty="0">
                <a:solidFill>
                  <a:srgbClr val="000080"/>
                </a:solidFill>
                <a:latin typeface="Times New Roman"/>
                <a:cs typeface="Times New Roman"/>
              </a:rPr>
              <a:t>a</a:t>
            </a:r>
            <a:r>
              <a:rPr sz="500" dirty="0">
                <a:solidFill>
                  <a:srgbClr val="000080"/>
                </a:solidFill>
                <a:latin typeface="Times New Roman"/>
                <a:cs typeface="Times New Roman"/>
              </a:rPr>
              <a:t> </a:t>
            </a:r>
            <a:r>
              <a:rPr sz="500" spc="4" dirty="0">
                <a:solidFill>
                  <a:srgbClr val="000080"/>
                </a:solidFill>
                <a:latin typeface="Times New Roman"/>
                <a:cs typeface="Times New Roman"/>
              </a:rPr>
              <a:t>fault</a:t>
            </a:r>
            <a:r>
              <a:rPr sz="500" dirty="0">
                <a:solidFill>
                  <a:srgbClr val="000080"/>
                </a:solidFill>
                <a:latin typeface="Times New Roman"/>
                <a:cs typeface="Times New Roman"/>
              </a:rPr>
              <a:t> </a:t>
            </a:r>
            <a:r>
              <a:rPr sz="500" spc="4" dirty="0">
                <a:solidFill>
                  <a:srgbClr val="000080"/>
                </a:solidFill>
                <a:latin typeface="Times New Roman"/>
                <a:cs typeface="Times New Roman"/>
              </a:rPr>
              <a:t>current</a:t>
            </a:r>
            <a:r>
              <a:rPr sz="500" spc="-4" dirty="0">
                <a:solidFill>
                  <a:srgbClr val="000080"/>
                </a:solidFill>
                <a:latin typeface="Times New Roman"/>
                <a:cs typeface="Times New Roman"/>
              </a:rPr>
              <a:t> </a:t>
            </a:r>
            <a:r>
              <a:rPr sz="500" spc="4" dirty="0">
                <a:solidFill>
                  <a:srgbClr val="000080"/>
                </a:solidFill>
                <a:latin typeface="Times New Roman"/>
                <a:cs typeface="Times New Roman"/>
              </a:rPr>
              <a:t>contribution</a:t>
            </a:r>
            <a:r>
              <a:rPr sz="500" dirty="0">
                <a:solidFill>
                  <a:srgbClr val="000080"/>
                </a:solidFill>
                <a:latin typeface="Times New Roman"/>
                <a:cs typeface="Times New Roman"/>
              </a:rPr>
              <a:t> </a:t>
            </a:r>
            <a:r>
              <a:rPr sz="500" spc="4" dirty="0">
                <a:solidFill>
                  <a:srgbClr val="000080"/>
                </a:solidFill>
                <a:latin typeface="Times New Roman"/>
                <a:cs typeface="Times New Roman"/>
              </a:rPr>
              <a:t>from</a:t>
            </a:r>
            <a:r>
              <a:rPr sz="500" spc="125" dirty="0">
                <a:solidFill>
                  <a:srgbClr val="000080"/>
                </a:solidFill>
                <a:latin typeface="Times New Roman"/>
                <a:cs typeface="Times New Roman"/>
              </a:rPr>
              <a:t> </a:t>
            </a:r>
            <a:r>
              <a:rPr sz="500" spc="4" dirty="0">
                <a:solidFill>
                  <a:srgbClr val="000080"/>
                </a:solidFill>
                <a:latin typeface="Times New Roman"/>
                <a:cs typeface="Times New Roman"/>
              </a:rPr>
              <a:t>a</a:t>
            </a:r>
            <a:r>
              <a:rPr sz="500" spc="-4" dirty="0">
                <a:solidFill>
                  <a:srgbClr val="000080"/>
                </a:solidFill>
                <a:latin typeface="Times New Roman"/>
                <a:cs typeface="Times New Roman"/>
              </a:rPr>
              <a:t> </a:t>
            </a:r>
            <a:r>
              <a:rPr sz="500" spc="4" dirty="0">
                <a:solidFill>
                  <a:srgbClr val="000080"/>
                </a:solidFill>
                <a:latin typeface="Times New Roman"/>
                <a:cs typeface="Times New Roman"/>
              </a:rPr>
              <a:t>three-winding</a:t>
            </a:r>
            <a:r>
              <a:rPr sz="500" dirty="0">
                <a:solidFill>
                  <a:srgbClr val="000080"/>
                </a:solidFill>
                <a:latin typeface="Times New Roman"/>
                <a:cs typeface="Times New Roman"/>
              </a:rPr>
              <a:t> </a:t>
            </a:r>
            <a:r>
              <a:rPr sz="500" spc="4" dirty="0">
                <a:solidFill>
                  <a:srgbClr val="000080"/>
                </a:solidFill>
                <a:latin typeface="Times New Roman"/>
                <a:cs typeface="Times New Roman"/>
              </a:rPr>
              <a:t>transformer.</a:t>
            </a:r>
            <a:endParaRPr sz="500">
              <a:latin typeface="Times New Roman"/>
              <a:cs typeface="Times New Roman"/>
            </a:endParaRPr>
          </a:p>
          <a:p>
            <a:pPr marL="10259">
              <a:spcBef>
                <a:spcPts val="145"/>
              </a:spcBef>
            </a:pPr>
            <a:r>
              <a:rPr sz="500" spc="4" dirty="0">
                <a:solidFill>
                  <a:srgbClr val="008000"/>
                </a:solidFill>
                <a:latin typeface="Times New Roman"/>
                <a:cs typeface="Times New Roman"/>
              </a:rPr>
              <a:t>*  </a:t>
            </a:r>
            <a:r>
              <a:rPr sz="500" spc="8" dirty="0">
                <a:solidFill>
                  <a:srgbClr val="008000"/>
                </a:solidFill>
                <a:latin typeface="Times New Roman"/>
                <a:cs typeface="Times New Roman"/>
              </a:rPr>
              <a:t> </a:t>
            </a:r>
            <a:r>
              <a:rPr sz="500" spc="4" dirty="0">
                <a:solidFill>
                  <a:srgbClr val="000080"/>
                </a:solidFill>
                <a:latin typeface="Times New Roman"/>
                <a:cs typeface="Times New Roman"/>
              </a:rPr>
              <a:t>Indicates</a:t>
            </a:r>
            <a:r>
              <a:rPr sz="500" dirty="0">
                <a:solidFill>
                  <a:srgbClr val="000080"/>
                </a:solidFill>
                <a:latin typeface="Times New Roman"/>
                <a:cs typeface="Times New Roman"/>
              </a:rPr>
              <a:t> </a:t>
            </a:r>
            <a:r>
              <a:rPr sz="500" spc="4" dirty="0">
                <a:solidFill>
                  <a:srgbClr val="000080"/>
                </a:solidFill>
                <a:latin typeface="Times New Roman"/>
                <a:cs typeface="Times New Roman"/>
              </a:rPr>
              <a:t>a</a:t>
            </a:r>
            <a:r>
              <a:rPr sz="500" dirty="0">
                <a:solidFill>
                  <a:srgbClr val="000080"/>
                </a:solidFill>
                <a:latin typeface="Times New Roman"/>
                <a:cs typeface="Times New Roman"/>
              </a:rPr>
              <a:t> </a:t>
            </a:r>
            <a:r>
              <a:rPr sz="500" spc="4" dirty="0">
                <a:solidFill>
                  <a:srgbClr val="000080"/>
                </a:solidFill>
                <a:latin typeface="Times New Roman"/>
                <a:cs typeface="Times New Roman"/>
              </a:rPr>
              <a:t>zero </a:t>
            </a:r>
            <a:r>
              <a:rPr sz="500" dirty="0">
                <a:solidFill>
                  <a:srgbClr val="000080"/>
                </a:solidFill>
                <a:latin typeface="Times New Roman"/>
                <a:cs typeface="Times New Roman"/>
              </a:rPr>
              <a:t>sequence </a:t>
            </a:r>
            <a:r>
              <a:rPr sz="500" spc="4" dirty="0">
                <a:solidFill>
                  <a:srgbClr val="000080"/>
                </a:solidFill>
                <a:latin typeface="Times New Roman"/>
                <a:cs typeface="Times New Roman"/>
              </a:rPr>
              <a:t>fault current</a:t>
            </a:r>
            <a:r>
              <a:rPr sz="500" dirty="0">
                <a:solidFill>
                  <a:srgbClr val="000080"/>
                </a:solidFill>
                <a:latin typeface="Times New Roman"/>
                <a:cs typeface="Times New Roman"/>
              </a:rPr>
              <a:t> </a:t>
            </a:r>
            <a:r>
              <a:rPr sz="500" spc="4" dirty="0">
                <a:solidFill>
                  <a:srgbClr val="000080"/>
                </a:solidFill>
                <a:latin typeface="Times New Roman"/>
                <a:cs typeface="Times New Roman"/>
              </a:rPr>
              <a:t>contribution</a:t>
            </a:r>
            <a:r>
              <a:rPr sz="500" dirty="0">
                <a:solidFill>
                  <a:srgbClr val="000080"/>
                </a:solidFill>
                <a:latin typeface="Times New Roman"/>
                <a:cs typeface="Times New Roman"/>
              </a:rPr>
              <a:t> </a:t>
            </a:r>
            <a:r>
              <a:rPr sz="500" spc="4" dirty="0">
                <a:solidFill>
                  <a:srgbClr val="000080"/>
                </a:solidFill>
                <a:latin typeface="Times New Roman"/>
                <a:cs typeface="Times New Roman"/>
              </a:rPr>
              <a:t>(3I0) from</a:t>
            </a:r>
            <a:r>
              <a:rPr sz="500" dirty="0">
                <a:solidFill>
                  <a:srgbClr val="000080"/>
                </a:solidFill>
                <a:latin typeface="Times New Roman"/>
                <a:cs typeface="Times New Roman"/>
              </a:rPr>
              <a:t> </a:t>
            </a:r>
            <a:r>
              <a:rPr sz="500" spc="4" dirty="0">
                <a:solidFill>
                  <a:srgbClr val="000080"/>
                </a:solidFill>
                <a:latin typeface="Times New Roman"/>
                <a:cs typeface="Times New Roman"/>
              </a:rPr>
              <a:t>a</a:t>
            </a:r>
            <a:r>
              <a:rPr sz="500" dirty="0">
                <a:solidFill>
                  <a:srgbClr val="000080"/>
                </a:solidFill>
                <a:latin typeface="Times New Roman"/>
                <a:cs typeface="Times New Roman"/>
              </a:rPr>
              <a:t> </a:t>
            </a:r>
            <a:r>
              <a:rPr sz="500" spc="4" dirty="0">
                <a:solidFill>
                  <a:srgbClr val="000080"/>
                </a:solidFill>
                <a:latin typeface="Times New Roman"/>
                <a:cs typeface="Times New Roman"/>
              </a:rPr>
              <a:t>grounded </a:t>
            </a:r>
            <a:r>
              <a:rPr sz="500" dirty="0">
                <a:solidFill>
                  <a:srgbClr val="000080"/>
                </a:solidFill>
                <a:latin typeface="Times New Roman"/>
                <a:cs typeface="Times New Roman"/>
              </a:rPr>
              <a:t>Delta-</a:t>
            </a:r>
            <a:r>
              <a:rPr sz="500" spc="-40" dirty="0">
                <a:solidFill>
                  <a:srgbClr val="000080"/>
                </a:solidFill>
                <a:latin typeface="Times New Roman"/>
                <a:cs typeface="Times New Roman"/>
              </a:rPr>
              <a:t> </a:t>
            </a:r>
            <a:r>
              <a:rPr sz="500" spc="8" dirty="0">
                <a:solidFill>
                  <a:srgbClr val="000080"/>
                </a:solidFill>
                <a:latin typeface="Times New Roman"/>
                <a:cs typeface="Times New Roman"/>
              </a:rPr>
              <a:t>Y</a:t>
            </a:r>
            <a:r>
              <a:rPr sz="500" spc="-20" dirty="0">
                <a:solidFill>
                  <a:srgbClr val="000080"/>
                </a:solidFill>
                <a:latin typeface="Times New Roman"/>
                <a:cs typeface="Times New Roman"/>
              </a:rPr>
              <a:t> </a:t>
            </a:r>
            <a:r>
              <a:rPr sz="500" spc="4" dirty="0">
                <a:solidFill>
                  <a:srgbClr val="000080"/>
                </a:solidFill>
                <a:latin typeface="Times New Roman"/>
                <a:cs typeface="Times New Roman"/>
              </a:rPr>
              <a:t>transformer.</a:t>
            </a:r>
            <a:endParaRPr sz="5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70164" y="1219290"/>
            <a:ext cx="7068656" cy="0"/>
          </a:xfrm>
          <a:custGeom>
            <a:avLst/>
            <a:gdLst/>
            <a:ahLst/>
            <a:cxnLst/>
            <a:rect l="l" t="t" r="r" b="b"/>
            <a:pathLst>
              <a:path w="7177405">
                <a:moveTo>
                  <a:pt x="0" y="0"/>
                </a:moveTo>
                <a:lnTo>
                  <a:pt x="7177405" y="0"/>
                </a:lnTo>
              </a:path>
            </a:pathLst>
          </a:custGeom>
          <a:ln w="3175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70164" y="1469745"/>
            <a:ext cx="7068656" cy="0"/>
          </a:xfrm>
          <a:custGeom>
            <a:avLst/>
            <a:gdLst/>
            <a:ahLst/>
            <a:cxnLst/>
            <a:rect l="l" t="t" r="r" b="b"/>
            <a:pathLst>
              <a:path w="7177405">
                <a:moveTo>
                  <a:pt x="0" y="0"/>
                </a:moveTo>
                <a:lnTo>
                  <a:pt x="7177405" y="0"/>
                </a:lnTo>
              </a:path>
            </a:pathLst>
          </a:custGeom>
          <a:ln w="3175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371476" y="706976"/>
            <a:ext cx="363345" cy="259663"/>
          </a:xfrm>
          <a:prstGeom prst="rect">
            <a:avLst/>
          </a:prstGeom>
        </p:spPr>
        <p:txBody>
          <a:bodyPr vert="horz" wrap="square" lIns="0" tIns="10772" rIns="0" bIns="0" rtlCol="0">
            <a:spAutoFit/>
          </a:bodyPr>
          <a:lstStyle/>
          <a:p>
            <a:pPr marL="10259">
              <a:spcBef>
                <a:spcPts val="85"/>
              </a:spcBef>
            </a:pPr>
            <a:r>
              <a:rPr sz="600" dirty="0">
                <a:solidFill>
                  <a:srgbClr val="000080"/>
                </a:solidFill>
                <a:latin typeface="Times New Roman"/>
                <a:cs typeface="Times New Roman"/>
              </a:rPr>
              <a:t>Location:</a:t>
            </a:r>
            <a:endParaRPr sz="600">
              <a:latin typeface="Times New Roman"/>
              <a:cs typeface="Times New Roman"/>
            </a:endParaRPr>
          </a:p>
          <a:p>
            <a:pPr marL="10259">
              <a:spcBef>
                <a:spcPts val="493"/>
              </a:spcBef>
            </a:pPr>
            <a:r>
              <a:rPr sz="600" dirty="0">
                <a:solidFill>
                  <a:srgbClr val="000080"/>
                </a:solidFill>
                <a:latin typeface="Times New Roman"/>
                <a:cs typeface="Times New Roman"/>
              </a:rPr>
              <a:t>Contract: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87411" y="706976"/>
            <a:ext cx="439016" cy="103210"/>
          </a:xfrm>
          <a:prstGeom prst="rect">
            <a:avLst/>
          </a:prstGeom>
        </p:spPr>
        <p:txBody>
          <a:bodyPr vert="horz" wrap="square" lIns="0" tIns="10772" rIns="0" bIns="0" rtlCol="0">
            <a:spAutoFit/>
          </a:bodyPr>
          <a:lstStyle/>
          <a:p>
            <a:pPr marL="10259">
              <a:spcBef>
                <a:spcPts val="85"/>
              </a:spcBef>
            </a:pPr>
            <a:r>
              <a:rPr sz="600" dirty="0">
                <a:latin typeface="Times New Roman"/>
                <a:cs typeface="Times New Roman"/>
              </a:rPr>
              <a:t>El</a:t>
            </a:r>
            <a:r>
              <a:rPr sz="600" spc="-36" dirty="0">
                <a:latin typeface="Times New Roman"/>
                <a:cs typeface="Times New Roman"/>
              </a:rPr>
              <a:t> </a:t>
            </a:r>
            <a:r>
              <a:rPr sz="600" spc="-4" dirty="0">
                <a:latin typeface="Times New Roman"/>
                <a:cs typeface="Times New Roman"/>
              </a:rPr>
              <a:t>Salvador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71475" y="943178"/>
            <a:ext cx="377729" cy="259663"/>
          </a:xfrm>
          <a:prstGeom prst="rect">
            <a:avLst/>
          </a:prstGeom>
        </p:spPr>
        <p:txBody>
          <a:bodyPr vert="horz" wrap="square" lIns="0" tIns="10772" rIns="0" bIns="0" rtlCol="0">
            <a:spAutoFit/>
          </a:bodyPr>
          <a:lstStyle/>
          <a:p>
            <a:pPr marL="10259">
              <a:spcBef>
                <a:spcPts val="85"/>
              </a:spcBef>
            </a:pPr>
            <a:r>
              <a:rPr sz="600" dirty="0">
                <a:solidFill>
                  <a:srgbClr val="000080"/>
                </a:solidFill>
                <a:latin typeface="Times New Roman"/>
                <a:cs typeface="Times New Roman"/>
              </a:rPr>
              <a:t>Engineer:</a:t>
            </a:r>
            <a:endParaRPr sz="600">
              <a:latin typeface="Times New Roman"/>
              <a:cs typeface="Times New Roman"/>
            </a:endParaRPr>
          </a:p>
          <a:p>
            <a:pPr marL="10259">
              <a:spcBef>
                <a:spcPts val="517"/>
              </a:spcBef>
            </a:pPr>
            <a:r>
              <a:rPr sz="600" spc="-4" dirty="0">
                <a:solidFill>
                  <a:srgbClr val="000080"/>
                </a:solidFill>
                <a:latin typeface="Times New Roman"/>
                <a:cs typeface="Times New Roman"/>
              </a:rPr>
              <a:t>Filename: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87412" y="943178"/>
            <a:ext cx="769841" cy="259663"/>
          </a:xfrm>
          <a:prstGeom prst="rect">
            <a:avLst/>
          </a:prstGeom>
        </p:spPr>
        <p:txBody>
          <a:bodyPr vert="horz" wrap="square" lIns="0" tIns="10772" rIns="0" bIns="0" rtlCol="0">
            <a:spAutoFit/>
          </a:bodyPr>
          <a:lstStyle/>
          <a:p>
            <a:pPr marL="10259">
              <a:spcBef>
                <a:spcPts val="85"/>
              </a:spcBef>
            </a:pPr>
            <a:r>
              <a:rPr sz="600" spc="-4" dirty="0">
                <a:latin typeface="Times New Roman"/>
                <a:cs typeface="Times New Roman"/>
              </a:rPr>
              <a:t>Jaime</a:t>
            </a:r>
            <a:r>
              <a:rPr sz="600" spc="-24" dirty="0">
                <a:latin typeface="Times New Roman"/>
                <a:cs typeface="Times New Roman"/>
              </a:rPr>
              <a:t> </a:t>
            </a:r>
            <a:r>
              <a:rPr sz="600" spc="-4" dirty="0">
                <a:latin typeface="Times New Roman"/>
                <a:cs typeface="Times New Roman"/>
              </a:rPr>
              <a:t>Guevara</a:t>
            </a:r>
            <a:endParaRPr sz="600">
              <a:latin typeface="Times New Roman"/>
              <a:cs typeface="Times New Roman"/>
            </a:endParaRPr>
          </a:p>
          <a:p>
            <a:pPr marL="10259">
              <a:spcBef>
                <a:spcPts val="517"/>
              </a:spcBef>
            </a:pPr>
            <a:r>
              <a:rPr sz="600" spc="-4" dirty="0">
                <a:latin typeface="Times New Roman"/>
                <a:cs typeface="Times New Roman"/>
              </a:rPr>
              <a:t>SimulacionCH15Sep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190683" y="1005080"/>
            <a:ext cx="1101292" cy="103210"/>
          </a:xfrm>
          <a:prstGeom prst="rect">
            <a:avLst/>
          </a:prstGeom>
        </p:spPr>
        <p:txBody>
          <a:bodyPr vert="horz" wrap="square" lIns="0" tIns="10772" rIns="0" bIns="0" rtlCol="0">
            <a:spAutoFit/>
          </a:bodyPr>
          <a:lstStyle/>
          <a:p>
            <a:pPr marL="10259">
              <a:spcBef>
                <a:spcPts val="85"/>
              </a:spcBef>
            </a:pPr>
            <a:r>
              <a:rPr sz="600" spc="-4" dirty="0">
                <a:solidFill>
                  <a:srgbClr val="000080"/>
                </a:solidFill>
                <a:latin typeface="Times New Roman"/>
                <a:cs typeface="Times New Roman"/>
              </a:rPr>
              <a:t>Study</a:t>
            </a:r>
            <a:r>
              <a:rPr sz="600" spc="-8" dirty="0">
                <a:solidFill>
                  <a:srgbClr val="000080"/>
                </a:solidFill>
                <a:latin typeface="Times New Roman"/>
                <a:cs typeface="Times New Roman"/>
              </a:rPr>
              <a:t> </a:t>
            </a:r>
            <a:r>
              <a:rPr sz="600" dirty="0">
                <a:solidFill>
                  <a:srgbClr val="000080"/>
                </a:solidFill>
                <a:latin typeface="Times New Roman"/>
                <a:cs typeface="Times New Roman"/>
              </a:rPr>
              <a:t>Case:</a:t>
            </a:r>
            <a:r>
              <a:rPr sz="600" spc="271" dirty="0">
                <a:solidFill>
                  <a:srgbClr val="000080"/>
                </a:solidFill>
                <a:latin typeface="Times New Roman"/>
                <a:cs typeface="Times New Roman"/>
              </a:rPr>
              <a:t> </a:t>
            </a:r>
            <a:r>
              <a:rPr sz="600" dirty="0">
                <a:latin typeface="Times New Roman"/>
                <a:cs typeface="Times New Roman"/>
              </a:rPr>
              <a:t>BUS13.8kV_2G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589050" y="552167"/>
            <a:ext cx="304559" cy="269237"/>
          </a:xfrm>
          <a:prstGeom prst="rect">
            <a:avLst/>
          </a:prstGeom>
        </p:spPr>
        <p:txBody>
          <a:bodyPr vert="horz" wrap="square" lIns="0" tIns="45653" rIns="0" bIns="0" rtlCol="0">
            <a:spAutoFit/>
          </a:bodyPr>
          <a:lstStyle/>
          <a:p>
            <a:pPr marL="19492">
              <a:spcBef>
                <a:spcPts val="359"/>
              </a:spcBef>
            </a:pPr>
            <a:r>
              <a:rPr sz="600" b="1" spc="-20" dirty="0">
                <a:solidFill>
                  <a:srgbClr val="800000"/>
                </a:solidFill>
                <a:latin typeface="Times New Roman"/>
                <a:cs typeface="Times New Roman"/>
              </a:rPr>
              <a:t>ETAP</a:t>
            </a:r>
            <a:endParaRPr sz="600">
              <a:latin typeface="Times New Roman"/>
              <a:cs typeface="Times New Roman"/>
            </a:endParaRPr>
          </a:p>
          <a:p>
            <a:pPr marL="10259">
              <a:spcBef>
                <a:spcPts val="254"/>
              </a:spcBef>
            </a:pPr>
            <a:r>
              <a:rPr sz="600" dirty="0">
                <a:solidFill>
                  <a:srgbClr val="800000"/>
                </a:solidFill>
                <a:latin typeface="Times New Roman"/>
                <a:cs typeface="Times New Roman"/>
              </a:rPr>
              <a:t>19.0.1C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847292" y="588875"/>
            <a:ext cx="221384" cy="103210"/>
          </a:xfrm>
          <a:prstGeom prst="rect">
            <a:avLst/>
          </a:prstGeom>
        </p:spPr>
        <p:txBody>
          <a:bodyPr vert="horz" wrap="square" lIns="0" tIns="10772" rIns="0" bIns="0" rtlCol="0">
            <a:spAutoFit/>
          </a:bodyPr>
          <a:lstStyle/>
          <a:p>
            <a:pPr marL="10259">
              <a:spcBef>
                <a:spcPts val="85"/>
              </a:spcBef>
            </a:pPr>
            <a:r>
              <a:rPr sz="600" spc="-4" dirty="0">
                <a:solidFill>
                  <a:srgbClr val="000080"/>
                </a:solidFill>
                <a:latin typeface="Times New Roman"/>
                <a:cs typeface="Times New Roman"/>
              </a:rPr>
              <a:t>Page: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306946" y="588875"/>
            <a:ext cx="69417" cy="103210"/>
          </a:xfrm>
          <a:prstGeom prst="rect">
            <a:avLst/>
          </a:prstGeom>
        </p:spPr>
        <p:txBody>
          <a:bodyPr vert="horz" wrap="square" lIns="0" tIns="10772" rIns="0" bIns="0" rtlCol="0">
            <a:spAutoFit/>
          </a:bodyPr>
          <a:lstStyle/>
          <a:p>
            <a:pPr marL="10259">
              <a:spcBef>
                <a:spcPts val="85"/>
              </a:spcBef>
            </a:pPr>
            <a:r>
              <a:rPr sz="600" dirty="0">
                <a:latin typeface="Times New Roman"/>
                <a:cs typeface="Times New Roman"/>
              </a:rPr>
              <a:t>1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847292" y="706976"/>
            <a:ext cx="216381" cy="259663"/>
          </a:xfrm>
          <a:prstGeom prst="rect">
            <a:avLst/>
          </a:prstGeom>
        </p:spPr>
        <p:txBody>
          <a:bodyPr vert="horz" wrap="square" lIns="0" tIns="10772" rIns="0" bIns="0" rtlCol="0">
            <a:spAutoFit/>
          </a:bodyPr>
          <a:lstStyle/>
          <a:p>
            <a:pPr marL="10259">
              <a:spcBef>
                <a:spcPts val="85"/>
              </a:spcBef>
            </a:pPr>
            <a:r>
              <a:rPr sz="600" spc="-4" dirty="0">
                <a:solidFill>
                  <a:srgbClr val="000080"/>
                </a:solidFill>
                <a:latin typeface="Times New Roman"/>
                <a:cs typeface="Times New Roman"/>
              </a:rPr>
              <a:t>Date:</a:t>
            </a:r>
            <a:endParaRPr sz="600">
              <a:latin typeface="Times New Roman"/>
              <a:cs typeface="Times New Roman"/>
            </a:endParaRPr>
          </a:p>
          <a:p>
            <a:pPr marL="10259">
              <a:spcBef>
                <a:spcPts val="493"/>
              </a:spcBef>
            </a:pPr>
            <a:r>
              <a:rPr sz="600" spc="-4" dirty="0">
                <a:solidFill>
                  <a:srgbClr val="000080"/>
                </a:solidFill>
                <a:latin typeface="Times New Roman"/>
                <a:cs typeface="Times New Roman"/>
              </a:rPr>
              <a:t>SN: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71476" y="588875"/>
            <a:ext cx="299556" cy="103210"/>
          </a:xfrm>
          <a:prstGeom prst="rect">
            <a:avLst/>
          </a:prstGeom>
        </p:spPr>
        <p:txBody>
          <a:bodyPr vert="horz" wrap="square" lIns="0" tIns="10772" rIns="0" bIns="0" rtlCol="0">
            <a:spAutoFit/>
          </a:bodyPr>
          <a:lstStyle/>
          <a:p>
            <a:pPr marL="10259">
              <a:spcBef>
                <a:spcPts val="85"/>
              </a:spcBef>
            </a:pPr>
            <a:r>
              <a:rPr sz="600" spc="-4" dirty="0">
                <a:solidFill>
                  <a:srgbClr val="000080"/>
                </a:solidFill>
                <a:latin typeface="Times New Roman"/>
                <a:cs typeface="Times New Roman"/>
              </a:rPr>
              <a:t>Project: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87412" y="588875"/>
            <a:ext cx="874905" cy="103210"/>
          </a:xfrm>
          <a:prstGeom prst="rect">
            <a:avLst/>
          </a:prstGeom>
        </p:spPr>
        <p:txBody>
          <a:bodyPr vert="horz" wrap="square" lIns="0" tIns="10772" rIns="0" bIns="0" rtlCol="0">
            <a:spAutoFit/>
          </a:bodyPr>
          <a:lstStyle/>
          <a:p>
            <a:pPr marL="10259">
              <a:spcBef>
                <a:spcPts val="85"/>
              </a:spcBef>
            </a:pPr>
            <a:r>
              <a:rPr sz="600" spc="-4" dirty="0">
                <a:latin typeface="Times New Roman"/>
                <a:cs typeface="Times New Roman"/>
              </a:rPr>
              <a:t>Simulacion</a:t>
            </a:r>
            <a:r>
              <a:rPr sz="600" spc="-24" dirty="0">
                <a:latin typeface="Times New Roman"/>
                <a:cs typeface="Times New Roman"/>
              </a:rPr>
              <a:t> </a:t>
            </a:r>
            <a:r>
              <a:rPr sz="600" dirty="0">
                <a:latin typeface="Times New Roman"/>
                <a:cs typeface="Times New Roman"/>
              </a:rPr>
              <a:t>CH15deSep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306945" y="706976"/>
            <a:ext cx="436514" cy="103210"/>
          </a:xfrm>
          <a:prstGeom prst="rect">
            <a:avLst/>
          </a:prstGeom>
        </p:spPr>
        <p:txBody>
          <a:bodyPr vert="horz" wrap="square" lIns="0" tIns="10772" rIns="0" bIns="0" rtlCol="0">
            <a:spAutoFit/>
          </a:bodyPr>
          <a:lstStyle/>
          <a:p>
            <a:pPr marL="10259">
              <a:spcBef>
                <a:spcPts val="85"/>
              </a:spcBef>
            </a:pPr>
            <a:r>
              <a:rPr sz="600" dirty="0">
                <a:latin typeface="Times New Roman"/>
                <a:cs typeface="Times New Roman"/>
              </a:rPr>
              <a:t>28-09-2021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847292" y="943178"/>
            <a:ext cx="363345" cy="259663"/>
          </a:xfrm>
          <a:prstGeom prst="rect">
            <a:avLst/>
          </a:prstGeom>
        </p:spPr>
        <p:txBody>
          <a:bodyPr vert="horz" wrap="square" lIns="0" tIns="10772" rIns="0" bIns="0" rtlCol="0">
            <a:spAutoFit/>
          </a:bodyPr>
          <a:lstStyle/>
          <a:p>
            <a:pPr marL="10259">
              <a:spcBef>
                <a:spcPts val="85"/>
              </a:spcBef>
            </a:pPr>
            <a:r>
              <a:rPr sz="600" dirty="0">
                <a:solidFill>
                  <a:srgbClr val="000080"/>
                </a:solidFill>
                <a:latin typeface="Times New Roman"/>
                <a:cs typeface="Times New Roman"/>
              </a:rPr>
              <a:t>Revision:</a:t>
            </a:r>
            <a:endParaRPr sz="600">
              <a:latin typeface="Times New Roman"/>
              <a:cs typeface="Times New Roman"/>
            </a:endParaRPr>
          </a:p>
          <a:p>
            <a:pPr marL="10259">
              <a:spcBef>
                <a:spcPts val="517"/>
              </a:spcBef>
            </a:pPr>
            <a:r>
              <a:rPr sz="600" dirty="0">
                <a:solidFill>
                  <a:srgbClr val="000080"/>
                </a:solidFill>
                <a:latin typeface="Times New Roman"/>
                <a:cs typeface="Times New Roman"/>
              </a:rPr>
              <a:t>Config.: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306946" y="943178"/>
            <a:ext cx="294553" cy="259663"/>
          </a:xfrm>
          <a:prstGeom prst="rect">
            <a:avLst/>
          </a:prstGeom>
        </p:spPr>
        <p:txBody>
          <a:bodyPr vert="horz" wrap="square" lIns="0" tIns="10772" rIns="0" bIns="0" rtlCol="0">
            <a:spAutoFit/>
          </a:bodyPr>
          <a:lstStyle/>
          <a:p>
            <a:pPr marL="10259">
              <a:spcBef>
                <a:spcPts val="85"/>
              </a:spcBef>
            </a:pPr>
            <a:r>
              <a:rPr sz="600" dirty="0">
                <a:latin typeface="Times New Roman"/>
                <a:cs typeface="Times New Roman"/>
              </a:rPr>
              <a:t>Base</a:t>
            </a:r>
            <a:endParaRPr sz="600">
              <a:latin typeface="Times New Roman"/>
              <a:cs typeface="Times New Roman"/>
            </a:endParaRPr>
          </a:p>
          <a:p>
            <a:pPr marL="10259">
              <a:spcBef>
                <a:spcPts val="517"/>
              </a:spcBef>
            </a:pPr>
            <a:r>
              <a:rPr sz="600" spc="-4" dirty="0">
                <a:latin typeface="Times New Roman"/>
                <a:cs typeface="Times New Roman"/>
              </a:rPr>
              <a:t>Normal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070610" y="1620019"/>
            <a:ext cx="1292658" cy="102174"/>
          </a:xfrm>
          <a:prstGeom prst="rect">
            <a:avLst/>
          </a:prstGeom>
        </p:spPr>
        <p:txBody>
          <a:bodyPr vert="horz" wrap="square" lIns="0" tIns="9746" rIns="0" bIns="0" rtlCol="0">
            <a:spAutoFit/>
          </a:bodyPr>
          <a:lstStyle/>
          <a:p>
            <a:pPr marL="10259">
              <a:spcBef>
                <a:spcPts val="77"/>
              </a:spcBef>
            </a:pPr>
            <a:r>
              <a:rPr sz="600" b="1" u="sng" spc="-12" dirty="0">
                <a:solidFill>
                  <a:srgbClr val="000080"/>
                </a:solidFill>
                <a:uFill>
                  <a:solidFill>
                    <a:srgbClr val="000080"/>
                  </a:solidFill>
                </a:uFill>
                <a:latin typeface="Times New Roman"/>
                <a:cs typeface="Times New Roman"/>
              </a:rPr>
              <a:t>SHORT-</a:t>
            </a:r>
            <a:r>
              <a:rPr sz="600" b="1" u="sng" spc="-16" dirty="0">
                <a:solidFill>
                  <a:srgbClr val="000080"/>
                </a:solidFill>
                <a:uFill>
                  <a:solidFill>
                    <a:srgbClr val="00008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600" b="1" u="sng" spc="-8" dirty="0">
                <a:solidFill>
                  <a:srgbClr val="000080"/>
                </a:solidFill>
                <a:uFill>
                  <a:solidFill>
                    <a:srgbClr val="000080"/>
                  </a:solidFill>
                </a:uFill>
                <a:latin typeface="Times New Roman"/>
                <a:cs typeface="Times New Roman"/>
              </a:rPr>
              <a:t>CIRCUIT</a:t>
            </a:r>
            <a:r>
              <a:rPr sz="600" b="1" u="sng" spc="-28" dirty="0">
                <a:solidFill>
                  <a:srgbClr val="000080"/>
                </a:solidFill>
                <a:uFill>
                  <a:solidFill>
                    <a:srgbClr val="00008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600" b="1" u="sng" spc="-12" dirty="0">
                <a:solidFill>
                  <a:srgbClr val="000080"/>
                </a:solidFill>
                <a:uFill>
                  <a:solidFill>
                    <a:srgbClr val="000080"/>
                  </a:solidFill>
                </a:uFill>
                <a:latin typeface="Times New Roman"/>
                <a:cs typeface="Times New Roman"/>
              </a:rPr>
              <a:t>REPORT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36515" y="1878294"/>
            <a:ext cx="601614" cy="323966"/>
          </a:xfrm>
          <a:prstGeom prst="rect">
            <a:avLst/>
          </a:prstGeom>
        </p:spPr>
        <p:txBody>
          <a:bodyPr vert="horz" wrap="square" lIns="0" tIns="16414" rIns="0" bIns="0" rtlCol="0">
            <a:spAutoFit/>
          </a:bodyPr>
          <a:lstStyle/>
          <a:p>
            <a:pPr marL="10259" marR="4104">
              <a:lnSpc>
                <a:spcPct val="111000"/>
              </a:lnSpc>
              <a:spcBef>
                <a:spcPts val="129"/>
              </a:spcBef>
            </a:pPr>
            <a:r>
              <a:rPr sz="600" spc="-4" dirty="0">
                <a:solidFill>
                  <a:srgbClr val="000080"/>
                </a:solidFill>
                <a:latin typeface="Times New Roman"/>
                <a:cs typeface="Times New Roman"/>
              </a:rPr>
              <a:t>Fault </a:t>
            </a:r>
            <a:r>
              <a:rPr sz="600" dirty="0">
                <a:solidFill>
                  <a:srgbClr val="000080"/>
                </a:solidFill>
                <a:latin typeface="Times New Roman"/>
                <a:cs typeface="Times New Roman"/>
              </a:rPr>
              <a:t>at bus: </a:t>
            </a:r>
            <a:r>
              <a:rPr sz="600" spc="4" dirty="0">
                <a:solidFill>
                  <a:srgbClr val="000080"/>
                </a:solidFill>
                <a:latin typeface="Times New Roman"/>
                <a:cs typeface="Times New Roman"/>
              </a:rPr>
              <a:t> </a:t>
            </a:r>
            <a:r>
              <a:rPr sz="600" spc="-4" dirty="0">
                <a:solidFill>
                  <a:srgbClr val="000080"/>
                </a:solidFill>
                <a:latin typeface="Times New Roman"/>
                <a:cs typeface="Times New Roman"/>
              </a:rPr>
              <a:t>Nominal </a:t>
            </a:r>
            <a:r>
              <a:rPr sz="600" dirty="0">
                <a:solidFill>
                  <a:srgbClr val="000080"/>
                </a:solidFill>
                <a:latin typeface="Times New Roman"/>
                <a:cs typeface="Times New Roman"/>
              </a:rPr>
              <a:t>kV </a:t>
            </a:r>
            <a:r>
              <a:rPr sz="600" spc="4" dirty="0">
                <a:solidFill>
                  <a:srgbClr val="000080"/>
                </a:solidFill>
                <a:latin typeface="Times New Roman"/>
                <a:cs typeface="Times New Roman"/>
              </a:rPr>
              <a:t> </a:t>
            </a:r>
            <a:r>
              <a:rPr sz="600" spc="-12" dirty="0">
                <a:solidFill>
                  <a:srgbClr val="000080"/>
                </a:solidFill>
                <a:latin typeface="Times New Roman"/>
                <a:cs typeface="Times New Roman"/>
              </a:rPr>
              <a:t>Voltage</a:t>
            </a:r>
            <a:r>
              <a:rPr sz="600" spc="-24" dirty="0">
                <a:solidFill>
                  <a:srgbClr val="000080"/>
                </a:solidFill>
                <a:latin typeface="Times New Roman"/>
                <a:cs typeface="Times New Roman"/>
              </a:rPr>
              <a:t> </a:t>
            </a:r>
            <a:r>
              <a:rPr sz="600" dirty="0">
                <a:solidFill>
                  <a:srgbClr val="000080"/>
                </a:solidFill>
                <a:latin typeface="Times New Roman"/>
                <a:cs typeface="Times New Roman"/>
              </a:rPr>
              <a:t>c</a:t>
            </a:r>
            <a:r>
              <a:rPr sz="600" spc="-20" dirty="0">
                <a:solidFill>
                  <a:srgbClr val="000080"/>
                </a:solidFill>
                <a:latin typeface="Times New Roman"/>
                <a:cs typeface="Times New Roman"/>
              </a:rPr>
              <a:t> </a:t>
            </a:r>
            <a:r>
              <a:rPr sz="600" spc="-4" dirty="0">
                <a:solidFill>
                  <a:srgbClr val="000080"/>
                </a:solidFill>
                <a:latin typeface="Times New Roman"/>
                <a:cs typeface="Times New Roman"/>
              </a:rPr>
              <a:t>Factor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5221288" y="2322924"/>
            <a:ext cx="1764194" cy="0"/>
          </a:xfrm>
          <a:custGeom>
            <a:avLst/>
            <a:gdLst/>
            <a:ahLst/>
            <a:cxnLst/>
            <a:rect l="l" t="t" r="r" b="b"/>
            <a:pathLst>
              <a:path w="1791334">
                <a:moveTo>
                  <a:pt x="1791335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808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5392016" y="2086803"/>
            <a:ext cx="1463386" cy="266578"/>
          </a:xfrm>
          <a:prstGeom prst="rect">
            <a:avLst/>
          </a:prstGeom>
        </p:spPr>
        <p:txBody>
          <a:bodyPr vert="horz" wrap="square" lIns="0" tIns="9746" rIns="0" bIns="0" rtlCol="0">
            <a:spAutoFit/>
          </a:bodyPr>
          <a:lstStyle/>
          <a:p>
            <a:pPr marL="183124" marR="4104" indent="-173377">
              <a:lnSpc>
                <a:spcPct val="138700"/>
              </a:lnSpc>
              <a:spcBef>
                <a:spcPts val="77"/>
              </a:spcBef>
            </a:pPr>
            <a:r>
              <a:rPr sz="600" b="1" dirty="0">
                <a:solidFill>
                  <a:srgbClr val="000080"/>
                </a:solidFill>
                <a:latin typeface="Times New Roman"/>
                <a:cs typeface="Times New Roman"/>
              </a:rPr>
              <a:t>Positive &amp; </a:t>
            </a:r>
            <a:r>
              <a:rPr sz="600" b="1" spc="-4" dirty="0">
                <a:solidFill>
                  <a:srgbClr val="000080"/>
                </a:solidFill>
                <a:latin typeface="Times New Roman"/>
                <a:cs typeface="Times New Roman"/>
              </a:rPr>
              <a:t>Zero Sequence Impedances </a:t>
            </a:r>
            <a:r>
              <a:rPr sz="600" b="1" spc="-129" dirty="0">
                <a:solidFill>
                  <a:srgbClr val="000080"/>
                </a:solidFill>
                <a:latin typeface="Times New Roman"/>
                <a:cs typeface="Times New Roman"/>
              </a:rPr>
              <a:t> </a:t>
            </a:r>
            <a:r>
              <a:rPr sz="600" b="1" dirty="0">
                <a:solidFill>
                  <a:srgbClr val="000080"/>
                </a:solidFill>
                <a:latin typeface="Times New Roman"/>
                <a:cs typeface="Times New Roman"/>
              </a:rPr>
              <a:t>Looking</a:t>
            </a:r>
            <a:r>
              <a:rPr sz="600" b="1" spc="-4" dirty="0">
                <a:solidFill>
                  <a:srgbClr val="000080"/>
                </a:solidFill>
                <a:latin typeface="Times New Roman"/>
                <a:cs typeface="Times New Roman"/>
              </a:rPr>
              <a:t> </a:t>
            </a:r>
            <a:r>
              <a:rPr sz="600" b="1" dirty="0">
                <a:solidFill>
                  <a:srgbClr val="000080"/>
                </a:solidFill>
                <a:latin typeface="Times New Roman"/>
                <a:cs typeface="Times New Roman"/>
              </a:rPr>
              <a:t>into</a:t>
            </a:r>
            <a:r>
              <a:rPr sz="600" b="1" spc="-4" dirty="0">
                <a:solidFill>
                  <a:srgbClr val="000080"/>
                </a:solidFill>
                <a:latin typeface="Times New Roman"/>
                <a:cs typeface="Times New Roman"/>
              </a:rPr>
              <a:t> "From</a:t>
            </a:r>
            <a:r>
              <a:rPr sz="600" b="1" dirty="0">
                <a:solidFill>
                  <a:srgbClr val="000080"/>
                </a:solidFill>
                <a:latin typeface="Times New Roman"/>
                <a:cs typeface="Times New Roman"/>
              </a:rPr>
              <a:t> Bus"</a:t>
            </a:r>
            <a:endParaRPr sz="600">
              <a:latin typeface="Times New Roman"/>
              <a:cs typeface="Times New Roman"/>
            </a:endParaRPr>
          </a:p>
        </p:txBody>
      </p:sp>
      <p:graphicFrame>
        <p:nvGraphicFramePr>
          <p:cNvPr id="22" name="object 22"/>
          <p:cNvGraphicFramePr>
            <a:graphicFrameLocks noGrp="1"/>
          </p:cNvGraphicFramePr>
          <p:nvPr/>
        </p:nvGraphicFramePr>
        <p:xfrm>
          <a:off x="449022" y="2458696"/>
          <a:ext cx="6524575" cy="106497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46138"/>
                <a:gridCol w="56284"/>
                <a:gridCol w="300182"/>
                <a:gridCol w="552835"/>
                <a:gridCol w="40650"/>
                <a:gridCol w="462780"/>
                <a:gridCol w="462154"/>
                <a:gridCol w="397741"/>
                <a:gridCol w="39399"/>
                <a:gridCol w="340830"/>
                <a:gridCol w="38148"/>
                <a:gridCol w="425883"/>
                <a:gridCol w="290801"/>
                <a:gridCol w="56284"/>
                <a:gridCol w="454650"/>
                <a:gridCol w="397741"/>
                <a:gridCol w="56284"/>
                <a:gridCol w="397741"/>
                <a:gridCol w="56284"/>
                <a:gridCol w="397741"/>
                <a:gridCol w="56284"/>
                <a:gridCol w="397741"/>
              </a:tblGrid>
              <a:tr h="90248">
                <a:tc>
                  <a:txBody>
                    <a:bodyPr/>
                    <a:lstStyle/>
                    <a:p>
                      <a:pPr algn="ctr">
                        <a:lnSpc>
                          <a:spcPts val="670"/>
                        </a:lnSpc>
                      </a:pPr>
                      <a:r>
                        <a:rPr sz="400" spc="5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ID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6360">
                        <a:lnSpc>
                          <a:spcPts val="670"/>
                        </a:lnSpc>
                      </a:pPr>
                      <a:r>
                        <a:rPr sz="400" spc="5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ID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5405">
                        <a:lnSpc>
                          <a:spcPts val="670"/>
                        </a:lnSpc>
                      </a:pPr>
                      <a:r>
                        <a:rPr sz="400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From</a:t>
                      </a:r>
                      <a:r>
                        <a:rPr sz="400" spc="-35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400" spc="5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Bus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8575">
                        <a:lnSpc>
                          <a:spcPts val="670"/>
                        </a:lnSpc>
                      </a:pPr>
                      <a:r>
                        <a:rPr sz="400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Symm.</a:t>
                      </a:r>
                      <a:r>
                        <a:rPr sz="400" spc="-30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400" spc="5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rms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70"/>
                        </a:lnSpc>
                      </a:pPr>
                      <a:r>
                        <a:rPr sz="400" spc="-30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Va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70"/>
                        </a:lnSpc>
                      </a:pPr>
                      <a:r>
                        <a:rPr sz="400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Vb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7000">
                        <a:lnSpc>
                          <a:spcPts val="670"/>
                        </a:lnSpc>
                      </a:pPr>
                      <a:r>
                        <a:rPr sz="400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Vc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ts val="670"/>
                        </a:lnSpc>
                      </a:pPr>
                      <a:r>
                        <a:rPr sz="400" spc="5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Ia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0650">
                        <a:lnSpc>
                          <a:spcPts val="670"/>
                        </a:lnSpc>
                      </a:pPr>
                      <a:r>
                        <a:rPr sz="400" spc="5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3I0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70"/>
                        </a:lnSpc>
                      </a:pPr>
                      <a:r>
                        <a:rPr sz="400" spc="5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R1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70"/>
                        </a:lnSpc>
                      </a:pPr>
                      <a:r>
                        <a:rPr sz="400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X1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70"/>
                        </a:lnSpc>
                      </a:pPr>
                      <a:r>
                        <a:rPr sz="400" spc="5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R0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70"/>
                        </a:lnSpc>
                      </a:pPr>
                      <a:r>
                        <a:rPr sz="400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X0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</a:tr>
              <a:tr h="162083">
                <a:tc>
                  <a:txBody>
                    <a:bodyPr/>
                    <a:lstStyle/>
                    <a:p>
                      <a:pPr marL="56515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Bus1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37466" marB="0">
                    <a:lnT w="12700">
                      <a:solidFill>
                        <a:srgbClr val="80808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7150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sz="400" spc="-5" dirty="0">
                          <a:latin typeface="Times New Roman"/>
                          <a:cs typeface="Times New Roman"/>
                        </a:rPr>
                        <a:t>Total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37466" marB="0">
                    <a:lnT w="12700">
                      <a:solidFill>
                        <a:srgbClr val="80808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12700">
                      <a:solidFill>
                        <a:srgbClr val="80808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2225" algn="r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0.00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37466" marB="0">
                    <a:lnT w="12700">
                      <a:solidFill>
                        <a:srgbClr val="80808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R="26034" algn="r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64.193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37466" marB="0">
                    <a:lnT w="12700">
                      <a:solidFill>
                        <a:srgbClr val="80808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R="52069" algn="r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0.00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37466" marB="0">
                    <a:lnT w="12700">
                      <a:solidFill>
                        <a:srgbClr val="80808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6355" algn="ctr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190.52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37466" marB="0">
                    <a:lnT w="12700">
                      <a:solidFill>
                        <a:srgbClr val="80808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5730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190.53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37466" marB="0">
                    <a:lnT w="12700">
                      <a:solidFill>
                        <a:srgbClr val="80808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118110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sz="400" dirty="0">
                          <a:latin typeface="Times New Roman"/>
                          <a:cs typeface="Times New Roman"/>
                        </a:rPr>
                        <a:t>0.008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37466" marB="0">
                    <a:lnT w="12700">
                      <a:solidFill>
                        <a:srgbClr val="80808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68910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0.008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37466" marB="0">
                    <a:lnT w="12700">
                      <a:solidFill>
                        <a:srgbClr val="80808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3.35E-001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37466" marB="0">
                    <a:lnT w="12700">
                      <a:solidFill>
                        <a:srgbClr val="80808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5244" algn="ctr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sz="400" dirty="0">
                          <a:latin typeface="Times New Roman"/>
                          <a:cs typeface="Times New Roman"/>
                        </a:rPr>
                        <a:t>7.16E+000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37466" marB="0">
                    <a:lnT w="12700">
                      <a:solidFill>
                        <a:srgbClr val="80808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5244" algn="ctr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sz="400" dirty="0">
                          <a:latin typeface="Times New Roman"/>
                          <a:cs typeface="Times New Roman"/>
                        </a:rPr>
                        <a:t>1.67E+005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37466" marB="0">
                    <a:lnT w="12700">
                      <a:solidFill>
                        <a:srgbClr val="80808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5244" algn="ctr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sz="400" dirty="0">
                          <a:latin typeface="Times New Roman"/>
                          <a:cs typeface="Times New Roman"/>
                        </a:rPr>
                        <a:t>6.40E+000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37466" marB="0">
                    <a:lnT w="12700">
                      <a:solidFill>
                        <a:srgbClr val="808080"/>
                      </a:solidFill>
                      <a:prstDash val="solid"/>
                    </a:lnT>
                  </a:tcPr>
                </a:tc>
              </a:tr>
              <a:tr h="14823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 marL="56515">
                        <a:lnSpc>
                          <a:spcPct val="100000"/>
                        </a:lnSpc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Bus2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448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 marL="57150">
                        <a:lnSpc>
                          <a:spcPct val="100000"/>
                        </a:lnSpc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Bus1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448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 marR="21590" algn="r">
                        <a:lnSpc>
                          <a:spcPct val="100000"/>
                        </a:lnSpc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90.31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448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 marR="26034" algn="r">
                        <a:lnSpc>
                          <a:spcPct val="100000"/>
                        </a:lnSpc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37.456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448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 marR="52069" algn="r">
                        <a:lnSpc>
                          <a:spcPct val="100000"/>
                        </a:lnSpc>
                      </a:pPr>
                      <a:r>
                        <a:rPr sz="400" dirty="0">
                          <a:latin typeface="Times New Roman"/>
                          <a:cs typeface="Times New Roman"/>
                        </a:rPr>
                        <a:t>110.00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448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 marL="49530" algn="ctr">
                        <a:lnSpc>
                          <a:spcPct val="100000"/>
                        </a:lnSpc>
                      </a:pPr>
                      <a:r>
                        <a:rPr sz="400" dirty="0">
                          <a:latin typeface="Times New Roman"/>
                          <a:cs typeface="Times New Roman"/>
                        </a:rPr>
                        <a:t>110.00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448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 marL="128905">
                        <a:lnSpc>
                          <a:spcPct val="100000"/>
                        </a:lnSpc>
                      </a:pPr>
                      <a:r>
                        <a:rPr sz="400" dirty="0">
                          <a:latin typeface="Times New Roman"/>
                          <a:cs typeface="Times New Roman"/>
                        </a:rPr>
                        <a:t>110.00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448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 marL="118110">
                        <a:lnSpc>
                          <a:spcPct val="100000"/>
                        </a:lnSpc>
                      </a:pPr>
                      <a:r>
                        <a:rPr sz="400" dirty="0">
                          <a:latin typeface="Times New Roman"/>
                          <a:cs typeface="Times New Roman"/>
                        </a:rPr>
                        <a:t>0.003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448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 marL="168910">
                        <a:lnSpc>
                          <a:spcPct val="100000"/>
                        </a:lnSpc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0.000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448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 algn="r">
                        <a:lnSpc>
                          <a:spcPct val="100000"/>
                        </a:lnSpc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5.12E-001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448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 marL="55244" algn="ctr">
                        <a:lnSpc>
                          <a:spcPct val="100000"/>
                        </a:lnSpc>
                      </a:pPr>
                      <a:r>
                        <a:rPr sz="400" dirty="0">
                          <a:latin typeface="Times New Roman"/>
                          <a:cs typeface="Times New Roman"/>
                        </a:rPr>
                        <a:t>1.23E+001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448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111177">
                <a:tc>
                  <a:txBody>
                    <a:bodyPr/>
                    <a:lstStyle/>
                    <a:p>
                      <a:pPr marL="5715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Bus3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362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778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Bus1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362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1590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48.57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3620" marB="0"/>
                </a:tc>
                <a:tc>
                  <a:txBody>
                    <a:bodyPr/>
                    <a:lstStyle/>
                    <a:p>
                      <a:pPr marR="24765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0.272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3620" marB="0"/>
                </a:tc>
                <a:tc>
                  <a:txBody>
                    <a:bodyPr/>
                    <a:lstStyle/>
                    <a:p>
                      <a:pPr marR="52069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400" dirty="0">
                          <a:latin typeface="Times New Roman"/>
                          <a:cs typeface="Times New Roman"/>
                        </a:rPr>
                        <a:t>110.00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362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9530"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400" dirty="0">
                          <a:latin typeface="Times New Roman"/>
                          <a:cs typeface="Times New Roman"/>
                        </a:rPr>
                        <a:t>110.00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362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890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400" dirty="0">
                          <a:latin typeface="Times New Roman"/>
                          <a:cs typeface="Times New Roman"/>
                        </a:rPr>
                        <a:t>110.00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3620" marB="0"/>
                </a:tc>
                <a:tc>
                  <a:txBody>
                    <a:bodyPr/>
                    <a:lstStyle/>
                    <a:p>
                      <a:pPr marL="11811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400" dirty="0">
                          <a:latin typeface="Times New Roman"/>
                          <a:cs typeface="Times New Roman"/>
                        </a:rPr>
                        <a:t>0.000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362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6891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0.000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362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3.01E+002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362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5244"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400" dirty="0">
                          <a:latin typeface="Times New Roman"/>
                          <a:cs typeface="Times New Roman"/>
                        </a:rPr>
                        <a:t>1.67E+003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362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148236">
                <a:tc>
                  <a:txBody>
                    <a:bodyPr/>
                    <a:lstStyle/>
                    <a:p>
                      <a:pPr marL="5715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GENERADOR</a:t>
                      </a:r>
                      <a:r>
                        <a:rPr sz="4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400" dirty="0">
                          <a:latin typeface="Times New Roman"/>
                          <a:cs typeface="Times New Roman"/>
                        </a:rPr>
                        <a:t>U-1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362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778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Bus1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362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2225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400" dirty="0">
                          <a:latin typeface="Times New Roman"/>
                          <a:cs typeface="Times New Roman"/>
                        </a:rPr>
                        <a:t>110.00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3620" marB="0"/>
                </a:tc>
                <a:tc>
                  <a:txBody>
                    <a:bodyPr/>
                    <a:lstStyle/>
                    <a:p>
                      <a:pPr marR="26034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26.469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3620" marB="0"/>
                </a:tc>
                <a:tc>
                  <a:txBody>
                    <a:bodyPr/>
                    <a:lstStyle/>
                    <a:p>
                      <a:pPr marR="52069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400" dirty="0">
                          <a:latin typeface="Times New Roman"/>
                          <a:cs typeface="Times New Roman"/>
                        </a:rPr>
                        <a:t>110.00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362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9530"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400" dirty="0">
                          <a:latin typeface="Times New Roman"/>
                          <a:cs typeface="Times New Roman"/>
                        </a:rPr>
                        <a:t>110.00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362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890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400" dirty="0">
                          <a:latin typeface="Times New Roman"/>
                          <a:cs typeface="Times New Roman"/>
                        </a:rPr>
                        <a:t>110.00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3620" marB="0"/>
                </a:tc>
                <a:tc>
                  <a:txBody>
                    <a:bodyPr/>
                    <a:lstStyle/>
                    <a:p>
                      <a:pPr marL="11811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400" dirty="0">
                          <a:latin typeface="Times New Roman"/>
                          <a:cs typeface="Times New Roman"/>
                        </a:rPr>
                        <a:t>0.005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362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6891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0.008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362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9.14E-001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362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5244"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400" dirty="0">
                          <a:latin typeface="Times New Roman"/>
                          <a:cs typeface="Times New Roman"/>
                        </a:rPr>
                        <a:t>1.74E+001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362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5244"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400" dirty="0">
                          <a:latin typeface="Times New Roman"/>
                          <a:cs typeface="Times New Roman"/>
                        </a:rPr>
                        <a:t>1.67E+005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362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5244"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400" dirty="0">
                          <a:latin typeface="Times New Roman"/>
                          <a:cs typeface="Times New Roman"/>
                        </a:rPr>
                        <a:t>6.40E+000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3620" marB="0"/>
                </a:tc>
              </a:tr>
              <a:tr h="14823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 marL="57150">
                        <a:lnSpc>
                          <a:spcPct val="100000"/>
                        </a:lnSpc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Bus4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448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 marL="57785">
                        <a:lnSpc>
                          <a:spcPct val="100000"/>
                        </a:lnSpc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Bus2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448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 marR="21590" algn="r">
                        <a:lnSpc>
                          <a:spcPct val="100000"/>
                        </a:lnSpc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97.13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448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 marR="24765" algn="r">
                        <a:lnSpc>
                          <a:spcPct val="100000"/>
                        </a:lnSpc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0.340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448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 marR="52069" algn="r">
                        <a:lnSpc>
                          <a:spcPct val="100000"/>
                        </a:lnSpc>
                      </a:pPr>
                      <a:r>
                        <a:rPr sz="400" dirty="0">
                          <a:latin typeface="Times New Roman"/>
                          <a:cs typeface="Times New Roman"/>
                        </a:rPr>
                        <a:t>110.00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448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 marL="49530" algn="ctr">
                        <a:lnSpc>
                          <a:spcPct val="100000"/>
                        </a:lnSpc>
                      </a:pPr>
                      <a:r>
                        <a:rPr sz="400" dirty="0">
                          <a:latin typeface="Times New Roman"/>
                          <a:cs typeface="Times New Roman"/>
                        </a:rPr>
                        <a:t>110.00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448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 marL="128905">
                        <a:lnSpc>
                          <a:spcPct val="100000"/>
                        </a:lnSpc>
                      </a:pPr>
                      <a:r>
                        <a:rPr sz="400" dirty="0">
                          <a:latin typeface="Times New Roman"/>
                          <a:cs typeface="Times New Roman"/>
                        </a:rPr>
                        <a:t>110.00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448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 marL="118110">
                        <a:lnSpc>
                          <a:spcPct val="100000"/>
                        </a:lnSpc>
                      </a:pPr>
                      <a:r>
                        <a:rPr sz="400" dirty="0">
                          <a:latin typeface="Times New Roman"/>
                          <a:cs typeface="Times New Roman"/>
                        </a:rPr>
                        <a:t>0.000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448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 marL="168910">
                        <a:lnSpc>
                          <a:spcPct val="100000"/>
                        </a:lnSpc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0.000</a:t>
                      </a:r>
                      <a:r>
                        <a:rPr sz="4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400" spc="5" dirty="0">
                          <a:solidFill>
                            <a:srgbClr val="008000"/>
                          </a:solidFill>
                          <a:latin typeface="Times New Roman"/>
                          <a:cs typeface="Times New Roman"/>
                        </a:rPr>
                        <a:t>*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448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 algn="r">
                        <a:lnSpc>
                          <a:spcPct val="100000"/>
                        </a:lnSpc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8.26E+001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448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 marL="55244" algn="ctr">
                        <a:lnSpc>
                          <a:spcPct val="100000"/>
                        </a:lnSpc>
                      </a:pPr>
                      <a:r>
                        <a:rPr sz="400" dirty="0">
                          <a:latin typeface="Times New Roman"/>
                          <a:cs typeface="Times New Roman"/>
                        </a:rPr>
                        <a:t>9.26E+000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448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102422">
                <a:tc>
                  <a:txBody>
                    <a:bodyPr/>
                    <a:lstStyle/>
                    <a:p>
                      <a:pPr marL="57150">
                        <a:lnSpc>
                          <a:spcPct val="100000"/>
                        </a:lnSpc>
                        <a:spcBef>
                          <a:spcPts val="415"/>
                        </a:spcBef>
                      </a:pPr>
                      <a:r>
                        <a:rPr sz="400" spc="-5" dirty="0">
                          <a:latin typeface="Times New Roman"/>
                          <a:cs typeface="Times New Roman"/>
                        </a:rPr>
                        <a:t>EQUIVALENTE</a:t>
                      </a:r>
                      <a:r>
                        <a:rPr sz="4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400" spc="5" dirty="0">
                          <a:latin typeface="Times New Roman"/>
                          <a:cs typeface="Times New Roman"/>
                        </a:rPr>
                        <a:t>DE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33801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778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Bus2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362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2225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400" dirty="0">
                          <a:latin typeface="Times New Roman"/>
                          <a:cs typeface="Times New Roman"/>
                        </a:rPr>
                        <a:t>110.00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3620" marB="0"/>
                </a:tc>
                <a:tc>
                  <a:txBody>
                    <a:bodyPr/>
                    <a:lstStyle/>
                    <a:p>
                      <a:pPr marR="24765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4.155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3620" marB="0"/>
                </a:tc>
                <a:tc>
                  <a:txBody>
                    <a:bodyPr/>
                    <a:lstStyle/>
                    <a:p>
                      <a:pPr marR="52069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400" dirty="0">
                          <a:latin typeface="Times New Roman"/>
                          <a:cs typeface="Times New Roman"/>
                        </a:rPr>
                        <a:t>110.00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362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9530"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400" dirty="0">
                          <a:latin typeface="Times New Roman"/>
                          <a:cs typeface="Times New Roman"/>
                        </a:rPr>
                        <a:t>110.00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362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890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400" dirty="0">
                          <a:latin typeface="Times New Roman"/>
                          <a:cs typeface="Times New Roman"/>
                        </a:rPr>
                        <a:t>110.00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3620" marB="0"/>
                </a:tc>
                <a:tc>
                  <a:txBody>
                    <a:bodyPr/>
                    <a:lstStyle/>
                    <a:p>
                      <a:pPr marL="11811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400" dirty="0">
                          <a:latin typeface="Times New Roman"/>
                          <a:cs typeface="Times New Roman"/>
                        </a:rPr>
                        <a:t>0.000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362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6891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0.000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362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2.46E-001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362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5244"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400" dirty="0">
                          <a:latin typeface="Times New Roman"/>
                          <a:cs typeface="Times New Roman"/>
                        </a:rPr>
                        <a:t>2.37E+000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362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5244"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400" dirty="0">
                          <a:latin typeface="Times New Roman"/>
                          <a:cs typeface="Times New Roman"/>
                        </a:rPr>
                        <a:t>4.94E+000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362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5244"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400" dirty="0">
                          <a:latin typeface="Times New Roman"/>
                          <a:cs typeface="Times New Roman"/>
                        </a:rPr>
                        <a:t>1.78E+001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3620" marB="0"/>
                </a:tc>
              </a:tr>
              <a:tr h="127511">
                <a:tc>
                  <a:txBody>
                    <a:bodyPr/>
                    <a:lstStyle/>
                    <a:p>
                      <a:pPr marL="57150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400" spc="10" dirty="0">
                          <a:latin typeface="Times New Roman"/>
                          <a:cs typeface="Times New Roman"/>
                        </a:rPr>
                        <a:t>RED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 marL="57150">
                        <a:lnSpc>
                          <a:spcPts val="635"/>
                        </a:lnSpc>
                        <a:spcBef>
                          <a:spcPts val="55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Bus4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448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 marL="57785">
                        <a:lnSpc>
                          <a:spcPts val="635"/>
                        </a:lnSpc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Bus5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036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 marR="21590" algn="r">
                        <a:lnSpc>
                          <a:spcPts val="635"/>
                        </a:lnSpc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97.13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036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 marR="24765" algn="r">
                        <a:lnSpc>
                          <a:spcPts val="635"/>
                        </a:lnSpc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7.816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036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 marR="52069" algn="r">
                        <a:lnSpc>
                          <a:spcPts val="635"/>
                        </a:lnSpc>
                      </a:pPr>
                      <a:r>
                        <a:rPr sz="400" dirty="0">
                          <a:latin typeface="Times New Roman"/>
                          <a:cs typeface="Times New Roman"/>
                        </a:rPr>
                        <a:t>110.00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036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 marL="49530" algn="ctr">
                        <a:lnSpc>
                          <a:spcPts val="635"/>
                        </a:lnSpc>
                      </a:pPr>
                      <a:r>
                        <a:rPr sz="400" dirty="0">
                          <a:latin typeface="Times New Roman"/>
                          <a:cs typeface="Times New Roman"/>
                        </a:rPr>
                        <a:t>110.00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036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 marL="128905">
                        <a:lnSpc>
                          <a:spcPts val="635"/>
                        </a:lnSpc>
                      </a:pPr>
                      <a:r>
                        <a:rPr sz="400" dirty="0">
                          <a:latin typeface="Times New Roman"/>
                          <a:cs typeface="Times New Roman"/>
                        </a:rPr>
                        <a:t>110.00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036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 marL="118110">
                        <a:lnSpc>
                          <a:spcPts val="635"/>
                        </a:lnSpc>
                      </a:pPr>
                      <a:r>
                        <a:rPr sz="400" dirty="0">
                          <a:latin typeface="Times New Roman"/>
                          <a:cs typeface="Times New Roman"/>
                        </a:rPr>
                        <a:t>0.001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036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 marL="168910">
                        <a:lnSpc>
                          <a:spcPts val="635"/>
                        </a:lnSpc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0.000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036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 algn="r">
                        <a:lnSpc>
                          <a:spcPts val="635"/>
                        </a:lnSpc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1.74E+002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036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 marL="55244" algn="ctr">
                        <a:lnSpc>
                          <a:spcPts val="635"/>
                        </a:lnSpc>
                      </a:pPr>
                      <a:r>
                        <a:rPr sz="400" dirty="0">
                          <a:latin typeface="Times New Roman"/>
                          <a:cs typeface="Times New Roman"/>
                        </a:rPr>
                        <a:t>9.29E+002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036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</a:tbl>
          </a:graphicData>
        </a:graphic>
      </p:graphicFrame>
      <p:sp>
        <p:nvSpPr>
          <p:cNvPr id="23" name="object 23"/>
          <p:cNvSpPr txBox="1"/>
          <p:nvPr/>
        </p:nvSpPr>
        <p:spPr>
          <a:xfrm>
            <a:off x="734195" y="2350616"/>
            <a:ext cx="330825" cy="88857"/>
          </a:xfrm>
          <a:prstGeom prst="rect">
            <a:avLst/>
          </a:prstGeom>
        </p:spPr>
        <p:txBody>
          <a:bodyPr vert="horz" wrap="square" lIns="0" tIns="11798" rIns="0" bIns="0" rtlCol="0">
            <a:spAutoFit/>
          </a:bodyPr>
          <a:lstStyle/>
          <a:p>
            <a:pPr marL="10259">
              <a:spcBef>
                <a:spcPts val="93"/>
              </a:spcBef>
            </a:pPr>
            <a:r>
              <a:rPr sz="500" dirty="0">
                <a:solidFill>
                  <a:srgbClr val="000080"/>
                </a:solidFill>
                <a:latin typeface="Times New Roman"/>
                <a:cs typeface="Times New Roman"/>
              </a:rPr>
              <a:t>Fro</a:t>
            </a:r>
            <a:r>
              <a:rPr sz="500" spc="8" dirty="0">
                <a:solidFill>
                  <a:srgbClr val="000080"/>
                </a:solidFill>
                <a:latin typeface="Times New Roman"/>
                <a:cs typeface="Times New Roman"/>
              </a:rPr>
              <a:t>m</a:t>
            </a:r>
            <a:r>
              <a:rPr sz="500" dirty="0">
                <a:solidFill>
                  <a:srgbClr val="000080"/>
                </a:solidFill>
                <a:latin typeface="Times New Roman"/>
                <a:cs typeface="Times New Roman"/>
              </a:rPr>
              <a:t> </a:t>
            </a:r>
            <a:r>
              <a:rPr sz="500" spc="4" dirty="0">
                <a:solidFill>
                  <a:srgbClr val="000080"/>
                </a:solidFill>
                <a:latin typeface="Times New Roman"/>
                <a:cs typeface="Times New Roman"/>
              </a:rPr>
              <a:t>Bus</a:t>
            </a:r>
            <a:endParaRPr sz="50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655378" y="2350616"/>
            <a:ext cx="244523" cy="88857"/>
          </a:xfrm>
          <a:prstGeom prst="rect">
            <a:avLst/>
          </a:prstGeom>
        </p:spPr>
        <p:txBody>
          <a:bodyPr vert="horz" wrap="square" lIns="0" tIns="11798" rIns="0" bIns="0" rtlCol="0">
            <a:spAutoFit/>
          </a:bodyPr>
          <a:lstStyle/>
          <a:p>
            <a:pPr marL="10259">
              <a:spcBef>
                <a:spcPts val="93"/>
              </a:spcBef>
            </a:pPr>
            <a:r>
              <a:rPr sz="500" spc="-28" dirty="0">
                <a:solidFill>
                  <a:srgbClr val="000080"/>
                </a:solidFill>
                <a:latin typeface="Times New Roman"/>
                <a:cs typeface="Times New Roman"/>
              </a:rPr>
              <a:t>T</a:t>
            </a:r>
            <a:r>
              <a:rPr sz="500" spc="4" dirty="0">
                <a:solidFill>
                  <a:srgbClr val="000080"/>
                </a:solidFill>
                <a:latin typeface="Times New Roman"/>
                <a:cs typeface="Times New Roman"/>
              </a:rPr>
              <a:t>o</a:t>
            </a:r>
            <a:r>
              <a:rPr sz="500" dirty="0">
                <a:solidFill>
                  <a:srgbClr val="000080"/>
                </a:solidFill>
                <a:latin typeface="Times New Roman"/>
                <a:cs typeface="Times New Roman"/>
              </a:rPr>
              <a:t> </a:t>
            </a:r>
            <a:r>
              <a:rPr sz="500" spc="4" dirty="0">
                <a:solidFill>
                  <a:srgbClr val="000080"/>
                </a:solidFill>
                <a:latin typeface="Times New Roman"/>
                <a:cs typeface="Times New Roman"/>
              </a:rPr>
              <a:t>Bus</a:t>
            </a:r>
            <a:endParaRPr sz="50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417070" y="2350616"/>
            <a:ext cx="741699" cy="88857"/>
          </a:xfrm>
          <a:prstGeom prst="rect">
            <a:avLst/>
          </a:prstGeom>
        </p:spPr>
        <p:txBody>
          <a:bodyPr vert="horz" wrap="square" lIns="0" tIns="11798" rIns="0" bIns="0" rtlCol="0">
            <a:spAutoFit/>
          </a:bodyPr>
          <a:lstStyle/>
          <a:p>
            <a:pPr marL="10259">
              <a:spcBef>
                <a:spcPts val="93"/>
              </a:spcBef>
            </a:pPr>
            <a:r>
              <a:rPr sz="500" spc="8" dirty="0">
                <a:solidFill>
                  <a:srgbClr val="000080"/>
                </a:solidFill>
                <a:latin typeface="Times New Roman"/>
                <a:cs typeface="Times New Roman"/>
              </a:rPr>
              <a:t>%</a:t>
            </a:r>
            <a:r>
              <a:rPr sz="500" spc="-8" dirty="0">
                <a:solidFill>
                  <a:srgbClr val="000080"/>
                </a:solidFill>
                <a:latin typeface="Times New Roman"/>
                <a:cs typeface="Times New Roman"/>
              </a:rPr>
              <a:t> Voltage </a:t>
            </a:r>
            <a:r>
              <a:rPr sz="500" spc="4" dirty="0">
                <a:solidFill>
                  <a:srgbClr val="000080"/>
                </a:solidFill>
                <a:latin typeface="Times New Roman"/>
                <a:cs typeface="Times New Roman"/>
              </a:rPr>
              <a:t>at</a:t>
            </a:r>
            <a:r>
              <a:rPr sz="500" spc="-4" dirty="0">
                <a:solidFill>
                  <a:srgbClr val="000080"/>
                </a:solidFill>
                <a:latin typeface="Times New Roman"/>
                <a:cs typeface="Times New Roman"/>
              </a:rPr>
              <a:t> </a:t>
            </a:r>
            <a:r>
              <a:rPr sz="500" dirty="0">
                <a:solidFill>
                  <a:srgbClr val="000080"/>
                </a:solidFill>
                <a:latin typeface="Times New Roman"/>
                <a:cs typeface="Times New Roman"/>
              </a:rPr>
              <a:t>From</a:t>
            </a:r>
            <a:r>
              <a:rPr sz="500" spc="-8" dirty="0">
                <a:solidFill>
                  <a:srgbClr val="000080"/>
                </a:solidFill>
                <a:latin typeface="Times New Roman"/>
                <a:cs typeface="Times New Roman"/>
              </a:rPr>
              <a:t> </a:t>
            </a:r>
            <a:r>
              <a:rPr sz="500" spc="4" dirty="0">
                <a:solidFill>
                  <a:srgbClr val="000080"/>
                </a:solidFill>
                <a:latin typeface="Times New Roman"/>
                <a:cs typeface="Times New Roman"/>
              </a:rPr>
              <a:t>Bus</a:t>
            </a:r>
            <a:endParaRPr sz="50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449022" y="2322924"/>
            <a:ext cx="2692881" cy="0"/>
          </a:xfrm>
          <a:custGeom>
            <a:avLst/>
            <a:gdLst/>
            <a:ahLst/>
            <a:cxnLst/>
            <a:rect l="l" t="t" r="r" b="b"/>
            <a:pathLst>
              <a:path w="2734310">
                <a:moveTo>
                  <a:pt x="1783080" y="0"/>
                </a:moveTo>
                <a:lnTo>
                  <a:pt x="0" y="0"/>
                </a:lnTo>
              </a:path>
              <a:path w="2734310">
                <a:moveTo>
                  <a:pt x="2734310" y="0"/>
                </a:moveTo>
                <a:lnTo>
                  <a:pt x="1824989" y="0"/>
                </a:lnTo>
              </a:path>
            </a:pathLst>
          </a:custGeom>
          <a:ln w="12700">
            <a:solidFill>
              <a:srgbClr val="808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 txBox="1"/>
          <p:nvPr/>
        </p:nvSpPr>
        <p:spPr>
          <a:xfrm>
            <a:off x="2382067" y="2207673"/>
            <a:ext cx="594110" cy="272487"/>
          </a:xfrm>
          <a:prstGeom prst="rect">
            <a:avLst/>
          </a:prstGeom>
        </p:spPr>
        <p:txBody>
          <a:bodyPr vert="horz" wrap="square" lIns="0" tIns="10772" rIns="0" bIns="0" rtlCol="0">
            <a:spAutoFit/>
          </a:bodyPr>
          <a:lstStyle/>
          <a:p>
            <a:pPr marL="43088">
              <a:spcBef>
                <a:spcPts val="85"/>
              </a:spcBef>
            </a:pPr>
            <a:r>
              <a:rPr sz="600" b="1" dirty="0">
                <a:solidFill>
                  <a:srgbClr val="000080"/>
                </a:solidFill>
                <a:latin typeface="Times New Roman"/>
                <a:cs typeface="Times New Roman"/>
              </a:rPr>
              <a:t>3-Phase</a:t>
            </a:r>
            <a:r>
              <a:rPr sz="600" dirty="0">
                <a:solidFill>
                  <a:srgbClr val="000080"/>
                </a:solidFill>
                <a:latin typeface="Times New Roman"/>
                <a:cs typeface="Times New Roman"/>
              </a:rPr>
              <a:t> </a:t>
            </a:r>
            <a:r>
              <a:rPr sz="600" b="1" dirty="0">
                <a:solidFill>
                  <a:srgbClr val="000080"/>
                </a:solidFill>
                <a:latin typeface="Times New Roman"/>
                <a:cs typeface="Times New Roman"/>
              </a:rPr>
              <a:t>Fault</a:t>
            </a:r>
            <a:endParaRPr sz="600">
              <a:latin typeface="Times New Roman"/>
              <a:cs typeface="Times New Roman"/>
            </a:endParaRPr>
          </a:p>
          <a:p>
            <a:pPr>
              <a:spcBef>
                <a:spcPts val="4"/>
              </a:spcBef>
            </a:pPr>
            <a:endParaRPr sz="600">
              <a:latin typeface="Times New Roman"/>
              <a:cs typeface="Times New Roman"/>
            </a:endParaRPr>
          </a:p>
          <a:p>
            <a:pPr marL="10259">
              <a:tabLst>
                <a:tab pos="399077" algn="l"/>
              </a:tabLst>
            </a:pPr>
            <a:r>
              <a:rPr sz="500" spc="8" dirty="0">
                <a:solidFill>
                  <a:srgbClr val="000080"/>
                </a:solidFill>
                <a:latin typeface="Times New Roman"/>
                <a:cs typeface="Times New Roman"/>
              </a:rPr>
              <a:t>% V	</a:t>
            </a:r>
            <a:r>
              <a:rPr sz="500" spc="4" dirty="0">
                <a:solidFill>
                  <a:srgbClr val="000080"/>
                </a:solidFill>
                <a:latin typeface="Times New Roman"/>
                <a:cs typeface="Times New Roman"/>
              </a:rPr>
              <a:t>kA</a:t>
            </a:r>
            <a:endParaRPr sz="50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066896" y="2207673"/>
            <a:ext cx="520315" cy="103210"/>
          </a:xfrm>
          <a:prstGeom prst="rect">
            <a:avLst/>
          </a:prstGeom>
        </p:spPr>
        <p:txBody>
          <a:bodyPr vert="horz" wrap="square" lIns="0" tIns="10772" rIns="0" bIns="0" rtlCol="0">
            <a:spAutoFit/>
          </a:bodyPr>
          <a:lstStyle/>
          <a:p>
            <a:pPr marL="10259">
              <a:spcBef>
                <a:spcPts val="85"/>
              </a:spcBef>
            </a:pPr>
            <a:r>
              <a:rPr sz="600" b="1" spc="-4" dirty="0">
                <a:solidFill>
                  <a:srgbClr val="000080"/>
                </a:solidFill>
                <a:latin typeface="Times New Roman"/>
                <a:cs typeface="Times New Roman"/>
              </a:rPr>
              <a:t>Contribution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4492095" y="2350616"/>
            <a:ext cx="489672" cy="88857"/>
          </a:xfrm>
          <a:prstGeom prst="rect">
            <a:avLst/>
          </a:prstGeom>
        </p:spPr>
        <p:txBody>
          <a:bodyPr vert="horz" wrap="square" lIns="0" tIns="11798" rIns="0" bIns="0" rtlCol="0">
            <a:spAutoFit/>
          </a:bodyPr>
          <a:lstStyle/>
          <a:p>
            <a:pPr marL="10259">
              <a:spcBef>
                <a:spcPts val="93"/>
              </a:spcBef>
            </a:pPr>
            <a:r>
              <a:rPr sz="500" spc="4" dirty="0">
                <a:solidFill>
                  <a:srgbClr val="000080"/>
                </a:solidFill>
                <a:latin typeface="Times New Roman"/>
                <a:cs typeface="Times New Roman"/>
              </a:rPr>
              <a:t>kA</a:t>
            </a:r>
            <a:r>
              <a:rPr sz="500" spc="-28" dirty="0">
                <a:solidFill>
                  <a:srgbClr val="000080"/>
                </a:solidFill>
                <a:latin typeface="Times New Roman"/>
                <a:cs typeface="Times New Roman"/>
              </a:rPr>
              <a:t> </a:t>
            </a:r>
            <a:r>
              <a:rPr sz="500" dirty="0">
                <a:solidFill>
                  <a:srgbClr val="000080"/>
                </a:solidFill>
                <a:latin typeface="Times New Roman"/>
                <a:cs typeface="Times New Roman"/>
              </a:rPr>
              <a:t>Sym</a:t>
            </a:r>
            <a:r>
              <a:rPr sz="500" spc="12" dirty="0">
                <a:solidFill>
                  <a:srgbClr val="000080"/>
                </a:solidFill>
                <a:latin typeface="Times New Roman"/>
                <a:cs typeface="Times New Roman"/>
              </a:rPr>
              <a:t>m</a:t>
            </a:r>
            <a:r>
              <a:rPr sz="500" dirty="0">
                <a:solidFill>
                  <a:srgbClr val="000080"/>
                </a:solidFill>
                <a:latin typeface="Times New Roman"/>
                <a:cs typeface="Times New Roman"/>
              </a:rPr>
              <a:t>. </a:t>
            </a:r>
            <a:r>
              <a:rPr sz="500" spc="4" dirty="0">
                <a:solidFill>
                  <a:srgbClr val="000080"/>
                </a:solidFill>
                <a:latin typeface="Times New Roman"/>
                <a:cs typeface="Times New Roman"/>
              </a:rPr>
              <a:t>rms</a:t>
            </a:r>
            <a:endParaRPr sz="500">
              <a:latin typeface="Times New Roman"/>
              <a:cs typeface="Times New Roman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5592137" y="2350616"/>
            <a:ext cx="1021244" cy="88857"/>
          </a:xfrm>
          <a:prstGeom prst="rect">
            <a:avLst/>
          </a:prstGeom>
        </p:spPr>
        <p:txBody>
          <a:bodyPr vert="horz" wrap="square" lIns="0" tIns="11798" rIns="0" bIns="0" rtlCol="0">
            <a:spAutoFit/>
          </a:bodyPr>
          <a:lstStyle/>
          <a:p>
            <a:pPr marL="10259">
              <a:spcBef>
                <a:spcPts val="93"/>
              </a:spcBef>
            </a:pPr>
            <a:r>
              <a:rPr sz="500" spc="8" dirty="0">
                <a:solidFill>
                  <a:srgbClr val="000080"/>
                </a:solidFill>
                <a:latin typeface="Times New Roman"/>
                <a:cs typeface="Times New Roman"/>
              </a:rPr>
              <a:t>% </a:t>
            </a:r>
            <a:r>
              <a:rPr sz="500" spc="4" dirty="0">
                <a:solidFill>
                  <a:srgbClr val="000080"/>
                </a:solidFill>
                <a:latin typeface="Times New Roman"/>
                <a:cs typeface="Times New Roman"/>
              </a:rPr>
              <a:t>Impedance on 100</a:t>
            </a:r>
            <a:r>
              <a:rPr sz="500" spc="28" dirty="0">
                <a:solidFill>
                  <a:srgbClr val="000080"/>
                </a:solidFill>
                <a:latin typeface="Times New Roman"/>
                <a:cs typeface="Times New Roman"/>
              </a:rPr>
              <a:t> </a:t>
            </a:r>
            <a:r>
              <a:rPr sz="500" spc="4" dirty="0">
                <a:solidFill>
                  <a:srgbClr val="000080"/>
                </a:solidFill>
                <a:latin typeface="Times New Roman"/>
                <a:cs typeface="Times New Roman"/>
              </a:rPr>
              <a:t>M</a:t>
            </a:r>
            <a:r>
              <a:rPr sz="500" spc="-61" dirty="0">
                <a:solidFill>
                  <a:srgbClr val="000080"/>
                </a:solidFill>
                <a:latin typeface="Times New Roman"/>
                <a:cs typeface="Times New Roman"/>
              </a:rPr>
              <a:t>V</a:t>
            </a:r>
            <a:r>
              <a:rPr sz="500" spc="8" dirty="0">
                <a:solidFill>
                  <a:srgbClr val="000080"/>
                </a:solidFill>
                <a:latin typeface="Times New Roman"/>
                <a:cs typeface="Times New Roman"/>
              </a:rPr>
              <a:t>A</a:t>
            </a:r>
            <a:r>
              <a:rPr sz="500" spc="-28" dirty="0">
                <a:solidFill>
                  <a:srgbClr val="000080"/>
                </a:solidFill>
                <a:latin typeface="Times New Roman"/>
                <a:cs typeface="Times New Roman"/>
              </a:rPr>
              <a:t> </a:t>
            </a:r>
            <a:r>
              <a:rPr sz="500" spc="4" dirty="0">
                <a:solidFill>
                  <a:srgbClr val="000080"/>
                </a:solidFill>
                <a:latin typeface="Times New Roman"/>
                <a:cs typeface="Times New Roman"/>
              </a:rPr>
              <a:t>base</a:t>
            </a:r>
            <a:endParaRPr sz="500">
              <a:latin typeface="Times New Roman"/>
              <a:cs typeface="Times New Roman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3172546" y="2322924"/>
            <a:ext cx="1934921" cy="0"/>
          </a:xfrm>
          <a:custGeom>
            <a:avLst/>
            <a:gdLst/>
            <a:ahLst/>
            <a:cxnLst/>
            <a:rect l="l" t="t" r="r" b="b"/>
            <a:pathLst>
              <a:path w="1964689">
                <a:moveTo>
                  <a:pt x="1964690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808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 txBox="1"/>
          <p:nvPr/>
        </p:nvSpPr>
        <p:spPr>
          <a:xfrm>
            <a:off x="3704745" y="2207673"/>
            <a:ext cx="870526" cy="103210"/>
          </a:xfrm>
          <a:prstGeom prst="rect">
            <a:avLst/>
          </a:prstGeom>
        </p:spPr>
        <p:txBody>
          <a:bodyPr vert="horz" wrap="square" lIns="0" tIns="10772" rIns="0" bIns="0" rtlCol="0">
            <a:spAutoFit/>
          </a:bodyPr>
          <a:lstStyle/>
          <a:p>
            <a:pPr marL="10259">
              <a:spcBef>
                <a:spcPts val="85"/>
              </a:spcBef>
            </a:pPr>
            <a:r>
              <a:rPr sz="600" b="1" dirty="0">
                <a:solidFill>
                  <a:srgbClr val="000080"/>
                </a:solidFill>
                <a:latin typeface="Times New Roman"/>
                <a:cs typeface="Times New Roman"/>
              </a:rPr>
              <a:t>Line</a:t>
            </a:r>
            <a:r>
              <a:rPr sz="600" b="1" spc="-4" dirty="0">
                <a:solidFill>
                  <a:srgbClr val="000080"/>
                </a:solidFill>
                <a:latin typeface="Times New Roman"/>
                <a:cs typeface="Times New Roman"/>
              </a:rPr>
              <a:t>-</a:t>
            </a:r>
            <a:r>
              <a:rPr sz="600" b="1" spc="-53" dirty="0">
                <a:solidFill>
                  <a:srgbClr val="000080"/>
                </a:solidFill>
                <a:latin typeface="Times New Roman"/>
                <a:cs typeface="Times New Roman"/>
              </a:rPr>
              <a:t>T</a:t>
            </a:r>
            <a:r>
              <a:rPr sz="600" b="1" dirty="0">
                <a:solidFill>
                  <a:srgbClr val="000080"/>
                </a:solidFill>
                <a:latin typeface="Times New Roman"/>
                <a:cs typeface="Times New Roman"/>
              </a:rPr>
              <a:t>o-G</a:t>
            </a:r>
            <a:r>
              <a:rPr sz="600" b="1" spc="-12" dirty="0">
                <a:solidFill>
                  <a:srgbClr val="000080"/>
                </a:solidFill>
                <a:latin typeface="Times New Roman"/>
                <a:cs typeface="Times New Roman"/>
              </a:rPr>
              <a:t>r</a:t>
            </a:r>
            <a:r>
              <a:rPr sz="600" b="1" dirty="0">
                <a:solidFill>
                  <a:srgbClr val="000080"/>
                </a:solidFill>
                <a:latin typeface="Times New Roman"/>
                <a:cs typeface="Times New Roman"/>
              </a:rPr>
              <a:t>ound</a:t>
            </a:r>
            <a:r>
              <a:rPr sz="600" dirty="0">
                <a:solidFill>
                  <a:srgbClr val="000080"/>
                </a:solidFill>
                <a:latin typeface="Times New Roman"/>
                <a:cs typeface="Times New Roman"/>
              </a:rPr>
              <a:t> </a:t>
            </a:r>
            <a:r>
              <a:rPr sz="600" b="1" dirty="0">
                <a:solidFill>
                  <a:srgbClr val="000080"/>
                </a:solidFill>
                <a:latin typeface="Times New Roman"/>
                <a:cs typeface="Times New Roman"/>
              </a:rPr>
              <a:t>Fault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7204364" y="6212229"/>
            <a:ext cx="300182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0777">
              <a:lnSpc>
                <a:spcPts val="1139"/>
              </a:lnSpc>
            </a:pPr>
            <a:r>
              <a:rPr sz="1000" dirty="0">
                <a:latin typeface="Times New Roman"/>
                <a:cs typeface="Times New Roman"/>
              </a:rPr>
              <a:t>136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1257011" y="1872186"/>
            <a:ext cx="904922" cy="326990"/>
          </a:xfrm>
          <a:prstGeom prst="rect">
            <a:avLst/>
          </a:prstGeom>
        </p:spPr>
        <p:txBody>
          <a:bodyPr vert="horz" wrap="square" lIns="0" tIns="24108" rIns="0" bIns="0" rtlCol="0">
            <a:spAutoFit/>
          </a:bodyPr>
          <a:lstStyle/>
          <a:p>
            <a:pPr marL="30777">
              <a:spcBef>
                <a:spcPts val="189"/>
              </a:spcBef>
            </a:pPr>
            <a:r>
              <a:rPr sz="600" b="1" dirty="0">
                <a:latin typeface="Times New Roman"/>
                <a:cs typeface="Times New Roman"/>
              </a:rPr>
              <a:t>Bus1</a:t>
            </a:r>
            <a:endParaRPr sz="600">
              <a:latin typeface="Times New Roman"/>
              <a:cs typeface="Times New Roman"/>
            </a:endParaRPr>
          </a:p>
          <a:p>
            <a:pPr marL="30777">
              <a:spcBef>
                <a:spcPts val="109"/>
              </a:spcBef>
            </a:pPr>
            <a:r>
              <a:rPr sz="800" baseline="-7936" dirty="0">
                <a:solidFill>
                  <a:srgbClr val="000080"/>
                </a:solidFill>
                <a:latin typeface="Times New Roman"/>
                <a:cs typeface="Times New Roman"/>
              </a:rPr>
              <a:t>=  </a:t>
            </a:r>
            <a:r>
              <a:rPr sz="800" spc="115" baseline="-7936" dirty="0">
                <a:solidFill>
                  <a:srgbClr val="000080"/>
                </a:solidFill>
                <a:latin typeface="Times New Roman"/>
                <a:cs typeface="Times New Roman"/>
              </a:rPr>
              <a:t> </a:t>
            </a:r>
            <a:r>
              <a:rPr sz="600" dirty="0">
                <a:latin typeface="Times New Roman"/>
                <a:cs typeface="Times New Roman"/>
              </a:rPr>
              <a:t>13.800</a:t>
            </a:r>
            <a:endParaRPr sz="600">
              <a:latin typeface="Times New Roman"/>
              <a:cs typeface="Times New Roman"/>
            </a:endParaRPr>
          </a:p>
          <a:p>
            <a:pPr marL="30777">
              <a:spcBef>
                <a:spcPts val="113"/>
              </a:spcBef>
            </a:pPr>
            <a:r>
              <a:rPr sz="600" dirty="0">
                <a:solidFill>
                  <a:srgbClr val="000080"/>
                </a:solidFill>
                <a:latin typeface="Times New Roman"/>
                <a:cs typeface="Times New Roman"/>
              </a:rPr>
              <a:t>=</a:t>
            </a:r>
            <a:r>
              <a:rPr sz="600" spc="242" dirty="0">
                <a:solidFill>
                  <a:srgbClr val="000080"/>
                </a:solidFill>
                <a:latin typeface="Times New Roman"/>
                <a:cs typeface="Times New Roman"/>
              </a:rPr>
              <a:t> </a:t>
            </a:r>
            <a:r>
              <a:rPr sz="600" dirty="0">
                <a:latin typeface="Times New Roman"/>
                <a:cs typeface="Times New Roman"/>
              </a:rPr>
              <a:t>1.10</a:t>
            </a:r>
            <a:r>
              <a:rPr sz="600" spc="-4" dirty="0">
                <a:latin typeface="Times New Roman"/>
                <a:cs typeface="Times New Roman"/>
              </a:rPr>
              <a:t> </a:t>
            </a:r>
            <a:r>
              <a:rPr sz="600" dirty="0">
                <a:solidFill>
                  <a:srgbClr val="000080"/>
                </a:solidFill>
                <a:latin typeface="Times New Roman"/>
                <a:cs typeface="Times New Roman"/>
              </a:rPr>
              <a:t>(User-Defined)</a:t>
            </a:r>
            <a:endParaRPr sz="600">
              <a:latin typeface="Times New Roman"/>
              <a:cs typeface="Times New Roman"/>
            </a:endParaRPr>
          </a:p>
        </p:txBody>
      </p:sp>
      <p:graphicFrame>
        <p:nvGraphicFramePr>
          <p:cNvPr id="34" name="object 34"/>
          <p:cNvGraphicFramePr>
            <a:graphicFrameLocks noGrp="1"/>
          </p:cNvGraphicFramePr>
          <p:nvPr/>
        </p:nvGraphicFramePr>
        <p:xfrm>
          <a:off x="428955" y="3785092"/>
          <a:ext cx="4814165" cy="45982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34297"/>
                <a:gridCol w="732318"/>
                <a:gridCol w="748578"/>
                <a:gridCol w="825500"/>
                <a:gridCol w="573472"/>
              </a:tblGrid>
              <a:tr h="5970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97815" algn="r">
                        <a:lnSpc>
                          <a:spcPts val="635"/>
                        </a:lnSpc>
                      </a:pPr>
                      <a:r>
                        <a:rPr sz="400" spc="5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3-Phase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200" algn="ctr">
                        <a:lnSpc>
                          <a:spcPts val="635"/>
                        </a:lnSpc>
                      </a:pPr>
                      <a:r>
                        <a:rPr sz="400" spc="5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L-G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97180" algn="r">
                        <a:lnSpc>
                          <a:spcPts val="635"/>
                        </a:lnSpc>
                      </a:pPr>
                      <a:r>
                        <a:rPr sz="400" spc="5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L-L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2700" algn="r">
                        <a:lnSpc>
                          <a:spcPts val="635"/>
                        </a:lnSpc>
                      </a:pPr>
                      <a:r>
                        <a:rPr sz="400" spc="5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L-L-G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74119">
                <a:tc>
                  <a:txBody>
                    <a:bodyPr/>
                    <a:lstStyle/>
                    <a:p>
                      <a:pPr marL="20320">
                        <a:lnSpc>
                          <a:spcPts val="685"/>
                        </a:lnSpc>
                        <a:spcBef>
                          <a:spcPts val="125"/>
                        </a:spcBef>
                        <a:tabLst>
                          <a:tab pos="1758950" algn="l"/>
                        </a:tabLst>
                      </a:pPr>
                      <a:r>
                        <a:rPr sz="400" spc="5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Initial </a:t>
                      </a:r>
                      <a:r>
                        <a:rPr sz="400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Symmetrical</a:t>
                      </a:r>
                      <a:r>
                        <a:rPr sz="400" spc="5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 Current </a:t>
                      </a:r>
                      <a:r>
                        <a:rPr sz="400" spc="15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400" spc="5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(kA,</a:t>
                      </a:r>
                      <a:r>
                        <a:rPr sz="400" spc="10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400" spc="5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rms)	</a:t>
                      </a:r>
                      <a:r>
                        <a:rPr sz="400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: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10181" marB="0"/>
                </a:tc>
                <a:tc>
                  <a:txBody>
                    <a:bodyPr/>
                    <a:lstStyle/>
                    <a:p>
                      <a:pPr marR="299085" algn="r">
                        <a:lnSpc>
                          <a:spcPct val="100000"/>
                        </a:lnSpc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64.193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ct val="100000"/>
                        </a:lnSpc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0.008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99720" algn="r">
                        <a:lnSpc>
                          <a:spcPct val="100000"/>
                        </a:lnSpc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56.164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4604" algn="r">
                        <a:lnSpc>
                          <a:spcPct val="100000"/>
                        </a:lnSpc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56.166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74119">
                <a:tc>
                  <a:txBody>
                    <a:bodyPr/>
                    <a:lstStyle/>
                    <a:p>
                      <a:pPr marL="20320">
                        <a:lnSpc>
                          <a:spcPts val="685"/>
                        </a:lnSpc>
                        <a:spcBef>
                          <a:spcPts val="125"/>
                        </a:spcBef>
                        <a:tabLst>
                          <a:tab pos="1758950" algn="l"/>
                        </a:tabLst>
                      </a:pPr>
                      <a:r>
                        <a:rPr sz="400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Peak</a:t>
                      </a:r>
                      <a:r>
                        <a:rPr sz="400" spc="5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 Current </a:t>
                      </a:r>
                      <a:r>
                        <a:rPr sz="400" spc="10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400" spc="5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(kA), </a:t>
                      </a:r>
                      <a:r>
                        <a:rPr sz="400" spc="15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400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Method</a:t>
                      </a:r>
                      <a:r>
                        <a:rPr sz="400" spc="5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400" spc="10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C	</a:t>
                      </a:r>
                      <a:r>
                        <a:rPr sz="400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: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10181" marB="0"/>
                </a:tc>
                <a:tc>
                  <a:txBody>
                    <a:bodyPr/>
                    <a:lstStyle/>
                    <a:p>
                      <a:pPr marR="299085" algn="r">
                        <a:lnSpc>
                          <a:spcPct val="100000"/>
                        </a:lnSpc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169.939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ct val="100000"/>
                        </a:lnSpc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0.022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99720" algn="r">
                        <a:lnSpc>
                          <a:spcPct val="100000"/>
                        </a:lnSpc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148.684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4604" algn="r">
                        <a:lnSpc>
                          <a:spcPct val="100000"/>
                        </a:lnSpc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148.689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74118">
                <a:tc>
                  <a:txBody>
                    <a:bodyPr/>
                    <a:lstStyle/>
                    <a:p>
                      <a:pPr marL="20320">
                        <a:lnSpc>
                          <a:spcPts val="685"/>
                        </a:lnSpc>
                        <a:spcBef>
                          <a:spcPts val="125"/>
                        </a:spcBef>
                        <a:tabLst>
                          <a:tab pos="1758950" algn="l"/>
                        </a:tabLst>
                      </a:pPr>
                      <a:r>
                        <a:rPr sz="400" spc="5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Breaking Current </a:t>
                      </a:r>
                      <a:r>
                        <a:rPr sz="400" spc="20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400" spc="5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(kA, rms,</a:t>
                      </a:r>
                      <a:r>
                        <a:rPr sz="400" spc="10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400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symm)	: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10181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ct val="100000"/>
                        </a:lnSpc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0.008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99720" algn="r">
                        <a:lnSpc>
                          <a:spcPct val="100000"/>
                        </a:lnSpc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56.164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4604" algn="r">
                        <a:lnSpc>
                          <a:spcPct val="100000"/>
                        </a:lnSpc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56.166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69886">
                <a:tc>
                  <a:txBody>
                    <a:bodyPr/>
                    <a:lstStyle/>
                    <a:p>
                      <a:pPr marL="20320">
                        <a:lnSpc>
                          <a:spcPts val="635"/>
                        </a:lnSpc>
                        <a:spcBef>
                          <a:spcPts val="125"/>
                        </a:spcBef>
                        <a:tabLst>
                          <a:tab pos="1758950" algn="l"/>
                        </a:tabLst>
                      </a:pPr>
                      <a:r>
                        <a:rPr sz="400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Steady</a:t>
                      </a:r>
                      <a:r>
                        <a:rPr sz="400" spc="5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400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State</a:t>
                      </a:r>
                      <a:r>
                        <a:rPr sz="400" spc="5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 Current </a:t>
                      </a:r>
                      <a:r>
                        <a:rPr sz="400" spc="15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400" spc="5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(kA,</a:t>
                      </a:r>
                      <a:r>
                        <a:rPr sz="400" spc="10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400" spc="5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rms)	</a:t>
                      </a:r>
                      <a:r>
                        <a:rPr sz="400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: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10181" marB="0"/>
                </a:tc>
                <a:tc>
                  <a:txBody>
                    <a:bodyPr/>
                    <a:lstStyle/>
                    <a:p>
                      <a:pPr marR="299085" algn="r">
                        <a:lnSpc>
                          <a:spcPct val="100000"/>
                        </a:lnSpc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62.254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ct val="100000"/>
                        </a:lnSpc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0.008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99720" algn="r">
                        <a:lnSpc>
                          <a:spcPct val="100000"/>
                        </a:lnSpc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56.164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4604" algn="r">
                        <a:lnSpc>
                          <a:spcPct val="100000"/>
                        </a:lnSpc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56.166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</a:tbl>
          </a:graphicData>
        </a:graphic>
      </p:graphicFrame>
      <p:sp>
        <p:nvSpPr>
          <p:cNvPr id="35" name="object 35"/>
          <p:cNvSpPr txBox="1"/>
          <p:nvPr/>
        </p:nvSpPr>
        <p:spPr>
          <a:xfrm>
            <a:off x="436514" y="4203008"/>
            <a:ext cx="3079365" cy="195200"/>
          </a:xfrm>
          <a:prstGeom prst="rect">
            <a:avLst/>
          </a:prstGeom>
        </p:spPr>
        <p:txBody>
          <a:bodyPr vert="horz" wrap="square" lIns="0" tIns="28212" rIns="0" bIns="0" rtlCol="0">
            <a:spAutoFit/>
          </a:bodyPr>
          <a:lstStyle/>
          <a:p>
            <a:pPr marL="10259">
              <a:spcBef>
                <a:spcPts val="222"/>
              </a:spcBef>
            </a:pPr>
            <a:r>
              <a:rPr sz="500" spc="4" dirty="0">
                <a:solidFill>
                  <a:srgbClr val="000080"/>
                </a:solidFill>
                <a:latin typeface="Times New Roman"/>
                <a:cs typeface="Times New Roman"/>
              </a:rPr>
              <a:t># </a:t>
            </a:r>
            <a:r>
              <a:rPr sz="500" spc="125" dirty="0">
                <a:solidFill>
                  <a:srgbClr val="000080"/>
                </a:solidFill>
                <a:latin typeface="Times New Roman"/>
                <a:cs typeface="Times New Roman"/>
              </a:rPr>
              <a:t> </a:t>
            </a:r>
            <a:r>
              <a:rPr sz="500" spc="4" dirty="0">
                <a:solidFill>
                  <a:srgbClr val="000080"/>
                </a:solidFill>
                <a:latin typeface="Times New Roman"/>
                <a:cs typeface="Times New Roman"/>
              </a:rPr>
              <a:t>Indicates</a:t>
            </a:r>
            <a:r>
              <a:rPr sz="500" spc="-4" dirty="0">
                <a:solidFill>
                  <a:srgbClr val="000080"/>
                </a:solidFill>
                <a:latin typeface="Times New Roman"/>
                <a:cs typeface="Times New Roman"/>
              </a:rPr>
              <a:t> </a:t>
            </a:r>
            <a:r>
              <a:rPr sz="500" spc="4" dirty="0">
                <a:solidFill>
                  <a:srgbClr val="000080"/>
                </a:solidFill>
                <a:latin typeface="Times New Roman"/>
                <a:cs typeface="Times New Roman"/>
              </a:rPr>
              <a:t>a</a:t>
            </a:r>
            <a:r>
              <a:rPr sz="500" dirty="0">
                <a:solidFill>
                  <a:srgbClr val="000080"/>
                </a:solidFill>
                <a:latin typeface="Times New Roman"/>
                <a:cs typeface="Times New Roman"/>
              </a:rPr>
              <a:t> </a:t>
            </a:r>
            <a:r>
              <a:rPr sz="500" spc="4" dirty="0">
                <a:solidFill>
                  <a:srgbClr val="000080"/>
                </a:solidFill>
                <a:latin typeface="Times New Roman"/>
                <a:cs typeface="Times New Roman"/>
              </a:rPr>
              <a:t>fault</a:t>
            </a:r>
            <a:r>
              <a:rPr sz="500" dirty="0">
                <a:solidFill>
                  <a:srgbClr val="000080"/>
                </a:solidFill>
                <a:latin typeface="Times New Roman"/>
                <a:cs typeface="Times New Roman"/>
              </a:rPr>
              <a:t> </a:t>
            </a:r>
            <a:r>
              <a:rPr sz="500" spc="4" dirty="0">
                <a:solidFill>
                  <a:srgbClr val="000080"/>
                </a:solidFill>
                <a:latin typeface="Times New Roman"/>
                <a:cs typeface="Times New Roman"/>
              </a:rPr>
              <a:t>current</a:t>
            </a:r>
            <a:r>
              <a:rPr sz="500" spc="-4" dirty="0">
                <a:solidFill>
                  <a:srgbClr val="000080"/>
                </a:solidFill>
                <a:latin typeface="Times New Roman"/>
                <a:cs typeface="Times New Roman"/>
              </a:rPr>
              <a:t> </a:t>
            </a:r>
            <a:r>
              <a:rPr sz="500" spc="4" dirty="0">
                <a:solidFill>
                  <a:srgbClr val="000080"/>
                </a:solidFill>
                <a:latin typeface="Times New Roman"/>
                <a:cs typeface="Times New Roman"/>
              </a:rPr>
              <a:t>contribution</a:t>
            </a:r>
            <a:r>
              <a:rPr sz="500" dirty="0">
                <a:solidFill>
                  <a:srgbClr val="000080"/>
                </a:solidFill>
                <a:latin typeface="Times New Roman"/>
                <a:cs typeface="Times New Roman"/>
              </a:rPr>
              <a:t> </a:t>
            </a:r>
            <a:r>
              <a:rPr sz="500" spc="4" dirty="0">
                <a:solidFill>
                  <a:srgbClr val="000080"/>
                </a:solidFill>
                <a:latin typeface="Times New Roman"/>
                <a:cs typeface="Times New Roman"/>
              </a:rPr>
              <a:t>from</a:t>
            </a:r>
            <a:r>
              <a:rPr sz="500" spc="125" dirty="0">
                <a:solidFill>
                  <a:srgbClr val="000080"/>
                </a:solidFill>
                <a:latin typeface="Times New Roman"/>
                <a:cs typeface="Times New Roman"/>
              </a:rPr>
              <a:t> </a:t>
            </a:r>
            <a:r>
              <a:rPr sz="500" spc="4" dirty="0">
                <a:solidFill>
                  <a:srgbClr val="000080"/>
                </a:solidFill>
                <a:latin typeface="Times New Roman"/>
                <a:cs typeface="Times New Roman"/>
              </a:rPr>
              <a:t>a</a:t>
            </a:r>
            <a:r>
              <a:rPr sz="500" spc="-4" dirty="0">
                <a:solidFill>
                  <a:srgbClr val="000080"/>
                </a:solidFill>
                <a:latin typeface="Times New Roman"/>
                <a:cs typeface="Times New Roman"/>
              </a:rPr>
              <a:t> </a:t>
            </a:r>
            <a:r>
              <a:rPr sz="500" spc="4" dirty="0">
                <a:solidFill>
                  <a:srgbClr val="000080"/>
                </a:solidFill>
                <a:latin typeface="Times New Roman"/>
                <a:cs typeface="Times New Roman"/>
              </a:rPr>
              <a:t>three-winding</a:t>
            </a:r>
            <a:r>
              <a:rPr sz="500" dirty="0">
                <a:solidFill>
                  <a:srgbClr val="000080"/>
                </a:solidFill>
                <a:latin typeface="Times New Roman"/>
                <a:cs typeface="Times New Roman"/>
              </a:rPr>
              <a:t> </a:t>
            </a:r>
            <a:r>
              <a:rPr sz="500" spc="4" dirty="0">
                <a:solidFill>
                  <a:srgbClr val="000080"/>
                </a:solidFill>
                <a:latin typeface="Times New Roman"/>
                <a:cs typeface="Times New Roman"/>
              </a:rPr>
              <a:t>transformer.</a:t>
            </a:r>
            <a:endParaRPr sz="500">
              <a:latin typeface="Times New Roman"/>
              <a:cs typeface="Times New Roman"/>
            </a:endParaRPr>
          </a:p>
          <a:p>
            <a:pPr marL="10259">
              <a:spcBef>
                <a:spcPts val="145"/>
              </a:spcBef>
            </a:pPr>
            <a:r>
              <a:rPr sz="500" spc="4" dirty="0">
                <a:solidFill>
                  <a:srgbClr val="008000"/>
                </a:solidFill>
                <a:latin typeface="Times New Roman"/>
                <a:cs typeface="Times New Roman"/>
              </a:rPr>
              <a:t>*  </a:t>
            </a:r>
            <a:r>
              <a:rPr sz="500" spc="8" dirty="0">
                <a:solidFill>
                  <a:srgbClr val="008000"/>
                </a:solidFill>
                <a:latin typeface="Times New Roman"/>
                <a:cs typeface="Times New Roman"/>
              </a:rPr>
              <a:t> </a:t>
            </a:r>
            <a:r>
              <a:rPr sz="500" spc="4" dirty="0">
                <a:solidFill>
                  <a:srgbClr val="000080"/>
                </a:solidFill>
                <a:latin typeface="Times New Roman"/>
                <a:cs typeface="Times New Roman"/>
              </a:rPr>
              <a:t>Indicates</a:t>
            </a:r>
            <a:r>
              <a:rPr sz="500" dirty="0">
                <a:solidFill>
                  <a:srgbClr val="000080"/>
                </a:solidFill>
                <a:latin typeface="Times New Roman"/>
                <a:cs typeface="Times New Roman"/>
              </a:rPr>
              <a:t> </a:t>
            </a:r>
            <a:r>
              <a:rPr sz="500" spc="4" dirty="0">
                <a:solidFill>
                  <a:srgbClr val="000080"/>
                </a:solidFill>
                <a:latin typeface="Times New Roman"/>
                <a:cs typeface="Times New Roman"/>
              </a:rPr>
              <a:t>a</a:t>
            </a:r>
            <a:r>
              <a:rPr sz="500" dirty="0">
                <a:solidFill>
                  <a:srgbClr val="000080"/>
                </a:solidFill>
                <a:latin typeface="Times New Roman"/>
                <a:cs typeface="Times New Roman"/>
              </a:rPr>
              <a:t> </a:t>
            </a:r>
            <a:r>
              <a:rPr sz="500" spc="4" dirty="0">
                <a:solidFill>
                  <a:srgbClr val="000080"/>
                </a:solidFill>
                <a:latin typeface="Times New Roman"/>
                <a:cs typeface="Times New Roman"/>
              </a:rPr>
              <a:t>zero </a:t>
            </a:r>
            <a:r>
              <a:rPr sz="500" dirty="0">
                <a:solidFill>
                  <a:srgbClr val="000080"/>
                </a:solidFill>
                <a:latin typeface="Times New Roman"/>
                <a:cs typeface="Times New Roman"/>
              </a:rPr>
              <a:t>sequence </a:t>
            </a:r>
            <a:r>
              <a:rPr sz="500" spc="4" dirty="0">
                <a:solidFill>
                  <a:srgbClr val="000080"/>
                </a:solidFill>
                <a:latin typeface="Times New Roman"/>
                <a:cs typeface="Times New Roman"/>
              </a:rPr>
              <a:t>fault current</a:t>
            </a:r>
            <a:r>
              <a:rPr sz="500" dirty="0">
                <a:solidFill>
                  <a:srgbClr val="000080"/>
                </a:solidFill>
                <a:latin typeface="Times New Roman"/>
                <a:cs typeface="Times New Roman"/>
              </a:rPr>
              <a:t> </a:t>
            </a:r>
            <a:r>
              <a:rPr sz="500" spc="4" dirty="0">
                <a:solidFill>
                  <a:srgbClr val="000080"/>
                </a:solidFill>
                <a:latin typeface="Times New Roman"/>
                <a:cs typeface="Times New Roman"/>
              </a:rPr>
              <a:t>contribution</a:t>
            </a:r>
            <a:r>
              <a:rPr sz="500" dirty="0">
                <a:solidFill>
                  <a:srgbClr val="000080"/>
                </a:solidFill>
                <a:latin typeface="Times New Roman"/>
                <a:cs typeface="Times New Roman"/>
              </a:rPr>
              <a:t> </a:t>
            </a:r>
            <a:r>
              <a:rPr sz="500" spc="4" dirty="0">
                <a:solidFill>
                  <a:srgbClr val="000080"/>
                </a:solidFill>
                <a:latin typeface="Times New Roman"/>
                <a:cs typeface="Times New Roman"/>
              </a:rPr>
              <a:t>(3I0) from</a:t>
            </a:r>
            <a:r>
              <a:rPr sz="500" dirty="0">
                <a:solidFill>
                  <a:srgbClr val="000080"/>
                </a:solidFill>
                <a:latin typeface="Times New Roman"/>
                <a:cs typeface="Times New Roman"/>
              </a:rPr>
              <a:t> </a:t>
            </a:r>
            <a:r>
              <a:rPr sz="500" spc="4" dirty="0">
                <a:solidFill>
                  <a:srgbClr val="000080"/>
                </a:solidFill>
                <a:latin typeface="Times New Roman"/>
                <a:cs typeface="Times New Roman"/>
              </a:rPr>
              <a:t>a</a:t>
            </a:r>
            <a:r>
              <a:rPr sz="500" dirty="0">
                <a:solidFill>
                  <a:srgbClr val="000080"/>
                </a:solidFill>
                <a:latin typeface="Times New Roman"/>
                <a:cs typeface="Times New Roman"/>
              </a:rPr>
              <a:t> </a:t>
            </a:r>
            <a:r>
              <a:rPr sz="500" spc="4" dirty="0">
                <a:solidFill>
                  <a:srgbClr val="000080"/>
                </a:solidFill>
                <a:latin typeface="Times New Roman"/>
                <a:cs typeface="Times New Roman"/>
              </a:rPr>
              <a:t>grounded </a:t>
            </a:r>
            <a:r>
              <a:rPr sz="500" dirty="0">
                <a:solidFill>
                  <a:srgbClr val="000080"/>
                </a:solidFill>
                <a:latin typeface="Times New Roman"/>
                <a:cs typeface="Times New Roman"/>
              </a:rPr>
              <a:t>Delta-</a:t>
            </a:r>
            <a:r>
              <a:rPr sz="500" spc="-40" dirty="0">
                <a:solidFill>
                  <a:srgbClr val="000080"/>
                </a:solidFill>
                <a:latin typeface="Times New Roman"/>
                <a:cs typeface="Times New Roman"/>
              </a:rPr>
              <a:t> </a:t>
            </a:r>
            <a:r>
              <a:rPr sz="500" spc="8" dirty="0">
                <a:solidFill>
                  <a:srgbClr val="000080"/>
                </a:solidFill>
                <a:latin typeface="Times New Roman"/>
                <a:cs typeface="Times New Roman"/>
              </a:rPr>
              <a:t>Y</a:t>
            </a:r>
            <a:r>
              <a:rPr sz="500" spc="-20" dirty="0">
                <a:solidFill>
                  <a:srgbClr val="000080"/>
                </a:solidFill>
                <a:latin typeface="Times New Roman"/>
                <a:cs typeface="Times New Roman"/>
              </a:rPr>
              <a:t> </a:t>
            </a:r>
            <a:r>
              <a:rPr sz="500" spc="4" dirty="0">
                <a:solidFill>
                  <a:srgbClr val="000080"/>
                </a:solidFill>
                <a:latin typeface="Times New Roman"/>
                <a:cs typeface="Times New Roman"/>
              </a:rPr>
              <a:t>transformer.</a:t>
            </a:r>
            <a:endParaRPr sz="5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70164" y="1219290"/>
            <a:ext cx="7068656" cy="0"/>
          </a:xfrm>
          <a:custGeom>
            <a:avLst/>
            <a:gdLst/>
            <a:ahLst/>
            <a:cxnLst/>
            <a:rect l="l" t="t" r="r" b="b"/>
            <a:pathLst>
              <a:path w="7177405">
                <a:moveTo>
                  <a:pt x="0" y="0"/>
                </a:moveTo>
                <a:lnTo>
                  <a:pt x="7177405" y="0"/>
                </a:lnTo>
              </a:path>
            </a:pathLst>
          </a:custGeom>
          <a:ln w="3175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70164" y="1469745"/>
            <a:ext cx="7068656" cy="0"/>
          </a:xfrm>
          <a:custGeom>
            <a:avLst/>
            <a:gdLst/>
            <a:ahLst/>
            <a:cxnLst/>
            <a:rect l="l" t="t" r="r" b="b"/>
            <a:pathLst>
              <a:path w="7177405">
                <a:moveTo>
                  <a:pt x="0" y="0"/>
                </a:moveTo>
                <a:lnTo>
                  <a:pt x="7177405" y="0"/>
                </a:lnTo>
              </a:path>
            </a:pathLst>
          </a:custGeom>
          <a:ln w="3175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371476" y="706976"/>
            <a:ext cx="363345" cy="259663"/>
          </a:xfrm>
          <a:prstGeom prst="rect">
            <a:avLst/>
          </a:prstGeom>
        </p:spPr>
        <p:txBody>
          <a:bodyPr vert="horz" wrap="square" lIns="0" tIns="10772" rIns="0" bIns="0" rtlCol="0">
            <a:spAutoFit/>
          </a:bodyPr>
          <a:lstStyle/>
          <a:p>
            <a:pPr marL="10259">
              <a:spcBef>
                <a:spcPts val="85"/>
              </a:spcBef>
            </a:pPr>
            <a:r>
              <a:rPr sz="600" dirty="0">
                <a:solidFill>
                  <a:srgbClr val="000080"/>
                </a:solidFill>
                <a:latin typeface="Times New Roman"/>
                <a:cs typeface="Times New Roman"/>
              </a:rPr>
              <a:t>Location:</a:t>
            </a:r>
            <a:endParaRPr sz="600">
              <a:latin typeface="Times New Roman"/>
              <a:cs typeface="Times New Roman"/>
            </a:endParaRPr>
          </a:p>
          <a:p>
            <a:pPr marL="10259">
              <a:spcBef>
                <a:spcPts val="493"/>
              </a:spcBef>
            </a:pPr>
            <a:r>
              <a:rPr sz="600" dirty="0">
                <a:solidFill>
                  <a:srgbClr val="000080"/>
                </a:solidFill>
                <a:latin typeface="Times New Roman"/>
                <a:cs typeface="Times New Roman"/>
              </a:rPr>
              <a:t>Contract: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87411" y="706976"/>
            <a:ext cx="439016" cy="103210"/>
          </a:xfrm>
          <a:prstGeom prst="rect">
            <a:avLst/>
          </a:prstGeom>
        </p:spPr>
        <p:txBody>
          <a:bodyPr vert="horz" wrap="square" lIns="0" tIns="10772" rIns="0" bIns="0" rtlCol="0">
            <a:spAutoFit/>
          </a:bodyPr>
          <a:lstStyle/>
          <a:p>
            <a:pPr marL="10259">
              <a:spcBef>
                <a:spcPts val="85"/>
              </a:spcBef>
            </a:pPr>
            <a:r>
              <a:rPr sz="600" dirty="0">
                <a:latin typeface="Times New Roman"/>
                <a:cs typeface="Times New Roman"/>
              </a:rPr>
              <a:t>El</a:t>
            </a:r>
            <a:r>
              <a:rPr sz="600" spc="-36" dirty="0">
                <a:latin typeface="Times New Roman"/>
                <a:cs typeface="Times New Roman"/>
              </a:rPr>
              <a:t> </a:t>
            </a:r>
            <a:r>
              <a:rPr sz="600" spc="-4" dirty="0">
                <a:latin typeface="Times New Roman"/>
                <a:cs typeface="Times New Roman"/>
              </a:rPr>
              <a:t>Salvador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71475" y="943178"/>
            <a:ext cx="377729" cy="259663"/>
          </a:xfrm>
          <a:prstGeom prst="rect">
            <a:avLst/>
          </a:prstGeom>
        </p:spPr>
        <p:txBody>
          <a:bodyPr vert="horz" wrap="square" lIns="0" tIns="10772" rIns="0" bIns="0" rtlCol="0">
            <a:spAutoFit/>
          </a:bodyPr>
          <a:lstStyle/>
          <a:p>
            <a:pPr marL="10259">
              <a:spcBef>
                <a:spcPts val="85"/>
              </a:spcBef>
            </a:pPr>
            <a:r>
              <a:rPr sz="600" dirty="0">
                <a:solidFill>
                  <a:srgbClr val="000080"/>
                </a:solidFill>
                <a:latin typeface="Times New Roman"/>
                <a:cs typeface="Times New Roman"/>
              </a:rPr>
              <a:t>Engineer:</a:t>
            </a:r>
            <a:endParaRPr sz="600">
              <a:latin typeface="Times New Roman"/>
              <a:cs typeface="Times New Roman"/>
            </a:endParaRPr>
          </a:p>
          <a:p>
            <a:pPr marL="10259">
              <a:spcBef>
                <a:spcPts val="517"/>
              </a:spcBef>
            </a:pPr>
            <a:r>
              <a:rPr sz="600" spc="-4" dirty="0">
                <a:solidFill>
                  <a:srgbClr val="000080"/>
                </a:solidFill>
                <a:latin typeface="Times New Roman"/>
                <a:cs typeface="Times New Roman"/>
              </a:rPr>
              <a:t>Filename: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87412" y="943178"/>
            <a:ext cx="769841" cy="259663"/>
          </a:xfrm>
          <a:prstGeom prst="rect">
            <a:avLst/>
          </a:prstGeom>
        </p:spPr>
        <p:txBody>
          <a:bodyPr vert="horz" wrap="square" lIns="0" tIns="10772" rIns="0" bIns="0" rtlCol="0">
            <a:spAutoFit/>
          </a:bodyPr>
          <a:lstStyle/>
          <a:p>
            <a:pPr marL="10259">
              <a:spcBef>
                <a:spcPts val="85"/>
              </a:spcBef>
            </a:pPr>
            <a:r>
              <a:rPr sz="600" spc="-4" dirty="0">
                <a:latin typeface="Times New Roman"/>
                <a:cs typeface="Times New Roman"/>
              </a:rPr>
              <a:t>Jaime</a:t>
            </a:r>
            <a:r>
              <a:rPr sz="600" spc="-24" dirty="0">
                <a:latin typeface="Times New Roman"/>
                <a:cs typeface="Times New Roman"/>
              </a:rPr>
              <a:t> </a:t>
            </a:r>
            <a:r>
              <a:rPr sz="600" spc="-4" dirty="0">
                <a:latin typeface="Times New Roman"/>
                <a:cs typeface="Times New Roman"/>
              </a:rPr>
              <a:t>Guevara</a:t>
            </a:r>
            <a:endParaRPr sz="600">
              <a:latin typeface="Times New Roman"/>
              <a:cs typeface="Times New Roman"/>
            </a:endParaRPr>
          </a:p>
          <a:p>
            <a:pPr marL="10259">
              <a:spcBef>
                <a:spcPts val="517"/>
              </a:spcBef>
            </a:pPr>
            <a:r>
              <a:rPr sz="600" spc="-4" dirty="0">
                <a:latin typeface="Times New Roman"/>
                <a:cs typeface="Times New Roman"/>
              </a:rPr>
              <a:t>SimulacionCH15Sep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190683" y="1005080"/>
            <a:ext cx="1101292" cy="103210"/>
          </a:xfrm>
          <a:prstGeom prst="rect">
            <a:avLst/>
          </a:prstGeom>
        </p:spPr>
        <p:txBody>
          <a:bodyPr vert="horz" wrap="square" lIns="0" tIns="10772" rIns="0" bIns="0" rtlCol="0">
            <a:spAutoFit/>
          </a:bodyPr>
          <a:lstStyle/>
          <a:p>
            <a:pPr marL="10259">
              <a:spcBef>
                <a:spcPts val="85"/>
              </a:spcBef>
            </a:pPr>
            <a:r>
              <a:rPr sz="600" spc="-4" dirty="0">
                <a:solidFill>
                  <a:srgbClr val="000080"/>
                </a:solidFill>
                <a:latin typeface="Times New Roman"/>
                <a:cs typeface="Times New Roman"/>
              </a:rPr>
              <a:t>Study</a:t>
            </a:r>
            <a:r>
              <a:rPr sz="600" spc="-8" dirty="0">
                <a:solidFill>
                  <a:srgbClr val="000080"/>
                </a:solidFill>
                <a:latin typeface="Times New Roman"/>
                <a:cs typeface="Times New Roman"/>
              </a:rPr>
              <a:t> </a:t>
            </a:r>
            <a:r>
              <a:rPr sz="600" dirty="0">
                <a:solidFill>
                  <a:srgbClr val="000080"/>
                </a:solidFill>
                <a:latin typeface="Times New Roman"/>
                <a:cs typeface="Times New Roman"/>
              </a:rPr>
              <a:t>Case:</a:t>
            </a:r>
            <a:r>
              <a:rPr sz="600" spc="271" dirty="0">
                <a:solidFill>
                  <a:srgbClr val="000080"/>
                </a:solidFill>
                <a:latin typeface="Times New Roman"/>
                <a:cs typeface="Times New Roman"/>
              </a:rPr>
              <a:t> </a:t>
            </a:r>
            <a:r>
              <a:rPr sz="600" dirty="0">
                <a:latin typeface="Times New Roman"/>
                <a:cs typeface="Times New Roman"/>
              </a:rPr>
              <a:t>BUS13.8kV_1G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589050" y="552167"/>
            <a:ext cx="304559" cy="269237"/>
          </a:xfrm>
          <a:prstGeom prst="rect">
            <a:avLst/>
          </a:prstGeom>
        </p:spPr>
        <p:txBody>
          <a:bodyPr vert="horz" wrap="square" lIns="0" tIns="45653" rIns="0" bIns="0" rtlCol="0">
            <a:spAutoFit/>
          </a:bodyPr>
          <a:lstStyle/>
          <a:p>
            <a:pPr marL="19492">
              <a:spcBef>
                <a:spcPts val="359"/>
              </a:spcBef>
            </a:pPr>
            <a:r>
              <a:rPr sz="600" b="1" spc="-20" dirty="0">
                <a:solidFill>
                  <a:srgbClr val="800000"/>
                </a:solidFill>
                <a:latin typeface="Times New Roman"/>
                <a:cs typeface="Times New Roman"/>
              </a:rPr>
              <a:t>ETAP</a:t>
            </a:r>
            <a:endParaRPr sz="600">
              <a:latin typeface="Times New Roman"/>
              <a:cs typeface="Times New Roman"/>
            </a:endParaRPr>
          </a:p>
          <a:p>
            <a:pPr marL="10259">
              <a:spcBef>
                <a:spcPts val="254"/>
              </a:spcBef>
            </a:pPr>
            <a:r>
              <a:rPr sz="600" dirty="0">
                <a:solidFill>
                  <a:srgbClr val="800000"/>
                </a:solidFill>
                <a:latin typeface="Times New Roman"/>
                <a:cs typeface="Times New Roman"/>
              </a:rPr>
              <a:t>19.0.1C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847292" y="588875"/>
            <a:ext cx="221384" cy="103210"/>
          </a:xfrm>
          <a:prstGeom prst="rect">
            <a:avLst/>
          </a:prstGeom>
        </p:spPr>
        <p:txBody>
          <a:bodyPr vert="horz" wrap="square" lIns="0" tIns="10772" rIns="0" bIns="0" rtlCol="0">
            <a:spAutoFit/>
          </a:bodyPr>
          <a:lstStyle/>
          <a:p>
            <a:pPr marL="10259">
              <a:spcBef>
                <a:spcPts val="85"/>
              </a:spcBef>
            </a:pPr>
            <a:r>
              <a:rPr sz="600" spc="-4" dirty="0">
                <a:solidFill>
                  <a:srgbClr val="000080"/>
                </a:solidFill>
                <a:latin typeface="Times New Roman"/>
                <a:cs typeface="Times New Roman"/>
              </a:rPr>
              <a:t>Page: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306946" y="588875"/>
            <a:ext cx="69417" cy="103210"/>
          </a:xfrm>
          <a:prstGeom prst="rect">
            <a:avLst/>
          </a:prstGeom>
        </p:spPr>
        <p:txBody>
          <a:bodyPr vert="horz" wrap="square" lIns="0" tIns="10772" rIns="0" bIns="0" rtlCol="0">
            <a:spAutoFit/>
          </a:bodyPr>
          <a:lstStyle/>
          <a:p>
            <a:pPr marL="10259">
              <a:spcBef>
                <a:spcPts val="85"/>
              </a:spcBef>
            </a:pPr>
            <a:r>
              <a:rPr sz="600" dirty="0">
                <a:latin typeface="Times New Roman"/>
                <a:cs typeface="Times New Roman"/>
              </a:rPr>
              <a:t>1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847292" y="706976"/>
            <a:ext cx="216381" cy="259663"/>
          </a:xfrm>
          <a:prstGeom prst="rect">
            <a:avLst/>
          </a:prstGeom>
        </p:spPr>
        <p:txBody>
          <a:bodyPr vert="horz" wrap="square" lIns="0" tIns="10772" rIns="0" bIns="0" rtlCol="0">
            <a:spAutoFit/>
          </a:bodyPr>
          <a:lstStyle/>
          <a:p>
            <a:pPr marL="10259">
              <a:spcBef>
                <a:spcPts val="85"/>
              </a:spcBef>
            </a:pPr>
            <a:r>
              <a:rPr sz="600" spc="-4" dirty="0">
                <a:solidFill>
                  <a:srgbClr val="000080"/>
                </a:solidFill>
                <a:latin typeface="Times New Roman"/>
                <a:cs typeface="Times New Roman"/>
              </a:rPr>
              <a:t>Date:</a:t>
            </a:r>
            <a:endParaRPr sz="600">
              <a:latin typeface="Times New Roman"/>
              <a:cs typeface="Times New Roman"/>
            </a:endParaRPr>
          </a:p>
          <a:p>
            <a:pPr marL="10259">
              <a:spcBef>
                <a:spcPts val="493"/>
              </a:spcBef>
            </a:pPr>
            <a:r>
              <a:rPr sz="600" spc="-4" dirty="0">
                <a:solidFill>
                  <a:srgbClr val="000080"/>
                </a:solidFill>
                <a:latin typeface="Times New Roman"/>
                <a:cs typeface="Times New Roman"/>
              </a:rPr>
              <a:t>SN: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71476" y="588875"/>
            <a:ext cx="299556" cy="103210"/>
          </a:xfrm>
          <a:prstGeom prst="rect">
            <a:avLst/>
          </a:prstGeom>
        </p:spPr>
        <p:txBody>
          <a:bodyPr vert="horz" wrap="square" lIns="0" tIns="10772" rIns="0" bIns="0" rtlCol="0">
            <a:spAutoFit/>
          </a:bodyPr>
          <a:lstStyle/>
          <a:p>
            <a:pPr marL="10259">
              <a:spcBef>
                <a:spcPts val="85"/>
              </a:spcBef>
            </a:pPr>
            <a:r>
              <a:rPr sz="600" spc="-4" dirty="0">
                <a:solidFill>
                  <a:srgbClr val="000080"/>
                </a:solidFill>
                <a:latin typeface="Times New Roman"/>
                <a:cs typeface="Times New Roman"/>
              </a:rPr>
              <a:t>Project: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87412" y="588875"/>
            <a:ext cx="874905" cy="103210"/>
          </a:xfrm>
          <a:prstGeom prst="rect">
            <a:avLst/>
          </a:prstGeom>
        </p:spPr>
        <p:txBody>
          <a:bodyPr vert="horz" wrap="square" lIns="0" tIns="10772" rIns="0" bIns="0" rtlCol="0">
            <a:spAutoFit/>
          </a:bodyPr>
          <a:lstStyle/>
          <a:p>
            <a:pPr marL="10259">
              <a:spcBef>
                <a:spcPts val="85"/>
              </a:spcBef>
            </a:pPr>
            <a:r>
              <a:rPr sz="600" spc="-4" dirty="0">
                <a:latin typeface="Times New Roman"/>
                <a:cs typeface="Times New Roman"/>
              </a:rPr>
              <a:t>Simulacion</a:t>
            </a:r>
            <a:r>
              <a:rPr sz="600" spc="-24" dirty="0">
                <a:latin typeface="Times New Roman"/>
                <a:cs typeface="Times New Roman"/>
              </a:rPr>
              <a:t> </a:t>
            </a:r>
            <a:r>
              <a:rPr sz="600" dirty="0">
                <a:latin typeface="Times New Roman"/>
                <a:cs typeface="Times New Roman"/>
              </a:rPr>
              <a:t>CH15deSep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306945" y="706976"/>
            <a:ext cx="436514" cy="103210"/>
          </a:xfrm>
          <a:prstGeom prst="rect">
            <a:avLst/>
          </a:prstGeom>
        </p:spPr>
        <p:txBody>
          <a:bodyPr vert="horz" wrap="square" lIns="0" tIns="10772" rIns="0" bIns="0" rtlCol="0">
            <a:spAutoFit/>
          </a:bodyPr>
          <a:lstStyle/>
          <a:p>
            <a:pPr marL="10259">
              <a:spcBef>
                <a:spcPts val="85"/>
              </a:spcBef>
            </a:pPr>
            <a:r>
              <a:rPr sz="600" dirty="0">
                <a:latin typeface="Times New Roman"/>
                <a:cs typeface="Times New Roman"/>
              </a:rPr>
              <a:t>28-09-2021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847292" y="943178"/>
            <a:ext cx="363345" cy="259663"/>
          </a:xfrm>
          <a:prstGeom prst="rect">
            <a:avLst/>
          </a:prstGeom>
        </p:spPr>
        <p:txBody>
          <a:bodyPr vert="horz" wrap="square" lIns="0" tIns="10772" rIns="0" bIns="0" rtlCol="0">
            <a:spAutoFit/>
          </a:bodyPr>
          <a:lstStyle/>
          <a:p>
            <a:pPr marL="10259">
              <a:spcBef>
                <a:spcPts val="85"/>
              </a:spcBef>
            </a:pPr>
            <a:r>
              <a:rPr sz="600" dirty="0">
                <a:solidFill>
                  <a:srgbClr val="000080"/>
                </a:solidFill>
                <a:latin typeface="Times New Roman"/>
                <a:cs typeface="Times New Roman"/>
              </a:rPr>
              <a:t>Revision:</a:t>
            </a:r>
            <a:endParaRPr sz="600">
              <a:latin typeface="Times New Roman"/>
              <a:cs typeface="Times New Roman"/>
            </a:endParaRPr>
          </a:p>
          <a:p>
            <a:pPr marL="10259">
              <a:spcBef>
                <a:spcPts val="517"/>
              </a:spcBef>
            </a:pPr>
            <a:r>
              <a:rPr sz="600" dirty="0">
                <a:solidFill>
                  <a:srgbClr val="000080"/>
                </a:solidFill>
                <a:latin typeface="Times New Roman"/>
                <a:cs typeface="Times New Roman"/>
              </a:rPr>
              <a:t>Config.: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306946" y="943178"/>
            <a:ext cx="294553" cy="259663"/>
          </a:xfrm>
          <a:prstGeom prst="rect">
            <a:avLst/>
          </a:prstGeom>
        </p:spPr>
        <p:txBody>
          <a:bodyPr vert="horz" wrap="square" lIns="0" tIns="10772" rIns="0" bIns="0" rtlCol="0">
            <a:spAutoFit/>
          </a:bodyPr>
          <a:lstStyle/>
          <a:p>
            <a:pPr marL="10259">
              <a:spcBef>
                <a:spcPts val="85"/>
              </a:spcBef>
            </a:pPr>
            <a:r>
              <a:rPr sz="600" dirty="0">
                <a:latin typeface="Times New Roman"/>
                <a:cs typeface="Times New Roman"/>
              </a:rPr>
              <a:t>Base</a:t>
            </a:r>
            <a:endParaRPr sz="600">
              <a:latin typeface="Times New Roman"/>
              <a:cs typeface="Times New Roman"/>
            </a:endParaRPr>
          </a:p>
          <a:p>
            <a:pPr marL="10259">
              <a:spcBef>
                <a:spcPts val="517"/>
              </a:spcBef>
            </a:pPr>
            <a:r>
              <a:rPr sz="600" spc="-4" dirty="0">
                <a:latin typeface="Times New Roman"/>
                <a:cs typeface="Times New Roman"/>
              </a:rPr>
              <a:t>Normal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070610" y="1620019"/>
            <a:ext cx="1292658" cy="102174"/>
          </a:xfrm>
          <a:prstGeom prst="rect">
            <a:avLst/>
          </a:prstGeom>
        </p:spPr>
        <p:txBody>
          <a:bodyPr vert="horz" wrap="square" lIns="0" tIns="9746" rIns="0" bIns="0" rtlCol="0">
            <a:spAutoFit/>
          </a:bodyPr>
          <a:lstStyle/>
          <a:p>
            <a:pPr marL="10259">
              <a:spcBef>
                <a:spcPts val="77"/>
              </a:spcBef>
            </a:pPr>
            <a:r>
              <a:rPr sz="600" b="1" u="sng" spc="-12" dirty="0">
                <a:solidFill>
                  <a:srgbClr val="000080"/>
                </a:solidFill>
                <a:uFill>
                  <a:solidFill>
                    <a:srgbClr val="000080"/>
                  </a:solidFill>
                </a:uFill>
                <a:latin typeface="Times New Roman"/>
                <a:cs typeface="Times New Roman"/>
              </a:rPr>
              <a:t>SHORT-</a:t>
            </a:r>
            <a:r>
              <a:rPr sz="600" b="1" u="sng" spc="-16" dirty="0">
                <a:solidFill>
                  <a:srgbClr val="000080"/>
                </a:solidFill>
                <a:uFill>
                  <a:solidFill>
                    <a:srgbClr val="00008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600" b="1" u="sng" spc="-8" dirty="0">
                <a:solidFill>
                  <a:srgbClr val="000080"/>
                </a:solidFill>
                <a:uFill>
                  <a:solidFill>
                    <a:srgbClr val="000080"/>
                  </a:solidFill>
                </a:uFill>
                <a:latin typeface="Times New Roman"/>
                <a:cs typeface="Times New Roman"/>
              </a:rPr>
              <a:t>CIRCUIT</a:t>
            </a:r>
            <a:r>
              <a:rPr sz="600" b="1" u="sng" spc="-28" dirty="0">
                <a:solidFill>
                  <a:srgbClr val="000080"/>
                </a:solidFill>
                <a:uFill>
                  <a:solidFill>
                    <a:srgbClr val="00008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600" b="1" u="sng" spc="-12" dirty="0">
                <a:solidFill>
                  <a:srgbClr val="000080"/>
                </a:solidFill>
                <a:uFill>
                  <a:solidFill>
                    <a:srgbClr val="000080"/>
                  </a:solidFill>
                </a:uFill>
                <a:latin typeface="Times New Roman"/>
                <a:cs typeface="Times New Roman"/>
              </a:rPr>
              <a:t>REPORT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36515" y="1878294"/>
            <a:ext cx="601614" cy="323966"/>
          </a:xfrm>
          <a:prstGeom prst="rect">
            <a:avLst/>
          </a:prstGeom>
        </p:spPr>
        <p:txBody>
          <a:bodyPr vert="horz" wrap="square" lIns="0" tIns="16414" rIns="0" bIns="0" rtlCol="0">
            <a:spAutoFit/>
          </a:bodyPr>
          <a:lstStyle/>
          <a:p>
            <a:pPr marL="10259" marR="4104">
              <a:lnSpc>
                <a:spcPct val="111000"/>
              </a:lnSpc>
              <a:spcBef>
                <a:spcPts val="129"/>
              </a:spcBef>
            </a:pPr>
            <a:r>
              <a:rPr sz="600" spc="-4" dirty="0">
                <a:solidFill>
                  <a:srgbClr val="000080"/>
                </a:solidFill>
                <a:latin typeface="Times New Roman"/>
                <a:cs typeface="Times New Roman"/>
              </a:rPr>
              <a:t>Fault </a:t>
            </a:r>
            <a:r>
              <a:rPr sz="600" dirty="0">
                <a:solidFill>
                  <a:srgbClr val="000080"/>
                </a:solidFill>
                <a:latin typeface="Times New Roman"/>
                <a:cs typeface="Times New Roman"/>
              </a:rPr>
              <a:t>at bus: </a:t>
            </a:r>
            <a:r>
              <a:rPr sz="600" spc="4" dirty="0">
                <a:solidFill>
                  <a:srgbClr val="000080"/>
                </a:solidFill>
                <a:latin typeface="Times New Roman"/>
                <a:cs typeface="Times New Roman"/>
              </a:rPr>
              <a:t> </a:t>
            </a:r>
            <a:r>
              <a:rPr sz="600" spc="-4" dirty="0">
                <a:solidFill>
                  <a:srgbClr val="000080"/>
                </a:solidFill>
                <a:latin typeface="Times New Roman"/>
                <a:cs typeface="Times New Roman"/>
              </a:rPr>
              <a:t>Nominal </a:t>
            </a:r>
            <a:r>
              <a:rPr sz="600" dirty="0">
                <a:solidFill>
                  <a:srgbClr val="000080"/>
                </a:solidFill>
                <a:latin typeface="Times New Roman"/>
                <a:cs typeface="Times New Roman"/>
              </a:rPr>
              <a:t>kV </a:t>
            </a:r>
            <a:r>
              <a:rPr sz="600" spc="4" dirty="0">
                <a:solidFill>
                  <a:srgbClr val="000080"/>
                </a:solidFill>
                <a:latin typeface="Times New Roman"/>
                <a:cs typeface="Times New Roman"/>
              </a:rPr>
              <a:t> </a:t>
            </a:r>
            <a:r>
              <a:rPr sz="600" spc="-12" dirty="0">
                <a:solidFill>
                  <a:srgbClr val="000080"/>
                </a:solidFill>
                <a:latin typeface="Times New Roman"/>
                <a:cs typeface="Times New Roman"/>
              </a:rPr>
              <a:t>Voltage</a:t>
            </a:r>
            <a:r>
              <a:rPr sz="600" spc="-24" dirty="0">
                <a:solidFill>
                  <a:srgbClr val="000080"/>
                </a:solidFill>
                <a:latin typeface="Times New Roman"/>
                <a:cs typeface="Times New Roman"/>
              </a:rPr>
              <a:t> </a:t>
            </a:r>
            <a:r>
              <a:rPr sz="600" dirty="0">
                <a:solidFill>
                  <a:srgbClr val="000080"/>
                </a:solidFill>
                <a:latin typeface="Times New Roman"/>
                <a:cs typeface="Times New Roman"/>
              </a:rPr>
              <a:t>c</a:t>
            </a:r>
            <a:r>
              <a:rPr sz="600" spc="-20" dirty="0">
                <a:solidFill>
                  <a:srgbClr val="000080"/>
                </a:solidFill>
                <a:latin typeface="Times New Roman"/>
                <a:cs typeface="Times New Roman"/>
              </a:rPr>
              <a:t> </a:t>
            </a:r>
            <a:r>
              <a:rPr sz="600" spc="-4" dirty="0">
                <a:solidFill>
                  <a:srgbClr val="000080"/>
                </a:solidFill>
                <a:latin typeface="Times New Roman"/>
                <a:cs typeface="Times New Roman"/>
              </a:rPr>
              <a:t>Factor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5221288" y="2322924"/>
            <a:ext cx="1764194" cy="0"/>
          </a:xfrm>
          <a:custGeom>
            <a:avLst/>
            <a:gdLst/>
            <a:ahLst/>
            <a:cxnLst/>
            <a:rect l="l" t="t" r="r" b="b"/>
            <a:pathLst>
              <a:path w="1791334">
                <a:moveTo>
                  <a:pt x="1791335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808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5392016" y="2086803"/>
            <a:ext cx="1463386" cy="266578"/>
          </a:xfrm>
          <a:prstGeom prst="rect">
            <a:avLst/>
          </a:prstGeom>
        </p:spPr>
        <p:txBody>
          <a:bodyPr vert="horz" wrap="square" lIns="0" tIns="9746" rIns="0" bIns="0" rtlCol="0">
            <a:spAutoFit/>
          </a:bodyPr>
          <a:lstStyle/>
          <a:p>
            <a:pPr marL="183124" marR="4104" indent="-173377">
              <a:lnSpc>
                <a:spcPct val="138700"/>
              </a:lnSpc>
              <a:spcBef>
                <a:spcPts val="77"/>
              </a:spcBef>
            </a:pPr>
            <a:r>
              <a:rPr sz="600" b="1" dirty="0">
                <a:solidFill>
                  <a:srgbClr val="000080"/>
                </a:solidFill>
                <a:latin typeface="Times New Roman"/>
                <a:cs typeface="Times New Roman"/>
              </a:rPr>
              <a:t>Positive &amp; </a:t>
            </a:r>
            <a:r>
              <a:rPr sz="600" b="1" spc="-4" dirty="0">
                <a:solidFill>
                  <a:srgbClr val="000080"/>
                </a:solidFill>
                <a:latin typeface="Times New Roman"/>
                <a:cs typeface="Times New Roman"/>
              </a:rPr>
              <a:t>Zero Sequence Impedances </a:t>
            </a:r>
            <a:r>
              <a:rPr sz="600" b="1" spc="-129" dirty="0">
                <a:solidFill>
                  <a:srgbClr val="000080"/>
                </a:solidFill>
                <a:latin typeface="Times New Roman"/>
                <a:cs typeface="Times New Roman"/>
              </a:rPr>
              <a:t> </a:t>
            </a:r>
            <a:r>
              <a:rPr sz="600" b="1" dirty="0">
                <a:solidFill>
                  <a:srgbClr val="000080"/>
                </a:solidFill>
                <a:latin typeface="Times New Roman"/>
                <a:cs typeface="Times New Roman"/>
              </a:rPr>
              <a:t>Looking</a:t>
            </a:r>
            <a:r>
              <a:rPr sz="600" b="1" spc="-4" dirty="0">
                <a:solidFill>
                  <a:srgbClr val="000080"/>
                </a:solidFill>
                <a:latin typeface="Times New Roman"/>
                <a:cs typeface="Times New Roman"/>
              </a:rPr>
              <a:t> </a:t>
            </a:r>
            <a:r>
              <a:rPr sz="600" b="1" dirty="0">
                <a:solidFill>
                  <a:srgbClr val="000080"/>
                </a:solidFill>
                <a:latin typeface="Times New Roman"/>
                <a:cs typeface="Times New Roman"/>
              </a:rPr>
              <a:t>into</a:t>
            </a:r>
            <a:r>
              <a:rPr sz="600" b="1" spc="-4" dirty="0">
                <a:solidFill>
                  <a:srgbClr val="000080"/>
                </a:solidFill>
                <a:latin typeface="Times New Roman"/>
                <a:cs typeface="Times New Roman"/>
              </a:rPr>
              <a:t> "From</a:t>
            </a:r>
            <a:r>
              <a:rPr sz="600" b="1" dirty="0">
                <a:solidFill>
                  <a:srgbClr val="000080"/>
                </a:solidFill>
                <a:latin typeface="Times New Roman"/>
                <a:cs typeface="Times New Roman"/>
              </a:rPr>
              <a:t> Bus"</a:t>
            </a:r>
            <a:endParaRPr sz="600">
              <a:latin typeface="Times New Roman"/>
              <a:cs typeface="Times New Roman"/>
            </a:endParaRPr>
          </a:p>
        </p:txBody>
      </p:sp>
      <p:graphicFrame>
        <p:nvGraphicFramePr>
          <p:cNvPr id="22" name="object 22"/>
          <p:cNvGraphicFramePr>
            <a:graphicFrameLocks noGrp="1"/>
          </p:cNvGraphicFramePr>
          <p:nvPr/>
        </p:nvGraphicFramePr>
        <p:xfrm>
          <a:off x="449022" y="2458696"/>
          <a:ext cx="6523949" cy="101758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46138"/>
                <a:gridCol w="56284"/>
                <a:gridCol w="300182"/>
                <a:gridCol w="552835"/>
                <a:gridCol w="40650"/>
                <a:gridCol w="462780"/>
                <a:gridCol w="462154"/>
                <a:gridCol w="397741"/>
                <a:gridCol w="39399"/>
                <a:gridCol w="340830"/>
                <a:gridCol w="38148"/>
                <a:gridCol w="425883"/>
                <a:gridCol w="290801"/>
                <a:gridCol w="56284"/>
                <a:gridCol w="340831"/>
                <a:gridCol w="113194"/>
                <a:gridCol w="397741"/>
                <a:gridCol w="56284"/>
                <a:gridCol w="397741"/>
                <a:gridCol w="56284"/>
                <a:gridCol w="397741"/>
                <a:gridCol w="56284"/>
                <a:gridCol w="397740"/>
              </a:tblGrid>
              <a:tr h="90248">
                <a:tc>
                  <a:txBody>
                    <a:bodyPr/>
                    <a:lstStyle/>
                    <a:p>
                      <a:pPr algn="ctr">
                        <a:lnSpc>
                          <a:spcPts val="670"/>
                        </a:lnSpc>
                      </a:pPr>
                      <a:r>
                        <a:rPr sz="400" spc="5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ID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6360">
                        <a:lnSpc>
                          <a:spcPts val="670"/>
                        </a:lnSpc>
                      </a:pPr>
                      <a:r>
                        <a:rPr sz="400" spc="5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ID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5405">
                        <a:lnSpc>
                          <a:spcPts val="670"/>
                        </a:lnSpc>
                      </a:pPr>
                      <a:r>
                        <a:rPr sz="400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From</a:t>
                      </a:r>
                      <a:r>
                        <a:rPr sz="400" spc="-35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400" spc="5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Bus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8575">
                        <a:lnSpc>
                          <a:spcPts val="670"/>
                        </a:lnSpc>
                      </a:pPr>
                      <a:r>
                        <a:rPr sz="400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Symm.</a:t>
                      </a:r>
                      <a:r>
                        <a:rPr sz="400" spc="-30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400" spc="5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rms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70"/>
                        </a:lnSpc>
                      </a:pPr>
                      <a:r>
                        <a:rPr sz="400" spc="-30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Va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70"/>
                        </a:lnSpc>
                      </a:pPr>
                      <a:r>
                        <a:rPr sz="400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Vb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7000">
                        <a:lnSpc>
                          <a:spcPts val="670"/>
                        </a:lnSpc>
                      </a:pPr>
                      <a:r>
                        <a:rPr sz="400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Vc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ts val="670"/>
                        </a:lnSpc>
                      </a:pPr>
                      <a:r>
                        <a:rPr sz="400" spc="5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Ia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70"/>
                        </a:lnSpc>
                      </a:pPr>
                      <a:r>
                        <a:rPr sz="400" spc="5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3I0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70"/>
                        </a:lnSpc>
                      </a:pPr>
                      <a:r>
                        <a:rPr sz="400" spc="5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R1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70"/>
                        </a:lnSpc>
                      </a:pPr>
                      <a:r>
                        <a:rPr sz="400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X1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70"/>
                        </a:lnSpc>
                      </a:pPr>
                      <a:r>
                        <a:rPr sz="400" spc="5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R0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70"/>
                        </a:lnSpc>
                      </a:pPr>
                      <a:r>
                        <a:rPr sz="400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X0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</a:tr>
              <a:tr h="162083">
                <a:tc>
                  <a:txBody>
                    <a:bodyPr/>
                    <a:lstStyle/>
                    <a:p>
                      <a:pPr marL="56515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Bus1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37466" marB="0">
                    <a:lnT w="12700">
                      <a:solidFill>
                        <a:srgbClr val="80808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7150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sz="400" spc="-5" dirty="0">
                          <a:latin typeface="Times New Roman"/>
                          <a:cs typeface="Times New Roman"/>
                        </a:rPr>
                        <a:t>Total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37466" marB="0">
                    <a:lnT w="12700">
                      <a:solidFill>
                        <a:srgbClr val="80808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12700">
                      <a:solidFill>
                        <a:srgbClr val="80808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2225" algn="r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0.00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37466" marB="0">
                    <a:lnT w="12700">
                      <a:solidFill>
                        <a:srgbClr val="80808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R="26034" algn="r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63.386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37466" marB="0">
                    <a:lnT w="12700">
                      <a:solidFill>
                        <a:srgbClr val="80808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R="52069" algn="r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0.00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37466" marB="0">
                    <a:lnT w="12700">
                      <a:solidFill>
                        <a:srgbClr val="80808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6355" algn="ctr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190.52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37466" marB="0">
                    <a:lnT w="12700">
                      <a:solidFill>
                        <a:srgbClr val="80808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5730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190.53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37466" marB="0">
                    <a:lnT w="12700">
                      <a:solidFill>
                        <a:srgbClr val="80808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118110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sz="400" dirty="0">
                          <a:latin typeface="Times New Roman"/>
                          <a:cs typeface="Times New Roman"/>
                        </a:rPr>
                        <a:t>0.008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37466" marB="0">
                    <a:lnT w="12700">
                      <a:solidFill>
                        <a:srgbClr val="80808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0.008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37466" marB="0">
                    <a:lnT w="12700">
                      <a:solidFill>
                        <a:srgbClr val="80808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3.43E-001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37466" marB="0">
                    <a:lnT w="12700">
                      <a:solidFill>
                        <a:srgbClr val="80808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5244" algn="ctr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sz="400" dirty="0">
                          <a:latin typeface="Times New Roman"/>
                          <a:cs typeface="Times New Roman"/>
                        </a:rPr>
                        <a:t>7.25E+000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37466" marB="0">
                    <a:lnT w="12700">
                      <a:solidFill>
                        <a:srgbClr val="80808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5244" algn="ctr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sz="400" dirty="0">
                          <a:latin typeface="Times New Roman"/>
                          <a:cs typeface="Times New Roman"/>
                        </a:rPr>
                        <a:t>1.67E+005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37466" marB="0">
                    <a:lnT w="12700">
                      <a:solidFill>
                        <a:srgbClr val="80808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5244" algn="ctr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sz="400" dirty="0">
                          <a:latin typeface="Times New Roman"/>
                          <a:cs typeface="Times New Roman"/>
                        </a:rPr>
                        <a:t>6.40E+000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37466" marB="0">
                    <a:lnT w="12700">
                      <a:solidFill>
                        <a:srgbClr val="808080"/>
                      </a:solidFill>
                      <a:prstDash val="solid"/>
                    </a:lnT>
                  </a:tcPr>
                </a:tc>
              </a:tr>
              <a:tr h="14823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 marL="56515">
                        <a:lnSpc>
                          <a:spcPct val="100000"/>
                        </a:lnSpc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Bus2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448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 marL="57150">
                        <a:lnSpc>
                          <a:spcPct val="100000"/>
                        </a:lnSpc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Bus1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448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 marR="21590" algn="r">
                        <a:lnSpc>
                          <a:spcPct val="100000"/>
                        </a:lnSpc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89.01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448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 marR="26034" algn="r">
                        <a:lnSpc>
                          <a:spcPct val="100000"/>
                        </a:lnSpc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36.918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448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 marR="52069" algn="r">
                        <a:lnSpc>
                          <a:spcPct val="100000"/>
                        </a:lnSpc>
                      </a:pPr>
                      <a:r>
                        <a:rPr sz="400" dirty="0">
                          <a:latin typeface="Times New Roman"/>
                          <a:cs typeface="Times New Roman"/>
                        </a:rPr>
                        <a:t>110.00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448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 marL="49530" algn="ctr">
                        <a:lnSpc>
                          <a:spcPct val="100000"/>
                        </a:lnSpc>
                      </a:pPr>
                      <a:r>
                        <a:rPr sz="400" dirty="0">
                          <a:latin typeface="Times New Roman"/>
                          <a:cs typeface="Times New Roman"/>
                        </a:rPr>
                        <a:t>110.00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448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 marL="128905">
                        <a:lnSpc>
                          <a:spcPct val="100000"/>
                        </a:lnSpc>
                      </a:pPr>
                      <a:r>
                        <a:rPr sz="400" dirty="0">
                          <a:latin typeface="Times New Roman"/>
                          <a:cs typeface="Times New Roman"/>
                        </a:rPr>
                        <a:t>110.00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448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 marL="118110">
                        <a:lnSpc>
                          <a:spcPct val="100000"/>
                        </a:lnSpc>
                      </a:pPr>
                      <a:r>
                        <a:rPr sz="400" dirty="0">
                          <a:latin typeface="Times New Roman"/>
                          <a:cs typeface="Times New Roman"/>
                        </a:rPr>
                        <a:t>0.003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448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 algn="r">
                        <a:lnSpc>
                          <a:spcPct val="100000"/>
                        </a:lnSpc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0.000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448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 algn="r">
                        <a:lnSpc>
                          <a:spcPct val="100000"/>
                        </a:lnSpc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5.42E-001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448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 marL="55244" algn="ctr">
                        <a:lnSpc>
                          <a:spcPct val="100000"/>
                        </a:lnSpc>
                      </a:pPr>
                      <a:r>
                        <a:rPr sz="400" dirty="0">
                          <a:latin typeface="Times New Roman"/>
                          <a:cs typeface="Times New Roman"/>
                        </a:rPr>
                        <a:t>1.25E+001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448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111177">
                <a:tc>
                  <a:txBody>
                    <a:bodyPr/>
                    <a:lstStyle/>
                    <a:p>
                      <a:pPr marL="5715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Bus3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362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778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Bus1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362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2225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0.00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3620" marB="0"/>
                </a:tc>
                <a:tc>
                  <a:txBody>
                    <a:bodyPr/>
                    <a:lstStyle/>
                    <a:p>
                      <a:pPr marR="24765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0.000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3620" marB="0"/>
                </a:tc>
                <a:tc>
                  <a:txBody>
                    <a:bodyPr/>
                    <a:lstStyle/>
                    <a:p>
                      <a:pPr marR="52069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400" dirty="0">
                          <a:latin typeface="Times New Roman"/>
                          <a:cs typeface="Times New Roman"/>
                        </a:rPr>
                        <a:t>110.00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362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9530"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400" dirty="0">
                          <a:latin typeface="Times New Roman"/>
                          <a:cs typeface="Times New Roman"/>
                        </a:rPr>
                        <a:t>110.00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362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890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400" dirty="0">
                          <a:latin typeface="Times New Roman"/>
                          <a:cs typeface="Times New Roman"/>
                        </a:rPr>
                        <a:t>110.00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3620" marB="0"/>
                </a:tc>
                <a:tc>
                  <a:txBody>
                    <a:bodyPr/>
                    <a:lstStyle/>
                    <a:p>
                      <a:pPr marL="11811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400" dirty="0">
                          <a:latin typeface="Times New Roman"/>
                          <a:cs typeface="Times New Roman"/>
                        </a:rPr>
                        <a:t>0.000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362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0.000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362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148236">
                <a:tc>
                  <a:txBody>
                    <a:bodyPr/>
                    <a:lstStyle/>
                    <a:p>
                      <a:pPr marL="5715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GENERADOR</a:t>
                      </a:r>
                      <a:r>
                        <a:rPr sz="4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400" dirty="0">
                          <a:latin typeface="Times New Roman"/>
                          <a:cs typeface="Times New Roman"/>
                        </a:rPr>
                        <a:t>U-1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362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778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Bus1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362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2225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400" dirty="0">
                          <a:latin typeface="Times New Roman"/>
                          <a:cs typeface="Times New Roman"/>
                        </a:rPr>
                        <a:t>110.00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3620" marB="0"/>
                </a:tc>
                <a:tc>
                  <a:txBody>
                    <a:bodyPr/>
                    <a:lstStyle/>
                    <a:p>
                      <a:pPr marR="26034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26.469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3620" marB="0"/>
                </a:tc>
                <a:tc>
                  <a:txBody>
                    <a:bodyPr/>
                    <a:lstStyle/>
                    <a:p>
                      <a:pPr marR="52069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400" dirty="0">
                          <a:latin typeface="Times New Roman"/>
                          <a:cs typeface="Times New Roman"/>
                        </a:rPr>
                        <a:t>110.00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362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9530"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400" dirty="0">
                          <a:latin typeface="Times New Roman"/>
                          <a:cs typeface="Times New Roman"/>
                        </a:rPr>
                        <a:t>110.00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362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890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400" dirty="0">
                          <a:latin typeface="Times New Roman"/>
                          <a:cs typeface="Times New Roman"/>
                        </a:rPr>
                        <a:t>110.00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3620" marB="0"/>
                </a:tc>
                <a:tc>
                  <a:txBody>
                    <a:bodyPr/>
                    <a:lstStyle/>
                    <a:p>
                      <a:pPr marL="11811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400" dirty="0">
                          <a:latin typeface="Times New Roman"/>
                          <a:cs typeface="Times New Roman"/>
                        </a:rPr>
                        <a:t>0.005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362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0.008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362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9.14E-001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362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5244"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400" dirty="0">
                          <a:latin typeface="Times New Roman"/>
                          <a:cs typeface="Times New Roman"/>
                        </a:rPr>
                        <a:t>1.74E+001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362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5244"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400" dirty="0">
                          <a:latin typeface="Times New Roman"/>
                          <a:cs typeface="Times New Roman"/>
                        </a:rPr>
                        <a:t>1.67E+005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362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5244"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400" dirty="0">
                          <a:latin typeface="Times New Roman"/>
                          <a:cs typeface="Times New Roman"/>
                        </a:rPr>
                        <a:t>6.40E+000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3620" marB="0"/>
                </a:tc>
              </a:tr>
              <a:tr h="24475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 marL="57150" marR="133985">
                        <a:lnSpc>
                          <a:spcPct val="125000"/>
                        </a:lnSpc>
                      </a:pPr>
                      <a:r>
                        <a:rPr sz="400" dirty="0">
                          <a:latin typeface="Times New Roman"/>
                          <a:cs typeface="Times New Roman"/>
                        </a:rPr>
                        <a:t>EQUI</a:t>
                      </a:r>
                      <a:r>
                        <a:rPr sz="400" spc="-85" dirty="0">
                          <a:latin typeface="Times New Roman"/>
                          <a:cs typeface="Times New Roman"/>
                        </a:rPr>
                        <a:t>V</a:t>
                      </a:r>
                      <a:r>
                        <a:rPr sz="400" spc="-5" dirty="0">
                          <a:latin typeface="Times New Roman"/>
                          <a:cs typeface="Times New Roman"/>
                        </a:rPr>
                        <a:t>ALENT</a:t>
                      </a:r>
                      <a:r>
                        <a:rPr sz="400" dirty="0">
                          <a:latin typeface="Times New Roman"/>
                          <a:cs typeface="Times New Roman"/>
                        </a:rPr>
                        <a:t>E </a:t>
                      </a:r>
                      <a:r>
                        <a:rPr sz="400" spc="-5" dirty="0">
                          <a:latin typeface="Times New Roman"/>
                          <a:cs typeface="Times New Roman"/>
                        </a:rPr>
                        <a:t>DE  </a:t>
                      </a:r>
                      <a:r>
                        <a:rPr sz="400" spc="10" dirty="0">
                          <a:latin typeface="Times New Roman"/>
                          <a:cs typeface="Times New Roman"/>
                        </a:rPr>
                        <a:t>RED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 marL="57785">
                        <a:lnSpc>
                          <a:spcPct val="100000"/>
                        </a:lnSpc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Bus2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448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 marR="22225" algn="r">
                        <a:lnSpc>
                          <a:spcPct val="100000"/>
                        </a:lnSpc>
                      </a:pPr>
                      <a:r>
                        <a:rPr sz="400" dirty="0">
                          <a:latin typeface="Times New Roman"/>
                          <a:cs typeface="Times New Roman"/>
                        </a:rPr>
                        <a:t>110.00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448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 marR="24765" algn="r">
                        <a:lnSpc>
                          <a:spcPct val="100000"/>
                        </a:lnSpc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4.430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448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 marR="52069" algn="r">
                        <a:lnSpc>
                          <a:spcPct val="100000"/>
                        </a:lnSpc>
                      </a:pPr>
                      <a:r>
                        <a:rPr sz="400" dirty="0">
                          <a:latin typeface="Times New Roman"/>
                          <a:cs typeface="Times New Roman"/>
                        </a:rPr>
                        <a:t>110.00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448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 marL="49530" algn="ctr">
                        <a:lnSpc>
                          <a:spcPct val="100000"/>
                        </a:lnSpc>
                      </a:pPr>
                      <a:r>
                        <a:rPr sz="400" dirty="0">
                          <a:latin typeface="Times New Roman"/>
                          <a:cs typeface="Times New Roman"/>
                        </a:rPr>
                        <a:t>110.00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448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 marL="128905">
                        <a:lnSpc>
                          <a:spcPct val="100000"/>
                        </a:lnSpc>
                      </a:pPr>
                      <a:r>
                        <a:rPr sz="400" dirty="0">
                          <a:latin typeface="Times New Roman"/>
                          <a:cs typeface="Times New Roman"/>
                        </a:rPr>
                        <a:t>110.00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448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 marL="118110">
                        <a:lnSpc>
                          <a:spcPct val="100000"/>
                        </a:lnSpc>
                      </a:pPr>
                      <a:r>
                        <a:rPr sz="400" dirty="0">
                          <a:latin typeface="Times New Roman"/>
                          <a:cs typeface="Times New Roman"/>
                        </a:rPr>
                        <a:t>0.000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448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 algn="r">
                        <a:lnSpc>
                          <a:spcPct val="100000"/>
                        </a:lnSpc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0.000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448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 algn="r">
                        <a:lnSpc>
                          <a:spcPct val="100000"/>
                        </a:lnSpc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2.46E-001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448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 marL="55244" algn="ctr">
                        <a:lnSpc>
                          <a:spcPct val="100000"/>
                        </a:lnSpc>
                      </a:pPr>
                      <a:r>
                        <a:rPr sz="400" dirty="0">
                          <a:latin typeface="Times New Roman"/>
                          <a:cs typeface="Times New Roman"/>
                        </a:rPr>
                        <a:t>2.37E+000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448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 marL="55244" algn="ctr">
                        <a:lnSpc>
                          <a:spcPct val="100000"/>
                        </a:lnSpc>
                      </a:pPr>
                      <a:r>
                        <a:rPr sz="400" dirty="0">
                          <a:latin typeface="Times New Roman"/>
                          <a:cs typeface="Times New Roman"/>
                        </a:rPr>
                        <a:t>4.94E+000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448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 marL="55244" algn="ctr">
                        <a:lnSpc>
                          <a:spcPct val="100000"/>
                        </a:lnSpc>
                      </a:pPr>
                      <a:r>
                        <a:rPr sz="400" dirty="0">
                          <a:latin typeface="Times New Roman"/>
                          <a:cs typeface="Times New Roman"/>
                        </a:rPr>
                        <a:t>1.78E+001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4480" marB="0"/>
                </a:tc>
              </a:tr>
              <a:tr h="96357">
                <a:tc>
                  <a:txBody>
                    <a:bodyPr/>
                    <a:lstStyle/>
                    <a:p>
                      <a:pPr marL="57150">
                        <a:lnSpc>
                          <a:spcPts val="635"/>
                        </a:lnSpc>
                        <a:spcBef>
                          <a:spcPts val="450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Bus5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36652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7785">
                        <a:lnSpc>
                          <a:spcPts val="635"/>
                        </a:lnSpc>
                        <a:spcBef>
                          <a:spcPts val="450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Bus3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36652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2225" algn="r">
                        <a:lnSpc>
                          <a:spcPts val="635"/>
                        </a:lnSpc>
                        <a:spcBef>
                          <a:spcPts val="450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0.00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36652" marB="0"/>
                </a:tc>
                <a:tc>
                  <a:txBody>
                    <a:bodyPr/>
                    <a:lstStyle/>
                    <a:p>
                      <a:pPr marR="24765" algn="r">
                        <a:lnSpc>
                          <a:spcPts val="635"/>
                        </a:lnSpc>
                        <a:spcBef>
                          <a:spcPts val="450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0.000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36652" marB="0"/>
                </a:tc>
                <a:tc>
                  <a:txBody>
                    <a:bodyPr/>
                    <a:lstStyle/>
                    <a:p>
                      <a:pPr marR="52069" algn="r">
                        <a:lnSpc>
                          <a:spcPts val="635"/>
                        </a:lnSpc>
                        <a:spcBef>
                          <a:spcPts val="450"/>
                        </a:spcBef>
                      </a:pPr>
                      <a:r>
                        <a:rPr sz="400" dirty="0">
                          <a:latin typeface="Times New Roman"/>
                          <a:cs typeface="Times New Roman"/>
                        </a:rPr>
                        <a:t>110.00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36652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9530" algn="ctr">
                        <a:lnSpc>
                          <a:spcPts val="635"/>
                        </a:lnSpc>
                        <a:spcBef>
                          <a:spcPts val="450"/>
                        </a:spcBef>
                      </a:pPr>
                      <a:r>
                        <a:rPr sz="400" dirty="0">
                          <a:latin typeface="Times New Roman"/>
                          <a:cs typeface="Times New Roman"/>
                        </a:rPr>
                        <a:t>110.00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36652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8905">
                        <a:lnSpc>
                          <a:spcPts val="635"/>
                        </a:lnSpc>
                        <a:spcBef>
                          <a:spcPts val="450"/>
                        </a:spcBef>
                      </a:pPr>
                      <a:r>
                        <a:rPr sz="400" dirty="0">
                          <a:latin typeface="Times New Roman"/>
                          <a:cs typeface="Times New Roman"/>
                        </a:rPr>
                        <a:t>110.00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36652" marB="0"/>
                </a:tc>
                <a:tc>
                  <a:txBody>
                    <a:bodyPr/>
                    <a:lstStyle/>
                    <a:p>
                      <a:pPr marL="118110">
                        <a:lnSpc>
                          <a:spcPts val="635"/>
                        </a:lnSpc>
                        <a:spcBef>
                          <a:spcPts val="450"/>
                        </a:spcBef>
                      </a:pPr>
                      <a:r>
                        <a:rPr sz="400" dirty="0">
                          <a:latin typeface="Times New Roman"/>
                          <a:cs typeface="Times New Roman"/>
                        </a:rPr>
                        <a:t>0.000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36652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635"/>
                        </a:lnSpc>
                        <a:spcBef>
                          <a:spcPts val="450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0.000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36652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</a:tbl>
          </a:graphicData>
        </a:graphic>
      </p:graphicFrame>
      <p:sp>
        <p:nvSpPr>
          <p:cNvPr id="23" name="object 23"/>
          <p:cNvSpPr txBox="1"/>
          <p:nvPr/>
        </p:nvSpPr>
        <p:spPr>
          <a:xfrm>
            <a:off x="734195" y="2350616"/>
            <a:ext cx="330825" cy="88857"/>
          </a:xfrm>
          <a:prstGeom prst="rect">
            <a:avLst/>
          </a:prstGeom>
        </p:spPr>
        <p:txBody>
          <a:bodyPr vert="horz" wrap="square" lIns="0" tIns="11798" rIns="0" bIns="0" rtlCol="0">
            <a:spAutoFit/>
          </a:bodyPr>
          <a:lstStyle/>
          <a:p>
            <a:pPr marL="10259">
              <a:spcBef>
                <a:spcPts val="93"/>
              </a:spcBef>
            </a:pPr>
            <a:r>
              <a:rPr sz="500" dirty="0">
                <a:solidFill>
                  <a:srgbClr val="000080"/>
                </a:solidFill>
                <a:latin typeface="Times New Roman"/>
                <a:cs typeface="Times New Roman"/>
              </a:rPr>
              <a:t>Fro</a:t>
            </a:r>
            <a:r>
              <a:rPr sz="500" spc="8" dirty="0">
                <a:solidFill>
                  <a:srgbClr val="000080"/>
                </a:solidFill>
                <a:latin typeface="Times New Roman"/>
                <a:cs typeface="Times New Roman"/>
              </a:rPr>
              <a:t>m</a:t>
            </a:r>
            <a:r>
              <a:rPr sz="500" dirty="0">
                <a:solidFill>
                  <a:srgbClr val="000080"/>
                </a:solidFill>
                <a:latin typeface="Times New Roman"/>
                <a:cs typeface="Times New Roman"/>
              </a:rPr>
              <a:t> </a:t>
            </a:r>
            <a:r>
              <a:rPr sz="500" spc="4" dirty="0">
                <a:solidFill>
                  <a:srgbClr val="000080"/>
                </a:solidFill>
                <a:latin typeface="Times New Roman"/>
                <a:cs typeface="Times New Roman"/>
              </a:rPr>
              <a:t>Bus</a:t>
            </a:r>
            <a:endParaRPr sz="50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655378" y="2350616"/>
            <a:ext cx="244523" cy="88857"/>
          </a:xfrm>
          <a:prstGeom prst="rect">
            <a:avLst/>
          </a:prstGeom>
        </p:spPr>
        <p:txBody>
          <a:bodyPr vert="horz" wrap="square" lIns="0" tIns="11798" rIns="0" bIns="0" rtlCol="0">
            <a:spAutoFit/>
          </a:bodyPr>
          <a:lstStyle/>
          <a:p>
            <a:pPr marL="10259">
              <a:spcBef>
                <a:spcPts val="93"/>
              </a:spcBef>
            </a:pPr>
            <a:r>
              <a:rPr sz="500" spc="-28" dirty="0">
                <a:solidFill>
                  <a:srgbClr val="000080"/>
                </a:solidFill>
                <a:latin typeface="Times New Roman"/>
                <a:cs typeface="Times New Roman"/>
              </a:rPr>
              <a:t>T</a:t>
            </a:r>
            <a:r>
              <a:rPr sz="500" spc="4" dirty="0">
                <a:solidFill>
                  <a:srgbClr val="000080"/>
                </a:solidFill>
                <a:latin typeface="Times New Roman"/>
                <a:cs typeface="Times New Roman"/>
              </a:rPr>
              <a:t>o</a:t>
            </a:r>
            <a:r>
              <a:rPr sz="500" dirty="0">
                <a:solidFill>
                  <a:srgbClr val="000080"/>
                </a:solidFill>
                <a:latin typeface="Times New Roman"/>
                <a:cs typeface="Times New Roman"/>
              </a:rPr>
              <a:t> </a:t>
            </a:r>
            <a:r>
              <a:rPr sz="500" spc="4" dirty="0">
                <a:solidFill>
                  <a:srgbClr val="000080"/>
                </a:solidFill>
                <a:latin typeface="Times New Roman"/>
                <a:cs typeface="Times New Roman"/>
              </a:rPr>
              <a:t>Bus</a:t>
            </a:r>
            <a:endParaRPr sz="50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417070" y="2350616"/>
            <a:ext cx="741699" cy="88857"/>
          </a:xfrm>
          <a:prstGeom prst="rect">
            <a:avLst/>
          </a:prstGeom>
        </p:spPr>
        <p:txBody>
          <a:bodyPr vert="horz" wrap="square" lIns="0" tIns="11798" rIns="0" bIns="0" rtlCol="0">
            <a:spAutoFit/>
          </a:bodyPr>
          <a:lstStyle/>
          <a:p>
            <a:pPr marL="10259">
              <a:spcBef>
                <a:spcPts val="93"/>
              </a:spcBef>
            </a:pPr>
            <a:r>
              <a:rPr sz="500" spc="8" dirty="0">
                <a:solidFill>
                  <a:srgbClr val="000080"/>
                </a:solidFill>
                <a:latin typeface="Times New Roman"/>
                <a:cs typeface="Times New Roman"/>
              </a:rPr>
              <a:t>%</a:t>
            </a:r>
            <a:r>
              <a:rPr sz="500" spc="-8" dirty="0">
                <a:solidFill>
                  <a:srgbClr val="000080"/>
                </a:solidFill>
                <a:latin typeface="Times New Roman"/>
                <a:cs typeface="Times New Roman"/>
              </a:rPr>
              <a:t> Voltage </a:t>
            </a:r>
            <a:r>
              <a:rPr sz="500" spc="4" dirty="0">
                <a:solidFill>
                  <a:srgbClr val="000080"/>
                </a:solidFill>
                <a:latin typeface="Times New Roman"/>
                <a:cs typeface="Times New Roman"/>
              </a:rPr>
              <a:t>at</a:t>
            </a:r>
            <a:r>
              <a:rPr sz="500" spc="-4" dirty="0">
                <a:solidFill>
                  <a:srgbClr val="000080"/>
                </a:solidFill>
                <a:latin typeface="Times New Roman"/>
                <a:cs typeface="Times New Roman"/>
              </a:rPr>
              <a:t> </a:t>
            </a:r>
            <a:r>
              <a:rPr sz="500" dirty="0">
                <a:solidFill>
                  <a:srgbClr val="000080"/>
                </a:solidFill>
                <a:latin typeface="Times New Roman"/>
                <a:cs typeface="Times New Roman"/>
              </a:rPr>
              <a:t>From</a:t>
            </a:r>
            <a:r>
              <a:rPr sz="500" spc="-8" dirty="0">
                <a:solidFill>
                  <a:srgbClr val="000080"/>
                </a:solidFill>
                <a:latin typeface="Times New Roman"/>
                <a:cs typeface="Times New Roman"/>
              </a:rPr>
              <a:t> </a:t>
            </a:r>
            <a:r>
              <a:rPr sz="500" spc="4" dirty="0">
                <a:solidFill>
                  <a:srgbClr val="000080"/>
                </a:solidFill>
                <a:latin typeface="Times New Roman"/>
                <a:cs typeface="Times New Roman"/>
              </a:rPr>
              <a:t>Bus</a:t>
            </a:r>
            <a:endParaRPr sz="50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449022" y="2322924"/>
            <a:ext cx="2692881" cy="0"/>
          </a:xfrm>
          <a:custGeom>
            <a:avLst/>
            <a:gdLst/>
            <a:ahLst/>
            <a:cxnLst/>
            <a:rect l="l" t="t" r="r" b="b"/>
            <a:pathLst>
              <a:path w="2734310">
                <a:moveTo>
                  <a:pt x="1783080" y="0"/>
                </a:moveTo>
                <a:lnTo>
                  <a:pt x="0" y="0"/>
                </a:lnTo>
              </a:path>
              <a:path w="2734310">
                <a:moveTo>
                  <a:pt x="2734310" y="0"/>
                </a:moveTo>
                <a:lnTo>
                  <a:pt x="1824989" y="0"/>
                </a:lnTo>
              </a:path>
            </a:pathLst>
          </a:custGeom>
          <a:ln w="12700">
            <a:solidFill>
              <a:srgbClr val="808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 txBox="1"/>
          <p:nvPr/>
        </p:nvSpPr>
        <p:spPr>
          <a:xfrm>
            <a:off x="2382067" y="2207673"/>
            <a:ext cx="594110" cy="272487"/>
          </a:xfrm>
          <a:prstGeom prst="rect">
            <a:avLst/>
          </a:prstGeom>
        </p:spPr>
        <p:txBody>
          <a:bodyPr vert="horz" wrap="square" lIns="0" tIns="10772" rIns="0" bIns="0" rtlCol="0">
            <a:spAutoFit/>
          </a:bodyPr>
          <a:lstStyle/>
          <a:p>
            <a:pPr marL="43088">
              <a:spcBef>
                <a:spcPts val="85"/>
              </a:spcBef>
            </a:pPr>
            <a:r>
              <a:rPr sz="600" b="1" dirty="0">
                <a:solidFill>
                  <a:srgbClr val="000080"/>
                </a:solidFill>
                <a:latin typeface="Times New Roman"/>
                <a:cs typeface="Times New Roman"/>
              </a:rPr>
              <a:t>3-Phase</a:t>
            </a:r>
            <a:r>
              <a:rPr sz="600" dirty="0">
                <a:solidFill>
                  <a:srgbClr val="000080"/>
                </a:solidFill>
                <a:latin typeface="Times New Roman"/>
                <a:cs typeface="Times New Roman"/>
              </a:rPr>
              <a:t> </a:t>
            </a:r>
            <a:r>
              <a:rPr sz="600" b="1" dirty="0">
                <a:solidFill>
                  <a:srgbClr val="000080"/>
                </a:solidFill>
                <a:latin typeface="Times New Roman"/>
                <a:cs typeface="Times New Roman"/>
              </a:rPr>
              <a:t>Fault</a:t>
            </a:r>
            <a:endParaRPr sz="600">
              <a:latin typeface="Times New Roman"/>
              <a:cs typeface="Times New Roman"/>
            </a:endParaRPr>
          </a:p>
          <a:p>
            <a:pPr>
              <a:spcBef>
                <a:spcPts val="4"/>
              </a:spcBef>
            </a:pPr>
            <a:endParaRPr sz="600">
              <a:latin typeface="Times New Roman"/>
              <a:cs typeface="Times New Roman"/>
            </a:endParaRPr>
          </a:p>
          <a:p>
            <a:pPr marL="10259">
              <a:tabLst>
                <a:tab pos="399077" algn="l"/>
              </a:tabLst>
            </a:pPr>
            <a:r>
              <a:rPr sz="500" spc="8" dirty="0">
                <a:solidFill>
                  <a:srgbClr val="000080"/>
                </a:solidFill>
                <a:latin typeface="Times New Roman"/>
                <a:cs typeface="Times New Roman"/>
              </a:rPr>
              <a:t>% V	</a:t>
            </a:r>
            <a:r>
              <a:rPr sz="500" spc="4" dirty="0">
                <a:solidFill>
                  <a:srgbClr val="000080"/>
                </a:solidFill>
                <a:latin typeface="Times New Roman"/>
                <a:cs typeface="Times New Roman"/>
              </a:rPr>
              <a:t>kA</a:t>
            </a:r>
            <a:endParaRPr sz="50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066896" y="2207673"/>
            <a:ext cx="520315" cy="103210"/>
          </a:xfrm>
          <a:prstGeom prst="rect">
            <a:avLst/>
          </a:prstGeom>
        </p:spPr>
        <p:txBody>
          <a:bodyPr vert="horz" wrap="square" lIns="0" tIns="10772" rIns="0" bIns="0" rtlCol="0">
            <a:spAutoFit/>
          </a:bodyPr>
          <a:lstStyle/>
          <a:p>
            <a:pPr marL="10259">
              <a:spcBef>
                <a:spcPts val="85"/>
              </a:spcBef>
            </a:pPr>
            <a:r>
              <a:rPr sz="600" b="1" spc="-4" dirty="0">
                <a:solidFill>
                  <a:srgbClr val="000080"/>
                </a:solidFill>
                <a:latin typeface="Times New Roman"/>
                <a:cs typeface="Times New Roman"/>
              </a:rPr>
              <a:t>Contribution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4492095" y="2350616"/>
            <a:ext cx="489672" cy="88857"/>
          </a:xfrm>
          <a:prstGeom prst="rect">
            <a:avLst/>
          </a:prstGeom>
        </p:spPr>
        <p:txBody>
          <a:bodyPr vert="horz" wrap="square" lIns="0" tIns="11798" rIns="0" bIns="0" rtlCol="0">
            <a:spAutoFit/>
          </a:bodyPr>
          <a:lstStyle/>
          <a:p>
            <a:pPr marL="10259">
              <a:spcBef>
                <a:spcPts val="93"/>
              </a:spcBef>
            </a:pPr>
            <a:r>
              <a:rPr sz="500" spc="4" dirty="0">
                <a:solidFill>
                  <a:srgbClr val="000080"/>
                </a:solidFill>
                <a:latin typeface="Times New Roman"/>
                <a:cs typeface="Times New Roman"/>
              </a:rPr>
              <a:t>kA</a:t>
            </a:r>
            <a:r>
              <a:rPr sz="500" spc="-28" dirty="0">
                <a:solidFill>
                  <a:srgbClr val="000080"/>
                </a:solidFill>
                <a:latin typeface="Times New Roman"/>
                <a:cs typeface="Times New Roman"/>
              </a:rPr>
              <a:t> </a:t>
            </a:r>
            <a:r>
              <a:rPr sz="500" dirty="0">
                <a:solidFill>
                  <a:srgbClr val="000080"/>
                </a:solidFill>
                <a:latin typeface="Times New Roman"/>
                <a:cs typeface="Times New Roman"/>
              </a:rPr>
              <a:t>Sym</a:t>
            </a:r>
            <a:r>
              <a:rPr sz="500" spc="12" dirty="0">
                <a:solidFill>
                  <a:srgbClr val="000080"/>
                </a:solidFill>
                <a:latin typeface="Times New Roman"/>
                <a:cs typeface="Times New Roman"/>
              </a:rPr>
              <a:t>m</a:t>
            </a:r>
            <a:r>
              <a:rPr sz="500" dirty="0">
                <a:solidFill>
                  <a:srgbClr val="000080"/>
                </a:solidFill>
                <a:latin typeface="Times New Roman"/>
                <a:cs typeface="Times New Roman"/>
              </a:rPr>
              <a:t>. </a:t>
            </a:r>
            <a:r>
              <a:rPr sz="500" spc="4" dirty="0">
                <a:solidFill>
                  <a:srgbClr val="000080"/>
                </a:solidFill>
                <a:latin typeface="Times New Roman"/>
                <a:cs typeface="Times New Roman"/>
              </a:rPr>
              <a:t>rms</a:t>
            </a:r>
            <a:endParaRPr sz="500">
              <a:latin typeface="Times New Roman"/>
              <a:cs typeface="Times New Roman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5592137" y="2350616"/>
            <a:ext cx="1021244" cy="88857"/>
          </a:xfrm>
          <a:prstGeom prst="rect">
            <a:avLst/>
          </a:prstGeom>
        </p:spPr>
        <p:txBody>
          <a:bodyPr vert="horz" wrap="square" lIns="0" tIns="11798" rIns="0" bIns="0" rtlCol="0">
            <a:spAutoFit/>
          </a:bodyPr>
          <a:lstStyle/>
          <a:p>
            <a:pPr marL="10259">
              <a:spcBef>
                <a:spcPts val="93"/>
              </a:spcBef>
            </a:pPr>
            <a:r>
              <a:rPr sz="500" spc="8" dirty="0">
                <a:solidFill>
                  <a:srgbClr val="000080"/>
                </a:solidFill>
                <a:latin typeface="Times New Roman"/>
                <a:cs typeface="Times New Roman"/>
              </a:rPr>
              <a:t>% </a:t>
            </a:r>
            <a:r>
              <a:rPr sz="500" spc="4" dirty="0">
                <a:solidFill>
                  <a:srgbClr val="000080"/>
                </a:solidFill>
                <a:latin typeface="Times New Roman"/>
                <a:cs typeface="Times New Roman"/>
              </a:rPr>
              <a:t>Impedance on 100</a:t>
            </a:r>
            <a:r>
              <a:rPr sz="500" spc="28" dirty="0">
                <a:solidFill>
                  <a:srgbClr val="000080"/>
                </a:solidFill>
                <a:latin typeface="Times New Roman"/>
                <a:cs typeface="Times New Roman"/>
              </a:rPr>
              <a:t> </a:t>
            </a:r>
            <a:r>
              <a:rPr sz="500" spc="4" dirty="0">
                <a:solidFill>
                  <a:srgbClr val="000080"/>
                </a:solidFill>
                <a:latin typeface="Times New Roman"/>
                <a:cs typeface="Times New Roman"/>
              </a:rPr>
              <a:t>M</a:t>
            </a:r>
            <a:r>
              <a:rPr sz="500" spc="-61" dirty="0">
                <a:solidFill>
                  <a:srgbClr val="000080"/>
                </a:solidFill>
                <a:latin typeface="Times New Roman"/>
                <a:cs typeface="Times New Roman"/>
              </a:rPr>
              <a:t>V</a:t>
            </a:r>
            <a:r>
              <a:rPr sz="500" spc="8" dirty="0">
                <a:solidFill>
                  <a:srgbClr val="000080"/>
                </a:solidFill>
                <a:latin typeface="Times New Roman"/>
                <a:cs typeface="Times New Roman"/>
              </a:rPr>
              <a:t>A</a:t>
            </a:r>
            <a:r>
              <a:rPr sz="500" spc="-28" dirty="0">
                <a:solidFill>
                  <a:srgbClr val="000080"/>
                </a:solidFill>
                <a:latin typeface="Times New Roman"/>
                <a:cs typeface="Times New Roman"/>
              </a:rPr>
              <a:t> </a:t>
            </a:r>
            <a:r>
              <a:rPr sz="500" spc="4" dirty="0">
                <a:solidFill>
                  <a:srgbClr val="000080"/>
                </a:solidFill>
                <a:latin typeface="Times New Roman"/>
                <a:cs typeface="Times New Roman"/>
              </a:rPr>
              <a:t>base</a:t>
            </a:r>
            <a:endParaRPr sz="500">
              <a:latin typeface="Times New Roman"/>
              <a:cs typeface="Times New Roman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3172546" y="2322924"/>
            <a:ext cx="1934921" cy="0"/>
          </a:xfrm>
          <a:custGeom>
            <a:avLst/>
            <a:gdLst/>
            <a:ahLst/>
            <a:cxnLst/>
            <a:rect l="l" t="t" r="r" b="b"/>
            <a:pathLst>
              <a:path w="1964689">
                <a:moveTo>
                  <a:pt x="1964690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808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 txBox="1"/>
          <p:nvPr/>
        </p:nvSpPr>
        <p:spPr>
          <a:xfrm>
            <a:off x="3704745" y="2207673"/>
            <a:ext cx="870526" cy="103210"/>
          </a:xfrm>
          <a:prstGeom prst="rect">
            <a:avLst/>
          </a:prstGeom>
        </p:spPr>
        <p:txBody>
          <a:bodyPr vert="horz" wrap="square" lIns="0" tIns="10772" rIns="0" bIns="0" rtlCol="0">
            <a:spAutoFit/>
          </a:bodyPr>
          <a:lstStyle/>
          <a:p>
            <a:pPr marL="10259">
              <a:spcBef>
                <a:spcPts val="85"/>
              </a:spcBef>
            </a:pPr>
            <a:r>
              <a:rPr sz="600" b="1" dirty="0">
                <a:solidFill>
                  <a:srgbClr val="000080"/>
                </a:solidFill>
                <a:latin typeface="Times New Roman"/>
                <a:cs typeface="Times New Roman"/>
              </a:rPr>
              <a:t>Line</a:t>
            </a:r>
            <a:r>
              <a:rPr sz="600" b="1" spc="-4" dirty="0">
                <a:solidFill>
                  <a:srgbClr val="000080"/>
                </a:solidFill>
                <a:latin typeface="Times New Roman"/>
                <a:cs typeface="Times New Roman"/>
              </a:rPr>
              <a:t>-</a:t>
            </a:r>
            <a:r>
              <a:rPr sz="600" b="1" spc="-53" dirty="0">
                <a:solidFill>
                  <a:srgbClr val="000080"/>
                </a:solidFill>
                <a:latin typeface="Times New Roman"/>
                <a:cs typeface="Times New Roman"/>
              </a:rPr>
              <a:t>T</a:t>
            </a:r>
            <a:r>
              <a:rPr sz="600" b="1" dirty="0">
                <a:solidFill>
                  <a:srgbClr val="000080"/>
                </a:solidFill>
                <a:latin typeface="Times New Roman"/>
                <a:cs typeface="Times New Roman"/>
              </a:rPr>
              <a:t>o-G</a:t>
            </a:r>
            <a:r>
              <a:rPr sz="600" b="1" spc="-12" dirty="0">
                <a:solidFill>
                  <a:srgbClr val="000080"/>
                </a:solidFill>
                <a:latin typeface="Times New Roman"/>
                <a:cs typeface="Times New Roman"/>
              </a:rPr>
              <a:t>r</a:t>
            </a:r>
            <a:r>
              <a:rPr sz="600" b="1" dirty="0">
                <a:solidFill>
                  <a:srgbClr val="000080"/>
                </a:solidFill>
                <a:latin typeface="Times New Roman"/>
                <a:cs typeface="Times New Roman"/>
              </a:rPr>
              <a:t>ound</a:t>
            </a:r>
            <a:r>
              <a:rPr sz="600" dirty="0">
                <a:solidFill>
                  <a:srgbClr val="000080"/>
                </a:solidFill>
                <a:latin typeface="Times New Roman"/>
                <a:cs typeface="Times New Roman"/>
              </a:rPr>
              <a:t> </a:t>
            </a:r>
            <a:r>
              <a:rPr sz="600" b="1" dirty="0">
                <a:solidFill>
                  <a:srgbClr val="000080"/>
                </a:solidFill>
                <a:latin typeface="Times New Roman"/>
                <a:cs typeface="Times New Roman"/>
              </a:rPr>
              <a:t>Fault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7204364" y="6212229"/>
            <a:ext cx="300182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0777">
              <a:lnSpc>
                <a:spcPts val="1139"/>
              </a:lnSpc>
            </a:pPr>
            <a:r>
              <a:rPr sz="1000" dirty="0">
                <a:latin typeface="Times New Roman"/>
                <a:cs typeface="Times New Roman"/>
              </a:rPr>
              <a:t>137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1257011" y="1872186"/>
            <a:ext cx="904922" cy="326990"/>
          </a:xfrm>
          <a:prstGeom prst="rect">
            <a:avLst/>
          </a:prstGeom>
        </p:spPr>
        <p:txBody>
          <a:bodyPr vert="horz" wrap="square" lIns="0" tIns="24108" rIns="0" bIns="0" rtlCol="0">
            <a:spAutoFit/>
          </a:bodyPr>
          <a:lstStyle/>
          <a:p>
            <a:pPr marL="30777">
              <a:spcBef>
                <a:spcPts val="189"/>
              </a:spcBef>
            </a:pPr>
            <a:r>
              <a:rPr sz="600" b="1" dirty="0">
                <a:latin typeface="Times New Roman"/>
                <a:cs typeface="Times New Roman"/>
              </a:rPr>
              <a:t>Bus1</a:t>
            </a:r>
            <a:endParaRPr sz="600">
              <a:latin typeface="Times New Roman"/>
              <a:cs typeface="Times New Roman"/>
            </a:endParaRPr>
          </a:p>
          <a:p>
            <a:pPr marL="30777">
              <a:spcBef>
                <a:spcPts val="109"/>
              </a:spcBef>
            </a:pPr>
            <a:r>
              <a:rPr sz="800" baseline="-7936" dirty="0">
                <a:solidFill>
                  <a:srgbClr val="000080"/>
                </a:solidFill>
                <a:latin typeface="Times New Roman"/>
                <a:cs typeface="Times New Roman"/>
              </a:rPr>
              <a:t>=  </a:t>
            </a:r>
            <a:r>
              <a:rPr sz="800" spc="115" baseline="-7936" dirty="0">
                <a:solidFill>
                  <a:srgbClr val="000080"/>
                </a:solidFill>
                <a:latin typeface="Times New Roman"/>
                <a:cs typeface="Times New Roman"/>
              </a:rPr>
              <a:t> </a:t>
            </a:r>
            <a:r>
              <a:rPr sz="600" dirty="0">
                <a:latin typeface="Times New Roman"/>
                <a:cs typeface="Times New Roman"/>
              </a:rPr>
              <a:t>13.800</a:t>
            </a:r>
            <a:endParaRPr sz="600">
              <a:latin typeface="Times New Roman"/>
              <a:cs typeface="Times New Roman"/>
            </a:endParaRPr>
          </a:p>
          <a:p>
            <a:pPr marL="30777">
              <a:spcBef>
                <a:spcPts val="113"/>
              </a:spcBef>
            </a:pPr>
            <a:r>
              <a:rPr sz="600" dirty="0">
                <a:solidFill>
                  <a:srgbClr val="000080"/>
                </a:solidFill>
                <a:latin typeface="Times New Roman"/>
                <a:cs typeface="Times New Roman"/>
              </a:rPr>
              <a:t>=</a:t>
            </a:r>
            <a:r>
              <a:rPr sz="600" spc="242" dirty="0">
                <a:solidFill>
                  <a:srgbClr val="000080"/>
                </a:solidFill>
                <a:latin typeface="Times New Roman"/>
                <a:cs typeface="Times New Roman"/>
              </a:rPr>
              <a:t> </a:t>
            </a:r>
            <a:r>
              <a:rPr sz="600" dirty="0">
                <a:latin typeface="Times New Roman"/>
                <a:cs typeface="Times New Roman"/>
              </a:rPr>
              <a:t>1.10</a:t>
            </a:r>
            <a:r>
              <a:rPr sz="600" spc="-4" dirty="0">
                <a:latin typeface="Times New Roman"/>
                <a:cs typeface="Times New Roman"/>
              </a:rPr>
              <a:t> </a:t>
            </a:r>
            <a:r>
              <a:rPr sz="600" dirty="0">
                <a:solidFill>
                  <a:srgbClr val="000080"/>
                </a:solidFill>
                <a:latin typeface="Times New Roman"/>
                <a:cs typeface="Times New Roman"/>
              </a:rPr>
              <a:t>(User-Defined)</a:t>
            </a:r>
            <a:endParaRPr sz="600">
              <a:latin typeface="Times New Roman"/>
              <a:cs typeface="Times New Roman"/>
            </a:endParaRPr>
          </a:p>
        </p:txBody>
      </p:sp>
      <p:graphicFrame>
        <p:nvGraphicFramePr>
          <p:cNvPr id="34" name="object 34"/>
          <p:cNvGraphicFramePr>
            <a:graphicFrameLocks noGrp="1"/>
          </p:cNvGraphicFramePr>
          <p:nvPr/>
        </p:nvGraphicFramePr>
        <p:xfrm>
          <a:off x="428887" y="3599795"/>
          <a:ext cx="4814165" cy="45982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34297"/>
                <a:gridCol w="732318"/>
                <a:gridCol w="748578"/>
                <a:gridCol w="825500"/>
                <a:gridCol w="573472"/>
              </a:tblGrid>
              <a:tr h="5970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97815" algn="r">
                        <a:lnSpc>
                          <a:spcPts val="635"/>
                        </a:lnSpc>
                      </a:pPr>
                      <a:r>
                        <a:rPr sz="400" spc="5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3-Phase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200" algn="ctr">
                        <a:lnSpc>
                          <a:spcPts val="635"/>
                        </a:lnSpc>
                      </a:pPr>
                      <a:r>
                        <a:rPr sz="400" spc="5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L-G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97180" algn="r">
                        <a:lnSpc>
                          <a:spcPts val="635"/>
                        </a:lnSpc>
                      </a:pPr>
                      <a:r>
                        <a:rPr sz="400" spc="5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L-L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2700" algn="r">
                        <a:lnSpc>
                          <a:spcPts val="635"/>
                        </a:lnSpc>
                      </a:pPr>
                      <a:r>
                        <a:rPr sz="400" spc="5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L-L-G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74119">
                <a:tc>
                  <a:txBody>
                    <a:bodyPr/>
                    <a:lstStyle/>
                    <a:p>
                      <a:pPr marL="20320">
                        <a:lnSpc>
                          <a:spcPts val="685"/>
                        </a:lnSpc>
                        <a:spcBef>
                          <a:spcPts val="125"/>
                        </a:spcBef>
                        <a:tabLst>
                          <a:tab pos="1759585" algn="l"/>
                        </a:tabLst>
                      </a:pPr>
                      <a:r>
                        <a:rPr sz="400" spc="5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Initial </a:t>
                      </a:r>
                      <a:r>
                        <a:rPr sz="400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Symmetrical</a:t>
                      </a:r>
                      <a:r>
                        <a:rPr sz="400" spc="5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 Current </a:t>
                      </a:r>
                      <a:r>
                        <a:rPr sz="400" spc="15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400" spc="5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(kA,</a:t>
                      </a:r>
                      <a:r>
                        <a:rPr sz="400" spc="10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400" spc="5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rms)	</a:t>
                      </a:r>
                      <a:r>
                        <a:rPr sz="400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: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10181" marB="0"/>
                </a:tc>
                <a:tc>
                  <a:txBody>
                    <a:bodyPr/>
                    <a:lstStyle/>
                    <a:p>
                      <a:pPr marR="299085" algn="r">
                        <a:lnSpc>
                          <a:spcPct val="100000"/>
                        </a:lnSpc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63.386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ct val="100000"/>
                        </a:lnSpc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0.008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99720" algn="r">
                        <a:lnSpc>
                          <a:spcPct val="100000"/>
                        </a:lnSpc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55.457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4604" algn="r">
                        <a:lnSpc>
                          <a:spcPct val="100000"/>
                        </a:lnSpc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55.459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74119">
                <a:tc>
                  <a:txBody>
                    <a:bodyPr/>
                    <a:lstStyle/>
                    <a:p>
                      <a:pPr marL="20320">
                        <a:lnSpc>
                          <a:spcPts val="685"/>
                        </a:lnSpc>
                        <a:spcBef>
                          <a:spcPts val="125"/>
                        </a:spcBef>
                        <a:tabLst>
                          <a:tab pos="1759585" algn="l"/>
                        </a:tabLst>
                      </a:pPr>
                      <a:r>
                        <a:rPr sz="400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Peak</a:t>
                      </a:r>
                      <a:r>
                        <a:rPr sz="400" spc="5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 Current </a:t>
                      </a:r>
                      <a:r>
                        <a:rPr sz="400" spc="10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400" spc="5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(kA), </a:t>
                      </a:r>
                      <a:r>
                        <a:rPr sz="400" spc="15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400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Method</a:t>
                      </a:r>
                      <a:r>
                        <a:rPr sz="400" spc="5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400" spc="10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C	</a:t>
                      </a:r>
                      <a:r>
                        <a:rPr sz="400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: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10181" marB="0"/>
                </a:tc>
                <a:tc>
                  <a:txBody>
                    <a:bodyPr/>
                    <a:lstStyle/>
                    <a:p>
                      <a:pPr marR="299085" algn="r">
                        <a:lnSpc>
                          <a:spcPct val="100000"/>
                        </a:lnSpc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167.913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ct val="100000"/>
                        </a:lnSpc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0.022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99720" algn="r">
                        <a:lnSpc>
                          <a:spcPct val="100000"/>
                        </a:lnSpc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146.908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4604" algn="r">
                        <a:lnSpc>
                          <a:spcPct val="100000"/>
                        </a:lnSpc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146.913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74118">
                <a:tc>
                  <a:txBody>
                    <a:bodyPr/>
                    <a:lstStyle/>
                    <a:p>
                      <a:pPr marL="20320">
                        <a:lnSpc>
                          <a:spcPts val="685"/>
                        </a:lnSpc>
                        <a:spcBef>
                          <a:spcPts val="125"/>
                        </a:spcBef>
                        <a:tabLst>
                          <a:tab pos="1759585" algn="l"/>
                        </a:tabLst>
                      </a:pPr>
                      <a:r>
                        <a:rPr sz="400" spc="5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Breaking Current </a:t>
                      </a:r>
                      <a:r>
                        <a:rPr sz="400" spc="20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400" spc="5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(kA, rms,</a:t>
                      </a:r>
                      <a:r>
                        <a:rPr sz="400" spc="10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400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symm)	: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10181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ct val="100000"/>
                        </a:lnSpc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0.008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99720" algn="r">
                        <a:lnSpc>
                          <a:spcPct val="100000"/>
                        </a:lnSpc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55.457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4604" algn="r">
                        <a:lnSpc>
                          <a:spcPct val="100000"/>
                        </a:lnSpc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55.459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69886">
                <a:tc>
                  <a:txBody>
                    <a:bodyPr/>
                    <a:lstStyle/>
                    <a:p>
                      <a:pPr marL="20320">
                        <a:lnSpc>
                          <a:spcPts val="635"/>
                        </a:lnSpc>
                        <a:spcBef>
                          <a:spcPts val="125"/>
                        </a:spcBef>
                        <a:tabLst>
                          <a:tab pos="1759585" algn="l"/>
                        </a:tabLst>
                      </a:pPr>
                      <a:r>
                        <a:rPr sz="400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Steady</a:t>
                      </a:r>
                      <a:r>
                        <a:rPr sz="400" spc="5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400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State</a:t>
                      </a:r>
                      <a:r>
                        <a:rPr sz="400" spc="5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 Current </a:t>
                      </a:r>
                      <a:r>
                        <a:rPr sz="400" spc="15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400" spc="5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(kA,</a:t>
                      </a:r>
                      <a:r>
                        <a:rPr sz="400" spc="10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400" spc="5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rms)	</a:t>
                      </a:r>
                      <a:r>
                        <a:rPr sz="400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: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10181" marB="0"/>
                </a:tc>
                <a:tc>
                  <a:txBody>
                    <a:bodyPr/>
                    <a:lstStyle/>
                    <a:p>
                      <a:pPr marR="299085" algn="r">
                        <a:lnSpc>
                          <a:spcPct val="100000"/>
                        </a:lnSpc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45.421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ct val="100000"/>
                        </a:lnSpc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0.008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99720" algn="r">
                        <a:lnSpc>
                          <a:spcPct val="100000"/>
                        </a:lnSpc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55.457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4604" algn="r">
                        <a:lnSpc>
                          <a:spcPct val="100000"/>
                        </a:lnSpc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55.459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</a:tbl>
          </a:graphicData>
        </a:graphic>
      </p:graphicFrame>
      <p:sp>
        <p:nvSpPr>
          <p:cNvPr id="35" name="object 35"/>
          <p:cNvSpPr txBox="1"/>
          <p:nvPr/>
        </p:nvSpPr>
        <p:spPr>
          <a:xfrm>
            <a:off x="436514" y="4017712"/>
            <a:ext cx="3079365" cy="195200"/>
          </a:xfrm>
          <a:prstGeom prst="rect">
            <a:avLst/>
          </a:prstGeom>
        </p:spPr>
        <p:txBody>
          <a:bodyPr vert="horz" wrap="square" lIns="0" tIns="28212" rIns="0" bIns="0" rtlCol="0">
            <a:spAutoFit/>
          </a:bodyPr>
          <a:lstStyle/>
          <a:p>
            <a:pPr marL="10259">
              <a:spcBef>
                <a:spcPts val="222"/>
              </a:spcBef>
            </a:pPr>
            <a:r>
              <a:rPr sz="500" spc="4" dirty="0">
                <a:solidFill>
                  <a:srgbClr val="000080"/>
                </a:solidFill>
                <a:latin typeface="Times New Roman"/>
                <a:cs typeface="Times New Roman"/>
              </a:rPr>
              <a:t># </a:t>
            </a:r>
            <a:r>
              <a:rPr sz="500" spc="125" dirty="0">
                <a:solidFill>
                  <a:srgbClr val="000080"/>
                </a:solidFill>
                <a:latin typeface="Times New Roman"/>
                <a:cs typeface="Times New Roman"/>
              </a:rPr>
              <a:t> </a:t>
            </a:r>
            <a:r>
              <a:rPr sz="500" spc="4" dirty="0">
                <a:solidFill>
                  <a:srgbClr val="000080"/>
                </a:solidFill>
                <a:latin typeface="Times New Roman"/>
                <a:cs typeface="Times New Roman"/>
              </a:rPr>
              <a:t>Indicates</a:t>
            </a:r>
            <a:r>
              <a:rPr sz="500" spc="-4" dirty="0">
                <a:solidFill>
                  <a:srgbClr val="000080"/>
                </a:solidFill>
                <a:latin typeface="Times New Roman"/>
                <a:cs typeface="Times New Roman"/>
              </a:rPr>
              <a:t> </a:t>
            </a:r>
            <a:r>
              <a:rPr sz="500" spc="4" dirty="0">
                <a:solidFill>
                  <a:srgbClr val="000080"/>
                </a:solidFill>
                <a:latin typeface="Times New Roman"/>
                <a:cs typeface="Times New Roman"/>
              </a:rPr>
              <a:t>a</a:t>
            </a:r>
            <a:r>
              <a:rPr sz="500" dirty="0">
                <a:solidFill>
                  <a:srgbClr val="000080"/>
                </a:solidFill>
                <a:latin typeface="Times New Roman"/>
                <a:cs typeface="Times New Roman"/>
              </a:rPr>
              <a:t> </a:t>
            </a:r>
            <a:r>
              <a:rPr sz="500" spc="4" dirty="0">
                <a:solidFill>
                  <a:srgbClr val="000080"/>
                </a:solidFill>
                <a:latin typeface="Times New Roman"/>
                <a:cs typeface="Times New Roman"/>
              </a:rPr>
              <a:t>fault</a:t>
            </a:r>
            <a:r>
              <a:rPr sz="500" dirty="0">
                <a:solidFill>
                  <a:srgbClr val="000080"/>
                </a:solidFill>
                <a:latin typeface="Times New Roman"/>
                <a:cs typeface="Times New Roman"/>
              </a:rPr>
              <a:t> </a:t>
            </a:r>
            <a:r>
              <a:rPr sz="500" spc="4" dirty="0">
                <a:solidFill>
                  <a:srgbClr val="000080"/>
                </a:solidFill>
                <a:latin typeface="Times New Roman"/>
                <a:cs typeface="Times New Roman"/>
              </a:rPr>
              <a:t>current</a:t>
            </a:r>
            <a:r>
              <a:rPr sz="500" spc="-4" dirty="0">
                <a:solidFill>
                  <a:srgbClr val="000080"/>
                </a:solidFill>
                <a:latin typeface="Times New Roman"/>
                <a:cs typeface="Times New Roman"/>
              </a:rPr>
              <a:t> </a:t>
            </a:r>
            <a:r>
              <a:rPr sz="500" spc="4" dirty="0">
                <a:solidFill>
                  <a:srgbClr val="000080"/>
                </a:solidFill>
                <a:latin typeface="Times New Roman"/>
                <a:cs typeface="Times New Roman"/>
              </a:rPr>
              <a:t>contribution</a:t>
            </a:r>
            <a:r>
              <a:rPr sz="500" dirty="0">
                <a:solidFill>
                  <a:srgbClr val="000080"/>
                </a:solidFill>
                <a:latin typeface="Times New Roman"/>
                <a:cs typeface="Times New Roman"/>
              </a:rPr>
              <a:t> </a:t>
            </a:r>
            <a:r>
              <a:rPr sz="500" spc="4" dirty="0">
                <a:solidFill>
                  <a:srgbClr val="000080"/>
                </a:solidFill>
                <a:latin typeface="Times New Roman"/>
                <a:cs typeface="Times New Roman"/>
              </a:rPr>
              <a:t>from</a:t>
            </a:r>
            <a:r>
              <a:rPr sz="500" spc="125" dirty="0">
                <a:solidFill>
                  <a:srgbClr val="000080"/>
                </a:solidFill>
                <a:latin typeface="Times New Roman"/>
                <a:cs typeface="Times New Roman"/>
              </a:rPr>
              <a:t> </a:t>
            </a:r>
            <a:r>
              <a:rPr sz="500" spc="4" dirty="0">
                <a:solidFill>
                  <a:srgbClr val="000080"/>
                </a:solidFill>
                <a:latin typeface="Times New Roman"/>
                <a:cs typeface="Times New Roman"/>
              </a:rPr>
              <a:t>a</a:t>
            </a:r>
            <a:r>
              <a:rPr sz="500" spc="-4" dirty="0">
                <a:solidFill>
                  <a:srgbClr val="000080"/>
                </a:solidFill>
                <a:latin typeface="Times New Roman"/>
                <a:cs typeface="Times New Roman"/>
              </a:rPr>
              <a:t> </a:t>
            </a:r>
            <a:r>
              <a:rPr sz="500" spc="4" dirty="0">
                <a:solidFill>
                  <a:srgbClr val="000080"/>
                </a:solidFill>
                <a:latin typeface="Times New Roman"/>
                <a:cs typeface="Times New Roman"/>
              </a:rPr>
              <a:t>three-winding</a:t>
            </a:r>
            <a:r>
              <a:rPr sz="500" dirty="0">
                <a:solidFill>
                  <a:srgbClr val="000080"/>
                </a:solidFill>
                <a:latin typeface="Times New Roman"/>
                <a:cs typeface="Times New Roman"/>
              </a:rPr>
              <a:t> </a:t>
            </a:r>
            <a:r>
              <a:rPr sz="500" spc="4" dirty="0">
                <a:solidFill>
                  <a:srgbClr val="000080"/>
                </a:solidFill>
                <a:latin typeface="Times New Roman"/>
                <a:cs typeface="Times New Roman"/>
              </a:rPr>
              <a:t>transformer.</a:t>
            </a:r>
            <a:endParaRPr sz="500">
              <a:latin typeface="Times New Roman"/>
              <a:cs typeface="Times New Roman"/>
            </a:endParaRPr>
          </a:p>
          <a:p>
            <a:pPr marL="10259">
              <a:spcBef>
                <a:spcPts val="145"/>
              </a:spcBef>
            </a:pPr>
            <a:r>
              <a:rPr sz="500" spc="4" dirty="0">
                <a:solidFill>
                  <a:srgbClr val="008000"/>
                </a:solidFill>
                <a:latin typeface="Times New Roman"/>
                <a:cs typeface="Times New Roman"/>
              </a:rPr>
              <a:t>*  </a:t>
            </a:r>
            <a:r>
              <a:rPr sz="500" spc="8" dirty="0">
                <a:solidFill>
                  <a:srgbClr val="008000"/>
                </a:solidFill>
                <a:latin typeface="Times New Roman"/>
                <a:cs typeface="Times New Roman"/>
              </a:rPr>
              <a:t> </a:t>
            </a:r>
            <a:r>
              <a:rPr sz="500" spc="4" dirty="0">
                <a:solidFill>
                  <a:srgbClr val="000080"/>
                </a:solidFill>
                <a:latin typeface="Times New Roman"/>
                <a:cs typeface="Times New Roman"/>
              </a:rPr>
              <a:t>Indicates</a:t>
            </a:r>
            <a:r>
              <a:rPr sz="500" dirty="0">
                <a:solidFill>
                  <a:srgbClr val="000080"/>
                </a:solidFill>
                <a:latin typeface="Times New Roman"/>
                <a:cs typeface="Times New Roman"/>
              </a:rPr>
              <a:t> </a:t>
            </a:r>
            <a:r>
              <a:rPr sz="500" spc="4" dirty="0">
                <a:solidFill>
                  <a:srgbClr val="000080"/>
                </a:solidFill>
                <a:latin typeface="Times New Roman"/>
                <a:cs typeface="Times New Roman"/>
              </a:rPr>
              <a:t>a</a:t>
            </a:r>
            <a:r>
              <a:rPr sz="500" dirty="0">
                <a:solidFill>
                  <a:srgbClr val="000080"/>
                </a:solidFill>
                <a:latin typeface="Times New Roman"/>
                <a:cs typeface="Times New Roman"/>
              </a:rPr>
              <a:t> </a:t>
            </a:r>
            <a:r>
              <a:rPr sz="500" spc="4" dirty="0">
                <a:solidFill>
                  <a:srgbClr val="000080"/>
                </a:solidFill>
                <a:latin typeface="Times New Roman"/>
                <a:cs typeface="Times New Roman"/>
              </a:rPr>
              <a:t>zero </a:t>
            </a:r>
            <a:r>
              <a:rPr sz="500" dirty="0">
                <a:solidFill>
                  <a:srgbClr val="000080"/>
                </a:solidFill>
                <a:latin typeface="Times New Roman"/>
                <a:cs typeface="Times New Roman"/>
              </a:rPr>
              <a:t>sequence </a:t>
            </a:r>
            <a:r>
              <a:rPr sz="500" spc="4" dirty="0">
                <a:solidFill>
                  <a:srgbClr val="000080"/>
                </a:solidFill>
                <a:latin typeface="Times New Roman"/>
                <a:cs typeface="Times New Roman"/>
              </a:rPr>
              <a:t>fault current</a:t>
            </a:r>
            <a:r>
              <a:rPr sz="500" dirty="0">
                <a:solidFill>
                  <a:srgbClr val="000080"/>
                </a:solidFill>
                <a:latin typeface="Times New Roman"/>
                <a:cs typeface="Times New Roman"/>
              </a:rPr>
              <a:t> </a:t>
            </a:r>
            <a:r>
              <a:rPr sz="500" spc="4" dirty="0">
                <a:solidFill>
                  <a:srgbClr val="000080"/>
                </a:solidFill>
                <a:latin typeface="Times New Roman"/>
                <a:cs typeface="Times New Roman"/>
              </a:rPr>
              <a:t>contribution</a:t>
            </a:r>
            <a:r>
              <a:rPr sz="500" dirty="0">
                <a:solidFill>
                  <a:srgbClr val="000080"/>
                </a:solidFill>
                <a:latin typeface="Times New Roman"/>
                <a:cs typeface="Times New Roman"/>
              </a:rPr>
              <a:t> </a:t>
            </a:r>
            <a:r>
              <a:rPr sz="500" spc="4" dirty="0">
                <a:solidFill>
                  <a:srgbClr val="000080"/>
                </a:solidFill>
                <a:latin typeface="Times New Roman"/>
                <a:cs typeface="Times New Roman"/>
              </a:rPr>
              <a:t>(3I0) from</a:t>
            </a:r>
            <a:r>
              <a:rPr sz="500" dirty="0">
                <a:solidFill>
                  <a:srgbClr val="000080"/>
                </a:solidFill>
                <a:latin typeface="Times New Roman"/>
                <a:cs typeface="Times New Roman"/>
              </a:rPr>
              <a:t> </a:t>
            </a:r>
            <a:r>
              <a:rPr sz="500" spc="4" dirty="0">
                <a:solidFill>
                  <a:srgbClr val="000080"/>
                </a:solidFill>
                <a:latin typeface="Times New Roman"/>
                <a:cs typeface="Times New Roman"/>
              </a:rPr>
              <a:t>a</a:t>
            </a:r>
            <a:r>
              <a:rPr sz="500" dirty="0">
                <a:solidFill>
                  <a:srgbClr val="000080"/>
                </a:solidFill>
                <a:latin typeface="Times New Roman"/>
                <a:cs typeface="Times New Roman"/>
              </a:rPr>
              <a:t> </a:t>
            </a:r>
            <a:r>
              <a:rPr sz="500" spc="4" dirty="0">
                <a:solidFill>
                  <a:srgbClr val="000080"/>
                </a:solidFill>
                <a:latin typeface="Times New Roman"/>
                <a:cs typeface="Times New Roman"/>
              </a:rPr>
              <a:t>grounded </a:t>
            </a:r>
            <a:r>
              <a:rPr sz="500" dirty="0">
                <a:solidFill>
                  <a:srgbClr val="000080"/>
                </a:solidFill>
                <a:latin typeface="Times New Roman"/>
                <a:cs typeface="Times New Roman"/>
              </a:rPr>
              <a:t>Delta-</a:t>
            </a:r>
            <a:r>
              <a:rPr sz="500" spc="-40" dirty="0">
                <a:solidFill>
                  <a:srgbClr val="000080"/>
                </a:solidFill>
                <a:latin typeface="Times New Roman"/>
                <a:cs typeface="Times New Roman"/>
              </a:rPr>
              <a:t> </a:t>
            </a:r>
            <a:r>
              <a:rPr sz="500" spc="8" dirty="0">
                <a:solidFill>
                  <a:srgbClr val="000080"/>
                </a:solidFill>
                <a:latin typeface="Times New Roman"/>
                <a:cs typeface="Times New Roman"/>
              </a:rPr>
              <a:t>Y</a:t>
            </a:r>
            <a:r>
              <a:rPr sz="500" spc="-20" dirty="0">
                <a:solidFill>
                  <a:srgbClr val="000080"/>
                </a:solidFill>
                <a:latin typeface="Times New Roman"/>
                <a:cs typeface="Times New Roman"/>
              </a:rPr>
              <a:t> </a:t>
            </a:r>
            <a:r>
              <a:rPr sz="500" spc="4" dirty="0">
                <a:solidFill>
                  <a:srgbClr val="000080"/>
                </a:solidFill>
                <a:latin typeface="Times New Roman"/>
                <a:cs typeface="Times New Roman"/>
              </a:rPr>
              <a:t>transformer.</a:t>
            </a:r>
            <a:endParaRPr sz="5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70164" y="1219290"/>
            <a:ext cx="7068656" cy="0"/>
          </a:xfrm>
          <a:custGeom>
            <a:avLst/>
            <a:gdLst/>
            <a:ahLst/>
            <a:cxnLst/>
            <a:rect l="l" t="t" r="r" b="b"/>
            <a:pathLst>
              <a:path w="7177405">
                <a:moveTo>
                  <a:pt x="0" y="0"/>
                </a:moveTo>
                <a:lnTo>
                  <a:pt x="7177405" y="0"/>
                </a:lnTo>
              </a:path>
            </a:pathLst>
          </a:custGeom>
          <a:ln w="3175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70164" y="1469745"/>
            <a:ext cx="7068656" cy="0"/>
          </a:xfrm>
          <a:custGeom>
            <a:avLst/>
            <a:gdLst/>
            <a:ahLst/>
            <a:cxnLst/>
            <a:rect l="l" t="t" r="r" b="b"/>
            <a:pathLst>
              <a:path w="7177405">
                <a:moveTo>
                  <a:pt x="0" y="0"/>
                </a:moveTo>
                <a:lnTo>
                  <a:pt x="7177405" y="0"/>
                </a:lnTo>
              </a:path>
            </a:pathLst>
          </a:custGeom>
          <a:ln w="3175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371476" y="706976"/>
            <a:ext cx="363345" cy="259663"/>
          </a:xfrm>
          <a:prstGeom prst="rect">
            <a:avLst/>
          </a:prstGeom>
        </p:spPr>
        <p:txBody>
          <a:bodyPr vert="horz" wrap="square" lIns="0" tIns="10772" rIns="0" bIns="0" rtlCol="0">
            <a:spAutoFit/>
          </a:bodyPr>
          <a:lstStyle/>
          <a:p>
            <a:pPr marL="10259">
              <a:spcBef>
                <a:spcPts val="85"/>
              </a:spcBef>
            </a:pPr>
            <a:r>
              <a:rPr sz="600" dirty="0">
                <a:solidFill>
                  <a:srgbClr val="000080"/>
                </a:solidFill>
                <a:latin typeface="Times New Roman"/>
                <a:cs typeface="Times New Roman"/>
              </a:rPr>
              <a:t>Location:</a:t>
            </a:r>
            <a:endParaRPr sz="600">
              <a:latin typeface="Times New Roman"/>
              <a:cs typeface="Times New Roman"/>
            </a:endParaRPr>
          </a:p>
          <a:p>
            <a:pPr marL="10259">
              <a:spcBef>
                <a:spcPts val="493"/>
              </a:spcBef>
            </a:pPr>
            <a:r>
              <a:rPr sz="600" dirty="0">
                <a:solidFill>
                  <a:srgbClr val="000080"/>
                </a:solidFill>
                <a:latin typeface="Times New Roman"/>
                <a:cs typeface="Times New Roman"/>
              </a:rPr>
              <a:t>Contract: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87411" y="706976"/>
            <a:ext cx="439016" cy="103210"/>
          </a:xfrm>
          <a:prstGeom prst="rect">
            <a:avLst/>
          </a:prstGeom>
        </p:spPr>
        <p:txBody>
          <a:bodyPr vert="horz" wrap="square" lIns="0" tIns="10772" rIns="0" bIns="0" rtlCol="0">
            <a:spAutoFit/>
          </a:bodyPr>
          <a:lstStyle/>
          <a:p>
            <a:pPr marL="10259">
              <a:spcBef>
                <a:spcPts val="85"/>
              </a:spcBef>
            </a:pPr>
            <a:r>
              <a:rPr sz="600" dirty="0">
                <a:latin typeface="Times New Roman"/>
                <a:cs typeface="Times New Roman"/>
              </a:rPr>
              <a:t>El</a:t>
            </a:r>
            <a:r>
              <a:rPr sz="600" spc="-36" dirty="0">
                <a:latin typeface="Times New Roman"/>
                <a:cs typeface="Times New Roman"/>
              </a:rPr>
              <a:t> </a:t>
            </a:r>
            <a:r>
              <a:rPr sz="600" spc="-4" dirty="0">
                <a:latin typeface="Times New Roman"/>
                <a:cs typeface="Times New Roman"/>
              </a:rPr>
              <a:t>Salvador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71475" y="943178"/>
            <a:ext cx="377729" cy="259663"/>
          </a:xfrm>
          <a:prstGeom prst="rect">
            <a:avLst/>
          </a:prstGeom>
        </p:spPr>
        <p:txBody>
          <a:bodyPr vert="horz" wrap="square" lIns="0" tIns="10772" rIns="0" bIns="0" rtlCol="0">
            <a:spAutoFit/>
          </a:bodyPr>
          <a:lstStyle/>
          <a:p>
            <a:pPr marL="10259">
              <a:spcBef>
                <a:spcPts val="85"/>
              </a:spcBef>
            </a:pPr>
            <a:r>
              <a:rPr sz="600" dirty="0">
                <a:solidFill>
                  <a:srgbClr val="000080"/>
                </a:solidFill>
                <a:latin typeface="Times New Roman"/>
                <a:cs typeface="Times New Roman"/>
              </a:rPr>
              <a:t>Engineer:</a:t>
            </a:r>
            <a:endParaRPr sz="600">
              <a:latin typeface="Times New Roman"/>
              <a:cs typeface="Times New Roman"/>
            </a:endParaRPr>
          </a:p>
          <a:p>
            <a:pPr marL="10259">
              <a:spcBef>
                <a:spcPts val="517"/>
              </a:spcBef>
            </a:pPr>
            <a:r>
              <a:rPr sz="600" spc="-4" dirty="0">
                <a:solidFill>
                  <a:srgbClr val="000080"/>
                </a:solidFill>
                <a:latin typeface="Times New Roman"/>
                <a:cs typeface="Times New Roman"/>
              </a:rPr>
              <a:t>Filename: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87412" y="943178"/>
            <a:ext cx="769841" cy="259663"/>
          </a:xfrm>
          <a:prstGeom prst="rect">
            <a:avLst/>
          </a:prstGeom>
        </p:spPr>
        <p:txBody>
          <a:bodyPr vert="horz" wrap="square" lIns="0" tIns="10772" rIns="0" bIns="0" rtlCol="0">
            <a:spAutoFit/>
          </a:bodyPr>
          <a:lstStyle/>
          <a:p>
            <a:pPr marL="10259">
              <a:spcBef>
                <a:spcPts val="85"/>
              </a:spcBef>
            </a:pPr>
            <a:r>
              <a:rPr sz="600" spc="-4" dirty="0">
                <a:latin typeface="Times New Roman"/>
                <a:cs typeface="Times New Roman"/>
              </a:rPr>
              <a:t>Jaime</a:t>
            </a:r>
            <a:r>
              <a:rPr sz="600" spc="-24" dirty="0">
                <a:latin typeface="Times New Roman"/>
                <a:cs typeface="Times New Roman"/>
              </a:rPr>
              <a:t> </a:t>
            </a:r>
            <a:r>
              <a:rPr sz="600" spc="-4" dirty="0">
                <a:latin typeface="Times New Roman"/>
                <a:cs typeface="Times New Roman"/>
              </a:rPr>
              <a:t>Guevara</a:t>
            </a:r>
            <a:endParaRPr sz="600">
              <a:latin typeface="Times New Roman"/>
              <a:cs typeface="Times New Roman"/>
            </a:endParaRPr>
          </a:p>
          <a:p>
            <a:pPr marL="10259">
              <a:spcBef>
                <a:spcPts val="517"/>
              </a:spcBef>
            </a:pPr>
            <a:r>
              <a:rPr sz="600" spc="-4" dirty="0">
                <a:latin typeface="Times New Roman"/>
                <a:cs typeface="Times New Roman"/>
              </a:rPr>
              <a:t>SimulacionCH15Sep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190683" y="1005080"/>
            <a:ext cx="1101292" cy="103210"/>
          </a:xfrm>
          <a:prstGeom prst="rect">
            <a:avLst/>
          </a:prstGeom>
        </p:spPr>
        <p:txBody>
          <a:bodyPr vert="horz" wrap="square" lIns="0" tIns="10772" rIns="0" bIns="0" rtlCol="0">
            <a:spAutoFit/>
          </a:bodyPr>
          <a:lstStyle/>
          <a:p>
            <a:pPr marL="10259">
              <a:spcBef>
                <a:spcPts val="85"/>
              </a:spcBef>
            </a:pPr>
            <a:r>
              <a:rPr sz="600" spc="-4" dirty="0">
                <a:solidFill>
                  <a:srgbClr val="000080"/>
                </a:solidFill>
                <a:latin typeface="Times New Roman"/>
                <a:cs typeface="Times New Roman"/>
              </a:rPr>
              <a:t>Study</a:t>
            </a:r>
            <a:r>
              <a:rPr sz="600" spc="-8" dirty="0">
                <a:solidFill>
                  <a:srgbClr val="000080"/>
                </a:solidFill>
                <a:latin typeface="Times New Roman"/>
                <a:cs typeface="Times New Roman"/>
              </a:rPr>
              <a:t> </a:t>
            </a:r>
            <a:r>
              <a:rPr sz="600" dirty="0">
                <a:solidFill>
                  <a:srgbClr val="000080"/>
                </a:solidFill>
                <a:latin typeface="Times New Roman"/>
                <a:cs typeface="Times New Roman"/>
              </a:rPr>
              <a:t>Case:</a:t>
            </a:r>
            <a:r>
              <a:rPr sz="600" spc="271" dirty="0">
                <a:solidFill>
                  <a:srgbClr val="000080"/>
                </a:solidFill>
                <a:latin typeface="Times New Roman"/>
                <a:cs typeface="Times New Roman"/>
              </a:rPr>
              <a:t> </a:t>
            </a:r>
            <a:r>
              <a:rPr sz="600" dirty="0">
                <a:latin typeface="Times New Roman"/>
                <a:cs typeface="Times New Roman"/>
              </a:rPr>
              <a:t>BUS0.48kV_2G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589050" y="552167"/>
            <a:ext cx="304559" cy="269237"/>
          </a:xfrm>
          <a:prstGeom prst="rect">
            <a:avLst/>
          </a:prstGeom>
        </p:spPr>
        <p:txBody>
          <a:bodyPr vert="horz" wrap="square" lIns="0" tIns="45653" rIns="0" bIns="0" rtlCol="0">
            <a:spAutoFit/>
          </a:bodyPr>
          <a:lstStyle/>
          <a:p>
            <a:pPr marL="19492">
              <a:spcBef>
                <a:spcPts val="359"/>
              </a:spcBef>
            </a:pPr>
            <a:r>
              <a:rPr sz="600" b="1" spc="-20" dirty="0">
                <a:solidFill>
                  <a:srgbClr val="800000"/>
                </a:solidFill>
                <a:latin typeface="Times New Roman"/>
                <a:cs typeface="Times New Roman"/>
              </a:rPr>
              <a:t>ETAP</a:t>
            </a:r>
            <a:endParaRPr sz="600">
              <a:latin typeface="Times New Roman"/>
              <a:cs typeface="Times New Roman"/>
            </a:endParaRPr>
          </a:p>
          <a:p>
            <a:pPr marL="10259">
              <a:spcBef>
                <a:spcPts val="254"/>
              </a:spcBef>
            </a:pPr>
            <a:r>
              <a:rPr sz="600" dirty="0">
                <a:solidFill>
                  <a:srgbClr val="800000"/>
                </a:solidFill>
                <a:latin typeface="Times New Roman"/>
                <a:cs typeface="Times New Roman"/>
              </a:rPr>
              <a:t>19.0.1C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847292" y="588875"/>
            <a:ext cx="221384" cy="103210"/>
          </a:xfrm>
          <a:prstGeom prst="rect">
            <a:avLst/>
          </a:prstGeom>
        </p:spPr>
        <p:txBody>
          <a:bodyPr vert="horz" wrap="square" lIns="0" tIns="10772" rIns="0" bIns="0" rtlCol="0">
            <a:spAutoFit/>
          </a:bodyPr>
          <a:lstStyle/>
          <a:p>
            <a:pPr marL="10259">
              <a:spcBef>
                <a:spcPts val="85"/>
              </a:spcBef>
            </a:pPr>
            <a:r>
              <a:rPr sz="600" spc="-4" dirty="0">
                <a:solidFill>
                  <a:srgbClr val="000080"/>
                </a:solidFill>
                <a:latin typeface="Times New Roman"/>
                <a:cs typeface="Times New Roman"/>
              </a:rPr>
              <a:t>Page: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306946" y="588875"/>
            <a:ext cx="69417" cy="103210"/>
          </a:xfrm>
          <a:prstGeom prst="rect">
            <a:avLst/>
          </a:prstGeom>
        </p:spPr>
        <p:txBody>
          <a:bodyPr vert="horz" wrap="square" lIns="0" tIns="10772" rIns="0" bIns="0" rtlCol="0">
            <a:spAutoFit/>
          </a:bodyPr>
          <a:lstStyle/>
          <a:p>
            <a:pPr marL="10259">
              <a:spcBef>
                <a:spcPts val="85"/>
              </a:spcBef>
            </a:pPr>
            <a:r>
              <a:rPr sz="600" dirty="0">
                <a:latin typeface="Times New Roman"/>
                <a:cs typeface="Times New Roman"/>
              </a:rPr>
              <a:t>1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847292" y="706976"/>
            <a:ext cx="216381" cy="259663"/>
          </a:xfrm>
          <a:prstGeom prst="rect">
            <a:avLst/>
          </a:prstGeom>
        </p:spPr>
        <p:txBody>
          <a:bodyPr vert="horz" wrap="square" lIns="0" tIns="10772" rIns="0" bIns="0" rtlCol="0">
            <a:spAutoFit/>
          </a:bodyPr>
          <a:lstStyle/>
          <a:p>
            <a:pPr marL="10259">
              <a:spcBef>
                <a:spcPts val="85"/>
              </a:spcBef>
            </a:pPr>
            <a:r>
              <a:rPr sz="600" spc="-4" dirty="0">
                <a:solidFill>
                  <a:srgbClr val="000080"/>
                </a:solidFill>
                <a:latin typeface="Times New Roman"/>
                <a:cs typeface="Times New Roman"/>
              </a:rPr>
              <a:t>Date:</a:t>
            </a:r>
            <a:endParaRPr sz="600">
              <a:latin typeface="Times New Roman"/>
              <a:cs typeface="Times New Roman"/>
            </a:endParaRPr>
          </a:p>
          <a:p>
            <a:pPr marL="10259">
              <a:spcBef>
                <a:spcPts val="493"/>
              </a:spcBef>
            </a:pPr>
            <a:r>
              <a:rPr sz="600" spc="-4" dirty="0">
                <a:solidFill>
                  <a:srgbClr val="000080"/>
                </a:solidFill>
                <a:latin typeface="Times New Roman"/>
                <a:cs typeface="Times New Roman"/>
              </a:rPr>
              <a:t>SN: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71476" y="588875"/>
            <a:ext cx="299556" cy="103210"/>
          </a:xfrm>
          <a:prstGeom prst="rect">
            <a:avLst/>
          </a:prstGeom>
        </p:spPr>
        <p:txBody>
          <a:bodyPr vert="horz" wrap="square" lIns="0" tIns="10772" rIns="0" bIns="0" rtlCol="0">
            <a:spAutoFit/>
          </a:bodyPr>
          <a:lstStyle/>
          <a:p>
            <a:pPr marL="10259">
              <a:spcBef>
                <a:spcPts val="85"/>
              </a:spcBef>
            </a:pPr>
            <a:r>
              <a:rPr sz="600" spc="-4" dirty="0">
                <a:solidFill>
                  <a:srgbClr val="000080"/>
                </a:solidFill>
                <a:latin typeface="Times New Roman"/>
                <a:cs typeface="Times New Roman"/>
              </a:rPr>
              <a:t>Project: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87412" y="588875"/>
            <a:ext cx="874905" cy="103210"/>
          </a:xfrm>
          <a:prstGeom prst="rect">
            <a:avLst/>
          </a:prstGeom>
        </p:spPr>
        <p:txBody>
          <a:bodyPr vert="horz" wrap="square" lIns="0" tIns="10772" rIns="0" bIns="0" rtlCol="0">
            <a:spAutoFit/>
          </a:bodyPr>
          <a:lstStyle/>
          <a:p>
            <a:pPr marL="10259">
              <a:spcBef>
                <a:spcPts val="85"/>
              </a:spcBef>
            </a:pPr>
            <a:r>
              <a:rPr sz="600" spc="-4" dirty="0">
                <a:latin typeface="Times New Roman"/>
                <a:cs typeface="Times New Roman"/>
              </a:rPr>
              <a:t>Simulacion</a:t>
            </a:r>
            <a:r>
              <a:rPr sz="600" spc="-24" dirty="0">
                <a:latin typeface="Times New Roman"/>
                <a:cs typeface="Times New Roman"/>
              </a:rPr>
              <a:t> </a:t>
            </a:r>
            <a:r>
              <a:rPr sz="600" dirty="0">
                <a:latin typeface="Times New Roman"/>
                <a:cs typeface="Times New Roman"/>
              </a:rPr>
              <a:t>CH15deSep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306945" y="706976"/>
            <a:ext cx="436514" cy="103210"/>
          </a:xfrm>
          <a:prstGeom prst="rect">
            <a:avLst/>
          </a:prstGeom>
        </p:spPr>
        <p:txBody>
          <a:bodyPr vert="horz" wrap="square" lIns="0" tIns="10772" rIns="0" bIns="0" rtlCol="0">
            <a:spAutoFit/>
          </a:bodyPr>
          <a:lstStyle/>
          <a:p>
            <a:pPr marL="10259">
              <a:spcBef>
                <a:spcPts val="85"/>
              </a:spcBef>
            </a:pPr>
            <a:r>
              <a:rPr sz="600" dirty="0">
                <a:latin typeface="Times New Roman"/>
                <a:cs typeface="Times New Roman"/>
              </a:rPr>
              <a:t>28-09-2021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847292" y="943178"/>
            <a:ext cx="363345" cy="259663"/>
          </a:xfrm>
          <a:prstGeom prst="rect">
            <a:avLst/>
          </a:prstGeom>
        </p:spPr>
        <p:txBody>
          <a:bodyPr vert="horz" wrap="square" lIns="0" tIns="10772" rIns="0" bIns="0" rtlCol="0">
            <a:spAutoFit/>
          </a:bodyPr>
          <a:lstStyle/>
          <a:p>
            <a:pPr marL="10259">
              <a:spcBef>
                <a:spcPts val="85"/>
              </a:spcBef>
            </a:pPr>
            <a:r>
              <a:rPr sz="600" dirty="0">
                <a:solidFill>
                  <a:srgbClr val="000080"/>
                </a:solidFill>
                <a:latin typeface="Times New Roman"/>
                <a:cs typeface="Times New Roman"/>
              </a:rPr>
              <a:t>Revision:</a:t>
            </a:r>
            <a:endParaRPr sz="600">
              <a:latin typeface="Times New Roman"/>
              <a:cs typeface="Times New Roman"/>
            </a:endParaRPr>
          </a:p>
          <a:p>
            <a:pPr marL="10259">
              <a:spcBef>
                <a:spcPts val="517"/>
              </a:spcBef>
            </a:pPr>
            <a:r>
              <a:rPr sz="600" dirty="0">
                <a:solidFill>
                  <a:srgbClr val="000080"/>
                </a:solidFill>
                <a:latin typeface="Times New Roman"/>
                <a:cs typeface="Times New Roman"/>
              </a:rPr>
              <a:t>Config.: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306946" y="943178"/>
            <a:ext cx="294553" cy="259663"/>
          </a:xfrm>
          <a:prstGeom prst="rect">
            <a:avLst/>
          </a:prstGeom>
        </p:spPr>
        <p:txBody>
          <a:bodyPr vert="horz" wrap="square" lIns="0" tIns="10772" rIns="0" bIns="0" rtlCol="0">
            <a:spAutoFit/>
          </a:bodyPr>
          <a:lstStyle/>
          <a:p>
            <a:pPr marL="10259">
              <a:spcBef>
                <a:spcPts val="85"/>
              </a:spcBef>
            </a:pPr>
            <a:r>
              <a:rPr sz="600" dirty="0">
                <a:latin typeface="Times New Roman"/>
                <a:cs typeface="Times New Roman"/>
              </a:rPr>
              <a:t>Base</a:t>
            </a:r>
            <a:endParaRPr sz="600">
              <a:latin typeface="Times New Roman"/>
              <a:cs typeface="Times New Roman"/>
            </a:endParaRPr>
          </a:p>
          <a:p>
            <a:pPr marL="10259">
              <a:spcBef>
                <a:spcPts val="517"/>
              </a:spcBef>
            </a:pPr>
            <a:r>
              <a:rPr sz="600" spc="-4" dirty="0">
                <a:latin typeface="Times New Roman"/>
                <a:cs typeface="Times New Roman"/>
              </a:rPr>
              <a:t>Normal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070610" y="1620019"/>
            <a:ext cx="1292658" cy="102174"/>
          </a:xfrm>
          <a:prstGeom prst="rect">
            <a:avLst/>
          </a:prstGeom>
        </p:spPr>
        <p:txBody>
          <a:bodyPr vert="horz" wrap="square" lIns="0" tIns="9746" rIns="0" bIns="0" rtlCol="0">
            <a:spAutoFit/>
          </a:bodyPr>
          <a:lstStyle/>
          <a:p>
            <a:pPr marL="10259">
              <a:spcBef>
                <a:spcPts val="77"/>
              </a:spcBef>
            </a:pPr>
            <a:r>
              <a:rPr sz="600" b="1" u="sng" spc="-12" dirty="0">
                <a:solidFill>
                  <a:srgbClr val="000080"/>
                </a:solidFill>
                <a:uFill>
                  <a:solidFill>
                    <a:srgbClr val="000080"/>
                  </a:solidFill>
                </a:uFill>
                <a:latin typeface="Times New Roman"/>
                <a:cs typeface="Times New Roman"/>
              </a:rPr>
              <a:t>SHORT-</a:t>
            </a:r>
            <a:r>
              <a:rPr sz="600" b="1" u="sng" spc="-16" dirty="0">
                <a:solidFill>
                  <a:srgbClr val="000080"/>
                </a:solidFill>
                <a:uFill>
                  <a:solidFill>
                    <a:srgbClr val="00008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600" b="1" u="sng" spc="-8" dirty="0">
                <a:solidFill>
                  <a:srgbClr val="000080"/>
                </a:solidFill>
                <a:uFill>
                  <a:solidFill>
                    <a:srgbClr val="000080"/>
                  </a:solidFill>
                </a:uFill>
                <a:latin typeface="Times New Roman"/>
                <a:cs typeface="Times New Roman"/>
              </a:rPr>
              <a:t>CIRCUIT</a:t>
            </a:r>
            <a:r>
              <a:rPr sz="600" b="1" u="sng" spc="-28" dirty="0">
                <a:solidFill>
                  <a:srgbClr val="000080"/>
                </a:solidFill>
                <a:uFill>
                  <a:solidFill>
                    <a:srgbClr val="00008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600" b="1" u="sng" spc="-12" dirty="0">
                <a:solidFill>
                  <a:srgbClr val="000080"/>
                </a:solidFill>
                <a:uFill>
                  <a:solidFill>
                    <a:srgbClr val="000080"/>
                  </a:solidFill>
                </a:uFill>
                <a:latin typeface="Times New Roman"/>
                <a:cs typeface="Times New Roman"/>
              </a:rPr>
              <a:t>REPORT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36515" y="1878294"/>
            <a:ext cx="601614" cy="323966"/>
          </a:xfrm>
          <a:prstGeom prst="rect">
            <a:avLst/>
          </a:prstGeom>
        </p:spPr>
        <p:txBody>
          <a:bodyPr vert="horz" wrap="square" lIns="0" tIns="16414" rIns="0" bIns="0" rtlCol="0">
            <a:spAutoFit/>
          </a:bodyPr>
          <a:lstStyle/>
          <a:p>
            <a:pPr marL="10259" marR="4104">
              <a:lnSpc>
                <a:spcPct val="111000"/>
              </a:lnSpc>
              <a:spcBef>
                <a:spcPts val="129"/>
              </a:spcBef>
            </a:pPr>
            <a:r>
              <a:rPr sz="600" spc="-4" dirty="0">
                <a:solidFill>
                  <a:srgbClr val="000080"/>
                </a:solidFill>
                <a:latin typeface="Times New Roman"/>
                <a:cs typeface="Times New Roman"/>
              </a:rPr>
              <a:t>Fault </a:t>
            </a:r>
            <a:r>
              <a:rPr sz="600" dirty="0">
                <a:solidFill>
                  <a:srgbClr val="000080"/>
                </a:solidFill>
                <a:latin typeface="Times New Roman"/>
                <a:cs typeface="Times New Roman"/>
              </a:rPr>
              <a:t>at bus: </a:t>
            </a:r>
            <a:r>
              <a:rPr sz="600" spc="4" dirty="0">
                <a:solidFill>
                  <a:srgbClr val="000080"/>
                </a:solidFill>
                <a:latin typeface="Times New Roman"/>
                <a:cs typeface="Times New Roman"/>
              </a:rPr>
              <a:t> </a:t>
            </a:r>
            <a:r>
              <a:rPr sz="600" spc="-4" dirty="0">
                <a:solidFill>
                  <a:srgbClr val="000080"/>
                </a:solidFill>
                <a:latin typeface="Times New Roman"/>
                <a:cs typeface="Times New Roman"/>
              </a:rPr>
              <a:t>Nominal </a:t>
            </a:r>
            <a:r>
              <a:rPr sz="600" dirty="0">
                <a:solidFill>
                  <a:srgbClr val="000080"/>
                </a:solidFill>
                <a:latin typeface="Times New Roman"/>
                <a:cs typeface="Times New Roman"/>
              </a:rPr>
              <a:t>kV </a:t>
            </a:r>
            <a:r>
              <a:rPr sz="600" spc="4" dirty="0">
                <a:solidFill>
                  <a:srgbClr val="000080"/>
                </a:solidFill>
                <a:latin typeface="Times New Roman"/>
                <a:cs typeface="Times New Roman"/>
              </a:rPr>
              <a:t> </a:t>
            </a:r>
            <a:r>
              <a:rPr sz="600" spc="-12" dirty="0">
                <a:solidFill>
                  <a:srgbClr val="000080"/>
                </a:solidFill>
                <a:latin typeface="Times New Roman"/>
                <a:cs typeface="Times New Roman"/>
              </a:rPr>
              <a:t>Voltage</a:t>
            </a:r>
            <a:r>
              <a:rPr sz="600" spc="-24" dirty="0">
                <a:solidFill>
                  <a:srgbClr val="000080"/>
                </a:solidFill>
                <a:latin typeface="Times New Roman"/>
                <a:cs typeface="Times New Roman"/>
              </a:rPr>
              <a:t> </a:t>
            </a:r>
            <a:r>
              <a:rPr sz="600" dirty="0">
                <a:solidFill>
                  <a:srgbClr val="000080"/>
                </a:solidFill>
                <a:latin typeface="Times New Roman"/>
                <a:cs typeface="Times New Roman"/>
              </a:rPr>
              <a:t>c</a:t>
            </a:r>
            <a:r>
              <a:rPr sz="600" spc="-20" dirty="0">
                <a:solidFill>
                  <a:srgbClr val="000080"/>
                </a:solidFill>
                <a:latin typeface="Times New Roman"/>
                <a:cs typeface="Times New Roman"/>
              </a:rPr>
              <a:t> </a:t>
            </a:r>
            <a:r>
              <a:rPr sz="600" spc="-4" dirty="0">
                <a:solidFill>
                  <a:srgbClr val="000080"/>
                </a:solidFill>
                <a:latin typeface="Times New Roman"/>
                <a:cs typeface="Times New Roman"/>
              </a:rPr>
              <a:t>Factor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5221288" y="2322924"/>
            <a:ext cx="1764194" cy="0"/>
          </a:xfrm>
          <a:custGeom>
            <a:avLst/>
            <a:gdLst/>
            <a:ahLst/>
            <a:cxnLst/>
            <a:rect l="l" t="t" r="r" b="b"/>
            <a:pathLst>
              <a:path w="1791334">
                <a:moveTo>
                  <a:pt x="1791335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808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5392016" y="2086803"/>
            <a:ext cx="1463386" cy="266578"/>
          </a:xfrm>
          <a:prstGeom prst="rect">
            <a:avLst/>
          </a:prstGeom>
        </p:spPr>
        <p:txBody>
          <a:bodyPr vert="horz" wrap="square" lIns="0" tIns="9746" rIns="0" bIns="0" rtlCol="0">
            <a:spAutoFit/>
          </a:bodyPr>
          <a:lstStyle/>
          <a:p>
            <a:pPr marL="183124" marR="4104" indent="-173377">
              <a:lnSpc>
                <a:spcPct val="138700"/>
              </a:lnSpc>
              <a:spcBef>
                <a:spcPts val="77"/>
              </a:spcBef>
            </a:pPr>
            <a:r>
              <a:rPr sz="600" b="1" dirty="0">
                <a:solidFill>
                  <a:srgbClr val="000080"/>
                </a:solidFill>
                <a:latin typeface="Times New Roman"/>
                <a:cs typeface="Times New Roman"/>
              </a:rPr>
              <a:t>Positive &amp; </a:t>
            </a:r>
            <a:r>
              <a:rPr sz="600" b="1" spc="-4" dirty="0">
                <a:solidFill>
                  <a:srgbClr val="000080"/>
                </a:solidFill>
                <a:latin typeface="Times New Roman"/>
                <a:cs typeface="Times New Roman"/>
              </a:rPr>
              <a:t>Zero Sequence Impedances </a:t>
            </a:r>
            <a:r>
              <a:rPr sz="600" b="1" spc="-129" dirty="0">
                <a:solidFill>
                  <a:srgbClr val="000080"/>
                </a:solidFill>
                <a:latin typeface="Times New Roman"/>
                <a:cs typeface="Times New Roman"/>
              </a:rPr>
              <a:t> </a:t>
            </a:r>
            <a:r>
              <a:rPr sz="600" b="1" dirty="0">
                <a:solidFill>
                  <a:srgbClr val="000080"/>
                </a:solidFill>
                <a:latin typeface="Times New Roman"/>
                <a:cs typeface="Times New Roman"/>
              </a:rPr>
              <a:t>Looking</a:t>
            </a:r>
            <a:r>
              <a:rPr sz="600" b="1" spc="-4" dirty="0">
                <a:solidFill>
                  <a:srgbClr val="000080"/>
                </a:solidFill>
                <a:latin typeface="Times New Roman"/>
                <a:cs typeface="Times New Roman"/>
              </a:rPr>
              <a:t> </a:t>
            </a:r>
            <a:r>
              <a:rPr sz="600" b="1" dirty="0">
                <a:solidFill>
                  <a:srgbClr val="000080"/>
                </a:solidFill>
                <a:latin typeface="Times New Roman"/>
                <a:cs typeface="Times New Roman"/>
              </a:rPr>
              <a:t>into</a:t>
            </a:r>
            <a:r>
              <a:rPr sz="600" b="1" spc="-4" dirty="0">
                <a:solidFill>
                  <a:srgbClr val="000080"/>
                </a:solidFill>
                <a:latin typeface="Times New Roman"/>
                <a:cs typeface="Times New Roman"/>
              </a:rPr>
              <a:t> "From</a:t>
            </a:r>
            <a:r>
              <a:rPr sz="600" b="1" dirty="0">
                <a:solidFill>
                  <a:srgbClr val="000080"/>
                </a:solidFill>
                <a:latin typeface="Times New Roman"/>
                <a:cs typeface="Times New Roman"/>
              </a:rPr>
              <a:t> Bus"</a:t>
            </a:r>
            <a:endParaRPr sz="600">
              <a:latin typeface="Times New Roman"/>
              <a:cs typeface="Times New Roman"/>
            </a:endParaRPr>
          </a:p>
        </p:txBody>
      </p:sp>
      <p:graphicFrame>
        <p:nvGraphicFramePr>
          <p:cNvPr id="22" name="object 22"/>
          <p:cNvGraphicFramePr>
            <a:graphicFrameLocks noGrp="1"/>
          </p:cNvGraphicFramePr>
          <p:nvPr/>
        </p:nvGraphicFramePr>
        <p:xfrm>
          <a:off x="449022" y="2458696"/>
          <a:ext cx="6523949" cy="101921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46138"/>
                <a:gridCol w="56284"/>
                <a:gridCol w="300182"/>
                <a:gridCol w="552835"/>
                <a:gridCol w="40650"/>
                <a:gridCol w="462780"/>
                <a:gridCol w="462154"/>
                <a:gridCol w="397741"/>
                <a:gridCol w="39399"/>
                <a:gridCol w="340830"/>
                <a:gridCol w="38148"/>
                <a:gridCol w="425883"/>
                <a:gridCol w="290801"/>
                <a:gridCol w="56284"/>
                <a:gridCol w="340831"/>
                <a:gridCol w="113194"/>
                <a:gridCol w="397741"/>
                <a:gridCol w="56284"/>
                <a:gridCol w="397741"/>
                <a:gridCol w="56284"/>
                <a:gridCol w="397741"/>
                <a:gridCol w="56284"/>
                <a:gridCol w="397740"/>
              </a:tblGrid>
              <a:tr h="90248">
                <a:tc>
                  <a:txBody>
                    <a:bodyPr/>
                    <a:lstStyle/>
                    <a:p>
                      <a:pPr algn="ctr">
                        <a:lnSpc>
                          <a:spcPts val="670"/>
                        </a:lnSpc>
                      </a:pPr>
                      <a:r>
                        <a:rPr sz="400" spc="5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ID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6360">
                        <a:lnSpc>
                          <a:spcPts val="670"/>
                        </a:lnSpc>
                      </a:pPr>
                      <a:r>
                        <a:rPr sz="400" spc="5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ID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5405">
                        <a:lnSpc>
                          <a:spcPts val="670"/>
                        </a:lnSpc>
                      </a:pPr>
                      <a:r>
                        <a:rPr sz="400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From</a:t>
                      </a:r>
                      <a:r>
                        <a:rPr sz="400" spc="-35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400" spc="5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Bus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8575">
                        <a:lnSpc>
                          <a:spcPts val="670"/>
                        </a:lnSpc>
                      </a:pPr>
                      <a:r>
                        <a:rPr sz="400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Symm.</a:t>
                      </a:r>
                      <a:r>
                        <a:rPr sz="400" spc="-30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400" spc="5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rms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70"/>
                        </a:lnSpc>
                      </a:pPr>
                      <a:r>
                        <a:rPr sz="400" spc="-30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Va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70"/>
                        </a:lnSpc>
                      </a:pPr>
                      <a:r>
                        <a:rPr sz="400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Vb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7000">
                        <a:lnSpc>
                          <a:spcPts val="670"/>
                        </a:lnSpc>
                      </a:pPr>
                      <a:r>
                        <a:rPr sz="400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Vc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ts val="670"/>
                        </a:lnSpc>
                      </a:pPr>
                      <a:r>
                        <a:rPr sz="400" spc="5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Ia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70"/>
                        </a:lnSpc>
                      </a:pPr>
                      <a:r>
                        <a:rPr sz="400" spc="5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3I0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70"/>
                        </a:lnSpc>
                      </a:pPr>
                      <a:r>
                        <a:rPr sz="400" spc="5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R1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70"/>
                        </a:lnSpc>
                      </a:pPr>
                      <a:r>
                        <a:rPr sz="400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X1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70"/>
                        </a:lnSpc>
                      </a:pPr>
                      <a:r>
                        <a:rPr sz="400" spc="5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R0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70"/>
                        </a:lnSpc>
                      </a:pPr>
                      <a:r>
                        <a:rPr sz="400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X0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</a:tr>
              <a:tr h="162083">
                <a:tc>
                  <a:txBody>
                    <a:bodyPr/>
                    <a:lstStyle/>
                    <a:p>
                      <a:pPr marL="56515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Bus3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37466" marB="0">
                    <a:lnT w="12700">
                      <a:solidFill>
                        <a:srgbClr val="80808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7150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sz="400" spc="-5" dirty="0">
                          <a:latin typeface="Times New Roman"/>
                          <a:cs typeface="Times New Roman"/>
                        </a:rPr>
                        <a:t>Total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37466" marB="0">
                    <a:lnT w="12700">
                      <a:solidFill>
                        <a:srgbClr val="80808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12700">
                      <a:solidFill>
                        <a:srgbClr val="80808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2225" algn="r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0.00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37466" marB="0">
                    <a:lnT w="12700">
                      <a:solidFill>
                        <a:srgbClr val="80808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R="26034" algn="r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33.440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37466" marB="0">
                    <a:lnT w="12700">
                      <a:solidFill>
                        <a:srgbClr val="80808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R="52069" algn="r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0.00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37466" marB="0">
                    <a:lnT w="12700">
                      <a:solidFill>
                        <a:srgbClr val="80808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6355" algn="ctr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181.87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37466" marB="0">
                    <a:lnT w="12700">
                      <a:solidFill>
                        <a:srgbClr val="80808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5730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181.87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37466" marB="0">
                    <a:lnT w="12700">
                      <a:solidFill>
                        <a:srgbClr val="80808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118110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sz="400" dirty="0">
                          <a:latin typeface="Times New Roman"/>
                          <a:cs typeface="Times New Roman"/>
                        </a:rPr>
                        <a:t>0.000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37466" marB="0">
                    <a:lnT w="12700">
                      <a:solidFill>
                        <a:srgbClr val="80808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0.000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37466" marB="0">
                    <a:lnT w="12700">
                      <a:solidFill>
                        <a:srgbClr val="80808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6.38E+001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37466" marB="0">
                    <a:lnT w="12700">
                      <a:solidFill>
                        <a:srgbClr val="80808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5244" algn="ctr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sz="400" dirty="0">
                          <a:latin typeface="Times New Roman"/>
                          <a:cs typeface="Times New Roman"/>
                        </a:rPr>
                        <a:t>3.72E+002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37466" marB="0">
                    <a:lnT w="12700">
                      <a:solidFill>
                        <a:srgbClr val="80808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12700">
                      <a:solidFill>
                        <a:srgbClr val="80808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12700">
                      <a:solidFill>
                        <a:srgbClr val="808080"/>
                      </a:solidFill>
                      <a:prstDash val="solid"/>
                    </a:lnT>
                  </a:tcPr>
                </a:tc>
              </a:tr>
              <a:tr h="14823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 marL="56515">
                        <a:lnSpc>
                          <a:spcPct val="100000"/>
                        </a:lnSpc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Bus1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448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 marL="57150">
                        <a:lnSpc>
                          <a:spcPct val="100000"/>
                        </a:lnSpc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Bus3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448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 marR="22860" algn="r">
                        <a:lnSpc>
                          <a:spcPct val="100000"/>
                        </a:lnSpc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103.89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448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 marR="26034" algn="r">
                        <a:lnSpc>
                          <a:spcPct val="100000"/>
                        </a:lnSpc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16.720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448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 marR="52705" algn="r">
                        <a:lnSpc>
                          <a:spcPct val="100000"/>
                        </a:lnSpc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105.00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448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 marL="46355" algn="ctr">
                        <a:lnSpc>
                          <a:spcPct val="100000"/>
                        </a:lnSpc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105.00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448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 marL="125730">
                        <a:lnSpc>
                          <a:spcPct val="100000"/>
                        </a:lnSpc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105.00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448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 marL="118110">
                        <a:lnSpc>
                          <a:spcPct val="100000"/>
                        </a:lnSpc>
                      </a:pPr>
                      <a:r>
                        <a:rPr sz="400" dirty="0">
                          <a:latin typeface="Times New Roman"/>
                          <a:cs typeface="Times New Roman"/>
                        </a:rPr>
                        <a:t>0.000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448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 algn="r">
                        <a:lnSpc>
                          <a:spcPct val="100000"/>
                        </a:lnSpc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0.000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448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 algn="r">
                        <a:lnSpc>
                          <a:spcPct val="100000"/>
                        </a:lnSpc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1.28E+002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448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 marL="55244" algn="ctr">
                        <a:lnSpc>
                          <a:spcPct val="100000"/>
                        </a:lnSpc>
                      </a:pPr>
                      <a:r>
                        <a:rPr sz="400" dirty="0">
                          <a:latin typeface="Times New Roman"/>
                          <a:cs typeface="Times New Roman"/>
                        </a:rPr>
                        <a:t>7.44E+002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448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148236">
                <a:tc>
                  <a:txBody>
                    <a:bodyPr/>
                    <a:lstStyle/>
                    <a:p>
                      <a:pPr marL="5715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Bus4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362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778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Bus5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362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2860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103.89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3620" marB="0"/>
                </a:tc>
                <a:tc>
                  <a:txBody>
                    <a:bodyPr/>
                    <a:lstStyle/>
                    <a:p>
                      <a:pPr marR="26034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16.720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3620" marB="0"/>
                </a:tc>
                <a:tc>
                  <a:txBody>
                    <a:bodyPr/>
                    <a:lstStyle/>
                    <a:p>
                      <a:pPr marR="52705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105.00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362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6355"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105.00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362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573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105.00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3620" marB="0"/>
                </a:tc>
                <a:tc>
                  <a:txBody>
                    <a:bodyPr/>
                    <a:lstStyle/>
                    <a:p>
                      <a:pPr marL="11811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400" dirty="0">
                          <a:latin typeface="Times New Roman"/>
                          <a:cs typeface="Times New Roman"/>
                        </a:rPr>
                        <a:t>0.000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362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0.000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362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1.28E+002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362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5244"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400" dirty="0">
                          <a:latin typeface="Times New Roman"/>
                          <a:cs typeface="Times New Roman"/>
                        </a:rPr>
                        <a:t>7.44E+002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362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14823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 marL="57150">
                        <a:lnSpc>
                          <a:spcPct val="100000"/>
                        </a:lnSpc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Bus2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448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 marL="57785">
                        <a:lnSpc>
                          <a:spcPct val="100000"/>
                        </a:lnSpc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Bus1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448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 marR="22860" algn="r">
                        <a:lnSpc>
                          <a:spcPct val="100000"/>
                        </a:lnSpc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104.64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448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 marR="24765" algn="r">
                        <a:lnSpc>
                          <a:spcPct val="100000"/>
                        </a:lnSpc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0.314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448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 marR="52705" algn="r">
                        <a:lnSpc>
                          <a:spcPct val="100000"/>
                        </a:lnSpc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105.00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448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 marL="46355" algn="ctr">
                        <a:lnSpc>
                          <a:spcPct val="100000"/>
                        </a:lnSpc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105.00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448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 marL="125730">
                        <a:lnSpc>
                          <a:spcPct val="100000"/>
                        </a:lnSpc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105.00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448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 marL="118110">
                        <a:lnSpc>
                          <a:spcPct val="100000"/>
                        </a:lnSpc>
                      </a:pPr>
                      <a:r>
                        <a:rPr sz="400" dirty="0">
                          <a:latin typeface="Times New Roman"/>
                          <a:cs typeface="Times New Roman"/>
                        </a:rPr>
                        <a:t>0.000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448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 algn="r">
                        <a:lnSpc>
                          <a:spcPct val="100000"/>
                        </a:lnSpc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0.000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448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 algn="r">
                        <a:lnSpc>
                          <a:spcPct val="100000"/>
                        </a:lnSpc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7.88E-001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448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 marL="55244" algn="ctr">
                        <a:lnSpc>
                          <a:spcPct val="100000"/>
                        </a:lnSpc>
                      </a:pPr>
                      <a:r>
                        <a:rPr sz="400" dirty="0">
                          <a:latin typeface="Times New Roman"/>
                          <a:cs typeface="Times New Roman"/>
                        </a:rPr>
                        <a:t>1.48E+001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448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111177">
                <a:tc>
                  <a:txBody>
                    <a:bodyPr/>
                    <a:lstStyle/>
                    <a:p>
                      <a:pPr marL="5715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GENERADOR</a:t>
                      </a:r>
                      <a:r>
                        <a:rPr sz="4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400" dirty="0">
                          <a:latin typeface="Times New Roman"/>
                          <a:cs typeface="Times New Roman"/>
                        </a:rPr>
                        <a:t>U-1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362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778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Bus1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362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2860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105.00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3620" marB="0"/>
                </a:tc>
                <a:tc>
                  <a:txBody>
                    <a:bodyPr/>
                    <a:lstStyle/>
                    <a:p>
                      <a:pPr marR="24765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0.268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3620" marB="0"/>
                </a:tc>
                <a:tc>
                  <a:txBody>
                    <a:bodyPr/>
                    <a:lstStyle/>
                    <a:p>
                      <a:pPr marR="52705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105.00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362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6355"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105.00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362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573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105.00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3620" marB="0"/>
                </a:tc>
                <a:tc>
                  <a:txBody>
                    <a:bodyPr/>
                    <a:lstStyle/>
                    <a:p>
                      <a:pPr marL="11811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400" dirty="0">
                          <a:latin typeface="Times New Roman"/>
                          <a:cs typeface="Times New Roman"/>
                        </a:rPr>
                        <a:t>0.000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362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0.000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362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9.14E-001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362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5244"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400" dirty="0">
                          <a:latin typeface="Times New Roman"/>
                          <a:cs typeface="Times New Roman"/>
                        </a:rPr>
                        <a:t>1.74E+001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362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5244"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400" dirty="0">
                          <a:latin typeface="Times New Roman"/>
                          <a:cs typeface="Times New Roman"/>
                        </a:rPr>
                        <a:t>1.67E+005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362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5244"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400" dirty="0">
                          <a:latin typeface="Times New Roman"/>
                          <a:cs typeface="Times New Roman"/>
                        </a:rPr>
                        <a:t>6.40E+000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3620" marB="0"/>
                </a:tc>
              </a:tr>
              <a:tr h="111177">
                <a:tc>
                  <a:txBody>
                    <a:bodyPr/>
                    <a:lstStyle/>
                    <a:p>
                      <a:pPr marL="5715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Bus2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362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778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Bus4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362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2860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104.64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3620" marB="0"/>
                </a:tc>
                <a:tc>
                  <a:txBody>
                    <a:bodyPr/>
                    <a:lstStyle/>
                    <a:p>
                      <a:pPr marR="24765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0.314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3620" marB="0"/>
                </a:tc>
                <a:tc>
                  <a:txBody>
                    <a:bodyPr/>
                    <a:lstStyle/>
                    <a:p>
                      <a:pPr marR="52705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105.00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362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6355"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105.00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362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573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105.00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3620" marB="0"/>
                </a:tc>
                <a:tc>
                  <a:txBody>
                    <a:bodyPr/>
                    <a:lstStyle/>
                    <a:p>
                      <a:pPr marL="11811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400" dirty="0">
                          <a:latin typeface="Times New Roman"/>
                          <a:cs typeface="Times New Roman"/>
                        </a:rPr>
                        <a:t>0.000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362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0.000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362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7.88E-001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362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5244"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400" dirty="0">
                          <a:latin typeface="Times New Roman"/>
                          <a:cs typeface="Times New Roman"/>
                        </a:rPr>
                        <a:t>1.48E+001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362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83325">
                <a:tc>
                  <a:txBody>
                    <a:bodyPr/>
                    <a:lstStyle/>
                    <a:p>
                      <a:pPr marL="57150">
                        <a:lnSpc>
                          <a:spcPts val="635"/>
                        </a:lnSpc>
                        <a:spcBef>
                          <a:spcPts val="290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GENERADOR</a:t>
                      </a:r>
                      <a:r>
                        <a:rPr sz="4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400" dirty="0">
                          <a:latin typeface="Times New Roman"/>
                          <a:cs typeface="Times New Roman"/>
                        </a:rPr>
                        <a:t>U-2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362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7785">
                        <a:lnSpc>
                          <a:spcPts val="635"/>
                        </a:lnSpc>
                        <a:spcBef>
                          <a:spcPts val="290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Bus4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362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2860" algn="r">
                        <a:lnSpc>
                          <a:spcPts val="635"/>
                        </a:lnSpc>
                        <a:spcBef>
                          <a:spcPts val="290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105.00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3620" marB="0"/>
                </a:tc>
                <a:tc>
                  <a:txBody>
                    <a:bodyPr/>
                    <a:lstStyle/>
                    <a:p>
                      <a:pPr marR="24765" algn="r">
                        <a:lnSpc>
                          <a:spcPts val="635"/>
                        </a:lnSpc>
                        <a:spcBef>
                          <a:spcPts val="290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0.268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3620" marB="0"/>
                </a:tc>
                <a:tc>
                  <a:txBody>
                    <a:bodyPr/>
                    <a:lstStyle/>
                    <a:p>
                      <a:pPr marR="52705" algn="r">
                        <a:lnSpc>
                          <a:spcPts val="635"/>
                        </a:lnSpc>
                        <a:spcBef>
                          <a:spcPts val="290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105.00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362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6355" algn="ctr">
                        <a:lnSpc>
                          <a:spcPts val="635"/>
                        </a:lnSpc>
                        <a:spcBef>
                          <a:spcPts val="290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105.00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362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5730">
                        <a:lnSpc>
                          <a:spcPts val="635"/>
                        </a:lnSpc>
                        <a:spcBef>
                          <a:spcPts val="290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105.00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3620" marB="0"/>
                </a:tc>
                <a:tc>
                  <a:txBody>
                    <a:bodyPr/>
                    <a:lstStyle/>
                    <a:p>
                      <a:pPr marL="118110">
                        <a:lnSpc>
                          <a:spcPts val="635"/>
                        </a:lnSpc>
                        <a:spcBef>
                          <a:spcPts val="290"/>
                        </a:spcBef>
                      </a:pPr>
                      <a:r>
                        <a:rPr sz="400" dirty="0">
                          <a:latin typeface="Times New Roman"/>
                          <a:cs typeface="Times New Roman"/>
                        </a:rPr>
                        <a:t>0.000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362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635"/>
                        </a:lnSpc>
                        <a:spcBef>
                          <a:spcPts val="290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0.000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362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635"/>
                        </a:lnSpc>
                        <a:spcBef>
                          <a:spcPts val="290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9.14E-001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362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5244" algn="ctr">
                        <a:lnSpc>
                          <a:spcPts val="635"/>
                        </a:lnSpc>
                        <a:spcBef>
                          <a:spcPts val="290"/>
                        </a:spcBef>
                      </a:pPr>
                      <a:r>
                        <a:rPr sz="400" dirty="0">
                          <a:latin typeface="Times New Roman"/>
                          <a:cs typeface="Times New Roman"/>
                        </a:rPr>
                        <a:t>1.74E+001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362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5244" algn="ctr">
                        <a:lnSpc>
                          <a:spcPts val="635"/>
                        </a:lnSpc>
                        <a:spcBef>
                          <a:spcPts val="290"/>
                        </a:spcBef>
                      </a:pPr>
                      <a:r>
                        <a:rPr sz="400" dirty="0">
                          <a:latin typeface="Times New Roman"/>
                          <a:cs typeface="Times New Roman"/>
                        </a:rPr>
                        <a:t>1.67E+005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362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5244" algn="ctr">
                        <a:lnSpc>
                          <a:spcPts val="635"/>
                        </a:lnSpc>
                        <a:spcBef>
                          <a:spcPts val="290"/>
                        </a:spcBef>
                      </a:pPr>
                      <a:r>
                        <a:rPr sz="400" dirty="0">
                          <a:latin typeface="Times New Roman"/>
                          <a:cs typeface="Times New Roman"/>
                        </a:rPr>
                        <a:t>6.40E+000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3620" marB="0"/>
                </a:tc>
              </a:tr>
            </a:tbl>
          </a:graphicData>
        </a:graphic>
      </p:graphicFrame>
      <p:sp>
        <p:nvSpPr>
          <p:cNvPr id="23" name="object 23"/>
          <p:cNvSpPr txBox="1"/>
          <p:nvPr/>
        </p:nvSpPr>
        <p:spPr>
          <a:xfrm>
            <a:off x="734195" y="2350616"/>
            <a:ext cx="330825" cy="88857"/>
          </a:xfrm>
          <a:prstGeom prst="rect">
            <a:avLst/>
          </a:prstGeom>
        </p:spPr>
        <p:txBody>
          <a:bodyPr vert="horz" wrap="square" lIns="0" tIns="11798" rIns="0" bIns="0" rtlCol="0">
            <a:spAutoFit/>
          </a:bodyPr>
          <a:lstStyle/>
          <a:p>
            <a:pPr marL="10259">
              <a:spcBef>
                <a:spcPts val="93"/>
              </a:spcBef>
            </a:pPr>
            <a:r>
              <a:rPr sz="500" dirty="0">
                <a:solidFill>
                  <a:srgbClr val="000080"/>
                </a:solidFill>
                <a:latin typeface="Times New Roman"/>
                <a:cs typeface="Times New Roman"/>
              </a:rPr>
              <a:t>Fro</a:t>
            </a:r>
            <a:r>
              <a:rPr sz="500" spc="8" dirty="0">
                <a:solidFill>
                  <a:srgbClr val="000080"/>
                </a:solidFill>
                <a:latin typeface="Times New Roman"/>
                <a:cs typeface="Times New Roman"/>
              </a:rPr>
              <a:t>m</a:t>
            </a:r>
            <a:r>
              <a:rPr sz="500" dirty="0">
                <a:solidFill>
                  <a:srgbClr val="000080"/>
                </a:solidFill>
                <a:latin typeface="Times New Roman"/>
                <a:cs typeface="Times New Roman"/>
              </a:rPr>
              <a:t> </a:t>
            </a:r>
            <a:r>
              <a:rPr sz="500" spc="4" dirty="0">
                <a:solidFill>
                  <a:srgbClr val="000080"/>
                </a:solidFill>
                <a:latin typeface="Times New Roman"/>
                <a:cs typeface="Times New Roman"/>
              </a:rPr>
              <a:t>Bus</a:t>
            </a:r>
            <a:endParaRPr sz="50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655378" y="2350616"/>
            <a:ext cx="244523" cy="88857"/>
          </a:xfrm>
          <a:prstGeom prst="rect">
            <a:avLst/>
          </a:prstGeom>
        </p:spPr>
        <p:txBody>
          <a:bodyPr vert="horz" wrap="square" lIns="0" tIns="11798" rIns="0" bIns="0" rtlCol="0">
            <a:spAutoFit/>
          </a:bodyPr>
          <a:lstStyle/>
          <a:p>
            <a:pPr marL="10259">
              <a:spcBef>
                <a:spcPts val="93"/>
              </a:spcBef>
            </a:pPr>
            <a:r>
              <a:rPr sz="500" spc="-28" dirty="0">
                <a:solidFill>
                  <a:srgbClr val="000080"/>
                </a:solidFill>
                <a:latin typeface="Times New Roman"/>
                <a:cs typeface="Times New Roman"/>
              </a:rPr>
              <a:t>T</a:t>
            </a:r>
            <a:r>
              <a:rPr sz="500" spc="4" dirty="0">
                <a:solidFill>
                  <a:srgbClr val="000080"/>
                </a:solidFill>
                <a:latin typeface="Times New Roman"/>
                <a:cs typeface="Times New Roman"/>
              </a:rPr>
              <a:t>o</a:t>
            </a:r>
            <a:r>
              <a:rPr sz="500" dirty="0">
                <a:solidFill>
                  <a:srgbClr val="000080"/>
                </a:solidFill>
                <a:latin typeface="Times New Roman"/>
                <a:cs typeface="Times New Roman"/>
              </a:rPr>
              <a:t> </a:t>
            </a:r>
            <a:r>
              <a:rPr sz="500" spc="4" dirty="0">
                <a:solidFill>
                  <a:srgbClr val="000080"/>
                </a:solidFill>
                <a:latin typeface="Times New Roman"/>
                <a:cs typeface="Times New Roman"/>
              </a:rPr>
              <a:t>Bus</a:t>
            </a:r>
            <a:endParaRPr sz="50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417070" y="2350616"/>
            <a:ext cx="741699" cy="88857"/>
          </a:xfrm>
          <a:prstGeom prst="rect">
            <a:avLst/>
          </a:prstGeom>
        </p:spPr>
        <p:txBody>
          <a:bodyPr vert="horz" wrap="square" lIns="0" tIns="11798" rIns="0" bIns="0" rtlCol="0">
            <a:spAutoFit/>
          </a:bodyPr>
          <a:lstStyle/>
          <a:p>
            <a:pPr marL="10259">
              <a:spcBef>
                <a:spcPts val="93"/>
              </a:spcBef>
            </a:pPr>
            <a:r>
              <a:rPr sz="500" spc="8" dirty="0">
                <a:solidFill>
                  <a:srgbClr val="000080"/>
                </a:solidFill>
                <a:latin typeface="Times New Roman"/>
                <a:cs typeface="Times New Roman"/>
              </a:rPr>
              <a:t>%</a:t>
            </a:r>
            <a:r>
              <a:rPr sz="500" spc="-8" dirty="0">
                <a:solidFill>
                  <a:srgbClr val="000080"/>
                </a:solidFill>
                <a:latin typeface="Times New Roman"/>
                <a:cs typeface="Times New Roman"/>
              </a:rPr>
              <a:t> Voltage </a:t>
            </a:r>
            <a:r>
              <a:rPr sz="500" spc="4" dirty="0">
                <a:solidFill>
                  <a:srgbClr val="000080"/>
                </a:solidFill>
                <a:latin typeface="Times New Roman"/>
                <a:cs typeface="Times New Roman"/>
              </a:rPr>
              <a:t>at</a:t>
            </a:r>
            <a:r>
              <a:rPr sz="500" spc="-4" dirty="0">
                <a:solidFill>
                  <a:srgbClr val="000080"/>
                </a:solidFill>
                <a:latin typeface="Times New Roman"/>
                <a:cs typeface="Times New Roman"/>
              </a:rPr>
              <a:t> </a:t>
            </a:r>
            <a:r>
              <a:rPr sz="500" dirty="0">
                <a:solidFill>
                  <a:srgbClr val="000080"/>
                </a:solidFill>
                <a:latin typeface="Times New Roman"/>
                <a:cs typeface="Times New Roman"/>
              </a:rPr>
              <a:t>From</a:t>
            </a:r>
            <a:r>
              <a:rPr sz="500" spc="-8" dirty="0">
                <a:solidFill>
                  <a:srgbClr val="000080"/>
                </a:solidFill>
                <a:latin typeface="Times New Roman"/>
                <a:cs typeface="Times New Roman"/>
              </a:rPr>
              <a:t> </a:t>
            </a:r>
            <a:r>
              <a:rPr sz="500" spc="4" dirty="0">
                <a:solidFill>
                  <a:srgbClr val="000080"/>
                </a:solidFill>
                <a:latin typeface="Times New Roman"/>
                <a:cs typeface="Times New Roman"/>
              </a:rPr>
              <a:t>Bus</a:t>
            </a:r>
            <a:endParaRPr sz="50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449022" y="2322924"/>
            <a:ext cx="2692881" cy="0"/>
          </a:xfrm>
          <a:custGeom>
            <a:avLst/>
            <a:gdLst/>
            <a:ahLst/>
            <a:cxnLst/>
            <a:rect l="l" t="t" r="r" b="b"/>
            <a:pathLst>
              <a:path w="2734310">
                <a:moveTo>
                  <a:pt x="1783080" y="0"/>
                </a:moveTo>
                <a:lnTo>
                  <a:pt x="0" y="0"/>
                </a:lnTo>
              </a:path>
              <a:path w="2734310">
                <a:moveTo>
                  <a:pt x="2734310" y="0"/>
                </a:moveTo>
                <a:lnTo>
                  <a:pt x="1824989" y="0"/>
                </a:lnTo>
              </a:path>
            </a:pathLst>
          </a:custGeom>
          <a:ln w="12700">
            <a:solidFill>
              <a:srgbClr val="808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 txBox="1"/>
          <p:nvPr/>
        </p:nvSpPr>
        <p:spPr>
          <a:xfrm>
            <a:off x="2382067" y="2207673"/>
            <a:ext cx="594110" cy="272487"/>
          </a:xfrm>
          <a:prstGeom prst="rect">
            <a:avLst/>
          </a:prstGeom>
        </p:spPr>
        <p:txBody>
          <a:bodyPr vert="horz" wrap="square" lIns="0" tIns="10772" rIns="0" bIns="0" rtlCol="0">
            <a:spAutoFit/>
          </a:bodyPr>
          <a:lstStyle/>
          <a:p>
            <a:pPr marL="43088">
              <a:spcBef>
                <a:spcPts val="85"/>
              </a:spcBef>
            </a:pPr>
            <a:r>
              <a:rPr sz="600" b="1" dirty="0">
                <a:solidFill>
                  <a:srgbClr val="000080"/>
                </a:solidFill>
                <a:latin typeface="Times New Roman"/>
                <a:cs typeface="Times New Roman"/>
              </a:rPr>
              <a:t>3-Phase</a:t>
            </a:r>
            <a:r>
              <a:rPr sz="600" dirty="0">
                <a:solidFill>
                  <a:srgbClr val="000080"/>
                </a:solidFill>
                <a:latin typeface="Times New Roman"/>
                <a:cs typeface="Times New Roman"/>
              </a:rPr>
              <a:t> </a:t>
            </a:r>
            <a:r>
              <a:rPr sz="600" b="1" dirty="0">
                <a:solidFill>
                  <a:srgbClr val="000080"/>
                </a:solidFill>
                <a:latin typeface="Times New Roman"/>
                <a:cs typeface="Times New Roman"/>
              </a:rPr>
              <a:t>Fault</a:t>
            </a:r>
            <a:endParaRPr sz="600">
              <a:latin typeface="Times New Roman"/>
              <a:cs typeface="Times New Roman"/>
            </a:endParaRPr>
          </a:p>
          <a:p>
            <a:pPr>
              <a:spcBef>
                <a:spcPts val="4"/>
              </a:spcBef>
            </a:pPr>
            <a:endParaRPr sz="600">
              <a:latin typeface="Times New Roman"/>
              <a:cs typeface="Times New Roman"/>
            </a:endParaRPr>
          </a:p>
          <a:p>
            <a:pPr marL="10259">
              <a:tabLst>
                <a:tab pos="399077" algn="l"/>
              </a:tabLst>
            </a:pPr>
            <a:r>
              <a:rPr sz="500" spc="8" dirty="0">
                <a:solidFill>
                  <a:srgbClr val="000080"/>
                </a:solidFill>
                <a:latin typeface="Times New Roman"/>
                <a:cs typeface="Times New Roman"/>
              </a:rPr>
              <a:t>% V	</a:t>
            </a:r>
            <a:r>
              <a:rPr sz="500" spc="4" dirty="0">
                <a:solidFill>
                  <a:srgbClr val="000080"/>
                </a:solidFill>
                <a:latin typeface="Times New Roman"/>
                <a:cs typeface="Times New Roman"/>
              </a:rPr>
              <a:t>kA</a:t>
            </a:r>
            <a:endParaRPr sz="50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066896" y="2207673"/>
            <a:ext cx="520315" cy="103210"/>
          </a:xfrm>
          <a:prstGeom prst="rect">
            <a:avLst/>
          </a:prstGeom>
        </p:spPr>
        <p:txBody>
          <a:bodyPr vert="horz" wrap="square" lIns="0" tIns="10772" rIns="0" bIns="0" rtlCol="0">
            <a:spAutoFit/>
          </a:bodyPr>
          <a:lstStyle/>
          <a:p>
            <a:pPr marL="10259">
              <a:spcBef>
                <a:spcPts val="85"/>
              </a:spcBef>
            </a:pPr>
            <a:r>
              <a:rPr sz="600" b="1" spc="-4" dirty="0">
                <a:solidFill>
                  <a:srgbClr val="000080"/>
                </a:solidFill>
                <a:latin typeface="Times New Roman"/>
                <a:cs typeface="Times New Roman"/>
              </a:rPr>
              <a:t>Contribution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4492095" y="2350616"/>
            <a:ext cx="489672" cy="88857"/>
          </a:xfrm>
          <a:prstGeom prst="rect">
            <a:avLst/>
          </a:prstGeom>
        </p:spPr>
        <p:txBody>
          <a:bodyPr vert="horz" wrap="square" lIns="0" tIns="11798" rIns="0" bIns="0" rtlCol="0">
            <a:spAutoFit/>
          </a:bodyPr>
          <a:lstStyle/>
          <a:p>
            <a:pPr marL="10259">
              <a:spcBef>
                <a:spcPts val="93"/>
              </a:spcBef>
            </a:pPr>
            <a:r>
              <a:rPr sz="500" spc="4" dirty="0">
                <a:solidFill>
                  <a:srgbClr val="000080"/>
                </a:solidFill>
                <a:latin typeface="Times New Roman"/>
                <a:cs typeface="Times New Roman"/>
              </a:rPr>
              <a:t>kA</a:t>
            </a:r>
            <a:r>
              <a:rPr sz="500" spc="-28" dirty="0">
                <a:solidFill>
                  <a:srgbClr val="000080"/>
                </a:solidFill>
                <a:latin typeface="Times New Roman"/>
                <a:cs typeface="Times New Roman"/>
              </a:rPr>
              <a:t> </a:t>
            </a:r>
            <a:r>
              <a:rPr sz="500" dirty="0">
                <a:solidFill>
                  <a:srgbClr val="000080"/>
                </a:solidFill>
                <a:latin typeface="Times New Roman"/>
                <a:cs typeface="Times New Roman"/>
              </a:rPr>
              <a:t>Sym</a:t>
            </a:r>
            <a:r>
              <a:rPr sz="500" spc="12" dirty="0">
                <a:solidFill>
                  <a:srgbClr val="000080"/>
                </a:solidFill>
                <a:latin typeface="Times New Roman"/>
                <a:cs typeface="Times New Roman"/>
              </a:rPr>
              <a:t>m</a:t>
            </a:r>
            <a:r>
              <a:rPr sz="500" dirty="0">
                <a:solidFill>
                  <a:srgbClr val="000080"/>
                </a:solidFill>
                <a:latin typeface="Times New Roman"/>
                <a:cs typeface="Times New Roman"/>
              </a:rPr>
              <a:t>. </a:t>
            </a:r>
            <a:r>
              <a:rPr sz="500" spc="4" dirty="0">
                <a:solidFill>
                  <a:srgbClr val="000080"/>
                </a:solidFill>
                <a:latin typeface="Times New Roman"/>
                <a:cs typeface="Times New Roman"/>
              </a:rPr>
              <a:t>rms</a:t>
            </a:r>
            <a:endParaRPr sz="500">
              <a:latin typeface="Times New Roman"/>
              <a:cs typeface="Times New Roman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5592137" y="2350616"/>
            <a:ext cx="1021244" cy="88857"/>
          </a:xfrm>
          <a:prstGeom prst="rect">
            <a:avLst/>
          </a:prstGeom>
        </p:spPr>
        <p:txBody>
          <a:bodyPr vert="horz" wrap="square" lIns="0" tIns="11798" rIns="0" bIns="0" rtlCol="0">
            <a:spAutoFit/>
          </a:bodyPr>
          <a:lstStyle/>
          <a:p>
            <a:pPr marL="10259">
              <a:spcBef>
                <a:spcPts val="93"/>
              </a:spcBef>
            </a:pPr>
            <a:r>
              <a:rPr sz="500" spc="8" dirty="0">
                <a:solidFill>
                  <a:srgbClr val="000080"/>
                </a:solidFill>
                <a:latin typeface="Times New Roman"/>
                <a:cs typeface="Times New Roman"/>
              </a:rPr>
              <a:t>% </a:t>
            </a:r>
            <a:r>
              <a:rPr sz="500" spc="4" dirty="0">
                <a:solidFill>
                  <a:srgbClr val="000080"/>
                </a:solidFill>
                <a:latin typeface="Times New Roman"/>
                <a:cs typeface="Times New Roman"/>
              </a:rPr>
              <a:t>Impedance on 100</a:t>
            </a:r>
            <a:r>
              <a:rPr sz="500" spc="28" dirty="0">
                <a:solidFill>
                  <a:srgbClr val="000080"/>
                </a:solidFill>
                <a:latin typeface="Times New Roman"/>
                <a:cs typeface="Times New Roman"/>
              </a:rPr>
              <a:t> </a:t>
            </a:r>
            <a:r>
              <a:rPr sz="500" spc="4" dirty="0">
                <a:solidFill>
                  <a:srgbClr val="000080"/>
                </a:solidFill>
                <a:latin typeface="Times New Roman"/>
                <a:cs typeface="Times New Roman"/>
              </a:rPr>
              <a:t>M</a:t>
            </a:r>
            <a:r>
              <a:rPr sz="500" spc="-61" dirty="0">
                <a:solidFill>
                  <a:srgbClr val="000080"/>
                </a:solidFill>
                <a:latin typeface="Times New Roman"/>
                <a:cs typeface="Times New Roman"/>
              </a:rPr>
              <a:t>V</a:t>
            </a:r>
            <a:r>
              <a:rPr sz="500" spc="8" dirty="0">
                <a:solidFill>
                  <a:srgbClr val="000080"/>
                </a:solidFill>
                <a:latin typeface="Times New Roman"/>
                <a:cs typeface="Times New Roman"/>
              </a:rPr>
              <a:t>A</a:t>
            </a:r>
            <a:r>
              <a:rPr sz="500" spc="-28" dirty="0">
                <a:solidFill>
                  <a:srgbClr val="000080"/>
                </a:solidFill>
                <a:latin typeface="Times New Roman"/>
                <a:cs typeface="Times New Roman"/>
              </a:rPr>
              <a:t> </a:t>
            </a:r>
            <a:r>
              <a:rPr sz="500" spc="4" dirty="0">
                <a:solidFill>
                  <a:srgbClr val="000080"/>
                </a:solidFill>
                <a:latin typeface="Times New Roman"/>
                <a:cs typeface="Times New Roman"/>
              </a:rPr>
              <a:t>base</a:t>
            </a:r>
            <a:endParaRPr sz="500">
              <a:latin typeface="Times New Roman"/>
              <a:cs typeface="Times New Roman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3172546" y="2322924"/>
            <a:ext cx="1934921" cy="0"/>
          </a:xfrm>
          <a:custGeom>
            <a:avLst/>
            <a:gdLst/>
            <a:ahLst/>
            <a:cxnLst/>
            <a:rect l="l" t="t" r="r" b="b"/>
            <a:pathLst>
              <a:path w="1964689">
                <a:moveTo>
                  <a:pt x="1964690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808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 txBox="1"/>
          <p:nvPr/>
        </p:nvSpPr>
        <p:spPr>
          <a:xfrm>
            <a:off x="3704745" y="2207673"/>
            <a:ext cx="870526" cy="103210"/>
          </a:xfrm>
          <a:prstGeom prst="rect">
            <a:avLst/>
          </a:prstGeom>
        </p:spPr>
        <p:txBody>
          <a:bodyPr vert="horz" wrap="square" lIns="0" tIns="10772" rIns="0" bIns="0" rtlCol="0">
            <a:spAutoFit/>
          </a:bodyPr>
          <a:lstStyle/>
          <a:p>
            <a:pPr marL="10259">
              <a:spcBef>
                <a:spcPts val="85"/>
              </a:spcBef>
            </a:pPr>
            <a:r>
              <a:rPr sz="600" b="1" dirty="0">
                <a:solidFill>
                  <a:srgbClr val="000080"/>
                </a:solidFill>
                <a:latin typeface="Times New Roman"/>
                <a:cs typeface="Times New Roman"/>
              </a:rPr>
              <a:t>Line</a:t>
            </a:r>
            <a:r>
              <a:rPr sz="600" b="1" spc="-4" dirty="0">
                <a:solidFill>
                  <a:srgbClr val="000080"/>
                </a:solidFill>
                <a:latin typeface="Times New Roman"/>
                <a:cs typeface="Times New Roman"/>
              </a:rPr>
              <a:t>-</a:t>
            </a:r>
            <a:r>
              <a:rPr sz="600" b="1" spc="-53" dirty="0">
                <a:solidFill>
                  <a:srgbClr val="000080"/>
                </a:solidFill>
                <a:latin typeface="Times New Roman"/>
                <a:cs typeface="Times New Roman"/>
              </a:rPr>
              <a:t>T</a:t>
            </a:r>
            <a:r>
              <a:rPr sz="600" b="1" dirty="0">
                <a:solidFill>
                  <a:srgbClr val="000080"/>
                </a:solidFill>
                <a:latin typeface="Times New Roman"/>
                <a:cs typeface="Times New Roman"/>
              </a:rPr>
              <a:t>o-G</a:t>
            </a:r>
            <a:r>
              <a:rPr sz="600" b="1" spc="-12" dirty="0">
                <a:solidFill>
                  <a:srgbClr val="000080"/>
                </a:solidFill>
                <a:latin typeface="Times New Roman"/>
                <a:cs typeface="Times New Roman"/>
              </a:rPr>
              <a:t>r</a:t>
            </a:r>
            <a:r>
              <a:rPr sz="600" b="1" dirty="0">
                <a:solidFill>
                  <a:srgbClr val="000080"/>
                </a:solidFill>
                <a:latin typeface="Times New Roman"/>
                <a:cs typeface="Times New Roman"/>
              </a:rPr>
              <a:t>ound</a:t>
            </a:r>
            <a:r>
              <a:rPr sz="600" dirty="0">
                <a:solidFill>
                  <a:srgbClr val="000080"/>
                </a:solidFill>
                <a:latin typeface="Times New Roman"/>
                <a:cs typeface="Times New Roman"/>
              </a:rPr>
              <a:t> </a:t>
            </a:r>
            <a:r>
              <a:rPr sz="600" b="1" dirty="0">
                <a:solidFill>
                  <a:srgbClr val="000080"/>
                </a:solidFill>
                <a:latin typeface="Times New Roman"/>
                <a:cs typeface="Times New Roman"/>
              </a:rPr>
              <a:t>Fault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7204364" y="6212229"/>
            <a:ext cx="300182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0777">
              <a:lnSpc>
                <a:spcPts val="1139"/>
              </a:lnSpc>
            </a:pPr>
            <a:r>
              <a:rPr sz="1000" dirty="0">
                <a:latin typeface="Times New Roman"/>
                <a:cs typeface="Times New Roman"/>
              </a:rPr>
              <a:t>138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1257011" y="1872186"/>
            <a:ext cx="904922" cy="326990"/>
          </a:xfrm>
          <a:prstGeom prst="rect">
            <a:avLst/>
          </a:prstGeom>
        </p:spPr>
        <p:txBody>
          <a:bodyPr vert="horz" wrap="square" lIns="0" tIns="24108" rIns="0" bIns="0" rtlCol="0">
            <a:spAutoFit/>
          </a:bodyPr>
          <a:lstStyle/>
          <a:p>
            <a:pPr marL="30777">
              <a:spcBef>
                <a:spcPts val="189"/>
              </a:spcBef>
            </a:pPr>
            <a:r>
              <a:rPr sz="600" b="1" dirty="0">
                <a:latin typeface="Times New Roman"/>
                <a:cs typeface="Times New Roman"/>
              </a:rPr>
              <a:t>Bus3</a:t>
            </a:r>
            <a:endParaRPr sz="600">
              <a:latin typeface="Times New Roman"/>
              <a:cs typeface="Times New Roman"/>
            </a:endParaRPr>
          </a:p>
          <a:p>
            <a:pPr marL="30777">
              <a:spcBef>
                <a:spcPts val="109"/>
              </a:spcBef>
            </a:pPr>
            <a:r>
              <a:rPr sz="800" baseline="-7936" dirty="0">
                <a:solidFill>
                  <a:srgbClr val="000080"/>
                </a:solidFill>
                <a:latin typeface="Times New Roman"/>
                <a:cs typeface="Times New Roman"/>
              </a:rPr>
              <a:t>=  </a:t>
            </a:r>
            <a:r>
              <a:rPr sz="800" spc="115" baseline="-7936" dirty="0">
                <a:solidFill>
                  <a:srgbClr val="000080"/>
                </a:solidFill>
                <a:latin typeface="Times New Roman"/>
                <a:cs typeface="Times New Roman"/>
              </a:rPr>
              <a:t> </a:t>
            </a:r>
            <a:r>
              <a:rPr sz="600" dirty="0">
                <a:latin typeface="Times New Roman"/>
                <a:cs typeface="Times New Roman"/>
              </a:rPr>
              <a:t>0.480</a:t>
            </a:r>
            <a:endParaRPr sz="600">
              <a:latin typeface="Times New Roman"/>
              <a:cs typeface="Times New Roman"/>
            </a:endParaRPr>
          </a:p>
          <a:p>
            <a:pPr marL="30777">
              <a:spcBef>
                <a:spcPts val="113"/>
              </a:spcBef>
            </a:pPr>
            <a:r>
              <a:rPr sz="600" dirty="0">
                <a:solidFill>
                  <a:srgbClr val="000080"/>
                </a:solidFill>
                <a:latin typeface="Times New Roman"/>
                <a:cs typeface="Times New Roman"/>
              </a:rPr>
              <a:t>=</a:t>
            </a:r>
            <a:r>
              <a:rPr sz="600" spc="242" dirty="0">
                <a:solidFill>
                  <a:srgbClr val="000080"/>
                </a:solidFill>
                <a:latin typeface="Times New Roman"/>
                <a:cs typeface="Times New Roman"/>
              </a:rPr>
              <a:t> </a:t>
            </a:r>
            <a:r>
              <a:rPr sz="600" dirty="0">
                <a:latin typeface="Times New Roman"/>
                <a:cs typeface="Times New Roman"/>
              </a:rPr>
              <a:t>1.05</a:t>
            </a:r>
            <a:r>
              <a:rPr sz="600" spc="-4" dirty="0">
                <a:latin typeface="Times New Roman"/>
                <a:cs typeface="Times New Roman"/>
              </a:rPr>
              <a:t> </a:t>
            </a:r>
            <a:r>
              <a:rPr sz="600" dirty="0">
                <a:solidFill>
                  <a:srgbClr val="000080"/>
                </a:solidFill>
                <a:latin typeface="Times New Roman"/>
                <a:cs typeface="Times New Roman"/>
              </a:rPr>
              <a:t>(User-Defined)</a:t>
            </a:r>
            <a:endParaRPr sz="600">
              <a:latin typeface="Times New Roman"/>
              <a:cs typeface="Times New Roman"/>
            </a:endParaRPr>
          </a:p>
        </p:txBody>
      </p:sp>
      <p:graphicFrame>
        <p:nvGraphicFramePr>
          <p:cNvPr id="34" name="object 34"/>
          <p:cNvGraphicFramePr>
            <a:graphicFrameLocks noGrp="1"/>
          </p:cNvGraphicFramePr>
          <p:nvPr/>
        </p:nvGraphicFramePr>
        <p:xfrm>
          <a:off x="428943" y="3749661"/>
          <a:ext cx="4814164" cy="45982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38048"/>
                <a:gridCol w="728566"/>
                <a:gridCol w="767964"/>
                <a:gridCol w="825500"/>
                <a:gridCol w="554086"/>
              </a:tblGrid>
              <a:tr h="5970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97815" algn="r">
                        <a:lnSpc>
                          <a:spcPts val="635"/>
                        </a:lnSpc>
                      </a:pPr>
                      <a:r>
                        <a:rPr sz="400" spc="5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3-Phase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6515" algn="ctr">
                        <a:lnSpc>
                          <a:spcPts val="635"/>
                        </a:lnSpc>
                      </a:pPr>
                      <a:r>
                        <a:rPr sz="400" spc="5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L-G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316865" algn="r">
                        <a:lnSpc>
                          <a:spcPts val="635"/>
                        </a:lnSpc>
                      </a:pPr>
                      <a:r>
                        <a:rPr sz="400" spc="5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L-L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2700" algn="r">
                        <a:lnSpc>
                          <a:spcPts val="635"/>
                        </a:lnSpc>
                      </a:pPr>
                      <a:r>
                        <a:rPr sz="400" spc="5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L-L-G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74119">
                <a:tc>
                  <a:txBody>
                    <a:bodyPr/>
                    <a:lstStyle/>
                    <a:p>
                      <a:pPr marL="20320">
                        <a:lnSpc>
                          <a:spcPts val="685"/>
                        </a:lnSpc>
                        <a:spcBef>
                          <a:spcPts val="125"/>
                        </a:spcBef>
                        <a:tabLst>
                          <a:tab pos="1759585" algn="l"/>
                        </a:tabLst>
                      </a:pPr>
                      <a:r>
                        <a:rPr sz="400" spc="5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Initial </a:t>
                      </a:r>
                      <a:r>
                        <a:rPr sz="400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Symmetrical</a:t>
                      </a:r>
                      <a:r>
                        <a:rPr sz="400" spc="5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 Current </a:t>
                      </a:r>
                      <a:r>
                        <a:rPr sz="400" spc="15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400" spc="5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(kA,</a:t>
                      </a:r>
                      <a:r>
                        <a:rPr sz="400" spc="10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400" spc="5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rms)	</a:t>
                      </a:r>
                      <a:r>
                        <a:rPr sz="400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: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10181" marB="0"/>
                </a:tc>
                <a:tc>
                  <a:txBody>
                    <a:bodyPr/>
                    <a:lstStyle/>
                    <a:p>
                      <a:pPr marR="299085" algn="r">
                        <a:lnSpc>
                          <a:spcPct val="100000"/>
                        </a:lnSpc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33.440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20" algn="ctr">
                        <a:lnSpc>
                          <a:spcPct val="100000"/>
                        </a:lnSpc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0.000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319405" algn="r">
                        <a:lnSpc>
                          <a:spcPct val="100000"/>
                        </a:lnSpc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28.963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4604" algn="r">
                        <a:lnSpc>
                          <a:spcPct val="100000"/>
                        </a:lnSpc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28.963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74119">
                <a:tc>
                  <a:txBody>
                    <a:bodyPr/>
                    <a:lstStyle/>
                    <a:p>
                      <a:pPr marL="20320">
                        <a:lnSpc>
                          <a:spcPts val="685"/>
                        </a:lnSpc>
                        <a:spcBef>
                          <a:spcPts val="125"/>
                        </a:spcBef>
                        <a:tabLst>
                          <a:tab pos="1759585" algn="l"/>
                        </a:tabLst>
                      </a:pPr>
                      <a:r>
                        <a:rPr sz="400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Peak</a:t>
                      </a:r>
                      <a:r>
                        <a:rPr sz="400" spc="5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 Current </a:t>
                      </a:r>
                      <a:r>
                        <a:rPr sz="400" spc="10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400" spc="5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(kA), </a:t>
                      </a:r>
                      <a:r>
                        <a:rPr sz="400" spc="15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400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Method</a:t>
                      </a:r>
                      <a:r>
                        <a:rPr sz="400" spc="5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400" spc="10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C	</a:t>
                      </a:r>
                      <a:r>
                        <a:rPr sz="400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: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10181" marB="0"/>
                </a:tc>
                <a:tc>
                  <a:txBody>
                    <a:bodyPr/>
                    <a:lstStyle/>
                    <a:p>
                      <a:pPr marR="299085" algn="r">
                        <a:lnSpc>
                          <a:spcPct val="100000"/>
                        </a:lnSpc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75.949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20" algn="ctr">
                        <a:lnSpc>
                          <a:spcPct val="100000"/>
                        </a:lnSpc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0.000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319405" algn="r">
                        <a:lnSpc>
                          <a:spcPct val="100000"/>
                        </a:lnSpc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65.781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4604" algn="r">
                        <a:lnSpc>
                          <a:spcPct val="100000"/>
                        </a:lnSpc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65.781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74118">
                <a:tc>
                  <a:txBody>
                    <a:bodyPr/>
                    <a:lstStyle/>
                    <a:p>
                      <a:pPr marL="20320">
                        <a:lnSpc>
                          <a:spcPts val="685"/>
                        </a:lnSpc>
                        <a:spcBef>
                          <a:spcPts val="125"/>
                        </a:spcBef>
                        <a:tabLst>
                          <a:tab pos="1759585" algn="l"/>
                        </a:tabLst>
                      </a:pPr>
                      <a:r>
                        <a:rPr sz="400" spc="5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Breaking Current </a:t>
                      </a:r>
                      <a:r>
                        <a:rPr sz="400" spc="20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400" spc="5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(kA, rms,</a:t>
                      </a:r>
                      <a:r>
                        <a:rPr sz="400" spc="10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400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symm)	: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10181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20" algn="ctr">
                        <a:lnSpc>
                          <a:spcPct val="100000"/>
                        </a:lnSpc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0.000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319405" algn="r">
                        <a:lnSpc>
                          <a:spcPct val="100000"/>
                        </a:lnSpc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28.963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4604" algn="r">
                        <a:lnSpc>
                          <a:spcPct val="100000"/>
                        </a:lnSpc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28.963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69886">
                <a:tc>
                  <a:txBody>
                    <a:bodyPr/>
                    <a:lstStyle/>
                    <a:p>
                      <a:pPr marL="20320">
                        <a:lnSpc>
                          <a:spcPts val="635"/>
                        </a:lnSpc>
                        <a:spcBef>
                          <a:spcPts val="125"/>
                        </a:spcBef>
                        <a:tabLst>
                          <a:tab pos="1759585" algn="l"/>
                        </a:tabLst>
                      </a:pPr>
                      <a:r>
                        <a:rPr sz="400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Steady</a:t>
                      </a:r>
                      <a:r>
                        <a:rPr sz="400" spc="5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400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State</a:t>
                      </a:r>
                      <a:r>
                        <a:rPr sz="400" spc="5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 Current </a:t>
                      </a:r>
                      <a:r>
                        <a:rPr sz="400" spc="15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400" spc="5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(kA,</a:t>
                      </a:r>
                      <a:r>
                        <a:rPr sz="400" spc="10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400" spc="5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rms)	</a:t>
                      </a:r>
                      <a:r>
                        <a:rPr sz="400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: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10181" marB="0"/>
                </a:tc>
                <a:tc>
                  <a:txBody>
                    <a:bodyPr/>
                    <a:lstStyle/>
                    <a:p>
                      <a:pPr marR="299085" algn="r">
                        <a:lnSpc>
                          <a:spcPct val="100000"/>
                        </a:lnSpc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33.440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20" algn="ctr">
                        <a:lnSpc>
                          <a:spcPct val="100000"/>
                        </a:lnSpc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0.000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319405" algn="r">
                        <a:lnSpc>
                          <a:spcPct val="100000"/>
                        </a:lnSpc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28.963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4604" algn="r">
                        <a:lnSpc>
                          <a:spcPct val="100000"/>
                        </a:lnSpc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28.963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</a:tbl>
          </a:graphicData>
        </a:graphic>
      </p:graphicFrame>
      <p:sp>
        <p:nvSpPr>
          <p:cNvPr id="35" name="object 35"/>
          <p:cNvSpPr txBox="1"/>
          <p:nvPr/>
        </p:nvSpPr>
        <p:spPr>
          <a:xfrm>
            <a:off x="436514" y="4167579"/>
            <a:ext cx="3079365" cy="195200"/>
          </a:xfrm>
          <a:prstGeom prst="rect">
            <a:avLst/>
          </a:prstGeom>
        </p:spPr>
        <p:txBody>
          <a:bodyPr vert="horz" wrap="square" lIns="0" tIns="28212" rIns="0" bIns="0" rtlCol="0">
            <a:spAutoFit/>
          </a:bodyPr>
          <a:lstStyle/>
          <a:p>
            <a:pPr marL="10259">
              <a:spcBef>
                <a:spcPts val="222"/>
              </a:spcBef>
            </a:pPr>
            <a:r>
              <a:rPr sz="500" spc="4" dirty="0">
                <a:solidFill>
                  <a:srgbClr val="000080"/>
                </a:solidFill>
                <a:latin typeface="Times New Roman"/>
                <a:cs typeface="Times New Roman"/>
              </a:rPr>
              <a:t># </a:t>
            </a:r>
            <a:r>
              <a:rPr sz="500" spc="125" dirty="0">
                <a:solidFill>
                  <a:srgbClr val="000080"/>
                </a:solidFill>
                <a:latin typeface="Times New Roman"/>
                <a:cs typeface="Times New Roman"/>
              </a:rPr>
              <a:t> </a:t>
            </a:r>
            <a:r>
              <a:rPr sz="500" spc="4" dirty="0">
                <a:solidFill>
                  <a:srgbClr val="000080"/>
                </a:solidFill>
                <a:latin typeface="Times New Roman"/>
                <a:cs typeface="Times New Roman"/>
              </a:rPr>
              <a:t>Indicates</a:t>
            </a:r>
            <a:r>
              <a:rPr sz="500" spc="-4" dirty="0">
                <a:solidFill>
                  <a:srgbClr val="000080"/>
                </a:solidFill>
                <a:latin typeface="Times New Roman"/>
                <a:cs typeface="Times New Roman"/>
              </a:rPr>
              <a:t> </a:t>
            </a:r>
            <a:r>
              <a:rPr sz="500" spc="4" dirty="0">
                <a:solidFill>
                  <a:srgbClr val="000080"/>
                </a:solidFill>
                <a:latin typeface="Times New Roman"/>
                <a:cs typeface="Times New Roman"/>
              </a:rPr>
              <a:t>a</a:t>
            </a:r>
            <a:r>
              <a:rPr sz="500" dirty="0">
                <a:solidFill>
                  <a:srgbClr val="000080"/>
                </a:solidFill>
                <a:latin typeface="Times New Roman"/>
                <a:cs typeface="Times New Roman"/>
              </a:rPr>
              <a:t> </a:t>
            </a:r>
            <a:r>
              <a:rPr sz="500" spc="4" dirty="0">
                <a:solidFill>
                  <a:srgbClr val="000080"/>
                </a:solidFill>
                <a:latin typeface="Times New Roman"/>
                <a:cs typeface="Times New Roman"/>
              </a:rPr>
              <a:t>fault</a:t>
            </a:r>
            <a:r>
              <a:rPr sz="500" dirty="0">
                <a:solidFill>
                  <a:srgbClr val="000080"/>
                </a:solidFill>
                <a:latin typeface="Times New Roman"/>
                <a:cs typeface="Times New Roman"/>
              </a:rPr>
              <a:t> </a:t>
            </a:r>
            <a:r>
              <a:rPr sz="500" spc="4" dirty="0">
                <a:solidFill>
                  <a:srgbClr val="000080"/>
                </a:solidFill>
                <a:latin typeface="Times New Roman"/>
                <a:cs typeface="Times New Roman"/>
              </a:rPr>
              <a:t>current</a:t>
            </a:r>
            <a:r>
              <a:rPr sz="500" spc="-4" dirty="0">
                <a:solidFill>
                  <a:srgbClr val="000080"/>
                </a:solidFill>
                <a:latin typeface="Times New Roman"/>
                <a:cs typeface="Times New Roman"/>
              </a:rPr>
              <a:t> </a:t>
            </a:r>
            <a:r>
              <a:rPr sz="500" spc="4" dirty="0">
                <a:solidFill>
                  <a:srgbClr val="000080"/>
                </a:solidFill>
                <a:latin typeface="Times New Roman"/>
                <a:cs typeface="Times New Roman"/>
              </a:rPr>
              <a:t>contribution</a:t>
            </a:r>
            <a:r>
              <a:rPr sz="500" dirty="0">
                <a:solidFill>
                  <a:srgbClr val="000080"/>
                </a:solidFill>
                <a:latin typeface="Times New Roman"/>
                <a:cs typeface="Times New Roman"/>
              </a:rPr>
              <a:t> </a:t>
            </a:r>
            <a:r>
              <a:rPr sz="500" spc="4" dirty="0">
                <a:solidFill>
                  <a:srgbClr val="000080"/>
                </a:solidFill>
                <a:latin typeface="Times New Roman"/>
                <a:cs typeface="Times New Roman"/>
              </a:rPr>
              <a:t>from</a:t>
            </a:r>
            <a:r>
              <a:rPr sz="500" spc="125" dirty="0">
                <a:solidFill>
                  <a:srgbClr val="000080"/>
                </a:solidFill>
                <a:latin typeface="Times New Roman"/>
                <a:cs typeface="Times New Roman"/>
              </a:rPr>
              <a:t> </a:t>
            </a:r>
            <a:r>
              <a:rPr sz="500" spc="4" dirty="0">
                <a:solidFill>
                  <a:srgbClr val="000080"/>
                </a:solidFill>
                <a:latin typeface="Times New Roman"/>
                <a:cs typeface="Times New Roman"/>
              </a:rPr>
              <a:t>a</a:t>
            </a:r>
            <a:r>
              <a:rPr sz="500" spc="-4" dirty="0">
                <a:solidFill>
                  <a:srgbClr val="000080"/>
                </a:solidFill>
                <a:latin typeface="Times New Roman"/>
                <a:cs typeface="Times New Roman"/>
              </a:rPr>
              <a:t> </a:t>
            </a:r>
            <a:r>
              <a:rPr sz="500" spc="4" dirty="0">
                <a:solidFill>
                  <a:srgbClr val="000080"/>
                </a:solidFill>
                <a:latin typeface="Times New Roman"/>
                <a:cs typeface="Times New Roman"/>
              </a:rPr>
              <a:t>three-winding</a:t>
            </a:r>
            <a:r>
              <a:rPr sz="500" dirty="0">
                <a:solidFill>
                  <a:srgbClr val="000080"/>
                </a:solidFill>
                <a:latin typeface="Times New Roman"/>
                <a:cs typeface="Times New Roman"/>
              </a:rPr>
              <a:t> </a:t>
            </a:r>
            <a:r>
              <a:rPr sz="500" spc="4" dirty="0">
                <a:solidFill>
                  <a:srgbClr val="000080"/>
                </a:solidFill>
                <a:latin typeface="Times New Roman"/>
                <a:cs typeface="Times New Roman"/>
              </a:rPr>
              <a:t>transformer.</a:t>
            </a:r>
            <a:endParaRPr sz="500">
              <a:latin typeface="Times New Roman"/>
              <a:cs typeface="Times New Roman"/>
            </a:endParaRPr>
          </a:p>
          <a:p>
            <a:pPr marL="10259">
              <a:spcBef>
                <a:spcPts val="145"/>
              </a:spcBef>
            </a:pPr>
            <a:r>
              <a:rPr sz="500" spc="4" dirty="0">
                <a:solidFill>
                  <a:srgbClr val="008000"/>
                </a:solidFill>
                <a:latin typeface="Times New Roman"/>
                <a:cs typeface="Times New Roman"/>
              </a:rPr>
              <a:t>*  </a:t>
            </a:r>
            <a:r>
              <a:rPr sz="500" spc="8" dirty="0">
                <a:solidFill>
                  <a:srgbClr val="008000"/>
                </a:solidFill>
                <a:latin typeface="Times New Roman"/>
                <a:cs typeface="Times New Roman"/>
              </a:rPr>
              <a:t> </a:t>
            </a:r>
            <a:r>
              <a:rPr sz="500" spc="4" dirty="0">
                <a:solidFill>
                  <a:srgbClr val="000080"/>
                </a:solidFill>
                <a:latin typeface="Times New Roman"/>
                <a:cs typeface="Times New Roman"/>
              </a:rPr>
              <a:t>Indicates</a:t>
            </a:r>
            <a:r>
              <a:rPr sz="500" dirty="0">
                <a:solidFill>
                  <a:srgbClr val="000080"/>
                </a:solidFill>
                <a:latin typeface="Times New Roman"/>
                <a:cs typeface="Times New Roman"/>
              </a:rPr>
              <a:t> </a:t>
            </a:r>
            <a:r>
              <a:rPr sz="500" spc="4" dirty="0">
                <a:solidFill>
                  <a:srgbClr val="000080"/>
                </a:solidFill>
                <a:latin typeface="Times New Roman"/>
                <a:cs typeface="Times New Roman"/>
              </a:rPr>
              <a:t>a</a:t>
            </a:r>
            <a:r>
              <a:rPr sz="500" dirty="0">
                <a:solidFill>
                  <a:srgbClr val="000080"/>
                </a:solidFill>
                <a:latin typeface="Times New Roman"/>
                <a:cs typeface="Times New Roman"/>
              </a:rPr>
              <a:t> </a:t>
            </a:r>
            <a:r>
              <a:rPr sz="500" spc="4" dirty="0">
                <a:solidFill>
                  <a:srgbClr val="000080"/>
                </a:solidFill>
                <a:latin typeface="Times New Roman"/>
                <a:cs typeface="Times New Roman"/>
              </a:rPr>
              <a:t>zero </a:t>
            </a:r>
            <a:r>
              <a:rPr sz="500" dirty="0">
                <a:solidFill>
                  <a:srgbClr val="000080"/>
                </a:solidFill>
                <a:latin typeface="Times New Roman"/>
                <a:cs typeface="Times New Roman"/>
              </a:rPr>
              <a:t>sequence </a:t>
            </a:r>
            <a:r>
              <a:rPr sz="500" spc="4" dirty="0">
                <a:solidFill>
                  <a:srgbClr val="000080"/>
                </a:solidFill>
                <a:latin typeface="Times New Roman"/>
                <a:cs typeface="Times New Roman"/>
              </a:rPr>
              <a:t>fault current</a:t>
            </a:r>
            <a:r>
              <a:rPr sz="500" dirty="0">
                <a:solidFill>
                  <a:srgbClr val="000080"/>
                </a:solidFill>
                <a:latin typeface="Times New Roman"/>
                <a:cs typeface="Times New Roman"/>
              </a:rPr>
              <a:t> </a:t>
            </a:r>
            <a:r>
              <a:rPr sz="500" spc="4" dirty="0">
                <a:solidFill>
                  <a:srgbClr val="000080"/>
                </a:solidFill>
                <a:latin typeface="Times New Roman"/>
                <a:cs typeface="Times New Roman"/>
              </a:rPr>
              <a:t>contribution</a:t>
            </a:r>
            <a:r>
              <a:rPr sz="500" dirty="0">
                <a:solidFill>
                  <a:srgbClr val="000080"/>
                </a:solidFill>
                <a:latin typeface="Times New Roman"/>
                <a:cs typeface="Times New Roman"/>
              </a:rPr>
              <a:t> </a:t>
            </a:r>
            <a:r>
              <a:rPr sz="500" spc="4" dirty="0">
                <a:solidFill>
                  <a:srgbClr val="000080"/>
                </a:solidFill>
                <a:latin typeface="Times New Roman"/>
                <a:cs typeface="Times New Roman"/>
              </a:rPr>
              <a:t>(3I0) from</a:t>
            </a:r>
            <a:r>
              <a:rPr sz="500" dirty="0">
                <a:solidFill>
                  <a:srgbClr val="000080"/>
                </a:solidFill>
                <a:latin typeface="Times New Roman"/>
                <a:cs typeface="Times New Roman"/>
              </a:rPr>
              <a:t> </a:t>
            </a:r>
            <a:r>
              <a:rPr sz="500" spc="4" dirty="0">
                <a:solidFill>
                  <a:srgbClr val="000080"/>
                </a:solidFill>
                <a:latin typeface="Times New Roman"/>
                <a:cs typeface="Times New Roman"/>
              </a:rPr>
              <a:t>a</a:t>
            </a:r>
            <a:r>
              <a:rPr sz="500" dirty="0">
                <a:solidFill>
                  <a:srgbClr val="000080"/>
                </a:solidFill>
                <a:latin typeface="Times New Roman"/>
                <a:cs typeface="Times New Roman"/>
              </a:rPr>
              <a:t> </a:t>
            </a:r>
            <a:r>
              <a:rPr sz="500" spc="4" dirty="0">
                <a:solidFill>
                  <a:srgbClr val="000080"/>
                </a:solidFill>
                <a:latin typeface="Times New Roman"/>
                <a:cs typeface="Times New Roman"/>
              </a:rPr>
              <a:t>grounded </a:t>
            </a:r>
            <a:r>
              <a:rPr sz="500" dirty="0">
                <a:solidFill>
                  <a:srgbClr val="000080"/>
                </a:solidFill>
                <a:latin typeface="Times New Roman"/>
                <a:cs typeface="Times New Roman"/>
              </a:rPr>
              <a:t>Delta-</a:t>
            </a:r>
            <a:r>
              <a:rPr sz="500" spc="-40" dirty="0">
                <a:solidFill>
                  <a:srgbClr val="000080"/>
                </a:solidFill>
                <a:latin typeface="Times New Roman"/>
                <a:cs typeface="Times New Roman"/>
              </a:rPr>
              <a:t> </a:t>
            </a:r>
            <a:r>
              <a:rPr sz="500" spc="8" dirty="0">
                <a:solidFill>
                  <a:srgbClr val="000080"/>
                </a:solidFill>
                <a:latin typeface="Times New Roman"/>
                <a:cs typeface="Times New Roman"/>
              </a:rPr>
              <a:t>Y</a:t>
            </a:r>
            <a:r>
              <a:rPr sz="500" spc="-20" dirty="0">
                <a:solidFill>
                  <a:srgbClr val="000080"/>
                </a:solidFill>
                <a:latin typeface="Times New Roman"/>
                <a:cs typeface="Times New Roman"/>
              </a:rPr>
              <a:t> </a:t>
            </a:r>
            <a:r>
              <a:rPr sz="500" spc="4" dirty="0">
                <a:solidFill>
                  <a:srgbClr val="000080"/>
                </a:solidFill>
                <a:latin typeface="Times New Roman"/>
                <a:cs typeface="Times New Roman"/>
              </a:rPr>
              <a:t>transformer.</a:t>
            </a:r>
            <a:endParaRPr sz="5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70164" y="1219290"/>
            <a:ext cx="7068656" cy="0"/>
          </a:xfrm>
          <a:custGeom>
            <a:avLst/>
            <a:gdLst/>
            <a:ahLst/>
            <a:cxnLst/>
            <a:rect l="l" t="t" r="r" b="b"/>
            <a:pathLst>
              <a:path w="7177405">
                <a:moveTo>
                  <a:pt x="0" y="0"/>
                </a:moveTo>
                <a:lnTo>
                  <a:pt x="7177405" y="0"/>
                </a:lnTo>
              </a:path>
            </a:pathLst>
          </a:custGeom>
          <a:ln w="3175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70164" y="1469745"/>
            <a:ext cx="7068656" cy="0"/>
          </a:xfrm>
          <a:custGeom>
            <a:avLst/>
            <a:gdLst/>
            <a:ahLst/>
            <a:cxnLst/>
            <a:rect l="l" t="t" r="r" b="b"/>
            <a:pathLst>
              <a:path w="7177405">
                <a:moveTo>
                  <a:pt x="0" y="0"/>
                </a:moveTo>
                <a:lnTo>
                  <a:pt x="7177405" y="0"/>
                </a:lnTo>
              </a:path>
            </a:pathLst>
          </a:custGeom>
          <a:ln w="3175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371476" y="706976"/>
            <a:ext cx="363345" cy="259663"/>
          </a:xfrm>
          <a:prstGeom prst="rect">
            <a:avLst/>
          </a:prstGeom>
        </p:spPr>
        <p:txBody>
          <a:bodyPr vert="horz" wrap="square" lIns="0" tIns="10772" rIns="0" bIns="0" rtlCol="0">
            <a:spAutoFit/>
          </a:bodyPr>
          <a:lstStyle/>
          <a:p>
            <a:pPr marL="10259">
              <a:spcBef>
                <a:spcPts val="85"/>
              </a:spcBef>
            </a:pPr>
            <a:r>
              <a:rPr sz="600" dirty="0">
                <a:solidFill>
                  <a:srgbClr val="000080"/>
                </a:solidFill>
                <a:latin typeface="Times New Roman"/>
                <a:cs typeface="Times New Roman"/>
              </a:rPr>
              <a:t>Location:</a:t>
            </a:r>
            <a:endParaRPr sz="600">
              <a:latin typeface="Times New Roman"/>
              <a:cs typeface="Times New Roman"/>
            </a:endParaRPr>
          </a:p>
          <a:p>
            <a:pPr marL="10259">
              <a:spcBef>
                <a:spcPts val="493"/>
              </a:spcBef>
            </a:pPr>
            <a:r>
              <a:rPr sz="600" dirty="0">
                <a:solidFill>
                  <a:srgbClr val="000080"/>
                </a:solidFill>
                <a:latin typeface="Times New Roman"/>
                <a:cs typeface="Times New Roman"/>
              </a:rPr>
              <a:t>Contract: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87411" y="706976"/>
            <a:ext cx="439016" cy="103210"/>
          </a:xfrm>
          <a:prstGeom prst="rect">
            <a:avLst/>
          </a:prstGeom>
        </p:spPr>
        <p:txBody>
          <a:bodyPr vert="horz" wrap="square" lIns="0" tIns="10772" rIns="0" bIns="0" rtlCol="0">
            <a:spAutoFit/>
          </a:bodyPr>
          <a:lstStyle/>
          <a:p>
            <a:pPr marL="10259">
              <a:spcBef>
                <a:spcPts val="85"/>
              </a:spcBef>
            </a:pPr>
            <a:r>
              <a:rPr sz="600" dirty="0">
                <a:latin typeface="Times New Roman"/>
                <a:cs typeface="Times New Roman"/>
              </a:rPr>
              <a:t>El</a:t>
            </a:r>
            <a:r>
              <a:rPr sz="600" spc="-36" dirty="0">
                <a:latin typeface="Times New Roman"/>
                <a:cs typeface="Times New Roman"/>
              </a:rPr>
              <a:t> </a:t>
            </a:r>
            <a:r>
              <a:rPr sz="600" spc="-4" dirty="0">
                <a:latin typeface="Times New Roman"/>
                <a:cs typeface="Times New Roman"/>
              </a:rPr>
              <a:t>Salvador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71475" y="943178"/>
            <a:ext cx="377729" cy="259663"/>
          </a:xfrm>
          <a:prstGeom prst="rect">
            <a:avLst/>
          </a:prstGeom>
        </p:spPr>
        <p:txBody>
          <a:bodyPr vert="horz" wrap="square" lIns="0" tIns="10772" rIns="0" bIns="0" rtlCol="0">
            <a:spAutoFit/>
          </a:bodyPr>
          <a:lstStyle/>
          <a:p>
            <a:pPr marL="10259">
              <a:spcBef>
                <a:spcPts val="85"/>
              </a:spcBef>
            </a:pPr>
            <a:r>
              <a:rPr sz="600" dirty="0">
                <a:solidFill>
                  <a:srgbClr val="000080"/>
                </a:solidFill>
                <a:latin typeface="Times New Roman"/>
                <a:cs typeface="Times New Roman"/>
              </a:rPr>
              <a:t>Engineer:</a:t>
            </a:r>
            <a:endParaRPr sz="600">
              <a:latin typeface="Times New Roman"/>
              <a:cs typeface="Times New Roman"/>
            </a:endParaRPr>
          </a:p>
          <a:p>
            <a:pPr marL="10259">
              <a:spcBef>
                <a:spcPts val="517"/>
              </a:spcBef>
            </a:pPr>
            <a:r>
              <a:rPr sz="600" spc="-4" dirty="0">
                <a:solidFill>
                  <a:srgbClr val="000080"/>
                </a:solidFill>
                <a:latin typeface="Times New Roman"/>
                <a:cs typeface="Times New Roman"/>
              </a:rPr>
              <a:t>Filename: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87412" y="943178"/>
            <a:ext cx="769841" cy="259663"/>
          </a:xfrm>
          <a:prstGeom prst="rect">
            <a:avLst/>
          </a:prstGeom>
        </p:spPr>
        <p:txBody>
          <a:bodyPr vert="horz" wrap="square" lIns="0" tIns="10772" rIns="0" bIns="0" rtlCol="0">
            <a:spAutoFit/>
          </a:bodyPr>
          <a:lstStyle/>
          <a:p>
            <a:pPr marL="10259">
              <a:spcBef>
                <a:spcPts val="85"/>
              </a:spcBef>
            </a:pPr>
            <a:r>
              <a:rPr sz="600" spc="-4" dirty="0">
                <a:latin typeface="Times New Roman"/>
                <a:cs typeface="Times New Roman"/>
              </a:rPr>
              <a:t>Jaime</a:t>
            </a:r>
            <a:r>
              <a:rPr sz="600" spc="-24" dirty="0">
                <a:latin typeface="Times New Roman"/>
                <a:cs typeface="Times New Roman"/>
              </a:rPr>
              <a:t> </a:t>
            </a:r>
            <a:r>
              <a:rPr sz="600" spc="-4" dirty="0">
                <a:latin typeface="Times New Roman"/>
                <a:cs typeface="Times New Roman"/>
              </a:rPr>
              <a:t>Guevara</a:t>
            </a:r>
            <a:endParaRPr sz="600">
              <a:latin typeface="Times New Roman"/>
              <a:cs typeface="Times New Roman"/>
            </a:endParaRPr>
          </a:p>
          <a:p>
            <a:pPr marL="10259">
              <a:spcBef>
                <a:spcPts val="517"/>
              </a:spcBef>
            </a:pPr>
            <a:r>
              <a:rPr sz="600" spc="-4" dirty="0">
                <a:latin typeface="Times New Roman"/>
                <a:cs typeface="Times New Roman"/>
              </a:rPr>
              <a:t>SimulacionCH15Sep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190683" y="1005080"/>
            <a:ext cx="1101292" cy="103210"/>
          </a:xfrm>
          <a:prstGeom prst="rect">
            <a:avLst/>
          </a:prstGeom>
        </p:spPr>
        <p:txBody>
          <a:bodyPr vert="horz" wrap="square" lIns="0" tIns="10772" rIns="0" bIns="0" rtlCol="0">
            <a:spAutoFit/>
          </a:bodyPr>
          <a:lstStyle/>
          <a:p>
            <a:pPr marL="10259">
              <a:spcBef>
                <a:spcPts val="85"/>
              </a:spcBef>
            </a:pPr>
            <a:r>
              <a:rPr sz="600" spc="-4" dirty="0">
                <a:solidFill>
                  <a:srgbClr val="000080"/>
                </a:solidFill>
                <a:latin typeface="Times New Roman"/>
                <a:cs typeface="Times New Roman"/>
              </a:rPr>
              <a:t>Study</a:t>
            </a:r>
            <a:r>
              <a:rPr sz="600" spc="-8" dirty="0">
                <a:solidFill>
                  <a:srgbClr val="000080"/>
                </a:solidFill>
                <a:latin typeface="Times New Roman"/>
                <a:cs typeface="Times New Roman"/>
              </a:rPr>
              <a:t> </a:t>
            </a:r>
            <a:r>
              <a:rPr sz="600" dirty="0">
                <a:solidFill>
                  <a:srgbClr val="000080"/>
                </a:solidFill>
                <a:latin typeface="Times New Roman"/>
                <a:cs typeface="Times New Roman"/>
              </a:rPr>
              <a:t>Case:</a:t>
            </a:r>
            <a:r>
              <a:rPr sz="600" spc="271" dirty="0">
                <a:solidFill>
                  <a:srgbClr val="000080"/>
                </a:solidFill>
                <a:latin typeface="Times New Roman"/>
                <a:cs typeface="Times New Roman"/>
              </a:rPr>
              <a:t> </a:t>
            </a:r>
            <a:r>
              <a:rPr sz="600" dirty="0">
                <a:latin typeface="Times New Roman"/>
                <a:cs typeface="Times New Roman"/>
              </a:rPr>
              <a:t>BUS0.48kV_1G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589050" y="552167"/>
            <a:ext cx="304559" cy="269237"/>
          </a:xfrm>
          <a:prstGeom prst="rect">
            <a:avLst/>
          </a:prstGeom>
        </p:spPr>
        <p:txBody>
          <a:bodyPr vert="horz" wrap="square" lIns="0" tIns="45653" rIns="0" bIns="0" rtlCol="0">
            <a:spAutoFit/>
          </a:bodyPr>
          <a:lstStyle/>
          <a:p>
            <a:pPr marL="15902">
              <a:spcBef>
                <a:spcPts val="359"/>
              </a:spcBef>
            </a:pPr>
            <a:r>
              <a:rPr sz="600" b="1" spc="-4" dirty="0">
                <a:solidFill>
                  <a:srgbClr val="800000"/>
                </a:solidFill>
                <a:latin typeface="Times New Roman"/>
                <a:cs typeface="Times New Roman"/>
              </a:rPr>
              <a:t>ETAP</a:t>
            </a:r>
            <a:endParaRPr sz="600">
              <a:latin typeface="Times New Roman"/>
              <a:cs typeface="Times New Roman"/>
            </a:endParaRPr>
          </a:p>
          <a:p>
            <a:pPr marL="10259">
              <a:spcBef>
                <a:spcPts val="254"/>
              </a:spcBef>
            </a:pPr>
            <a:r>
              <a:rPr sz="600" dirty="0">
                <a:solidFill>
                  <a:srgbClr val="800000"/>
                </a:solidFill>
                <a:latin typeface="Times New Roman"/>
                <a:cs typeface="Times New Roman"/>
              </a:rPr>
              <a:t>16.0.0C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847292" y="588875"/>
            <a:ext cx="221384" cy="103210"/>
          </a:xfrm>
          <a:prstGeom prst="rect">
            <a:avLst/>
          </a:prstGeom>
        </p:spPr>
        <p:txBody>
          <a:bodyPr vert="horz" wrap="square" lIns="0" tIns="10772" rIns="0" bIns="0" rtlCol="0">
            <a:spAutoFit/>
          </a:bodyPr>
          <a:lstStyle/>
          <a:p>
            <a:pPr marL="10259">
              <a:spcBef>
                <a:spcPts val="85"/>
              </a:spcBef>
            </a:pPr>
            <a:r>
              <a:rPr sz="600" spc="-4" dirty="0">
                <a:solidFill>
                  <a:srgbClr val="000080"/>
                </a:solidFill>
                <a:latin typeface="Times New Roman"/>
                <a:cs typeface="Times New Roman"/>
              </a:rPr>
              <a:t>Page: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306946" y="588875"/>
            <a:ext cx="69417" cy="103210"/>
          </a:xfrm>
          <a:prstGeom prst="rect">
            <a:avLst/>
          </a:prstGeom>
        </p:spPr>
        <p:txBody>
          <a:bodyPr vert="horz" wrap="square" lIns="0" tIns="10772" rIns="0" bIns="0" rtlCol="0">
            <a:spAutoFit/>
          </a:bodyPr>
          <a:lstStyle/>
          <a:p>
            <a:pPr marL="10259">
              <a:spcBef>
                <a:spcPts val="85"/>
              </a:spcBef>
            </a:pPr>
            <a:r>
              <a:rPr sz="600" dirty="0">
                <a:latin typeface="Times New Roman"/>
                <a:cs typeface="Times New Roman"/>
              </a:rPr>
              <a:t>1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847292" y="706976"/>
            <a:ext cx="216381" cy="259663"/>
          </a:xfrm>
          <a:prstGeom prst="rect">
            <a:avLst/>
          </a:prstGeom>
        </p:spPr>
        <p:txBody>
          <a:bodyPr vert="horz" wrap="square" lIns="0" tIns="10772" rIns="0" bIns="0" rtlCol="0">
            <a:spAutoFit/>
          </a:bodyPr>
          <a:lstStyle/>
          <a:p>
            <a:pPr marL="10259">
              <a:spcBef>
                <a:spcPts val="85"/>
              </a:spcBef>
            </a:pPr>
            <a:r>
              <a:rPr sz="600" spc="-4" dirty="0">
                <a:solidFill>
                  <a:srgbClr val="000080"/>
                </a:solidFill>
                <a:latin typeface="Times New Roman"/>
                <a:cs typeface="Times New Roman"/>
              </a:rPr>
              <a:t>Date:</a:t>
            </a:r>
            <a:endParaRPr sz="600">
              <a:latin typeface="Times New Roman"/>
              <a:cs typeface="Times New Roman"/>
            </a:endParaRPr>
          </a:p>
          <a:p>
            <a:pPr marL="10259">
              <a:spcBef>
                <a:spcPts val="493"/>
              </a:spcBef>
            </a:pPr>
            <a:r>
              <a:rPr sz="600" spc="-4" dirty="0">
                <a:solidFill>
                  <a:srgbClr val="000080"/>
                </a:solidFill>
                <a:latin typeface="Times New Roman"/>
                <a:cs typeface="Times New Roman"/>
              </a:rPr>
              <a:t>SN: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306945" y="706976"/>
            <a:ext cx="436514" cy="259663"/>
          </a:xfrm>
          <a:prstGeom prst="rect">
            <a:avLst/>
          </a:prstGeom>
        </p:spPr>
        <p:txBody>
          <a:bodyPr vert="horz" wrap="square" lIns="0" tIns="10772" rIns="0" bIns="0" rtlCol="0">
            <a:spAutoFit/>
          </a:bodyPr>
          <a:lstStyle/>
          <a:p>
            <a:pPr marL="10259">
              <a:spcBef>
                <a:spcPts val="85"/>
              </a:spcBef>
            </a:pPr>
            <a:r>
              <a:rPr sz="600" dirty="0">
                <a:latin typeface="Times New Roman"/>
                <a:cs typeface="Times New Roman"/>
              </a:rPr>
              <a:t>20-09-2021</a:t>
            </a:r>
            <a:endParaRPr sz="600">
              <a:latin typeface="Times New Roman"/>
              <a:cs typeface="Times New Roman"/>
            </a:endParaRPr>
          </a:p>
          <a:p>
            <a:pPr marL="10259">
              <a:spcBef>
                <a:spcPts val="493"/>
              </a:spcBef>
            </a:pPr>
            <a:r>
              <a:rPr sz="600" dirty="0">
                <a:latin typeface="Times New Roman"/>
                <a:cs typeface="Times New Roman"/>
              </a:rPr>
              <a:t>4359168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71476" y="588875"/>
            <a:ext cx="299556" cy="103210"/>
          </a:xfrm>
          <a:prstGeom prst="rect">
            <a:avLst/>
          </a:prstGeom>
        </p:spPr>
        <p:txBody>
          <a:bodyPr vert="horz" wrap="square" lIns="0" tIns="10772" rIns="0" bIns="0" rtlCol="0">
            <a:spAutoFit/>
          </a:bodyPr>
          <a:lstStyle/>
          <a:p>
            <a:pPr marL="10259">
              <a:spcBef>
                <a:spcPts val="85"/>
              </a:spcBef>
            </a:pPr>
            <a:r>
              <a:rPr sz="600" spc="-4" dirty="0">
                <a:solidFill>
                  <a:srgbClr val="000080"/>
                </a:solidFill>
                <a:latin typeface="Times New Roman"/>
                <a:cs typeface="Times New Roman"/>
              </a:rPr>
              <a:t>Project: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87412" y="588875"/>
            <a:ext cx="874905" cy="103210"/>
          </a:xfrm>
          <a:prstGeom prst="rect">
            <a:avLst/>
          </a:prstGeom>
        </p:spPr>
        <p:txBody>
          <a:bodyPr vert="horz" wrap="square" lIns="0" tIns="10772" rIns="0" bIns="0" rtlCol="0">
            <a:spAutoFit/>
          </a:bodyPr>
          <a:lstStyle/>
          <a:p>
            <a:pPr marL="10259">
              <a:spcBef>
                <a:spcPts val="85"/>
              </a:spcBef>
            </a:pPr>
            <a:r>
              <a:rPr sz="600" spc="-4" dirty="0">
                <a:latin typeface="Times New Roman"/>
                <a:cs typeface="Times New Roman"/>
              </a:rPr>
              <a:t>Simulacion</a:t>
            </a:r>
            <a:r>
              <a:rPr sz="600" spc="-24" dirty="0">
                <a:latin typeface="Times New Roman"/>
                <a:cs typeface="Times New Roman"/>
              </a:rPr>
              <a:t> </a:t>
            </a:r>
            <a:r>
              <a:rPr sz="600" dirty="0">
                <a:latin typeface="Times New Roman"/>
                <a:cs typeface="Times New Roman"/>
              </a:rPr>
              <a:t>CH15deSep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847292" y="943178"/>
            <a:ext cx="363345" cy="259663"/>
          </a:xfrm>
          <a:prstGeom prst="rect">
            <a:avLst/>
          </a:prstGeom>
        </p:spPr>
        <p:txBody>
          <a:bodyPr vert="horz" wrap="square" lIns="0" tIns="10772" rIns="0" bIns="0" rtlCol="0">
            <a:spAutoFit/>
          </a:bodyPr>
          <a:lstStyle/>
          <a:p>
            <a:pPr marL="10259">
              <a:spcBef>
                <a:spcPts val="85"/>
              </a:spcBef>
            </a:pPr>
            <a:r>
              <a:rPr sz="600" dirty="0">
                <a:solidFill>
                  <a:srgbClr val="000080"/>
                </a:solidFill>
                <a:latin typeface="Times New Roman"/>
                <a:cs typeface="Times New Roman"/>
              </a:rPr>
              <a:t>Revision:</a:t>
            </a:r>
            <a:endParaRPr sz="600">
              <a:latin typeface="Times New Roman"/>
              <a:cs typeface="Times New Roman"/>
            </a:endParaRPr>
          </a:p>
          <a:p>
            <a:pPr marL="10259">
              <a:spcBef>
                <a:spcPts val="517"/>
              </a:spcBef>
            </a:pPr>
            <a:r>
              <a:rPr sz="600" dirty="0">
                <a:solidFill>
                  <a:srgbClr val="000080"/>
                </a:solidFill>
                <a:latin typeface="Times New Roman"/>
                <a:cs typeface="Times New Roman"/>
              </a:rPr>
              <a:t>Config.: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306946" y="943178"/>
            <a:ext cx="294553" cy="259663"/>
          </a:xfrm>
          <a:prstGeom prst="rect">
            <a:avLst/>
          </a:prstGeom>
        </p:spPr>
        <p:txBody>
          <a:bodyPr vert="horz" wrap="square" lIns="0" tIns="10772" rIns="0" bIns="0" rtlCol="0">
            <a:spAutoFit/>
          </a:bodyPr>
          <a:lstStyle/>
          <a:p>
            <a:pPr marL="10259">
              <a:spcBef>
                <a:spcPts val="85"/>
              </a:spcBef>
            </a:pPr>
            <a:r>
              <a:rPr sz="600" dirty="0">
                <a:latin typeface="Times New Roman"/>
                <a:cs typeface="Times New Roman"/>
              </a:rPr>
              <a:t>Base</a:t>
            </a:r>
            <a:endParaRPr sz="600">
              <a:latin typeface="Times New Roman"/>
              <a:cs typeface="Times New Roman"/>
            </a:endParaRPr>
          </a:p>
          <a:p>
            <a:pPr marL="10259">
              <a:spcBef>
                <a:spcPts val="517"/>
              </a:spcBef>
            </a:pPr>
            <a:r>
              <a:rPr sz="600" spc="-4" dirty="0">
                <a:latin typeface="Times New Roman"/>
                <a:cs typeface="Times New Roman"/>
              </a:rPr>
              <a:t>Normal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065607" y="1620019"/>
            <a:ext cx="1300788" cy="102174"/>
          </a:xfrm>
          <a:prstGeom prst="rect">
            <a:avLst/>
          </a:prstGeom>
        </p:spPr>
        <p:txBody>
          <a:bodyPr vert="horz" wrap="square" lIns="0" tIns="9746" rIns="0" bIns="0" rtlCol="0">
            <a:spAutoFit/>
          </a:bodyPr>
          <a:lstStyle/>
          <a:p>
            <a:pPr marL="10259">
              <a:spcBef>
                <a:spcPts val="77"/>
              </a:spcBef>
            </a:pPr>
            <a:r>
              <a:rPr sz="600" b="1" u="sng" spc="-8" dirty="0">
                <a:solidFill>
                  <a:srgbClr val="000080"/>
                </a:solidFill>
                <a:uFill>
                  <a:solidFill>
                    <a:srgbClr val="000080"/>
                  </a:solidFill>
                </a:uFill>
                <a:latin typeface="Times New Roman"/>
                <a:cs typeface="Times New Roman"/>
              </a:rPr>
              <a:t>SHORT-</a:t>
            </a:r>
            <a:r>
              <a:rPr sz="600" b="1" u="sng" spc="-20" dirty="0">
                <a:solidFill>
                  <a:srgbClr val="000080"/>
                </a:solidFill>
                <a:uFill>
                  <a:solidFill>
                    <a:srgbClr val="00008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600" b="1" u="sng" spc="-8" dirty="0">
                <a:solidFill>
                  <a:srgbClr val="000080"/>
                </a:solidFill>
                <a:uFill>
                  <a:solidFill>
                    <a:srgbClr val="000080"/>
                  </a:solidFill>
                </a:uFill>
                <a:latin typeface="Times New Roman"/>
                <a:cs typeface="Times New Roman"/>
              </a:rPr>
              <a:t>CIRCUIT</a:t>
            </a:r>
            <a:r>
              <a:rPr sz="600" b="1" u="sng" spc="-20" dirty="0">
                <a:solidFill>
                  <a:srgbClr val="000080"/>
                </a:solidFill>
                <a:uFill>
                  <a:solidFill>
                    <a:srgbClr val="00008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600" b="1" u="sng" spc="-8" dirty="0">
                <a:solidFill>
                  <a:srgbClr val="000080"/>
                </a:solidFill>
                <a:uFill>
                  <a:solidFill>
                    <a:srgbClr val="000080"/>
                  </a:solidFill>
                </a:uFill>
                <a:latin typeface="Times New Roman"/>
                <a:cs typeface="Times New Roman"/>
              </a:rPr>
              <a:t>REPORT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36515" y="1878294"/>
            <a:ext cx="612871" cy="323966"/>
          </a:xfrm>
          <a:prstGeom prst="rect">
            <a:avLst/>
          </a:prstGeom>
        </p:spPr>
        <p:txBody>
          <a:bodyPr vert="horz" wrap="square" lIns="0" tIns="16414" rIns="0" bIns="0" rtlCol="0">
            <a:spAutoFit/>
          </a:bodyPr>
          <a:lstStyle/>
          <a:p>
            <a:pPr marL="10259" marR="4104">
              <a:lnSpc>
                <a:spcPct val="111000"/>
              </a:lnSpc>
              <a:spcBef>
                <a:spcPts val="129"/>
              </a:spcBef>
            </a:pPr>
            <a:r>
              <a:rPr sz="600" spc="-4" dirty="0">
                <a:solidFill>
                  <a:srgbClr val="000080"/>
                </a:solidFill>
                <a:latin typeface="Times New Roman"/>
                <a:cs typeface="Times New Roman"/>
              </a:rPr>
              <a:t>Fault </a:t>
            </a:r>
            <a:r>
              <a:rPr sz="600" dirty="0">
                <a:solidFill>
                  <a:srgbClr val="000080"/>
                </a:solidFill>
                <a:latin typeface="Times New Roman"/>
                <a:cs typeface="Times New Roman"/>
              </a:rPr>
              <a:t>at bus: </a:t>
            </a:r>
            <a:r>
              <a:rPr sz="600" spc="4" dirty="0">
                <a:solidFill>
                  <a:srgbClr val="000080"/>
                </a:solidFill>
                <a:latin typeface="Times New Roman"/>
                <a:cs typeface="Times New Roman"/>
              </a:rPr>
              <a:t> </a:t>
            </a:r>
            <a:r>
              <a:rPr sz="600" spc="-4" dirty="0">
                <a:solidFill>
                  <a:srgbClr val="000080"/>
                </a:solidFill>
                <a:latin typeface="Times New Roman"/>
                <a:cs typeface="Times New Roman"/>
              </a:rPr>
              <a:t>Nominal </a:t>
            </a:r>
            <a:r>
              <a:rPr sz="600" dirty="0">
                <a:solidFill>
                  <a:srgbClr val="000080"/>
                </a:solidFill>
                <a:latin typeface="Times New Roman"/>
                <a:cs typeface="Times New Roman"/>
              </a:rPr>
              <a:t>kV </a:t>
            </a:r>
            <a:r>
              <a:rPr sz="600" spc="4" dirty="0">
                <a:solidFill>
                  <a:srgbClr val="000080"/>
                </a:solidFill>
                <a:latin typeface="Times New Roman"/>
                <a:cs typeface="Times New Roman"/>
              </a:rPr>
              <a:t> </a:t>
            </a:r>
            <a:r>
              <a:rPr sz="600" spc="-4" dirty="0">
                <a:solidFill>
                  <a:srgbClr val="000080"/>
                </a:solidFill>
                <a:latin typeface="Times New Roman"/>
                <a:cs typeface="Times New Roman"/>
              </a:rPr>
              <a:t>Voltage</a:t>
            </a:r>
            <a:r>
              <a:rPr sz="600" spc="-24" dirty="0">
                <a:solidFill>
                  <a:srgbClr val="000080"/>
                </a:solidFill>
                <a:latin typeface="Times New Roman"/>
                <a:cs typeface="Times New Roman"/>
              </a:rPr>
              <a:t> </a:t>
            </a:r>
            <a:r>
              <a:rPr sz="600" dirty="0">
                <a:solidFill>
                  <a:srgbClr val="000080"/>
                </a:solidFill>
                <a:latin typeface="Times New Roman"/>
                <a:cs typeface="Times New Roman"/>
              </a:rPr>
              <a:t>c</a:t>
            </a:r>
            <a:r>
              <a:rPr sz="600" spc="-20" dirty="0">
                <a:solidFill>
                  <a:srgbClr val="000080"/>
                </a:solidFill>
                <a:latin typeface="Times New Roman"/>
                <a:cs typeface="Times New Roman"/>
              </a:rPr>
              <a:t> </a:t>
            </a:r>
            <a:r>
              <a:rPr sz="600" spc="-4" dirty="0">
                <a:solidFill>
                  <a:srgbClr val="000080"/>
                </a:solidFill>
                <a:latin typeface="Times New Roman"/>
                <a:cs typeface="Times New Roman"/>
              </a:rPr>
              <a:t>Factor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5221288" y="2322924"/>
            <a:ext cx="1764194" cy="0"/>
          </a:xfrm>
          <a:custGeom>
            <a:avLst/>
            <a:gdLst/>
            <a:ahLst/>
            <a:cxnLst/>
            <a:rect l="l" t="t" r="r" b="b"/>
            <a:pathLst>
              <a:path w="1791334">
                <a:moveTo>
                  <a:pt x="1791335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808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5391390" y="2086803"/>
            <a:ext cx="1465263" cy="266578"/>
          </a:xfrm>
          <a:prstGeom prst="rect">
            <a:avLst/>
          </a:prstGeom>
        </p:spPr>
        <p:txBody>
          <a:bodyPr vert="horz" wrap="square" lIns="0" tIns="9746" rIns="0" bIns="0" rtlCol="0">
            <a:spAutoFit/>
          </a:bodyPr>
          <a:lstStyle/>
          <a:p>
            <a:pPr marL="182611" marR="4104" indent="-172865">
              <a:lnSpc>
                <a:spcPct val="138700"/>
              </a:lnSpc>
              <a:spcBef>
                <a:spcPts val="77"/>
              </a:spcBef>
            </a:pPr>
            <a:r>
              <a:rPr sz="600" b="1" dirty="0">
                <a:solidFill>
                  <a:srgbClr val="000080"/>
                </a:solidFill>
                <a:latin typeface="Times New Roman"/>
                <a:cs typeface="Times New Roman"/>
              </a:rPr>
              <a:t>Positive &amp; Zero </a:t>
            </a:r>
            <a:r>
              <a:rPr sz="600" b="1" spc="-4" dirty="0">
                <a:solidFill>
                  <a:srgbClr val="000080"/>
                </a:solidFill>
                <a:latin typeface="Times New Roman"/>
                <a:cs typeface="Times New Roman"/>
              </a:rPr>
              <a:t>Sequence Impedances </a:t>
            </a:r>
            <a:r>
              <a:rPr sz="600" b="1" spc="-129" dirty="0">
                <a:solidFill>
                  <a:srgbClr val="000080"/>
                </a:solidFill>
                <a:latin typeface="Times New Roman"/>
                <a:cs typeface="Times New Roman"/>
              </a:rPr>
              <a:t> </a:t>
            </a:r>
            <a:r>
              <a:rPr sz="600" b="1" dirty="0">
                <a:solidFill>
                  <a:srgbClr val="000080"/>
                </a:solidFill>
                <a:latin typeface="Times New Roman"/>
                <a:cs typeface="Times New Roman"/>
              </a:rPr>
              <a:t>Looking</a:t>
            </a:r>
            <a:r>
              <a:rPr sz="600" b="1" spc="-4" dirty="0">
                <a:solidFill>
                  <a:srgbClr val="000080"/>
                </a:solidFill>
                <a:latin typeface="Times New Roman"/>
                <a:cs typeface="Times New Roman"/>
              </a:rPr>
              <a:t> </a:t>
            </a:r>
            <a:r>
              <a:rPr sz="600" b="1" dirty="0">
                <a:solidFill>
                  <a:srgbClr val="000080"/>
                </a:solidFill>
                <a:latin typeface="Times New Roman"/>
                <a:cs typeface="Times New Roman"/>
              </a:rPr>
              <a:t>into</a:t>
            </a:r>
            <a:r>
              <a:rPr sz="600" b="1" spc="-4" dirty="0">
                <a:solidFill>
                  <a:srgbClr val="000080"/>
                </a:solidFill>
                <a:latin typeface="Times New Roman"/>
                <a:cs typeface="Times New Roman"/>
              </a:rPr>
              <a:t> "From</a:t>
            </a:r>
            <a:r>
              <a:rPr sz="600" b="1" dirty="0">
                <a:solidFill>
                  <a:srgbClr val="000080"/>
                </a:solidFill>
                <a:latin typeface="Times New Roman"/>
                <a:cs typeface="Times New Roman"/>
              </a:rPr>
              <a:t> Bus"</a:t>
            </a:r>
            <a:endParaRPr sz="600">
              <a:latin typeface="Times New Roman"/>
              <a:cs typeface="Times New Roman"/>
            </a:endParaRPr>
          </a:p>
        </p:txBody>
      </p:sp>
      <p:graphicFrame>
        <p:nvGraphicFramePr>
          <p:cNvPr id="22" name="object 22"/>
          <p:cNvGraphicFramePr>
            <a:graphicFrameLocks noGrp="1"/>
          </p:cNvGraphicFramePr>
          <p:nvPr/>
        </p:nvGraphicFramePr>
        <p:xfrm>
          <a:off x="449022" y="2458696"/>
          <a:ext cx="6536451" cy="68568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46138"/>
                <a:gridCol w="56284"/>
                <a:gridCol w="302683"/>
                <a:gridCol w="550959"/>
                <a:gridCol w="41275"/>
                <a:gridCol w="463405"/>
                <a:gridCol w="462780"/>
                <a:gridCol w="398365"/>
                <a:gridCol w="40023"/>
                <a:gridCol w="341456"/>
                <a:gridCol w="38773"/>
                <a:gridCol w="426508"/>
                <a:gridCol w="291427"/>
                <a:gridCol w="56909"/>
                <a:gridCol w="341457"/>
                <a:gridCol w="113819"/>
                <a:gridCol w="398366"/>
                <a:gridCol w="56909"/>
                <a:gridCol w="398366"/>
                <a:gridCol w="56909"/>
                <a:gridCol w="398366"/>
                <a:gridCol w="56909"/>
                <a:gridCol w="398365"/>
              </a:tblGrid>
              <a:tr h="90248">
                <a:tc>
                  <a:txBody>
                    <a:bodyPr/>
                    <a:lstStyle/>
                    <a:p>
                      <a:pPr algn="ctr">
                        <a:lnSpc>
                          <a:spcPts val="670"/>
                        </a:lnSpc>
                      </a:pPr>
                      <a:r>
                        <a:rPr sz="400" spc="5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ID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4455">
                        <a:lnSpc>
                          <a:spcPts val="670"/>
                        </a:lnSpc>
                      </a:pPr>
                      <a:r>
                        <a:rPr sz="400" spc="5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ID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5405">
                        <a:lnSpc>
                          <a:spcPts val="670"/>
                        </a:lnSpc>
                      </a:pPr>
                      <a:r>
                        <a:rPr sz="400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From</a:t>
                      </a:r>
                      <a:r>
                        <a:rPr sz="400" spc="-35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400" spc="5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Bus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8575">
                        <a:lnSpc>
                          <a:spcPts val="670"/>
                        </a:lnSpc>
                      </a:pPr>
                      <a:r>
                        <a:rPr sz="400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Symm.</a:t>
                      </a:r>
                      <a:r>
                        <a:rPr sz="400" spc="-30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400" spc="5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rms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70"/>
                        </a:lnSpc>
                      </a:pPr>
                      <a:r>
                        <a:rPr sz="400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Va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70"/>
                        </a:lnSpc>
                      </a:pPr>
                      <a:r>
                        <a:rPr sz="400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Vb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7000">
                        <a:lnSpc>
                          <a:spcPts val="670"/>
                        </a:lnSpc>
                      </a:pPr>
                      <a:r>
                        <a:rPr sz="400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Vc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ts val="670"/>
                        </a:lnSpc>
                      </a:pPr>
                      <a:r>
                        <a:rPr sz="400" spc="5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Ia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70"/>
                        </a:lnSpc>
                      </a:pPr>
                      <a:r>
                        <a:rPr sz="400" spc="5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3I0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70"/>
                        </a:lnSpc>
                      </a:pPr>
                      <a:r>
                        <a:rPr sz="400" spc="5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R1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70"/>
                        </a:lnSpc>
                      </a:pPr>
                      <a:r>
                        <a:rPr sz="400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X1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70"/>
                        </a:lnSpc>
                      </a:pPr>
                      <a:r>
                        <a:rPr sz="400" spc="5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R0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70"/>
                        </a:lnSpc>
                      </a:pPr>
                      <a:r>
                        <a:rPr sz="400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X0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</a:tr>
              <a:tr h="162083">
                <a:tc>
                  <a:txBody>
                    <a:bodyPr/>
                    <a:lstStyle/>
                    <a:p>
                      <a:pPr marL="57150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Bus3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37466" marB="0">
                    <a:lnT w="12700">
                      <a:solidFill>
                        <a:srgbClr val="80808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7785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Total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37466" marB="0">
                    <a:lnT w="12700">
                      <a:solidFill>
                        <a:srgbClr val="80808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12700">
                      <a:solidFill>
                        <a:srgbClr val="80808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2225" algn="r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0.00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37466" marB="0">
                    <a:lnT w="12700">
                      <a:solidFill>
                        <a:srgbClr val="80808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R="26034" algn="r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16.737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37466" marB="0">
                    <a:lnT w="12700">
                      <a:solidFill>
                        <a:srgbClr val="80808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R="52069" algn="r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0.00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37466" marB="0">
                    <a:lnT w="12700">
                      <a:solidFill>
                        <a:srgbClr val="80808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6355" algn="ctr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173.21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37466" marB="0">
                    <a:lnT w="12700">
                      <a:solidFill>
                        <a:srgbClr val="80808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5730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173.21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37466" marB="0">
                    <a:lnT w="12700">
                      <a:solidFill>
                        <a:srgbClr val="80808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118110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sz="400" dirty="0">
                          <a:latin typeface="Times New Roman"/>
                          <a:cs typeface="Times New Roman"/>
                        </a:rPr>
                        <a:t>0.000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37466" marB="0">
                    <a:lnT w="12700">
                      <a:solidFill>
                        <a:srgbClr val="80808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0.000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37466" marB="0">
                    <a:lnT w="12700">
                      <a:solidFill>
                        <a:srgbClr val="80808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1.28E+002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37466" marB="0">
                    <a:lnT w="12700">
                      <a:solidFill>
                        <a:srgbClr val="80808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5244" algn="ctr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sz="400" dirty="0">
                          <a:latin typeface="Times New Roman"/>
                          <a:cs typeface="Times New Roman"/>
                        </a:rPr>
                        <a:t>7.44E+002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37466" marB="0">
                    <a:lnT w="12700">
                      <a:solidFill>
                        <a:srgbClr val="80808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12700">
                      <a:solidFill>
                        <a:srgbClr val="80808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12700">
                      <a:solidFill>
                        <a:srgbClr val="808080"/>
                      </a:solidFill>
                      <a:prstDash val="solid"/>
                    </a:lnT>
                  </a:tcPr>
                </a:tc>
              </a:tr>
              <a:tr h="18529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 marL="57150">
                        <a:lnSpc>
                          <a:spcPct val="100000"/>
                        </a:lnSpc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Bus1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448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 marL="57785">
                        <a:lnSpc>
                          <a:spcPct val="100000"/>
                        </a:lnSpc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Bus3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448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 marR="21590" algn="r">
                        <a:lnSpc>
                          <a:spcPct val="100000"/>
                        </a:lnSpc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99.05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448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 marR="26034" algn="r">
                        <a:lnSpc>
                          <a:spcPct val="100000"/>
                        </a:lnSpc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16.737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448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 marR="52705" algn="r">
                        <a:lnSpc>
                          <a:spcPct val="100000"/>
                        </a:lnSpc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100.00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448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 marL="46355" algn="ctr">
                        <a:lnSpc>
                          <a:spcPct val="100000"/>
                        </a:lnSpc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100.00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448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 marL="125730">
                        <a:lnSpc>
                          <a:spcPct val="100000"/>
                        </a:lnSpc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100.00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448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 marL="118110">
                        <a:lnSpc>
                          <a:spcPct val="100000"/>
                        </a:lnSpc>
                      </a:pPr>
                      <a:r>
                        <a:rPr sz="400" dirty="0">
                          <a:latin typeface="Times New Roman"/>
                          <a:cs typeface="Times New Roman"/>
                        </a:rPr>
                        <a:t>0.000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448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 algn="r">
                        <a:lnSpc>
                          <a:spcPct val="100000"/>
                        </a:lnSpc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0.000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448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 algn="r">
                        <a:lnSpc>
                          <a:spcPct val="100000"/>
                        </a:lnSpc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1.28E+002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448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 marL="55244" algn="ctr">
                        <a:lnSpc>
                          <a:spcPct val="100000"/>
                        </a:lnSpc>
                      </a:pPr>
                      <a:r>
                        <a:rPr sz="400" dirty="0">
                          <a:latin typeface="Times New Roman"/>
                          <a:cs typeface="Times New Roman"/>
                        </a:rPr>
                        <a:t>7.44E+002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448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14823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 marL="57150">
                        <a:lnSpc>
                          <a:spcPct val="100000"/>
                        </a:lnSpc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Bus2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448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 marL="57785">
                        <a:lnSpc>
                          <a:spcPct val="100000"/>
                        </a:lnSpc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Bus1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448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 marR="21590" algn="r">
                        <a:lnSpc>
                          <a:spcPct val="100000"/>
                        </a:lnSpc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99.82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448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 marR="24765" algn="r">
                        <a:lnSpc>
                          <a:spcPct val="100000"/>
                        </a:lnSpc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0.339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448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 marR="52705" algn="r">
                        <a:lnSpc>
                          <a:spcPct val="100000"/>
                        </a:lnSpc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100.00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448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 marL="46355" algn="ctr">
                        <a:lnSpc>
                          <a:spcPct val="100000"/>
                        </a:lnSpc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100.00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448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 marL="125730">
                        <a:lnSpc>
                          <a:spcPct val="100000"/>
                        </a:lnSpc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100.00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448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 marL="118110">
                        <a:lnSpc>
                          <a:spcPct val="100000"/>
                        </a:lnSpc>
                      </a:pPr>
                      <a:r>
                        <a:rPr sz="400" dirty="0">
                          <a:latin typeface="Times New Roman"/>
                          <a:cs typeface="Times New Roman"/>
                        </a:rPr>
                        <a:t>0.000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448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 algn="r">
                        <a:lnSpc>
                          <a:spcPct val="100000"/>
                        </a:lnSpc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0.000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448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 algn="r">
                        <a:lnSpc>
                          <a:spcPct val="100000"/>
                        </a:lnSpc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5.42E-001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448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 marL="55244" algn="ctr">
                        <a:lnSpc>
                          <a:spcPct val="100000"/>
                        </a:lnSpc>
                      </a:pPr>
                      <a:r>
                        <a:rPr sz="400" dirty="0">
                          <a:latin typeface="Times New Roman"/>
                          <a:cs typeface="Times New Roman"/>
                        </a:rPr>
                        <a:t>1.25E+001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448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83325">
                <a:tc>
                  <a:txBody>
                    <a:bodyPr/>
                    <a:lstStyle/>
                    <a:p>
                      <a:pPr marL="57150">
                        <a:lnSpc>
                          <a:spcPts val="635"/>
                        </a:lnSpc>
                        <a:spcBef>
                          <a:spcPts val="290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GUENERADOR</a:t>
                      </a:r>
                      <a:r>
                        <a:rPr sz="4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400" dirty="0">
                          <a:latin typeface="Times New Roman"/>
                          <a:cs typeface="Times New Roman"/>
                        </a:rPr>
                        <a:t>U-1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362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7785">
                        <a:lnSpc>
                          <a:spcPts val="635"/>
                        </a:lnSpc>
                        <a:spcBef>
                          <a:spcPts val="290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Bus1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362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2860" algn="r">
                        <a:lnSpc>
                          <a:spcPts val="635"/>
                        </a:lnSpc>
                        <a:spcBef>
                          <a:spcPts val="290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100.00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3620" marB="0"/>
                </a:tc>
                <a:tc>
                  <a:txBody>
                    <a:bodyPr/>
                    <a:lstStyle/>
                    <a:p>
                      <a:pPr marR="24765" algn="r">
                        <a:lnSpc>
                          <a:spcPts val="635"/>
                        </a:lnSpc>
                        <a:spcBef>
                          <a:spcPts val="290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0.243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3620" marB="0"/>
                </a:tc>
                <a:tc>
                  <a:txBody>
                    <a:bodyPr/>
                    <a:lstStyle/>
                    <a:p>
                      <a:pPr marR="52705" algn="r">
                        <a:lnSpc>
                          <a:spcPts val="635"/>
                        </a:lnSpc>
                        <a:spcBef>
                          <a:spcPts val="290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100.00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362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6355" algn="ctr">
                        <a:lnSpc>
                          <a:spcPts val="635"/>
                        </a:lnSpc>
                        <a:spcBef>
                          <a:spcPts val="290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100.00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362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5730">
                        <a:lnSpc>
                          <a:spcPts val="635"/>
                        </a:lnSpc>
                        <a:spcBef>
                          <a:spcPts val="290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100.00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3620" marB="0"/>
                </a:tc>
                <a:tc>
                  <a:txBody>
                    <a:bodyPr/>
                    <a:lstStyle/>
                    <a:p>
                      <a:pPr marL="118110">
                        <a:lnSpc>
                          <a:spcPts val="635"/>
                        </a:lnSpc>
                        <a:spcBef>
                          <a:spcPts val="290"/>
                        </a:spcBef>
                      </a:pPr>
                      <a:r>
                        <a:rPr sz="400" dirty="0">
                          <a:latin typeface="Times New Roman"/>
                          <a:cs typeface="Times New Roman"/>
                        </a:rPr>
                        <a:t>0.000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362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635"/>
                        </a:lnSpc>
                        <a:spcBef>
                          <a:spcPts val="290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0.000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362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635"/>
                        </a:lnSpc>
                        <a:spcBef>
                          <a:spcPts val="290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9.14E-001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362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5244" algn="ctr">
                        <a:lnSpc>
                          <a:spcPts val="635"/>
                        </a:lnSpc>
                        <a:spcBef>
                          <a:spcPts val="290"/>
                        </a:spcBef>
                      </a:pPr>
                      <a:r>
                        <a:rPr sz="400" dirty="0">
                          <a:latin typeface="Times New Roman"/>
                          <a:cs typeface="Times New Roman"/>
                        </a:rPr>
                        <a:t>1.74E+001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362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5244" algn="ctr">
                        <a:lnSpc>
                          <a:spcPts val="635"/>
                        </a:lnSpc>
                        <a:spcBef>
                          <a:spcPts val="290"/>
                        </a:spcBef>
                      </a:pPr>
                      <a:r>
                        <a:rPr sz="400" dirty="0">
                          <a:latin typeface="Times New Roman"/>
                          <a:cs typeface="Times New Roman"/>
                        </a:rPr>
                        <a:t>5.13E+001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362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5244" algn="ctr">
                        <a:lnSpc>
                          <a:spcPts val="635"/>
                        </a:lnSpc>
                        <a:spcBef>
                          <a:spcPts val="290"/>
                        </a:spcBef>
                      </a:pPr>
                      <a:r>
                        <a:rPr sz="400" dirty="0">
                          <a:latin typeface="Times New Roman"/>
                          <a:cs typeface="Times New Roman"/>
                        </a:rPr>
                        <a:t>6.40E+000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3620" marB="0"/>
                </a:tc>
              </a:tr>
            </a:tbl>
          </a:graphicData>
        </a:graphic>
      </p:graphicFrame>
      <p:sp>
        <p:nvSpPr>
          <p:cNvPr id="23" name="object 23"/>
          <p:cNvSpPr txBox="1"/>
          <p:nvPr/>
        </p:nvSpPr>
        <p:spPr>
          <a:xfrm>
            <a:off x="734195" y="2350616"/>
            <a:ext cx="330825" cy="88857"/>
          </a:xfrm>
          <a:prstGeom prst="rect">
            <a:avLst/>
          </a:prstGeom>
        </p:spPr>
        <p:txBody>
          <a:bodyPr vert="horz" wrap="square" lIns="0" tIns="11798" rIns="0" bIns="0" rtlCol="0">
            <a:spAutoFit/>
          </a:bodyPr>
          <a:lstStyle/>
          <a:p>
            <a:pPr marL="10259">
              <a:spcBef>
                <a:spcPts val="93"/>
              </a:spcBef>
            </a:pPr>
            <a:r>
              <a:rPr sz="500" dirty="0">
                <a:solidFill>
                  <a:srgbClr val="000080"/>
                </a:solidFill>
                <a:latin typeface="Times New Roman"/>
                <a:cs typeface="Times New Roman"/>
              </a:rPr>
              <a:t>Fro</a:t>
            </a:r>
            <a:r>
              <a:rPr sz="500" spc="8" dirty="0">
                <a:solidFill>
                  <a:srgbClr val="000080"/>
                </a:solidFill>
                <a:latin typeface="Times New Roman"/>
                <a:cs typeface="Times New Roman"/>
              </a:rPr>
              <a:t>m</a:t>
            </a:r>
            <a:r>
              <a:rPr sz="500" dirty="0">
                <a:solidFill>
                  <a:srgbClr val="000080"/>
                </a:solidFill>
                <a:latin typeface="Times New Roman"/>
                <a:cs typeface="Times New Roman"/>
              </a:rPr>
              <a:t> </a:t>
            </a:r>
            <a:r>
              <a:rPr sz="500" spc="4" dirty="0">
                <a:solidFill>
                  <a:srgbClr val="000080"/>
                </a:solidFill>
                <a:latin typeface="Times New Roman"/>
                <a:cs typeface="Times New Roman"/>
              </a:rPr>
              <a:t>Bus</a:t>
            </a:r>
            <a:endParaRPr sz="50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652876" y="2350616"/>
            <a:ext cx="249526" cy="88857"/>
          </a:xfrm>
          <a:prstGeom prst="rect">
            <a:avLst/>
          </a:prstGeom>
        </p:spPr>
        <p:txBody>
          <a:bodyPr vert="horz" wrap="square" lIns="0" tIns="11798" rIns="0" bIns="0" rtlCol="0">
            <a:spAutoFit/>
          </a:bodyPr>
          <a:lstStyle/>
          <a:p>
            <a:pPr marL="10259">
              <a:spcBef>
                <a:spcPts val="93"/>
              </a:spcBef>
            </a:pPr>
            <a:r>
              <a:rPr sz="500" spc="4" dirty="0">
                <a:solidFill>
                  <a:srgbClr val="000080"/>
                </a:solidFill>
                <a:latin typeface="Times New Roman"/>
                <a:cs typeface="Times New Roman"/>
              </a:rPr>
              <a:t>To Bus</a:t>
            </a:r>
            <a:endParaRPr sz="50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449022" y="2322924"/>
            <a:ext cx="2692881" cy="0"/>
          </a:xfrm>
          <a:custGeom>
            <a:avLst/>
            <a:gdLst/>
            <a:ahLst/>
            <a:cxnLst/>
            <a:rect l="l" t="t" r="r" b="b"/>
            <a:pathLst>
              <a:path w="2734310">
                <a:moveTo>
                  <a:pt x="1783080" y="0"/>
                </a:moveTo>
                <a:lnTo>
                  <a:pt x="0" y="0"/>
                </a:lnTo>
              </a:path>
              <a:path w="2734310">
                <a:moveTo>
                  <a:pt x="2734310" y="0"/>
                </a:moveTo>
                <a:lnTo>
                  <a:pt x="1824989" y="0"/>
                </a:lnTo>
              </a:path>
            </a:pathLst>
          </a:custGeom>
          <a:ln w="12700">
            <a:solidFill>
              <a:srgbClr val="808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2382067" y="2207673"/>
            <a:ext cx="594110" cy="272487"/>
          </a:xfrm>
          <a:prstGeom prst="rect">
            <a:avLst/>
          </a:prstGeom>
        </p:spPr>
        <p:txBody>
          <a:bodyPr vert="horz" wrap="square" lIns="0" tIns="10772" rIns="0" bIns="0" rtlCol="0">
            <a:spAutoFit/>
          </a:bodyPr>
          <a:lstStyle/>
          <a:p>
            <a:pPr marL="43601">
              <a:spcBef>
                <a:spcPts val="85"/>
              </a:spcBef>
            </a:pPr>
            <a:r>
              <a:rPr sz="600" b="1" dirty="0">
                <a:solidFill>
                  <a:srgbClr val="000080"/>
                </a:solidFill>
                <a:latin typeface="Times New Roman"/>
                <a:cs typeface="Times New Roman"/>
              </a:rPr>
              <a:t>3-Phase</a:t>
            </a:r>
            <a:r>
              <a:rPr sz="600" dirty="0">
                <a:solidFill>
                  <a:srgbClr val="000080"/>
                </a:solidFill>
                <a:latin typeface="Times New Roman"/>
                <a:cs typeface="Times New Roman"/>
              </a:rPr>
              <a:t> </a:t>
            </a:r>
            <a:r>
              <a:rPr sz="600" b="1" dirty="0">
                <a:solidFill>
                  <a:srgbClr val="000080"/>
                </a:solidFill>
                <a:latin typeface="Times New Roman"/>
                <a:cs typeface="Times New Roman"/>
              </a:rPr>
              <a:t>Fault</a:t>
            </a:r>
            <a:endParaRPr sz="600">
              <a:latin typeface="Times New Roman"/>
              <a:cs typeface="Times New Roman"/>
            </a:endParaRPr>
          </a:p>
          <a:p>
            <a:pPr>
              <a:spcBef>
                <a:spcPts val="4"/>
              </a:spcBef>
            </a:pPr>
            <a:endParaRPr sz="600">
              <a:latin typeface="Times New Roman"/>
              <a:cs typeface="Times New Roman"/>
            </a:endParaRPr>
          </a:p>
          <a:p>
            <a:pPr marL="10259">
              <a:tabLst>
                <a:tab pos="399077" algn="l"/>
              </a:tabLst>
            </a:pPr>
            <a:r>
              <a:rPr sz="500" spc="8" dirty="0">
                <a:solidFill>
                  <a:srgbClr val="000080"/>
                </a:solidFill>
                <a:latin typeface="Times New Roman"/>
                <a:cs typeface="Times New Roman"/>
              </a:rPr>
              <a:t>% V	</a:t>
            </a:r>
            <a:r>
              <a:rPr sz="500" spc="4" dirty="0">
                <a:solidFill>
                  <a:srgbClr val="000080"/>
                </a:solidFill>
                <a:latin typeface="Times New Roman"/>
                <a:cs typeface="Times New Roman"/>
              </a:rPr>
              <a:t>kA</a:t>
            </a:r>
            <a:endParaRPr sz="50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066896" y="2207673"/>
            <a:ext cx="520315" cy="103210"/>
          </a:xfrm>
          <a:prstGeom prst="rect">
            <a:avLst/>
          </a:prstGeom>
        </p:spPr>
        <p:txBody>
          <a:bodyPr vert="horz" wrap="square" lIns="0" tIns="10772" rIns="0" bIns="0" rtlCol="0">
            <a:spAutoFit/>
          </a:bodyPr>
          <a:lstStyle/>
          <a:p>
            <a:pPr marL="10259">
              <a:spcBef>
                <a:spcPts val="85"/>
              </a:spcBef>
            </a:pPr>
            <a:r>
              <a:rPr sz="600" b="1" spc="-4" dirty="0">
                <a:solidFill>
                  <a:srgbClr val="000080"/>
                </a:solidFill>
                <a:latin typeface="Times New Roman"/>
                <a:cs typeface="Times New Roman"/>
              </a:rPr>
              <a:t>Contribution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5585257" y="2350616"/>
            <a:ext cx="1031250" cy="88857"/>
          </a:xfrm>
          <a:prstGeom prst="rect">
            <a:avLst/>
          </a:prstGeom>
        </p:spPr>
        <p:txBody>
          <a:bodyPr vert="horz" wrap="square" lIns="0" tIns="11798" rIns="0" bIns="0" rtlCol="0">
            <a:spAutoFit/>
          </a:bodyPr>
          <a:lstStyle/>
          <a:p>
            <a:pPr marL="10259">
              <a:spcBef>
                <a:spcPts val="93"/>
              </a:spcBef>
            </a:pPr>
            <a:r>
              <a:rPr sz="500" spc="8" dirty="0">
                <a:solidFill>
                  <a:srgbClr val="000080"/>
                </a:solidFill>
                <a:latin typeface="Times New Roman"/>
                <a:cs typeface="Times New Roman"/>
              </a:rPr>
              <a:t>%</a:t>
            </a:r>
            <a:r>
              <a:rPr sz="500" spc="-8" dirty="0">
                <a:solidFill>
                  <a:srgbClr val="000080"/>
                </a:solidFill>
                <a:latin typeface="Times New Roman"/>
                <a:cs typeface="Times New Roman"/>
              </a:rPr>
              <a:t> </a:t>
            </a:r>
            <a:r>
              <a:rPr sz="500" spc="4" dirty="0">
                <a:solidFill>
                  <a:srgbClr val="000080"/>
                </a:solidFill>
                <a:latin typeface="Times New Roman"/>
                <a:cs typeface="Times New Roman"/>
              </a:rPr>
              <a:t>Impedance</a:t>
            </a:r>
            <a:r>
              <a:rPr sz="500" spc="-8" dirty="0">
                <a:solidFill>
                  <a:srgbClr val="000080"/>
                </a:solidFill>
                <a:latin typeface="Times New Roman"/>
                <a:cs typeface="Times New Roman"/>
              </a:rPr>
              <a:t> </a:t>
            </a:r>
            <a:r>
              <a:rPr sz="500" spc="4" dirty="0">
                <a:solidFill>
                  <a:srgbClr val="000080"/>
                </a:solidFill>
                <a:latin typeface="Times New Roman"/>
                <a:cs typeface="Times New Roman"/>
              </a:rPr>
              <a:t>on</a:t>
            </a:r>
            <a:r>
              <a:rPr sz="500" spc="-4" dirty="0">
                <a:solidFill>
                  <a:srgbClr val="000080"/>
                </a:solidFill>
                <a:latin typeface="Times New Roman"/>
                <a:cs typeface="Times New Roman"/>
              </a:rPr>
              <a:t> </a:t>
            </a:r>
            <a:r>
              <a:rPr sz="500" spc="4" dirty="0">
                <a:solidFill>
                  <a:srgbClr val="000080"/>
                </a:solidFill>
                <a:latin typeface="Times New Roman"/>
                <a:cs typeface="Times New Roman"/>
              </a:rPr>
              <a:t>100</a:t>
            </a:r>
            <a:r>
              <a:rPr sz="500" spc="-8" dirty="0">
                <a:solidFill>
                  <a:srgbClr val="000080"/>
                </a:solidFill>
                <a:latin typeface="Times New Roman"/>
                <a:cs typeface="Times New Roman"/>
              </a:rPr>
              <a:t> </a:t>
            </a:r>
            <a:r>
              <a:rPr sz="500" spc="4" dirty="0">
                <a:solidFill>
                  <a:srgbClr val="000080"/>
                </a:solidFill>
                <a:latin typeface="Times New Roman"/>
                <a:cs typeface="Times New Roman"/>
              </a:rPr>
              <a:t>MVA</a:t>
            </a:r>
            <a:r>
              <a:rPr sz="500" spc="-8" dirty="0">
                <a:solidFill>
                  <a:srgbClr val="000080"/>
                </a:solidFill>
                <a:latin typeface="Times New Roman"/>
                <a:cs typeface="Times New Roman"/>
              </a:rPr>
              <a:t> </a:t>
            </a:r>
            <a:r>
              <a:rPr sz="500" spc="4" dirty="0">
                <a:solidFill>
                  <a:srgbClr val="000080"/>
                </a:solidFill>
                <a:latin typeface="Times New Roman"/>
                <a:cs typeface="Times New Roman"/>
              </a:rPr>
              <a:t>base</a:t>
            </a:r>
            <a:endParaRPr sz="500">
              <a:latin typeface="Times New Roman"/>
              <a:cs typeface="Times New Roman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3172546" y="2322924"/>
            <a:ext cx="1934921" cy="0"/>
          </a:xfrm>
          <a:custGeom>
            <a:avLst/>
            <a:gdLst/>
            <a:ahLst/>
            <a:cxnLst/>
            <a:rect l="l" t="t" r="r" b="b"/>
            <a:pathLst>
              <a:path w="1964689">
                <a:moveTo>
                  <a:pt x="1964690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808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 txBox="1"/>
          <p:nvPr/>
        </p:nvSpPr>
        <p:spPr>
          <a:xfrm>
            <a:off x="3412066" y="2207673"/>
            <a:ext cx="1571577" cy="272487"/>
          </a:xfrm>
          <a:prstGeom prst="rect">
            <a:avLst/>
          </a:prstGeom>
        </p:spPr>
        <p:txBody>
          <a:bodyPr vert="horz" wrap="square" lIns="0" tIns="10772" rIns="0" bIns="0" rtlCol="0">
            <a:spAutoFit/>
          </a:bodyPr>
          <a:lstStyle/>
          <a:p>
            <a:pPr marL="246217">
              <a:spcBef>
                <a:spcPts val="85"/>
              </a:spcBef>
            </a:pPr>
            <a:r>
              <a:rPr sz="600" b="1" dirty="0">
                <a:solidFill>
                  <a:srgbClr val="000080"/>
                </a:solidFill>
                <a:latin typeface="Times New Roman"/>
                <a:cs typeface="Times New Roman"/>
              </a:rPr>
              <a:t>Line-To-Ground</a:t>
            </a:r>
            <a:r>
              <a:rPr sz="600" b="1" spc="-20" dirty="0">
                <a:solidFill>
                  <a:srgbClr val="000080"/>
                </a:solidFill>
                <a:latin typeface="Times New Roman"/>
                <a:cs typeface="Times New Roman"/>
              </a:rPr>
              <a:t> </a:t>
            </a:r>
            <a:r>
              <a:rPr sz="600" b="1" dirty="0">
                <a:solidFill>
                  <a:srgbClr val="000080"/>
                </a:solidFill>
                <a:latin typeface="Times New Roman"/>
                <a:cs typeface="Times New Roman"/>
              </a:rPr>
              <a:t>Fault</a:t>
            </a:r>
            <a:endParaRPr sz="600">
              <a:latin typeface="Times New Roman"/>
              <a:cs typeface="Times New Roman"/>
            </a:endParaRPr>
          </a:p>
          <a:p>
            <a:pPr>
              <a:spcBef>
                <a:spcPts val="4"/>
              </a:spcBef>
            </a:pPr>
            <a:endParaRPr sz="600">
              <a:latin typeface="Times New Roman"/>
              <a:cs typeface="Times New Roman"/>
            </a:endParaRPr>
          </a:p>
          <a:p>
            <a:pPr marL="10259">
              <a:tabLst>
                <a:tab pos="894077" algn="l"/>
              </a:tabLst>
            </a:pPr>
            <a:r>
              <a:rPr sz="500" spc="8" dirty="0">
                <a:solidFill>
                  <a:srgbClr val="000080"/>
                </a:solidFill>
                <a:latin typeface="Times New Roman"/>
                <a:cs typeface="Times New Roman"/>
              </a:rPr>
              <a:t>%</a:t>
            </a:r>
            <a:r>
              <a:rPr sz="500" spc="4" dirty="0">
                <a:solidFill>
                  <a:srgbClr val="000080"/>
                </a:solidFill>
                <a:latin typeface="Times New Roman"/>
                <a:cs typeface="Times New Roman"/>
              </a:rPr>
              <a:t> </a:t>
            </a:r>
            <a:r>
              <a:rPr sz="500" dirty="0">
                <a:solidFill>
                  <a:srgbClr val="000080"/>
                </a:solidFill>
                <a:latin typeface="Times New Roman"/>
                <a:cs typeface="Times New Roman"/>
              </a:rPr>
              <a:t>Voltage</a:t>
            </a:r>
            <a:r>
              <a:rPr sz="500" spc="4" dirty="0">
                <a:solidFill>
                  <a:srgbClr val="000080"/>
                </a:solidFill>
                <a:latin typeface="Times New Roman"/>
                <a:cs typeface="Times New Roman"/>
              </a:rPr>
              <a:t> at</a:t>
            </a:r>
            <a:r>
              <a:rPr sz="500" spc="8" dirty="0">
                <a:solidFill>
                  <a:srgbClr val="000080"/>
                </a:solidFill>
                <a:latin typeface="Times New Roman"/>
                <a:cs typeface="Times New Roman"/>
              </a:rPr>
              <a:t> </a:t>
            </a:r>
            <a:r>
              <a:rPr sz="500" dirty="0">
                <a:solidFill>
                  <a:srgbClr val="000080"/>
                </a:solidFill>
                <a:latin typeface="Times New Roman"/>
                <a:cs typeface="Times New Roman"/>
              </a:rPr>
              <a:t>From</a:t>
            </a:r>
            <a:r>
              <a:rPr sz="500" spc="4" dirty="0">
                <a:solidFill>
                  <a:srgbClr val="000080"/>
                </a:solidFill>
                <a:latin typeface="Times New Roman"/>
                <a:cs typeface="Times New Roman"/>
              </a:rPr>
              <a:t> Bus	kA</a:t>
            </a:r>
            <a:r>
              <a:rPr sz="500" spc="-16" dirty="0">
                <a:solidFill>
                  <a:srgbClr val="000080"/>
                </a:solidFill>
                <a:latin typeface="Times New Roman"/>
                <a:cs typeface="Times New Roman"/>
              </a:rPr>
              <a:t> </a:t>
            </a:r>
            <a:r>
              <a:rPr sz="500" dirty="0">
                <a:solidFill>
                  <a:srgbClr val="000080"/>
                </a:solidFill>
                <a:latin typeface="Times New Roman"/>
                <a:cs typeface="Times New Roman"/>
              </a:rPr>
              <a:t>Symm.</a:t>
            </a:r>
            <a:r>
              <a:rPr sz="500" spc="-16" dirty="0">
                <a:solidFill>
                  <a:srgbClr val="000080"/>
                </a:solidFill>
                <a:latin typeface="Times New Roman"/>
                <a:cs typeface="Times New Roman"/>
              </a:rPr>
              <a:t> </a:t>
            </a:r>
            <a:r>
              <a:rPr sz="500" spc="4" dirty="0">
                <a:solidFill>
                  <a:srgbClr val="000080"/>
                </a:solidFill>
                <a:latin typeface="Times New Roman"/>
                <a:cs typeface="Times New Roman"/>
              </a:rPr>
              <a:t>rms</a:t>
            </a:r>
            <a:endParaRPr sz="500">
              <a:latin typeface="Times New Roman"/>
              <a:cs typeface="Times New Roman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7204364" y="6212229"/>
            <a:ext cx="300182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0777">
              <a:lnSpc>
                <a:spcPts val="1139"/>
              </a:lnSpc>
            </a:pPr>
            <a:r>
              <a:rPr sz="1000" dirty="0">
                <a:latin typeface="Times New Roman"/>
                <a:cs typeface="Times New Roman"/>
              </a:rPr>
              <a:t>139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257011" y="1872186"/>
            <a:ext cx="904922" cy="326990"/>
          </a:xfrm>
          <a:prstGeom prst="rect">
            <a:avLst/>
          </a:prstGeom>
        </p:spPr>
        <p:txBody>
          <a:bodyPr vert="horz" wrap="square" lIns="0" tIns="24108" rIns="0" bIns="0" rtlCol="0">
            <a:spAutoFit/>
          </a:bodyPr>
          <a:lstStyle/>
          <a:p>
            <a:pPr marL="30777">
              <a:spcBef>
                <a:spcPts val="189"/>
              </a:spcBef>
            </a:pPr>
            <a:r>
              <a:rPr sz="600" b="1" dirty="0">
                <a:latin typeface="Times New Roman"/>
                <a:cs typeface="Times New Roman"/>
              </a:rPr>
              <a:t>Bus3</a:t>
            </a:r>
            <a:endParaRPr sz="600">
              <a:latin typeface="Times New Roman"/>
              <a:cs typeface="Times New Roman"/>
            </a:endParaRPr>
          </a:p>
          <a:p>
            <a:pPr marL="30777">
              <a:spcBef>
                <a:spcPts val="109"/>
              </a:spcBef>
            </a:pPr>
            <a:r>
              <a:rPr sz="800" baseline="-7936" dirty="0">
                <a:solidFill>
                  <a:srgbClr val="000080"/>
                </a:solidFill>
                <a:latin typeface="Times New Roman"/>
                <a:cs typeface="Times New Roman"/>
              </a:rPr>
              <a:t>=  </a:t>
            </a:r>
            <a:r>
              <a:rPr sz="800" spc="115" baseline="-7936" dirty="0">
                <a:solidFill>
                  <a:srgbClr val="000080"/>
                </a:solidFill>
                <a:latin typeface="Times New Roman"/>
                <a:cs typeface="Times New Roman"/>
              </a:rPr>
              <a:t> </a:t>
            </a:r>
            <a:r>
              <a:rPr sz="600" dirty="0">
                <a:latin typeface="Times New Roman"/>
                <a:cs typeface="Times New Roman"/>
              </a:rPr>
              <a:t>0.480</a:t>
            </a:r>
            <a:endParaRPr sz="600">
              <a:latin typeface="Times New Roman"/>
              <a:cs typeface="Times New Roman"/>
            </a:endParaRPr>
          </a:p>
          <a:p>
            <a:pPr marL="30777">
              <a:spcBef>
                <a:spcPts val="113"/>
              </a:spcBef>
            </a:pPr>
            <a:r>
              <a:rPr sz="600" dirty="0">
                <a:solidFill>
                  <a:srgbClr val="000080"/>
                </a:solidFill>
                <a:latin typeface="Times New Roman"/>
                <a:cs typeface="Times New Roman"/>
              </a:rPr>
              <a:t>=</a:t>
            </a:r>
            <a:r>
              <a:rPr sz="600" spc="242" dirty="0">
                <a:solidFill>
                  <a:srgbClr val="000080"/>
                </a:solidFill>
                <a:latin typeface="Times New Roman"/>
                <a:cs typeface="Times New Roman"/>
              </a:rPr>
              <a:t> </a:t>
            </a:r>
            <a:r>
              <a:rPr sz="600" dirty="0">
                <a:latin typeface="Times New Roman"/>
                <a:cs typeface="Times New Roman"/>
              </a:rPr>
              <a:t>1.05</a:t>
            </a:r>
            <a:r>
              <a:rPr sz="600" spc="-4" dirty="0">
                <a:latin typeface="Times New Roman"/>
                <a:cs typeface="Times New Roman"/>
              </a:rPr>
              <a:t> </a:t>
            </a:r>
            <a:r>
              <a:rPr sz="600" dirty="0">
                <a:solidFill>
                  <a:srgbClr val="000080"/>
                </a:solidFill>
                <a:latin typeface="Times New Roman"/>
                <a:cs typeface="Times New Roman"/>
              </a:rPr>
              <a:t>(User-Defined)</a:t>
            </a:r>
            <a:endParaRPr sz="600">
              <a:latin typeface="Times New Roman"/>
              <a:cs typeface="Times New Roman"/>
            </a:endParaRPr>
          </a:p>
        </p:txBody>
      </p:sp>
      <p:graphicFrame>
        <p:nvGraphicFramePr>
          <p:cNvPr id="32" name="object 32"/>
          <p:cNvGraphicFramePr>
            <a:graphicFrameLocks noGrp="1"/>
          </p:cNvGraphicFramePr>
          <p:nvPr/>
        </p:nvGraphicFramePr>
        <p:xfrm>
          <a:off x="428763" y="3416128"/>
          <a:ext cx="4814164" cy="45982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38048"/>
                <a:gridCol w="728566"/>
                <a:gridCol w="767964"/>
                <a:gridCol w="825500"/>
                <a:gridCol w="554086"/>
              </a:tblGrid>
              <a:tr h="5970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97815" algn="r">
                        <a:lnSpc>
                          <a:spcPts val="635"/>
                        </a:lnSpc>
                      </a:pPr>
                      <a:r>
                        <a:rPr sz="400" spc="5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3-Phase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6515" algn="ctr">
                        <a:lnSpc>
                          <a:spcPts val="635"/>
                        </a:lnSpc>
                      </a:pPr>
                      <a:r>
                        <a:rPr sz="400" spc="5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L-G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316865" algn="r">
                        <a:lnSpc>
                          <a:spcPts val="635"/>
                        </a:lnSpc>
                      </a:pPr>
                      <a:r>
                        <a:rPr sz="400" spc="5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L-L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2700" algn="r">
                        <a:lnSpc>
                          <a:spcPts val="635"/>
                        </a:lnSpc>
                      </a:pPr>
                      <a:r>
                        <a:rPr sz="400" spc="5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L-L-G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74119">
                <a:tc>
                  <a:txBody>
                    <a:bodyPr/>
                    <a:lstStyle/>
                    <a:p>
                      <a:pPr marL="20320">
                        <a:lnSpc>
                          <a:spcPts val="685"/>
                        </a:lnSpc>
                        <a:spcBef>
                          <a:spcPts val="125"/>
                        </a:spcBef>
                        <a:tabLst>
                          <a:tab pos="1759585" algn="l"/>
                        </a:tabLst>
                      </a:pPr>
                      <a:r>
                        <a:rPr sz="400" spc="5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Initial </a:t>
                      </a:r>
                      <a:r>
                        <a:rPr sz="400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Symmetrical</a:t>
                      </a:r>
                      <a:r>
                        <a:rPr sz="400" spc="5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 Current </a:t>
                      </a:r>
                      <a:r>
                        <a:rPr sz="400" spc="15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400" spc="5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(kA,</a:t>
                      </a:r>
                      <a:r>
                        <a:rPr sz="400" spc="10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400" spc="5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rms)	</a:t>
                      </a:r>
                      <a:r>
                        <a:rPr sz="400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: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10181" marB="0"/>
                </a:tc>
                <a:tc>
                  <a:txBody>
                    <a:bodyPr/>
                    <a:lstStyle/>
                    <a:p>
                      <a:pPr marR="299085" algn="r">
                        <a:lnSpc>
                          <a:spcPct val="100000"/>
                        </a:lnSpc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16.737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20" algn="ctr">
                        <a:lnSpc>
                          <a:spcPct val="100000"/>
                        </a:lnSpc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0.000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319405" algn="r">
                        <a:lnSpc>
                          <a:spcPct val="100000"/>
                        </a:lnSpc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14.496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4604" algn="r">
                        <a:lnSpc>
                          <a:spcPct val="100000"/>
                        </a:lnSpc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14.496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74119">
                <a:tc>
                  <a:txBody>
                    <a:bodyPr/>
                    <a:lstStyle/>
                    <a:p>
                      <a:pPr marL="20320">
                        <a:lnSpc>
                          <a:spcPts val="685"/>
                        </a:lnSpc>
                        <a:spcBef>
                          <a:spcPts val="125"/>
                        </a:spcBef>
                        <a:tabLst>
                          <a:tab pos="1759585" algn="l"/>
                        </a:tabLst>
                      </a:pPr>
                      <a:r>
                        <a:rPr sz="400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Peak</a:t>
                      </a:r>
                      <a:r>
                        <a:rPr sz="400" spc="5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 Current </a:t>
                      </a:r>
                      <a:r>
                        <a:rPr sz="400" spc="10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400" spc="5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(kA), </a:t>
                      </a:r>
                      <a:r>
                        <a:rPr sz="400" spc="15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400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Method</a:t>
                      </a:r>
                      <a:r>
                        <a:rPr sz="400" spc="5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400" spc="10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C	</a:t>
                      </a:r>
                      <a:r>
                        <a:rPr sz="400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: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10181" marB="0"/>
                </a:tc>
                <a:tc>
                  <a:txBody>
                    <a:bodyPr/>
                    <a:lstStyle/>
                    <a:p>
                      <a:pPr marR="299085" algn="r">
                        <a:lnSpc>
                          <a:spcPct val="100000"/>
                        </a:lnSpc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38.010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20" algn="ctr">
                        <a:lnSpc>
                          <a:spcPct val="100000"/>
                        </a:lnSpc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0.000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319405" algn="r">
                        <a:lnSpc>
                          <a:spcPct val="100000"/>
                        </a:lnSpc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32.920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4604" algn="r">
                        <a:lnSpc>
                          <a:spcPct val="100000"/>
                        </a:lnSpc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32.920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74119">
                <a:tc>
                  <a:txBody>
                    <a:bodyPr/>
                    <a:lstStyle/>
                    <a:p>
                      <a:pPr marL="20320">
                        <a:lnSpc>
                          <a:spcPts val="685"/>
                        </a:lnSpc>
                        <a:spcBef>
                          <a:spcPts val="125"/>
                        </a:spcBef>
                        <a:tabLst>
                          <a:tab pos="1759585" algn="l"/>
                        </a:tabLst>
                      </a:pPr>
                      <a:r>
                        <a:rPr sz="400" spc="5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Breaking Current </a:t>
                      </a:r>
                      <a:r>
                        <a:rPr sz="400" spc="20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400" spc="5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(kA, rms,</a:t>
                      </a:r>
                      <a:r>
                        <a:rPr sz="400" spc="10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400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symm)	: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10181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20" algn="ctr">
                        <a:lnSpc>
                          <a:spcPct val="100000"/>
                        </a:lnSpc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0.000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319405" algn="r">
                        <a:lnSpc>
                          <a:spcPct val="100000"/>
                        </a:lnSpc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14.496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4604" algn="r">
                        <a:lnSpc>
                          <a:spcPct val="100000"/>
                        </a:lnSpc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14.496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69886">
                <a:tc>
                  <a:txBody>
                    <a:bodyPr/>
                    <a:lstStyle/>
                    <a:p>
                      <a:pPr marL="20320">
                        <a:lnSpc>
                          <a:spcPts val="635"/>
                        </a:lnSpc>
                        <a:spcBef>
                          <a:spcPts val="125"/>
                        </a:spcBef>
                        <a:tabLst>
                          <a:tab pos="1759585" algn="l"/>
                        </a:tabLst>
                      </a:pPr>
                      <a:r>
                        <a:rPr sz="400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Steady</a:t>
                      </a:r>
                      <a:r>
                        <a:rPr sz="400" spc="5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400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State</a:t>
                      </a:r>
                      <a:r>
                        <a:rPr sz="400" spc="5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 Current </a:t>
                      </a:r>
                      <a:r>
                        <a:rPr sz="400" spc="15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400" spc="5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(kA,</a:t>
                      </a:r>
                      <a:r>
                        <a:rPr sz="400" spc="10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400" spc="5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rms)	</a:t>
                      </a:r>
                      <a:r>
                        <a:rPr sz="400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: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10181" marB="0"/>
                </a:tc>
                <a:tc>
                  <a:txBody>
                    <a:bodyPr/>
                    <a:lstStyle/>
                    <a:p>
                      <a:pPr marR="299085" algn="r">
                        <a:lnSpc>
                          <a:spcPct val="100000"/>
                        </a:lnSpc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16.737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20" algn="ctr">
                        <a:lnSpc>
                          <a:spcPct val="100000"/>
                        </a:lnSpc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0.000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319405" algn="r">
                        <a:lnSpc>
                          <a:spcPct val="100000"/>
                        </a:lnSpc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14.496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4604" algn="r">
                        <a:lnSpc>
                          <a:spcPct val="100000"/>
                        </a:lnSpc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14.496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</a:tbl>
          </a:graphicData>
        </a:graphic>
      </p:graphicFrame>
      <p:sp>
        <p:nvSpPr>
          <p:cNvPr id="33" name="object 33"/>
          <p:cNvSpPr txBox="1"/>
          <p:nvPr/>
        </p:nvSpPr>
        <p:spPr>
          <a:xfrm>
            <a:off x="436515" y="3834045"/>
            <a:ext cx="3068108" cy="195200"/>
          </a:xfrm>
          <a:prstGeom prst="rect">
            <a:avLst/>
          </a:prstGeom>
        </p:spPr>
        <p:txBody>
          <a:bodyPr vert="horz" wrap="square" lIns="0" tIns="28212" rIns="0" bIns="0" rtlCol="0">
            <a:spAutoFit/>
          </a:bodyPr>
          <a:lstStyle/>
          <a:p>
            <a:pPr marL="10259">
              <a:spcBef>
                <a:spcPts val="222"/>
              </a:spcBef>
            </a:pPr>
            <a:r>
              <a:rPr sz="500" spc="4" dirty="0">
                <a:solidFill>
                  <a:srgbClr val="000080"/>
                </a:solidFill>
                <a:latin typeface="Times New Roman"/>
                <a:cs typeface="Times New Roman"/>
              </a:rPr>
              <a:t># </a:t>
            </a:r>
            <a:r>
              <a:rPr sz="500" spc="125" dirty="0">
                <a:solidFill>
                  <a:srgbClr val="000080"/>
                </a:solidFill>
                <a:latin typeface="Times New Roman"/>
                <a:cs typeface="Times New Roman"/>
              </a:rPr>
              <a:t> </a:t>
            </a:r>
            <a:r>
              <a:rPr sz="500" spc="4" dirty="0">
                <a:solidFill>
                  <a:srgbClr val="000080"/>
                </a:solidFill>
                <a:latin typeface="Times New Roman"/>
                <a:cs typeface="Times New Roman"/>
              </a:rPr>
              <a:t>Indicates</a:t>
            </a:r>
            <a:r>
              <a:rPr sz="500" spc="-4" dirty="0">
                <a:solidFill>
                  <a:srgbClr val="000080"/>
                </a:solidFill>
                <a:latin typeface="Times New Roman"/>
                <a:cs typeface="Times New Roman"/>
              </a:rPr>
              <a:t> </a:t>
            </a:r>
            <a:r>
              <a:rPr sz="500" spc="4" dirty="0">
                <a:solidFill>
                  <a:srgbClr val="000080"/>
                </a:solidFill>
                <a:latin typeface="Times New Roman"/>
                <a:cs typeface="Times New Roman"/>
              </a:rPr>
              <a:t>a</a:t>
            </a:r>
            <a:r>
              <a:rPr sz="500" dirty="0">
                <a:solidFill>
                  <a:srgbClr val="000080"/>
                </a:solidFill>
                <a:latin typeface="Times New Roman"/>
                <a:cs typeface="Times New Roman"/>
              </a:rPr>
              <a:t> </a:t>
            </a:r>
            <a:r>
              <a:rPr sz="500" spc="4" dirty="0">
                <a:solidFill>
                  <a:srgbClr val="000080"/>
                </a:solidFill>
                <a:latin typeface="Times New Roman"/>
                <a:cs typeface="Times New Roman"/>
              </a:rPr>
              <a:t>fault</a:t>
            </a:r>
            <a:r>
              <a:rPr sz="500" dirty="0">
                <a:solidFill>
                  <a:srgbClr val="000080"/>
                </a:solidFill>
                <a:latin typeface="Times New Roman"/>
                <a:cs typeface="Times New Roman"/>
              </a:rPr>
              <a:t> </a:t>
            </a:r>
            <a:r>
              <a:rPr sz="500" spc="4" dirty="0">
                <a:solidFill>
                  <a:srgbClr val="000080"/>
                </a:solidFill>
                <a:latin typeface="Times New Roman"/>
                <a:cs typeface="Times New Roman"/>
              </a:rPr>
              <a:t>current</a:t>
            </a:r>
            <a:r>
              <a:rPr sz="500" spc="-4" dirty="0">
                <a:solidFill>
                  <a:srgbClr val="000080"/>
                </a:solidFill>
                <a:latin typeface="Times New Roman"/>
                <a:cs typeface="Times New Roman"/>
              </a:rPr>
              <a:t> </a:t>
            </a:r>
            <a:r>
              <a:rPr sz="500" spc="4" dirty="0">
                <a:solidFill>
                  <a:srgbClr val="000080"/>
                </a:solidFill>
                <a:latin typeface="Times New Roman"/>
                <a:cs typeface="Times New Roman"/>
              </a:rPr>
              <a:t>contribution</a:t>
            </a:r>
            <a:r>
              <a:rPr sz="500" dirty="0">
                <a:solidFill>
                  <a:srgbClr val="000080"/>
                </a:solidFill>
                <a:latin typeface="Times New Roman"/>
                <a:cs typeface="Times New Roman"/>
              </a:rPr>
              <a:t> </a:t>
            </a:r>
            <a:r>
              <a:rPr sz="500" spc="4" dirty="0">
                <a:solidFill>
                  <a:srgbClr val="000080"/>
                </a:solidFill>
                <a:latin typeface="Times New Roman"/>
                <a:cs typeface="Times New Roman"/>
              </a:rPr>
              <a:t>from</a:t>
            </a:r>
            <a:r>
              <a:rPr sz="500" spc="125" dirty="0">
                <a:solidFill>
                  <a:srgbClr val="000080"/>
                </a:solidFill>
                <a:latin typeface="Times New Roman"/>
                <a:cs typeface="Times New Roman"/>
              </a:rPr>
              <a:t> </a:t>
            </a:r>
            <a:r>
              <a:rPr sz="500" spc="4" dirty="0">
                <a:solidFill>
                  <a:srgbClr val="000080"/>
                </a:solidFill>
                <a:latin typeface="Times New Roman"/>
                <a:cs typeface="Times New Roman"/>
              </a:rPr>
              <a:t>a</a:t>
            </a:r>
            <a:r>
              <a:rPr sz="500" spc="-4" dirty="0">
                <a:solidFill>
                  <a:srgbClr val="000080"/>
                </a:solidFill>
                <a:latin typeface="Times New Roman"/>
                <a:cs typeface="Times New Roman"/>
              </a:rPr>
              <a:t> </a:t>
            </a:r>
            <a:r>
              <a:rPr sz="500" spc="4" dirty="0">
                <a:solidFill>
                  <a:srgbClr val="000080"/>
                </a:solidFill>
                <a:latin typeface="Times New Roman"/>
                <a:cs typeface="Times New Roman"/>
              </a:rPr>
              <a:t>three-winding</a:t>
            </a:r>
            <a:r>
              <a:rPr sz="500" dirty="0">
                <a:solidFill>
                  <a:srgbClr val="000080"/>
                </a:solidFill>
                <a:latin typeface="Times New Roman"/>
                <a:cs typeface="Times New Roman"/>
              </a:rPr>
              <a:t> </a:t>
            </a:r>
            <a:r>
              <a:rPr sz="500" spc="4" dirty="0">
                <a:solidFill>
                  <a:srgbClr val="000080"/>
                </a:solidFill>
                <a:latin typeface="Times New Roman"/>
                <a:cs typeface="Times New Roman"/>
              </a:rPr>
              <a:t>transformer.</a:t>
            </a:r>
            <a:endParaRPr sz="500">
              <a:latin typeface="Times New Roman"/>
              <a:cs typeface="Times New Roman"/>
            </a:endParaRPr>
          </a:p>
          <a:p>
            <a:pPr marL="10259">
              <a:spcBef>
                <a:spcPts val="145"/>
              </a:spcBef>
            </a:pPr>
            <a:r>
              <a:rPr sz="500" spc="4" dirty="0">
                <a:solidFill>
                  <a:srgbClr val="008000"/>
                </a:solidFill>
                <a:latin typeface="Times New Roman"/>
                <a:cs typeface="Times New Roman"/>
              </a:rPr>
              <a:t>*  </a:t>
            </a:r>
            <a:r>
              <a:rPr sz="500" spc="8" dirty="0">
                <a:solidFill>
                  <a:srgbClr val="008000"/>
                </a:solidFill>
                <a:latin typeface="Times New Roman"/>
                <a:cs typeface="Times New Roman"/>
              </a:rPr>
              <a:t> </a:t>
            </a:r>
            <a:r>
              <a:rPr sz="500" spc="4" dirty="0">
                <a:solidFill>
                  <a:srgbClr val="000080"/>
                </a:solidFill>
                <a:latin typeface="Times New Roman"/>
                <a:cs typeface="Times New Roman"/>
              </a:rPr>
              <a:t>Indicates</a:t>
            </a:r>
            <a:r>
              <a:rPr sz="500" dirty="0">
                <a:solidFill>
                  <a:srgbClr val="000080"/>
                </a:solidFill>
                <a:latin typeface="Times New Roman"/>
                <a:cs typeface="Times New Roman"/>
              </a:rPr>
              <a:t> </a:t>
            </a:r>
            <a:r>
              <a:rPr sz="500" spc="4" dirty="0">
                <a:solidFill>
                  <a:srgbClr val="000080"/>
                </a:solidFill>
                <a:latin typeface="Times New Roman"/>
                <a:cs typeface="Times New Roman"/>
              </a:rPr>
              <a:t>a</a:t>
            </a:r>
            <a:r>
              <a:rPr sz="500" dirty="0">
                <a:solidFill>
                  <a:srgbClr val="000080"/>
                </a:solidFill>
                <a:latin typeface="Times New Roman"/>
                <a:cs typeface="Times New Roman"/>
              </a:rPr>
              <a:t> </a:t>
            </a:r>
            <a:r>
              <a:rPr sz="500" spc="4" dirty="0">
                <a:solidFill>
                  <a:srgbClr val="000080"/>
                </a:solidFill>
                <a:latin typeface="Times New Roman"/>
                <a:cs typeface="Times New Roman"/>
              </a:rPr>
              <a:t>zero </a:t>
            </a:r>
            <a:r>
              <a:rPr sz="500" dirty="0">
                <a:solidFill>
                  <a:srgbClr val="000080"/>
                </a:solidFill>
                <a:latin typeface="Times New Roman"/>
                <a:cs typeface="Times New Roman"/>
              </a:rPr>
              <a:t>sequence </a:t>
            </a:r>
            <a:r>
              <a:rPr sz="500" spc="4" dirty="0">
                <a:solidFill>
                  <a:srgbClr val="000080"/>
                </a:solidFill>
                <a:latin typeface="Times New Roman"/>
                <a:cs typeface="Times New Roman"/>
              </a:rPr>
              <a:t>fault</a:t>
            </a:r>
            <a:r>
              <a:rPr sz="500" dirty="0">
                <a:solidFill>
                  <a:srgbClr val="000080"/>
                </a:solidFill>
                <a:latin typeface="Times New Roman"/>
                <a:cs typeface="Times New Roman"/>
              </a:rPr>
              <a:t> </a:t>
            </a:r>
            <a:r>
              <a:rPr sz="500" spc="4" dirty="0">
                <a:solidFill>
                  <a:srgbClr val="000080"/>
                </a:solidFill>
                <a:latin typeface="Times New Roman"/>
                <a:cs typeface="Times New Roman"/>
              </a:rPr>
              <a:t>current</a:t>
            </a:r>
            <a:r>
              <a:rPr sz="500" dirty="0">
                <a:solidFill>
                  <a:srgbClr val="000080"/>
                </a:solidFill>
                <a:latin typeface="Times New Roman"/>
                <a:cs typeface="Times New Roman"/>
              </a:rPr>
              <a:t> </a:t>
            </a:r>
            <a:r>
              <a:rPr sz="500" spc="4" dirty="0">
                <a:solidFill>
                  <a:srgbClr val="000080"/>
                </a:solidFill>
                <a:latin typeface="Times New Roman"/>
                <a:cs typeface="Times New Roman"/>
              </a:rPr>
              <a:t>contribution (3I0)</a:t>
            </a:r>
            <a:r>
              <a:rPr sz="500" dirty="0">
                <a:solidFill>
                  <a:srgbClr val="000080"/>
                </a:solidFill>
                <a:latin typeface="Times New Roman"/>
                <a:cs typeface="Times New Roman"/>
              </a:rPr>
              <a:t> </a:t>
            </a:r>
            <a:r>
              <a:rPr sz="500" spc="4" dirty="0">
                <a:solidFill>
                  <a:srgbClr val="000080"/>
                </a:solidFill>
                <a:latin typeface="Times New Roman"/>
                <a:cs typeface="Times New Roman"/>
              </a:rPr>
              <a:t>from</a:t>
            </a:r>
            <a:r>
              <a:rPr sz="500" dirty="0">
                <a:solidFill>
                  <a:srgbClr val="000080"/>
                </a:solidFill>
                <a:latin typeface="Times New Roman"/>
                <a:cs typeface="Times New Roman"/>
              </a:rPr>
              <a:t> </a:t>
            </a:r>
            <a:r>
              <a:rPr sz="500" spc="4" dirty="0">
                <a:solidFill>
                  <a:srgbClr val="000080"/>
                </a:solidFill>
                <a:latin typeface="Times New Roman"/>
                <a:cs typeface="Times New Roman"/>
              </a:rPr>
              <a:t>a grounded</a:t>
            </a:r>
            <a:r>
              <a:rPr sz="500" dirty="0">
                <a:solidFill>
                  <a:srgbClr val="000080"/>
                </a:solidFill>
                <a:latin typeface="Times New Roman"/>
                <a:cs typeface="Times New Roman"/>
              </a:rPr>
              <a:t> Delta-Y </a:t>
            </a:r>
            <a:r>
              <a:rPr sz="500" spc="4" dirty="0">
                <a:solidFill>
                  <a:srgbClr val="000080"/>
                </a:solidFill>
                <a:latin typeface="Times New Roman"/>
                <a:cs typeface="Times New Roman"/>
              </a:rPr>
              <a:t>transformer.</a:t>
            </a:r>
            <a:endParaRPr sz="5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70164" y="1219290"/>
            <a:ext cx="7099300" cy="0"/>
          </a:xfrm>
          <a:custGeom>
            <a:avLst/>
            <a:gdLst/>
            <a:ahLst/>
            <a:cxnLst/>
            <a:rect l="l" t="t" r="r" b="b"/>
            <a:pathLst>
              <a:path w="7208520">
                <a:moveTo>
                  <a:pt x="0" y="0"/>
                </a:moveTo>
                <a:lnTo>
                  <a:pt x="7208520" y="0"/>
                </a:lnTo>
              </a:path>
            </a:pathLst>
          </a:custGeom>
          <a:ln w="3175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70164" y="1469745"/>
            <a:ext cx="7099300" cy="0"/>
          </a:xfrm>
          <a:custGeom>
            <a:avLst/>
            <a:gdLst/>
            <a:ahLst/>
            <a:cxnLst/>
            <a:rect l="l" t="t" r="r" b="b"/>
            <a:pathLst>
              <a:path w="7208520">
                <a:moveTo>
                  <a:pt x="0" y="0"/>
                </a:moveTo>
                <a:lnTo>
                  <a:pt x="7208520" y="0"/>
                </a:lnTo>
              </a:path>
            </a:pathLst>
          </a:custGeom>
          <a:ln w="3175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429009" y="706976"/>
            <a:ext cx="363345" cy="259663"/>
          </a:xfrm>
          <a:prstGeom prst="rect">
            <a:avLst/>
          </a:prstGeom>
        </p:spPr>
        <p:txBody>
          <a:bodyPr vert="horz" wrap="square" lIns="0" tIns="10772" rIns="0" bIns="0" rtlCol="0">
            <a:spAutoFit/>
          </a:bodyPr>
          <a:lstStyle/>
          <a:p>
            <a:pPr marL="10259">
              <a:spcBef>
                <a:spcPts val="85"/>
              </a:spcBef>
            </a:pPr>
            <a:r>
              <a:rPr sz="600" dirty="0">
                <a:solidFill>
                  <a:srgbClr val="000080"/>
                </a:solidFill>
                <a:latin typeface="Times New Roman"/>
                <a:cs typeface="Times New Roman"/>
              </a:rPr>
              <a:t>Location:</a:t>
            </a:r>
            <a:endParaRPr sz="600">
              <a:latin typeface="Times New Roman"/>
              <a:cs typeface="Times New Roman"/>
            </a:endParaRPr>
          </a:p>
          <a:p>
            <a:pPr marL="10259">
              <a:spcBef>
                <a:spcPts val="493"/>
              </a:spcBef>
            </a:pPr>
            <a:r>
              <a:rPr sz="600" dirty="0">
                <a:solidFill>
                  <a:srgbClr val="000080"/>
                </a:solidFill>
                <a:latin typeface="Times New Roman"/>
                <a:cs typeface="Times New Roman"/>
              </a:rPr>
              <a:t>Contract: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7204364" y="6212229"/>
            <a:ext cx="300182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0777">
              <a:lnSpc>
                <a:spcPts val="1139"/>
              </a:lnSpc>
            </a:pPr>
            <a:r>
              <a:rPr sz="1000" dirty="0">
                <a:latin typeface="Times New Roman"/>
                <a:cs typeface="Times New Roman"/>
              </a:rPr>
              <a:t>140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44947" y="706976"/>
            <a:ext cx="439016" cy="103210"/>
          </a:xfrm>
          <a:prstGeom prst="rect">
            <a:avLst/>
          </a:prstGeom>
        </p:spPr>
        <p:txBody>
          <a:bodyPr vert="horz" wrap="square" lIns="0" tIns="10772" rIns="0" bIns="0" rtlCol="0">
            <a:spAutoFit/>
          </a:bodyPr>
          <a:lstStyle/>
          <a:p>
            <a:pPr marL="10259">
              <a:spcBef>
                <a:spcPts val="85"/>
              </a:spcBef>
            </a:pPr>
            <a:r>
              <a:rPr sz="600" dirty="0">
                <a:latin typeface="Times New Roman"/>
                <a:cs typeface="Times New Roman"/>
              </a:rPr>
              <a:t>El</a:t>
            </a:r>
            <a:r>
              <a:rPr sz="600" spc="-36" dirty="0">
                <a:latin typeface="Times New Roman"/>
                <a:cs typeface="Times New Roman"/>
              </a:rPr>
              <a:t> </a:t>
            </a:r>
            <a:r>
              <a:rPr sz="600" spc="-4" dirty="0">
                <a:latin typeface="Times New Roman"/>
                <a:cs typeface="Times New Roman"/>
              </a:rPr>
              <a:t>Salvador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29009" y="952545"/>
            <a:ext cx="377729" cy="246839"/>
          </a:xfrm>
          <a:prstGeom prst="rect">
            <a:avLst/>
          </a:prstGeom>
        </p:spPr>
        <p:txBody>
          <a:bodyPr vert="horz" wrap="square" lIns="0" tIns="10772" rIns="0" bIns="0" rtlCol="0">
            <a:spAutoFit/>
          </a:bodyPr>
          <a:lstStyle/>
          <a:p>
            <a:pPr marL="10259">
              <a:spcBef>
                <a:spcPts val="85"/>
              </a:spcBef>
            </a:pPr>
            <a:r>
              <a:rPr sz="600" dirty="0">
                <a:solidFill>
                  <a:srgbClr val="000080"/>
                </a:solidFill>
                <a:latin typeface="Times New Roman"/>
                <a:cs typeface="Times New Roman"/>
              </a:rPr>
              <a:t>Engineer:</a:t>
            </a:r>
            <a:endParaRPr sz="600">
              <a:latin typeface="Times New Roman"/>
              <a:cs typeface="Times New Roman"/>
            </a:endParaRPr>
          </a:p>
          <a:p>
            <a:pPr marL="10259">
              <a:spcBef>
                <a:spcPts val="424"/>
              </a:spcBef>
            </a:pPr>
            <a:r>
              <a:rPr sz="600" spc="-4" dirty="0">
                <a:solidFill>
                  <a:srgbClr val="000080"/>
                </a:solidFill>
                <a:latin typeface="Times New Roman"/>
                <a:cs typeface="Times New Roman"/>
              </a:rPr>
              <a:t>Filename: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44948" y="952545"/>
            <a:ext cx="769841" cy="246839"/>
          </a:xfrm>
          <a:prstGeom prst="rect">
            <a:avLst/>
          </a:prstGeom>
        </p:spPr>
        <p:txBody>
          <a:bodyPr vert="horz" wrap="square" lIns="0" tIns="10772" rIns="0" bIns="0" rtlCol="0">
            <a:spAutoFit/>
          </a:bodyPr>
          <a:lstStyle/>
          <a:p>
            <a:pPr marL="10259">
              <a:spcBef>
                <a:spcPts val="85"/>
              </a:spcBef>
            </a:pPr>
            <a:r>
              <a:rPr sz="600" spc="-4" dirty="0">
                <a:latin typeface="Times New Roman"/>
                <a:cs typeface="Times New Roman"/>
              </a:rPr>
              <a:t>Jaime</a:t>
            </a:r>
            <a:r>
              <a:rPr sz="600" spc="-24" dirty="0">
                <a:latin typeface="Times New Roman"/>
                <a:cs typeface="Times New Roman"/>
              </a:rPr>
              <a:t> </a:t>
            </a:r>
            <a:r>
              <a:rPr sz="600" spc="-4" dirty="0">
                <a:latin typeface="Times New Roman"/>
                <a:cs typeface="Times New Roman"/>
              </a:rPr>
              <a:t>Guevara</a:t>
            </a:r>
            <a:endParaRPr sz="600">
              <a:latin typeface="Times New Roman"/>
              <a:cs typeface="Times New Roman"/>
            </a:endParaRPr>
          </a:p>
          <a:p>
            <a:pPr marL="10259">
              <a:spcBef>
                <a:spcPts val="424"/>
              </a:spcBef>
            </a:pPr>
            <a:r>
              <a:rPr sz="600" spc="-4" dirty="0">
                <a:latin typeface="Times New Roman"/>
                <a:cs typeface="Times New Roman"/>
              </a:rPr>
              <a:t>SimulacionCH15Sep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199438" y="989604"/>
            <a:ext cx="1025621" cy="103210"/>
          </a:xfrm>
          <a:prstGeom prst="rect">
            <a:avLst/>
          </a:prstGeom>
        </p:spPr>
        <p:txBody>
          <a:bodyPr vert="horz" wrap="square" lIns="0" tIns="10772" rIns="0" bIns="0" rtlCol="0">
            <a:spAutoFit/>
          </a:bodyPr>
          <a:lstStyle/>
          <a:p>
            <a:pPr marL="10259">
              <a:spcBef>
                <a:spcPts val="85"/>
              </a:spcBef>
            </a:pPr>
            <a:r>
              <a:rPr sz="600" spc="-4" dirty="0">
                <a:solidFill>
                  <a:srgbClr val="000080"/>
                </a:solidFill>
                <a:latin typeface="Times New Roman"/>
                <a:cs typeface="Times New Roman"/>
              </a:rPr>
              <a:t>Study</a:t>
            </a:r>
            <a:r>
              <a:rPr sz="600" spc="-8" dirty="0">
                <a:solidFill>
                  <a:srgbClr val="000080"/>
                </a:solidFill>
                <a:latin typeface="Times New Roman"/>
                <a:cs typeface="Times New Roman"/>
              </a:rPr>
              <a:t> </a:t>
            </a:r>
            <a:r>
              <a:rPr sz="600" dirty="0">
                <a:solidFill>
                  <a:srgbClr val="000080"/>
                </a:solidFill>
                <a:latin typeface="Times New Roman"/>
                <a:cs typeface="Times New Roman"/>
              </a:rPr>
              <a:t>Case:</a:t>
            </a:r>
            <a:r>
              <a:rPr sz="600" spc="271" dirty="0">
                <a:solidFill>
                  <a:srgbClr val="000080"/>
                </a:solidFill>
                <a:latin typeface="Times New Roman"/>
                <a:cs typeface="Times New Roman"/>
              </a:rPr>
              <a:t> </a:t>
            </a:r>
            <a:r>
              <a:rPr sz="600" spc="-4" dirty="0">
                <a:latin typeface="Times New Roman"/>
                <a:cs typeface="Times New Roman"/>
              </a:rPr>
              <a:t>FLUJO_P_2G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559657" y="533199"/>
            <a:ext cx="304559" cy="298117"/>
          </a:xfrm>
          <a:prstGeom prst="rect">
            <a:avLst/>
          </a:prstGeom>
        </p:spPr>
        <p:txBody>
          <a:bodyPr vert="horz" wrap="square" lIns="0" tIns="61554" rIns="0" bIns="0" rtlCol="0">
            <a:spAutoFit/>
          </a:bodyPr>
          <a:lstStyle/>
          <a:p>
            <a:pPr marL="21544">
              <a:spcBef>
                <a:spcPts val="485"/>
              </a:spcBef>
            </a:pPr>
            <a:r>
              <a:rPr sz="600" b="1" spc="-16" dirty="0">
                <a:solidFill>
                  <a:srgbClr val="800000"/>
                </a:solidFill>
                <a:latin typeface="Times New Roman"/>
                <a:cs typeface="Times New Roman"/>
              </a:rPr>
              <a:t>ETAP</a:t>
            </a:r>
            <a:endParaRPr sz="600">
              <a:latin typeface="Times New Roman"/>
              <a:cs typeface="Times New Roman"/>
            </a:endParaRPr>
          </a:p>
          <a:p>
            <a:pPr marL="10259">
              <a:spcBef>
                <a:spcPts val="368"/>
              </a:spcBef>
            </a:pPr>
            <a:r>
              <a:rPr sz="600" dirty="0">
                <a:solidFill>
                  <a:srgbClr val="800000"/>
                </a:solidFill>
                <a:latin typeface="Times New Roman"/>
                <a:cs typeface="Times New Roman"/>
              </a:rPr>
              <a:t>19.0.1C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664056" y="588875"/>
            <a:ext cx="221384" cy="103210"/>
          </a:xfrm>
          <a:prstGeom prst="rect">
            <a:avLst/>
          </a:prstGeom>
        </p:spPr>
        <p:txBody>
          <a:bodyPr vert="horz" wrap="square" lIns="0" tIns="10772" rIns="0" bIns="0" rtlCol="0">
            <a:spAutoFit/>
          </a:bodyPr>
          <a:lstStyle/>
          <a:p>
            <a:pPr marL="10259">
              <a:spcBef>
                <a:spcPts val="85"/>
              </a:spcBef>
            </a:pPr>
            <a:r>
              <a:rPr sz="600" spc="-4" dirty="0">
                <a:solidFill>
                  <a:srgbClr val="000080"/>
                </a:solidFill>
                <a:latin typeface="Times New Roman"/>
                <a:cs typeface="Times New Roman"/>
              </a:rPr>
              <a:t>Page: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123710" y="588875"/>
            <a:ext cx="69417" cy="103210"/>
          </a:xfrm>
          <a:prstGeom prst="rect">
            <a:avLst/>
          </a:prstGeom>
        </p:spPr>
        <p:txBody>
          <a:bodyPr vert="horz" wrap="square" lIns="0" tIns="10772" rIns="0" bIns="0" rtlCol="0">
            <a:spAutoFit/>
          </a:bodyPr>
          <a:lstStyle/>
          <a:p>
            <a:pPr marL="10259">
              <a:spcBef>
                <a:spcPts val="85"/>
              </a:spcBef>
            </a:pPr>
            <a:r>
              <a:rPr sz="600" dirty="0">
                <a:latin typeface="Times New Roman"/>
                <a:cs typeface="Times New Roman"/>
              </a:rPr>
              <a:t>1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664056" y="706976"/>
            <a:ext cx="216381" cy="259663"/>
          </a:xfrm>
          <a:prstGeom prst="rect">
            <a:avLst/>
          </a:prstGeom>
        </p:spPr>
        <p:txBody>
          <a:bodyPr vert="horz" wrap="square" lIns="0" tIns="10772" rIns="0" bIns="0" rtlCol="0">
            <a:spAutoFit/>
          </a:bodyPr>
          <a:lstStyle/>
          <a:p>
            <a:pPr marL="10259">
              <a:spcBef>
                <a:spcPts val="85"/>
              </a:spcBef>
            </a:pPr>
            <a:r>
              <a:rPr sz="600" spc="-4" dirty="0">
                <a:solidFill>
                  <a:srgbClr val="000080"/>
                </a:solidFill>
                <a:latin typeface="Times New Roman"/>
                <a:cs typeface="Times New Roman"/>
              </a:rPr>
              <a:t>Date:</a:t>
            </a:r>
            <a:endParaRPr sz="600">
              <a:latin typeface="Times New Roman"/>
              <a:cs typeface="Times New Roman"/>
            </a:endParaRPr>
          </a:p>
          <a:p>
            <a:pPr marL="10259">
              <a:spcBef>
                <a:spcPts val="493"/>
              </a:spcBef>
            </a:pPr>
            <a:r>
              <a:rPr sz="600" spc="-4" dirty="0">
                <a:solidFill>
                  <a:srgbClr val="000080"/>
                </a:solidFill>
                <a:latin typeface="Times New Roman"/>
                <a:cs typeface="Times New Roman"/>
              </a:rPr>
              <a:t>SN: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29010" y="588875"/>
            <a:ext cx="299556" cy="103210"/>
          </a:xfrm>
          <a:prstGeom prst="rect">
            <a:avLst/>
          </a:prstGeom>
        </p:spPr>
        <p:txBody>
          <a:bodyPr vert="horz" wrap="square" lIns="0" tIns="10772" rIns="0" bIns="0" rtlCol="0">
            <a:spAutoFit/>
          </a:bodyPr>
          <a:lstStyle/>
          <a:p>
            <a:pPr marL="10259">
              <a:spcBef>
                <a:spcPts val="85"/>
              </a:spcBef>
            </a:pPr>
            <a:r>
              <a:rPr sz="600" spc="-4" dirty="0">
                <a:solidFill>
                  <a:srgbClr val="000080"/>
                </a:solidFill>
                <a:latin typeface="Times New Roman"/>
                <a:cs typeface="Times New Roman"/>
              </a:rPr>
              <a:t>Project: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44948" y="588875"/>
            <a:ext cx="874905" cy="103210"/>
          </a:xfrm>
          <a:prstGeom prst="rect">
            <a:avLst/>
          </a:prstGeom>
        </p:spPr>
        <p:txBody>
          <a:bodyPr vert="horz" wrap="square" lIns="0" tIns="10772" rIns="0" bIns="0" rtlCol="0">
            <a:spAutoFit/>
          </a:bodyPr>
          <a:lstStyle/>
          <a:p>
            <a:pPr marL="10259">
              <a:spcBef>
                <a:spcPts val="85"/>
              </a:spcBef>
            </a:pPr>
            <a:r>
              <a:rPr sz="600" spc="-4" dirty="0">
                <a:latin typeface="Times New Roman"/>
                <a:cs typeface="Times New Roman"/>
              </a:rPr>
              <a:t>Simulacion</a:t>
            </a:r>
            <a:r>
              <a:rPr sz="600" spc="-24" dirty="0">
                <a:latin typeface="Times New Roman"/>
                <a:cs typeface="Times New Roman"/>
              </a:rPr>
              <a:t> </a:t>
            </a:r>
            <a:r>
              <a:rPr sz="600" dirty="0">
                <a:latin typeface="Times New Roman"/>
                <a:cs typeface="Times New Roman"/>
              </a:rPr>
              <a:t>CH15deSep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123709" y="706976"/>
            <a:ext cx="436514" cy="103210"/>
          </a:xfrm>
          <a:prstGeom prst="rect">
            <a:avLst/>
          </a:prstGeom>
        </p:spPr>
        <p:txBody>
          <a:bodyPr vert="horz" wrap="square" lIns="0" tIns="10772" rIns="0" bIns="0" rtlCol="0">
            <a:spAutoFit/>
          </a:bodyPr>
          <a:lstStyle/>
          <a:p>
            <a:pPr marL="10259">
              <a:spcBef>
                <a:spcPts val="85"/>
              </a:spcBef>
            </a:pPr>
            <a:r>
              <a:rPr sz="600" dirty="0">
                <a:latin typeface="Times New Roman"/>
                <a:cs typeface="Times New Roman"/>
              </a:rPr>
              <a:t>28-09-2021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662180" y="943178"/>
            <a:ext cx="363345" cy="259663"/>
          </a:xfrm>
          <a:prstGeom prst="rect">
            <a:avLst/>
          </a:prstGeom>
        </p:spPr>
        <p:txBody>
          <a:bodyPr vert="horz" wrap="square" lIns="0" tIns="10772" rIns="0" bIns="0" rtlCol="0">
            <a:spAutoFit/>
          </a:bodyPr>
          <a:lstStyle/>
          <a:p>
            <a:pPr marL="10259">
              <a:spcBef>
                <a:spcPts val="85"/>
              </a:spcBef>
            </a:pPr>
            <a:r>
              <a:rPr sz="600" dirty="0">
                <a:solidFill>
                  <a:srgbClr val="000080"/>
                </a:solidFill>
                <a:latin typeface="Times New Roman"/>
                <a:cs typeface="Times New Roman"/>
              </a:rPr>
              <a:t>Revision:</a:t>
            </a:r>
            <a:endParaRPr sz="600">
              <a:latin typeface="Times New Roman"/>
              <a:cs typeface="Times New Roman"/>
            </a:endParaRPr>
          </a:p>
          <a:p>
            <a:pPr marL="11285">
              <a:spcBef>
                <a:spcPts val="493"/>
              </a:spcBef>
            </a:pPr>
            <a:r>
              <a:rPr sz="600" dirty="0">
                <a:solidFill>
                  <a:srgbClr val="000080"/>
                </a:solidFill>
                <a:latin typeface="Times New Roman"/>
                <a:cs typeface="Times New Roman"/>
              </a:rPr>
              <a:t>Config.: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121833" y="943178"/>
            <a:ext cx="296430" cy="259663"/>
          </a:xfrm>
          <a:prstGeom prst="rect">
            <a:avLst/>
          </a:prstGeom>
        </p:spPr>
        <p:txBody>
          <a:bodyPr vert="horz" wrap="square" lIns="0" tIns="10772" rIns="0" bIns="0" rtlCol="0">
            <a:spAutoFit/>
          </a:bodyPr>
          <a:lstStyle/>
          <a:p>
            <a:pPr marL="10259">
              <a:spcBef>
                <a:spcPts val="85"/>
              </a:spcBef>
            </a:pPr>
            <a:r>
              <a:rPr sz="600" dirty="0">
                <a:latin typeface="Times New Roman"/>
                <a:cs typeface="Times New Roman"/>
              </a:rPr>
              <a:t>Base</a:t>
            </a:r>
            <a:endParaRPr sz="600">
              <a:latin typeface="Times New Roman"/>
              <a:cs typeface="Times New Roman"/>
            </a:endParaRPr>
          </a:p>
          <a:p>
            <a:pPr marL="11285">
              <a:spcBef>
                <a:spcPts val="493"/>
              </a:spcBef>
            </a:pPr>
            <a:r>
              <a:rPr sz="600" spc="-4" dirty="0">
                <a:latin typeface="Times New Roman"/>
                <a:cs typeface="Times New Roman"/>
              </a:rPr>
              <a:t>Normal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128145" y="1610245"/>
            <a:ext cx="1124431" cy="102174"/>
          </a:xfrm>
          <a:prstGeom prst="rect">
            <a:avLst/>
          </a:prstGeom>
        </p:spPr>
        <p:txBody>
          <a:bodyPr vert="horz" wrap="square" lIns="0" tIns="9746" rIns="0" bIns="0" rtlCol="0">
            <a:spAutoFit/>
          </a:bodyPr>
          <a:lstStyle/>
          <a:p>
            <a:pPr marL="10259">
              <a:spcBef>
                <a:spcPts val="77"/>
              </a:spcBef>
            </a:pPr>
            <a:r>
              <a:rPr sz="600" b="1" u="sng" spc="-4" dirty="0">
                <a:solidFill>
                  <a:srgbClr val="000080"/>
                </a:solidFill>
                <a:uFill>
                  <a:solidFill>
                    <a:srgbClr val="000080"/>
                  </a:solidFill>
                </a:uFill>
                <a:latin typeface="Times New Roman"/>
                <a:cs typeface="Times New Roman"/>
              </a:rPr>
              <a:t>LOAD</a:t>
            </a:r>
            <a:r>
              <a:rPr sz="600" b="1" u="sng" spc="129" dirty="0">
                <a:solidFill>
                  <a:srgbClr val="000080"/>
                </a:solidFill>
                <a:uFill>
                  <a:solidFill>
                    <a:srgbClr val="00008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600" b="1" u="sng" spc="-4" dirty="0">
                <a:solidFill>
                  <a:srgbClr val="000080"/>
                </a:solidFill>
                <a:uFill>
                  <a:solidFill>
                    <a:srgbClr val="000080"/>
                  </a:solidFill>
                </a:uFill>
                <a:latin typeface="Times New Roman"/>
                <a:cs typeface="Times New Roman"/>
              </a:rPr>
              <a:t>FLOW</a:t>
            </a:r>
            <a:r>
              <a:rPr sz="600" b="1" u="sng" spc="121" dirty="0">
                <a:solidFill>
                  <a:srgbClr val="000080"/>
                </a:solidFill>
                <a:uFill>
                  <a:solidFill>
                    <a:srgbClr val="00008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600" b="1" u="sng" spc="-12" dirty="0">
                <a:solidFill>
                  <a:srgbClr val="000080"/>
                </a:solidFill>
                <a:uFill>
                  <a:solidFill>
                    <a:srgbClr val="000080"/>
                  </a:solidFill>
                </a:uFill>
                <a:latin typeface="Times New Roman"/>
                <a:cs typeface="Times New Roman"/>
              </a:rPr>
              <a:t>REPORT</a:t>
            </a:r>
            <a:endParaRPr sz="600">
              <a:latin typeface="Times New Roman"/>
              <a:cs typeface="Times New Roman"/>
            </a:endParaRPr>
          </a:p>
        </p:txBody>
      </p:sp>
      <p:graphicFrame>
        <p:nvGraphicFramePr>
          <p:cNvPr id="19" name="object 19"/>
          <p:cNvGraphicFramePr>
            <a:graphicFrameLocks noGrp="1"/>
          </p:cNvGraphicFramePr>
          <p:nvPr/>
        </p:nvGraphicFramePr>
        <p:xfrm>
          <a:off x="327595" y="1982060"/>
          <a:ext cx="6709055" cy="133275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74602"/>
                <a:gridCol w="694170"/>
                <a:gridCol w="53782"/>
                <a:gridCol w="295804"/>
                <a:gridCol w="53782"/>
                <a:gridCol w="295803"/>
                <a:gridCol w="53783"/>
                <a:gridCol w="268913"/>
                <a:gridCol w="53783"/>
                <a:gridCol w="349586"/>
                <a:gridCol w="53783"/>
                <a:gridCol w="349586"/>
                <a:gridCol w="53783"/>
                <a:gridCol w="349587"/>
                <a:gridCol w="53783"/>
                <a:gridCol w="349586"/>
                <a:gridCol w="53783"/>
                <a:gridCol w="313940"/>
                <a:gridCol w="707303"/>
                <a:gridCol w="53157"/>
                <a:gridCol w="348960"/>
                <a:gridCol w="53157"/>
                <a:gridCol w="348960"/>
                <a:gridCol w="53157"/>
                <a:gridCol w="348960"/>
                <a:gridCol w="53157"/>
                <a:gridCol w="241396"/>
                <a:gridCol w="53157"/>
                <a:gridCol w="375852"/>
              </a:tblGrid>
              <a:tr h="11810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12700">
                      <a:solidFill>
                        <a:srgbClr val="808080"/>
                      </a:solidFill>
                      <a:prstDash val="solid"/>
                    </a:lnT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478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400" spc="5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ID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6471" marB="0">
                    <a:lnT w="12700">
                      <a:solidFill>
                        <a:srgbClr val="808080"/>
                      </a:solidFill>
                      <a:prstDash val="solid"/>
                    </a:lnT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12700">
                      <a:solidFill>
                        <a:srgbClr val="80808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400" spc="5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kV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6471" marB="0">
                    <a:lnT w="12700">
                      <a:solidFill>
                        <a:srgbClr val="808080"/>
                      </a:solidFill>
                      <a:prstDash val="solid"/>
                    </a:lnT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9050" algn="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400" spc="10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%</a:t>
                      </a:r>
                      <a:r>
                        <a:rPr sz="400" spc="-40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400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Mag.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16290" marB="0">
                    <a:lnT w="12700">
                      <a:solidFill>
                        <a:srgbClr val="808080"/>
                      </a:solidFill>
                      <a:prstDash val="solid"/>
                    </a:lnT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12700">
                      <a:solidFill>
                        <a:srgbClr val="80808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R="52069" algn="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400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Ang.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6471" marB="0">
                    <a:lnT w="12700">
                      <a:solidFill>
                        <a:srgbClr val="808080"/>
                      </a:solidFill>
                      <a:prstDash val="solid"/>
                    </a:lnT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541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400" spc="5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MW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6471" marB="0">
                    <a:lnT w="12700">
                      <a:solidFill>
                        <a:srgbClr val="808080"/>
                      </a:solidFill>
                      <a:prstDash val="solid"/>
                    </a:lnT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12700">
                      <a:solidFill>
                        <a:srgbClr val="80808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400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Mvar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6471" marB="0">
                    <a:lnT w="12700">
                      <a:solidFill>
                        <a:srgbClr val="808080"/>
                      </a:solidFill>
                      <a:prstDash val="solid"/>
                    </a:lnT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604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400" spc="5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MW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6471" marB="0">
                    <a:lnT w="12700">
                      <a:solidFill>
                        <a:srgbClr val="808080"/>
                      </a:solidFill>
                      <a:prstDash val="solid"/>
                    </a:lnT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12700">
                      <a:solidFill>
                        <a:srgbClr val="80808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400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Mvar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6471" marB="0">
                    <a:lnT w="12700">
                      <a:solidFill>
                        <a:srgbClr val="808080"/>
                      </a:solidFill>
                      <a:prstDash val="solid"/>
                    </a:lnT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12700">
                      <a:solidFill>
                        <a:srgbClr val="808080"/>
                      </a:solidFill>
                      <a:prstDash val="solid"/>
                    </a:lnT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11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400" spc="5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ID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6471" marB="0">
                    <a:lnT w="12700">
                      <a:solidFill>
                        <a:srgbClr val="808080"/>
                      </a:solidFill>
                      <a:prstDash val="solid"/>
                    </a:lnT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12700">
                      <a:solidFill>
                        <a:srgbClr val="80808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10604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400" spc="5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MW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6471" marB="0">
                    <a:lnT w="12700">
                      <a:solidFill>
                        <a:srgbClr val="808080"/>
                      </a:solidFill>
                      <a:prstDash val="solid"/>
                    </a:lnT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12700">
                      <a:solidFill>
                        <a:srgbClr val="80808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400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Mvar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6471" marB="0">
                    <a:lnT w="12700">
                      <a:solidFill>
                        <a:srgbClr val="808080"/>
                      </a:solidFill>
                      <a:prstDash val="solid"/>
                    </a:lnT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12700">
                      <a:solidFill>
                        <a:srgbClr val="80808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9906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400" spc="5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Amp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6471" marB="0">
                    <a:lnT w="12700">
                      <a:solidFill>
                        <a:srgbClr val="808080"/>
                      </a:solidFill>
                      <a:prstDash val="solid"/>
                    </a:lnT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12700">
                      <a:solidFill>
                        <a:srgbClr val="80808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400" spc="5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%PF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6471" marB="0">
                    <a:lnT w="12700">
                      <a:solidFill>
                        <a:srgbClr val="808080"/>
                      </a:solidFill>
                      <a:prstDash val="solid"/>
                    </a:lnT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400" spc="-5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%Tap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6471" marB="0">
                    <a:lnT w="12700">
                      <a:solidFill>
                        <a:srgbClr val="808080"/>
                      </a:solidFill>
                      <a:prstDash val="solid"/>
                    </a:lnT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</a:tr>
              <a:tr h="132151">
                <a:tc>
                  <a:txBody>
                    <a:bodyPr/>
                    <a:lstStyle/>
                    <a:p>
                      <a:pPr marR="137160" algn="r">
                        <a:lnSpc>
                          <a:spcPct val="100000"/>
                        </a:lnSpc>
                        <a:spcBef>
                          <a:spcPts val="480"/>
                        </a:spcBef>
                      </a:pPr>
                      <a:r>
                        <a:rPr sz="400" dirty="0">
                          <a:solidFill>
                            <a:srgbClr val="800000"/>
                          </a:solidFill>
                          <a:latin typeface="Times New Roman"/>
                          <a:cs typeface="Times New Roman"/>
                        </a:rPr>
                        <a:t>*</a:t>
                      </a:r>
                      <a:r>
                        <a:rPr sz="400" spc="-30" dirty="0">
                          <a:solidFill>
                            <a:srgbClr val="80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400" dirty="0">
                          <a:solidFill>
                            <a:srgbClr val="800000"/>
                          </a:solidFill>
                          <a:latin typeface="Times New Roman"/>
                          <a:cs typeface="Times New Roman"/>
                        </a:rPr>
                        <a:t>Bus1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39095" marB="0">
                    <a:lnT w="12700">
                      <a:solidFill>
                        <a:srgbClr val="80808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12700">
                      <a:solidFill>
                        <a:srgbClr val="80808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2225" algn="r">
                        <a:lnSpc>
                          <a:spcPct val="100000"/>
                        </a:lnSpc>
                        <a:spcBef>
                          <a:spcPts val="480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13.800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39095" marB="0">
                    <a:lnT w="12700">
                      <a:solidFill>
                        <a:srgbClr val="80808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1590" algn="r">
                        <a:lnSpc>
                          <a:spcPct val="100000"/>
                        </a:lnSpc>
                        <a:spcBef>
                          <a:spcPts val="480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100.000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39095" marB="0">
                    <a:lnT w="12700">
                      <a:solidFill>
                        <a:srgbClr val="80808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0320" algn="r">
                        <a:lnSpc>
                          <a:spcPct val="100000"/>
                        </a:lnSpc>
                        <a:spcBef>
                          <a:spcPts val="480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0.0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39095" marB="0">
                    <a:lnT w="12700">
                      <a:solidFill>
                        <a:srgbClr val="80808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10489">
                        <a:lnSpc>
                          <a:spcPct val="100000"/>
                        </a:lnSpc>
                        <a:spcBef>
                          <a:spcPts val="480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87.089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39095" marB="0">
                    <a:lnT w="12700">
                      <a:solidFill>
                        <a:srgbClr val="80808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2225" algn="r">
                        <a:lnSpc>
                          <a:spcPct val="100000"/>
                        </a:lnSpc>
                        <a:spcBef>
                          <a:spcPts val="480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23.136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39095" marB="0">
                    <a:lnT w="12700">
                      <a:solidFill>
                        <a:srgbClr val="80808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0955" algn="r">
                        <a:lnSpc>
                          <a:spcPct val="100000"/>
                        </a:lnSpc>
                        <a:spcBef>
                          <a:spcPts val="480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0.000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39095" marB="0">
                    <a:lnT w="12700">
                      <a:solidFill>
                        <a:srgbClr val="80808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0955" algn="r">
                        <a:lnSpc>
                          <a:spcPct val="100000"/>
                        </a:lnSpc>
                        <a:spcBef>
                          <a:spcPts val="480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0.000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39095" marB="0">
                    <a:lnT w="12700">
                      <a:solidFill>
                        <a:srgbClr val="80808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80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Bus2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39095" marB="0">
                    <a:lnT w="12700">
                      <a:solidFill>
                        <a:srgbClr val="80808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12700">
                      <a:solidFill>
                        <a:srgbClr val="80808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480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86.633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39095" marB="0">
                    <a:lnT w="12700">
                      <a:solidFill>
                        <a:srgbClr val="80808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2225" algn="r">
                        <a:lnSpc>
                          <a:spcPct val="100000"/>
                        </a:lnSpc>
                        <a:spcBef>
                          <a:spcPts val="480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23.120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39095" marB="0">
                    <a:lnT w="12700">
                      <a:solidFill>
                        <a:srgbClr val="80808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2225" algn="r">
                        <a:lnSpc>
                          <a:spcPct val="100000"/>
                        </a:lnSpc>
                        <a:spcBef>
                          <a:spcPts val="480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3751.3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39095" marB="0">
                    <a:lnT w="12700">
                      <a:solidFill>
                        <a:srgbClr val="80808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1435" algn="ctr">
                        <a:lnSpc>
                          <a:spcPct val="100000"/>
                        </a:lnSpc>
                        <a:spcBef>
                          <a:spcPts val="480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96.6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39095" marB="0">
                    <a:lnT w="12700">
                      <a:solidFill>
                        <a:srgbClr val="80808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12700">
                      <a:solidFill>
                        <a:srgbClr val="808080"/>
                      </a:solidFill>
                      <a:prstDash val="solid"/>
                    </a:lnT>
                  </a:tcPr>
                </a:tc>
              </a:tr>
              <a:tr h="12217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Bus3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8914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0.456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8914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095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0.016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8914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1590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19.1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8914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1435" algn="ct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99.9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8914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122173">
                <a:tc>
                  <a:txBody>
                    <a:bodyPr/>
                    <a:lstStyle/>
                    <a:p>
                      <a:pPr marR="137160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Bus2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8914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1590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400" dirty="0">
                          <a:latin typeface="Times New Roman"/>
                          <a:cs typeface="Times New Roman"/>
                        </a:rPr>
                        <a:t>115.000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8914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222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97.813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8914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0320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-5.0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8914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49860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0.000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8914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095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0.000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8914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1590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172.795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8914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10489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30.167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8914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Bus1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8914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-86.398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8914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095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-15.084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8914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095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450.2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8914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1435" algn="ct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98.5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8914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12217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Bus4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8914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-86.398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8914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095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-15.084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8914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095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450.2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8914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1435" algn="ct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98.5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8914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122173">
                <a:tc>
                  <a:txBody>
                    <a:bodyPr/>
                    <a:lstStyle/>
                    <a:p>
                      <a:pPr marR="137160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Bus3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8914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095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0.480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8914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222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99.330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8914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0320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-2.0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8914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49860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0.000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8914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095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0.000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8914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095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0.625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8914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095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0.000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8914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Bus1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8914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-0.453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8914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095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0.000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8914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095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548.4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8914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100.0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8914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12217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Bus5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8914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-0.172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8914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095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0.000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8914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095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208.6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8914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100.0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8914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122173">
                <a:tc>
                  <a:txBody>
                    <a:bodyPr/>
                    <a:lstStyle/>
                    <a:p>
                      <a:pPr marR="137160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400" dirty="0">
                          <a:solidFill>
                            <a:srgbClr val="800000"/>
                          </a:solidFill>
                          <a:latin typeface="Times New Roman"/>
                          <a:cs typeface="Times New Roman"/>
                        </a:rPr>
                        <a:t>*</a:t>
                      </a:r>
                      <a:r>
                        <a:rPr sz="400" spc="-30" dirty="0">
                          <a:solidFill>
                            <a:srgbClr val="80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400" dirty="0">
                          <a:solidFill>
                            <a:srgbClr val="800000"/>
                          </a:solidFill>
                          <a:latin typeface="Times New Roman"/>
                          <a:cs typeface="Times New Roman"/>
                        </a:rPr>
                        <a:t>Bus4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8914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222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13.800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8914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1590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100.000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8914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0320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0.0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8914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10489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87.089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8914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222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23.136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8914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095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0.000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8914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095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0.000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8914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Bus2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8914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86.633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8914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222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23.120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8914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222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3751.3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8914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1435" algn="ct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96.6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8914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12217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Bus5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8914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0.456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8914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095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0.016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8914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1590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19.1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8914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1435" algn="ct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99.9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8914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122173">
                <a:tc>
                  <a:txBody>
                    <a:bodyPr/>
                    <a:lstStyle/>
                    <a:p>
                      <a:pPr marR="137160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Bus5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8914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095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0.480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8914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222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99.330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8914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0320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-2.0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8914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49860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0.000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8914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095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0.000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8914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095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0.281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8914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095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0.000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8914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Bus4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8914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-0.453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8914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095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0.000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8914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095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548.4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8914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100.0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8914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8882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635"/>
                        </a:lnSpc>
                        <a:spcBef>
                          <a:spcPts val="355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Bus3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8914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635"/>
                        </a:lnSpc>
                        <a:spcBef>
                          <a:spcPts val="355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0.172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8914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0955" algn="r">
                        <a:lnSpc>
                          <a:spcPts val="635"/>
                        </a:lnSpc>
                        <a:spcBef>
                          <a:spcPts val="355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0.000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8914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0955" algn="r">
                        <a:lnSpc>
                          <a:spcPts val="635"/>
                        </a:lnSpc>
                        <a:spcBef>
                          <a:spcPts val="355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208.6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8914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ts val="635"/>
                        </a:lnSpc>
                        <a:spcBef>
                          <a:spcPts val="355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100.0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8914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</a:tbl>
          </a:graphicData>
        </a:graphic>
      </p:graphicFrame>
      <p:sp>
        <p:nvSpPr>
          <p:cNvPr id="20" name="object 20"/>
          <p:cNvSpPr txBox="1"/>
          <p:nvPr/>
        </p:nvSpPr>
        <p:spPr>
          <a:xfrm>
            <a:off x="976216" y="1876990"/>
            <a:ext cx="167602" cy="103210"/>
          </a:xfrm>
          <a:prstGeom prst="rect">
            <a:avLst/>
          </a:prstGeom>
        </p:spPr>
        <p:txBody>
          <a:bodyPr vert="horz" wrap="square" lIns="0" tIns="10772" rIns="0" bIns="0" rtlCol="0">
            <a:spAutoFit/>
          </a:bodyPr>
          <a:lstStyle/>
          <a:p>
            <a:pPr marL="10259">
              <a:spcBef>
                <a:spcPts val="85"/>
              </a:spcBef>
            </a:pPr>
            <a:r>
              <a:rPr sz="600" b="1" dirty="0">
                <a:solidFill>
                  <a:srgbClr val="000080"/>
                </a:solidFill>
                <a:latin typeface="Times New Roman"/>
                <a:cs typeface="Times New Roman"/>
              </a:rPr>
              <a:t>Bus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955559" y="1876990"/>
            <a:ext cx="306436" cy="103210"/>
          </a:xfrm>
          <a:prstGeom prst="rect">
            <a:avLst/>
          </a:prstGeom>
        </p:spPr>
        <p:txBody>
          <a:bodyPr vert="horz" wrap="square" lIns="0" tIns="10772" rIns="0" bIns="0" rtlCol="0">
            <a:spAutoFit/>
          </a:bodyPr>
          <a:lstStyle/>
          <a:p>
            <a:pPr marL="10259">
              <a:spcBef>
                <a:spcPts val="85"/>
              </a:spcBef>
            </a:pPr>
            <a:r>
              <a:rPr sz="600" b="1" spc="-53" dirty="0">
                <a:solidFill>
                  <a:srgbClr val="000080"/>
                </a:solidFill>
                <a:latin typeface="Times New Roman"/>
                <a:cs typeface="Times New Roman"/>
              </a:rPr>
              <a:t>V</a:t>
            </a:r>
            <a:r>
              <a:rPr sz="600" b="1" dirty="0">
                <a:solidFill>
                  <a:srgbClr val="000080"/>
                </a:solidFill>
                <a:latin typeface="Times New Roman"/>
                <a:cs typeface="Times New Roman"/>
              </a:rPr>
              <a:t>oltage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633626" y="1876990"/>
            <a:ext cx="451523" cy="103210"/>
          </a:xfrm>
          <a:prstGeom prst="rect">
            <a:avLst/>
          </a:prstGeom>
        </p:spPr>
        <p:txBody>
          <a:bodyPr vert="horz" wrap="square" lIns="0" tIns="10772" rIns="0" bIns="0" rtlCol="0">
            <a:spAutoFit/>
          </a:bodyPr>
          <a:lstStyle/>
          <a:p>
            <a:pPr marL="10259">
              <a:spcBef>
                <a:spcPts val="85"/>
              </a:spcBef>
            </a:pPr>
            <a:r>
              <a:rPr sz="600" b="1" dirty="0">
                <a:solidFill>
                  <a:srgbClr val="000080"/>
                </a:solidFill>
                <a:latin typeface="Times New Roman"/>
                <a:cs typeface="Times New Roman"/>
              </a:rPr>
              <a:t>Generation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544646" y="1876990"/>
            <a:ext cx="221384" cy="103210"/>
          </a:xfrm>
          <a:prstGeom prst="rect">
            <a:avLst/>
          </a:prstGeom>
        </p:spPr>
        <p:txBody>
          <a:bodyPr vert="horz" wrap="square" lIns="0" tIns="10772" rIns="0" bIns="0" rtlCol="0">
            <a:spAutoFit/>
          </a:bodyPr>
          <a:lstStyle/>
          <a:p>
            <a:pPr marL="10259">
              <a:spcBef>
                <a:spcPts val="85"/>
              </a:spcBef>
            </a:pPr>
            <a:r>
              <a:rPr sz="600" b="1" dirty="0">
                <a:solidFill>
                  <a:srgbClr val="000080"/>
                </a:solidFill>
                <a:latin typeface="Times New Roman"/>
                <a:cs typeface="Times New Roman"/>
              </a:rPr>
              <a:t>Load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5134360" y="1876990"/>
            <a:ext cx="429635" cy="103210"/>
          </a:xfrm>
          <a:prstGeom prst="rect">
            <a:avLst/>
          </a:prstGeom>
        </p:spPr>
        <p:txBody>
          <a:bodyPr vert="horz" wrap="square" lIns="0" tIns="10772" rIns="0" bIns="0" rtlCol="0">
            <a:spAutoFit/>
          </a:bodyPr>
          <a:lstStyle/>
          <a:p>
            <a:pPr marL="10259">
              <a:spcBef>
                <a:spcPts val="85"/>
              </a:spcBef>
            </a:pPr>
            <a:r>
              <a:rPr sz="600" b="1" dirty="0">
                <a:solidFill>
                  <a:srgbClr val="000080"/>
                </a:solidFill>
                <a:latin typeface="Times New Roman"/>
                <a:cs typeface="Times New Roman"/>
              </a:rPr>
              <a:t>Load</a:t>
            </a:r>
            <a:r>
              <a:rPr sz="600" dirty="0">
                <a:solidFill>
                  <a:srgbClr val="000080"/>
                </a:solidFill>
                <a:latin typeface="Times New Roman"/>
                <a:cs typeface="Times New Roman"/>
              </a:rPr>
              <a:t> </a:t>
            </a:r>
            <a:r>
              <a:rPr sz="600" b="1" dirty="0">
                <a:solidFill>
                  <a:srgbClr val="000080"/>
                </a:solidFill>
                <a:latin typeface="Times New Roman"/>
                <a:cs typeface="Times New Roman"/>
              </a:rPr>
              <a:t>Flow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6710315" y="1876990"/>
            <a:ext cx="289550" cy="103210"/>
          </a:xfrm>
          <a:prstGeom prst="rect">
            <a:avLst/>
          </a:prstGeom>
        </p:spPr>
        <p:txBody>
          <a:bodyPr vert="horz" wrap="square" lIns="0" tIns="10772" rIns="0" bIns="0" rtlCol="0">
            <a:spAutoFit/>
          </a:bodyPr>
          <a:lstStyle/>
          <a:p>
            <a:pPr marL="10259">
              <a:spcBef>
                <a:spcPts val="85"/>
              </a:spcBef>
            </a:pPr>
            <a:r>
              <a:rPr sz="600" b="1" spc="-4" dirty="0">
                <a:solidFill>
                  <a:srgbClr val="000080"/>
                </a:solidFill>
                <a:latin typeface="Times New Roman"/>
                <a:cs typeface="Times New Roman"/>
              </a:rPr>
              <a:t>XFMR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375228" y="3278971"/>
            <a:ext cx="2977428" cy="256062"/>
          </a:xfrm>
          <a:prstGeom prst="rect">
            <a:avLst/>
          </a:prstGeom>
        </p:spPr>
        <p:txBody>
          <a:bodyPr vert="horz" wrap="square" lIns="0" tIns="9746" rIns="0" bIns="0" rtlCol="0">
            <a:spAutoFit/>
          </a:bodyPr>
          <a:lstStyle/>
          <a:p>
            <a:pPr marL="10259" marR="4104" indent="7694">
              <a:lnSpc>
                <a:spcPct val="159700"/>
              </a:lnSpc>
              <a:spcBef>
                <a:spcPts val="77"/>
              </a:spcBef>
            </a:pPr>
            <a:r>
              <a:rPr sz="500" spc="4" dirty="0">
                <a:solidFill>
                  <a:srgbClr val="800000"/>
                </a:solidFill>
                <a:latin typeface="Times New Roman"/>
                <a:cs typeface="Times New Roman"/>
              </a:rPr>
              <a:t>*</a:t>
            </a:r>
            <a:r>
              <a:rPr sz="500" spc="8" dirty="0">
                <a:solidFill>
                  <a:srgbClr val="800000"/>
                </a:solidFill>
                <a:latin typeface="Times New Roman"/>
                <a:cs typeface="Times New Roman"/>
              </a:rPr>
              <a:t> </a:t>
            </a:r>
            <a:r>
              <a:rPr sz="500" spc="4" dirty="0">
                <a:solidFill>
                  <a:srgbClr val="000080"/>
                </a:solidFill>
                <a:latin typeface="Times New Roman"/>
                <a:cs typeface="Times New Roman"/>
              </a:rPr>
              <a:t>Indicates a  voltage regulated bus ( voltage controlled or </a:t>
            </a:r>
            <a:r>
              <a:rPr sz="500" dirty="0">
                <a:solidFill>
                  <a:srgbClr val="000080"/>
                </a:solidFill>
                <a:latin typeface="Times New Roman"/>
                <a:cs typeface="Times New Roman"/>
              </a:rPr>
              <a:t>swing </a:t>
            </a:r>
            <a:r>
              <a:rPr sz="500" spc="4" dirty="0">
                <a:solidFill>
                  <a:srgbClr val="000080"/>
                </a:solidFill>
                <a:latin typeface="Times New Roman"/>
                <a:cs typeface="Times New Roman"/>
              </a:rPr>
              <a:t>type machine connected to </a:t>
            </a:r>
            <a:r>
              <a:rPr sz="500" dirty="0">
                <a:solidFill>
                  <a:srgbClr val="000080"/>
                </a:solidFill>
                <a:latin typeface="Times New Roman"/>
                <a:cs typeface="Times New Roman"/>
              </a:rPr>
              <a:t>it) </a:t>
            </a:r>
            <a:r>
              <a:rPr sz="500" spc="-109" dirty="0">
                <a:solidFill>
                  <a:srgbClr val="000080"/>
                </a:solidFill>
                <a:latin typeface="Times New Roman"/>
                <a:cs typeface="Times New Roman"/>
              </a:rPr>
              <a:t> </a:t>
            </a:r>
            <a:r>
              <a:rPr sz="500" spc="4" dirty="0">
                <a:solidFill>
                  <a:srgbClr val="000080"/>
                </a:solidFill>
                <a:latin typeface="Times New Roman"/>
                <a:cs typeface="Times New Roman"/>
              </a:rPr>
              <a:t>#</a:t>
            </a:r>
            <a:r>
              <a:rPr sz="500" spc="125" dirty="0">
                <a:solidFill>
                  <a:srgbClr val="000080"/>
                </a:solidFill>
                <a:latin typeface="Times New Roman"/>
                <a:cs typeface="Times New Roman"/>
              </a:rPr>
              <a:t> </a:t>
            </a:r>
            <a:r>
              <a:rPr sz="500" spc="4" dirty="0">
                <a:solidFill>
                  <a:srgbClr val="000080"/>
                </a:solidFill>
                <a:latin typeface="Times New Roman"/>
                <a:cs typeface="Times New Roman"/>
              </a:rPr>
              <a:t>Indicates</a:t>
            </a:r>
            <a:r>
              <a:rPr sz="500" dirty="0">
                <a:solidFill>
                  <a:srgbClr val="000080"/>
                </a:solidFill>
                <a:latin typeface="Times New Roman"/>
                <a:cs typeface="Times New Roman"/>
              </a:rPr>
              <a:t> </a:t>
            </a:r>
            <a:r>
              <a:rPr sz="500" spc="4" dirty="0">
                <a:solidFill>
                  <a:srgbClr val="000080"/>
                </a:solidFill>
                <a:latin typeface="Times New Roman"/>
                <a:cs typeface="Times New Roman"/>
              </a:rPr>
              <a:t>a</a:t>
            </a:r>
            <a:r>
              <a:rPr sz="500" dirty="0">
                <a:solidFill>
                  <a:srgbClr val="000080"/>
                </a:solidFill>
                <a:latin typeface="Times New Roman"/>
                <a:cs typeface="Times New Roman"/>
              </a:rPr>
              <a:t> </a:t>
            </a:r>
            <a:r>
              <a:rPr sz="500" spc="4" dirty="0">
                <a:solidFill>
                  <a:srgbClr val="000080"/>
                </a:solidFill>
                <a:latin typeface="Times New Roman"/>
                <a:cs typeface="Times New Roman"/>
              </a:rPr>
              <a:t>bus</a:t>
            </a:r>
            <a:r>
              <a:rPr sz="500" dirty="0">
                <a:solidFill>
                  <a:srgbClr val="000080"/>
                </a:solidFill>
                <a:latin typeface="Times New Roman"/>
                <a:cs typeface="Times New Roman"/>
              </a:rPr>
              <a:t> with </a:t>
            </a:r>
            <a:r>
              <a:rPr sz="500" spc="4" dirty="0">
                <a:solidFill>
                  <a:srgbClr val="000080"/>
                </a:solidFill>
                <a:latin typeface="Times New Roman"/>
                <a:cs typeface="Times New Roman"/>
              </a:rPr>
              <a:t>a</a:t>
            </a:r>
            <a:r>
              <a:rPr sz="500" dirty="0">
                <a:solidFill>
                  <a:srgbClr val="000080"/>
                </a:solidFill>
                <a:latin typeface="Times New Roman"/>
                <a:cs typeface="Times New Roman"/>
              </a:rPr>
              <a:t> </a:t>
            </a:r>
            <a:r>
              <a:rPr sz="500" spc="4" dirty="0">
                <a:solidFill>
                  <a:srgbClr val="000080"/>
                </a:solidFill>
                <a:latin typeface="Times New Roman"/>
                <a:cs typeface="Times New Roman"/>
              </a:rPr>
              <a:t>load</a:t>
            </a:r>
            <a:r>
              <a:rPr sz="500" dirty="0">
                <a:solidFill>
                  <a:srgbClr val="000080"/>
                </a:solidFill>
                <a:latin typeface="Times New Roman"/>
                <a:cs typeface="Times New Roman"/>
              </a:rPr>
              <a:t> </a:t>
            </a:r>
            <a:r>
              <a:rPr sz="500" spc="4" dirty="0">
                <a:solidFill>
                  <a:srgbClr val="000080"/>
                </a:solidFill>
                <a:latin typeface="Times New Roman"/>
                <a:cs typeface="Times New Roman"/>
              </a:rPr>
              <a:t>mismatch</a:t>
            </a:r>
            <a:r>
              <a:rPr sz="500" dirty="0">
                <a:solidFill>
                  <a:srgbClr val="000080"/>
                </a:solidFill>
                <a:latin typeface="Times New Roman"/>
                <a:cs typeface="Times New Roman"/>
              </a:rPr>
              <a:t> </a:t>
            </a:r>
            <a:r>
              <a:rPr sz="500" spc="4" dirty="0">
                <a:solidFill>
                  <a:srgbClr val="000080"/>
                </a:solidFill>
                <a:latin typeface="Times New Roman"/>
                <a:cs typeface="Times New Roman"/>
              </a:rPr>
              <a:t>of</a:t>
            </a:r>
            <a:r>
              <a:rPr sz="500" dirty="0">
                <a:solidFill>
                  <a:srgbClr val="000080"/>
                </a:solidFill>
                <a:latin typeface="Times New Roman"/>
                <a:cs typeface="Times New Roman"/>
              </a:rPr>
              <a:t> </a:t>
            </a:r>
            <a:r>
              <a:rPr sz="500" spc="4" dirty="0">
                <a:solidFill>
                  <a:srgbClr val="000080"/>
                </a:solidFill>
                <a:latin typeface="Times New Roman"/>
                <a:cs typeface="Times New Roman"/>
              </a:rPr>
              <a:t>more</a:t>
            </a:r>
            <a:r>
              <a:rPr sz="500" dirty="0">
                <a:solidFill>
                  <a:srgbClr val="000080"/>
                </a:solidFill>
                <a:latin typeface="Times New Roman"/>
                <a:cs typeface="Times New Roman"/>
              </a:rPr>
              <a:t> </a:t>
            </a:r>
            <a:r>
              <a:rPr sz="500" spc="4" dirty="0">
                <a:solidFill>
                  <a:srgbClr val="000080"/>
                </a:solidFill>
                <a:latin typeface="Times New Roman"/>
                <a:cs typeface="Times New Roman"/>
              </a:rPr>
              <a:t>than</a:t>
            </a:r>
            <a:r>
              <a:rPr sz="500" dirty="0">
                <a:solidFill>
                  <a:srgbClr val="000080"/>
                </a:solidFill>
                <a:latin typeface="Times New Roman"/>
                <a:cs typeface="Times New Roman"/>
              </a:rPr>
              <a:t> </a:t>
            </a:r>
            <a:r>
              <a:rPr sz="500" spc="4" dirty="0">
                <a:solidFill>
                  <a:srgbClr val="000080"/>
                </a:solidFill>
                <a:latin typeface="Times New Roman"/>
                <a:cs typeface="Times New Roman"/>
              </a:rPr>
              <a:t>0.1</a:t>
            </a:r>
            <a:r>
              <a:rPr sz="500" spc="57" dirty="0">
                <a:solidFill>
                  <a:srgbClr val="000080"/>
                </a:solidFill>
                <a:latin typeface="Times New Roman"/>
                <a:cs typeface="Times New Roman"/>
              </a:rPr>
              <a:t> </a:t>
            </a:r>
            <a:r>
              <a:rPr sz="500" spc="-16" dirty="0">
                <a:solidFill>
                  <a:srgbClr val="000080"/>
                </a:solidFill>
                <a:latin typeface="Times New Roman"/>
                <a:cs typeface="Times New Roman"/>
              </a:rPr>
              <a:t>MVA</a:t>
            </a:r>
            <a:endParaRPr sz="5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70164" y="1219290"/>
            <a:ext cx="7099300" cy="0"/>
          </a:xfrm>
          <a:custGeom>
            <a:avLst/>
            <a:gdLst/>
            <a:ahLst/>
            <a:cxnLst/>
            <a:rect l="l" t="t" r="r" b="b"/>
            <a:pathLst>
              <a:path w="7208520">
                <a:moveTo>
                  <a:pt x="0" y="0"/>
                </a:moveTo>
                <a:lnTo>
                  <a:pt x="7208520" y="0"/>
                </a:lnTo>
              </a:path>
            </a:pathLst>
          </a:custGeom>
          <a:ln w="3175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70164" y="1469745"/>
            <a:ext cx="7099300" cy="0"/>
          </a:xfrm>
          <a:custGeom>
            <a:avLst/>
            <a:gdLst/>
            <a:ahLst/>
            <a:cxnLst/>
            <a:rect l="l" t="t" r="r" b="b"/>
            <a:pathLst>
              <a:path w="7208520">
                <a:moveTo>
                  <a:pt x="0" y="0"/>
                </a:moveTo>
                <a:lnTo>
                  <a:pt x="7208520" y="0"/>
                </a:lnTo>
              </a:path>
            </a:pathLst>
          </a:custGeom>
          <a:ln w="3175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429009" y="706976"/>
            <a:ext cx="363345" cy="259663"/>
          </a:xfrm>
          <a:prstGeom prst="rect">
            <a:avLst/>
          </a:prstGeom>
        </p:spPr>
        <p:txBody>
          <a:bodyPr vert="horz" wrap="square" lIns="0" tIns="10772" rIns="0" bIns="0" rtlCol="0">
            <a:spAutoFit/>
          </a:bodyPr>
          <a:lstStyle/>
          <a:p>
            <a:pPr marL="10259">
              <a:spcBef>
                <a:spcPts val="85"/>
              </a:spcBef>
            </a:pPr>
            <a:r>
              <a:rPr sz="600" dirty="0">
                <a:solidFill>
                  <a:srgbClr val="000080"/>
                </a:solidFill>
                <a:latin typeface="Times New Roman"/>
                <a:cs typeface="Times New Roman"/>
              </a:rPr>
              <a:t>Location:</a:t>
            </a:r>
            <a:endParaRPr sz="600">
              <a:latin typeface="Times New Roman"/>
              <a:cs typeface="Times New Roman"/>
            </a:endParaRPr>
          </a:p>
          <a:p>
            <a:pPr marL="10259">
              <a:spcBef>
                <a:spcPts val="493"/>
              </a:spcBef>
            </a:pPr>
            <a:r>
              <a:rPr sz="600" dirty="0">
                <a:solidFill>
                  <a:srgbClr val="000080"/>
                </a:solidFill>
                <a:latin typeface="Times New Roman"/>
                <a:cs typeface="Times New Roman"/>
              </a:rPr>
              <a:t>Contract: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7204364" y="6212229"/>
            <a:ext cx="300182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0777">
              <a:lnSpc>
                <a:spcPts val="1139"/>
              </a:lnSpc>
            </a:pPr>
            <a:r>
              <a:rPr sz="1000" dirty="0">
                <a:latin typeface="Times New Roman"/>
                <a:cs typeface="Times New Roman"/>
              </a:rPr>
              <a:t>141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44947" y="706976"/>
            <a:ext cx="439016" cy="103210"/>
          </a:xfrm>
          <a:prstGeom prst="rect">
            <a:avLst/>
          </a:prstGeom>
        </p:spPr>
        <p:txBody>
          <a:bodyPr vert="horz" wrap="square" lIns="0" tIns="10772" rIns="0" bIns="0" rtlCol="0">
            <a:spAutoFit/>
          </a:bodyPr>
          <a:lstStyle/>
          <a:p>
            <a:pPr marL="10259">
              <a:spcBef>
                <a:spcPts val="85"/>
              </a:spcBef>
            </a:pPr>
            <a:r>
              <a:rPr sz="600" dirty="0">
                <a:latin typeface="Times New Roman"/>
                <a:cs typeface="Times New Roman"/>
              </a:rPr>
              <a:t>El</a:t>
            </a:r>
            <a:r>
              <a:rPr sz="600" spc="-36" dirty="0">
                <a:latin typeface="Times New Roman"/>
                <a:cs typeface="Times New Roman"/>
              </a:rPr>
              <a:t> </a:t>
            </a:r>
            <a:r>
              <a:rPr sz="600" spc="-4" dirty="0">
                <a:latin typeface="Times New Roman"/>
                <a:cs typeface="Times New Roman"/>
              </a:rPr>
              <a:t>Salvador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29009" y="952545"/>
            <a:ext cx="377729" cy="246839"/>
          </a:xfrm>
          <a:prstGeom prst="rect">
            <a:avLst/>
          </a:prstGeom>
        </p:spPr>
        <p:txBody>
          <a:bodyPr vert="horz" wrap="square" lIns="0" tIns="10772" rIns="0" bIns="0" rtlCol="0">
            <a:spAutoFit/>
          </a:bodyPr>
          <a:lstStyle/>
          <a:p>
            <a:pPr marL="10259">
              <a:spcBef>
                <a:spcPts val="85"/>
              </a:spcBef>
            </a:pPr>
            <a:r>
              <a:rPr sz="600" dirty="0">
                <a:solidFill>
                  <a:srgbClr val="000080"/>
                </a:solidFill>
                <a:latin typeface="Times New Roman"/>
                <a:cs typeface="Times New Roman"/>
              </a:rPr>
              <a:t>Engineer:</a:t>
            </a:r>
            <a:endParaRPr sz="600">
              <a:latin typeface="Times New Roman"/>
              <a:cs typeface="Times New Roman"/>
            </a:endParaRPr>
          </a:p>
          <a:p>
            <a:pPr marL="10259">
              <a:spcBef>
                <a:spcPts val="424"/>
              </a:spcBef>
            </a:pPr>
            <a:r>
              <a:rPr sz="600" spc="-4" dirty="0">
                <a:solidFill>
                  <a:srgbClr val="000080"/>
                </a:solidFill>
                <a:latin typeface="Times New Roman"/>
                <a:cs typeface="Times New Roman"/>
              </a:rPr>
              <a:t>Filename: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44948" y="952545"/>
            <a:ext cx="769841" cy="246839"/>
          </a:xfrm>
          <a:prstGeom prst="rect">
            <a:avLst/>
          </a:prstGeom>
        </p:spPr>
        <p:txBody>
          <a:bodyPr vert="horz" wrap="square" lIns="0" tIns="10772" rIns="0" bIns="0" rtlCol="0">
            <a:spAutoFit/>
          </a:bodyPr>
          <a:lstStyle/>
          <a:p>
            <a:pPr marL="10259">
              <a:spcBef>
                <a:spcPts val="85"/>
              </a:spcBef>
            </a:pPr>
            <a:r>
              <a:rPr sz="600" spc="-4" dirty="0">
                <a:latin typeface="Times New Roman"/>
                <a:cs typeface="Times New Roman"/>
              </a:rPr>
              <a:t>Jaime</a:t>
            </a:r>
            <a:r>
              <a:rPr sz="600" spc="-24" dirty="0">
                <a:latin typeface="Times New Roman"/>
                <a:cs typeface="Times New Roman"/>
              </a:rPr>
              <a:t> </a:t>
            </a:r>
            <a:r>
              <a:rPr sz="600" spc="-4" dirty="0">
                <a:latin typeface="Times New Roman"/>
                <a:cs typeface="Times New Roman"/>
              </a:rPr>
              <a:t>Guevara</a:t>
            </a:r>
            <a:endParaRPr sz="600">
              <a:latin typeface="Times New Roman"/>
              <a:cs typeface="Times New Roman"/>
            </a:endParaRPr>
          </a:p>
          <a:p>
            <a:pPr marL="10259">
              <a:spcBef>
                <a:spcPts val="424"/>
              </a:spcBef>
            </a:pPr>
            <a:r>
              <a:rPr sz="600" spc="-4" dirty="0">
                <a:latin typeface="Times New Roman"/>
                <a:cs typeface="Times New Roman"/>
              </a:rPr>
              <a:t>SimulacionCH15Sep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199438" y="989604"/>
            <a:ext cx="1025621" cy="103210"/>
          </a:xfrm>
          <a:prstGeom prst="rect">
            <a:avLst/>
          </a:prstGeom>
        </p:spPr>
        <p:txBody>
          <a:bodyPr vert="horz" wrap="square" lIns="0" tIns="10772" rIns="0" bIns="0" rtlCol="0">
            <a:spAutoFit/>
          </a:bodyPr>
          <a:lstStyle/>
          <a:p>
            <a:pPr marL="10259">
              <a:spcBef>
                <a:spcPts val="85"/>
              </a:spcBef>
            </a:pPr>
            <a:r>
              <a:rPr sz="600" spc="-4" dirty="0">
                <a:solidFill>
                  <a:srgbClr val="000080"/>
                </a:solidFill>
                <a:latin typeface="Times New Roman"/>
                <a:cs typeface="Times New Roman"/>
              </a:rPr>
              <a:t>Study</a:t>
            </a:r>
            <a:r>
              <a:rPr sz="600" spc="-8" dirty="0">
                <a:solidFill>
                  <a:srgbClr val="000080"/>
                </a:solidFill>
                <a:latin typeface="Times New Roman"/>
                <a:cs typeface="Times New Roman"/>
              </a:rPr>
              <a:t> </a:t>
            </a:r>
            <a:r>
              <a:rPr sz="600" dirty="0">
                <a:solidFill>
                  <a:srgbClr val="000080"/>
                </a:solidFill>
                <a:latin typeface="Times New Roman"/>
                <a:cs typeface="Times New Roman"/>
              </a:rPr>
              <a:t>Case:</a:t>
            </a:r>
            <a:r>
              <a:rPr sz="600" spc="271" dirty="0">
                <a:solidFill>
                  <a:srgbClr val="000080"/>
                </a:solidFill>
                <a:latin typeface="Times New Roman"/>
                <a:cs typeface="Times New Roman"/>
              </a:rPr>
              <a:t> </a:t>
            </a:r>
            <a:r>
              <a:rPr sz="600" spc="-4" dirty="0">
                <a:latin typeface="Times New Roman"/>
                <a:cs typeface="Times New Roman"/>
              </a:rPr>
              <a:t>FLUJO_P_1G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559657" y="533199"/>
            <a:ext cx="304559" cy="298117"/>
          </a:xfrm>
          <a:prstGeom prst="rect">
            <a:avLst/>
          </a:prstGeom>
        </p:spPr>
        <p:txBody>
          <a:bodyPr vert="horz" wrap="square" lIns="0" tIns="61554" rIns="0" bIns="0" rtlCol="0">
            <a:spAutoFit/>
          </a:bodyPr>
          <a:lstStyle/>
          <a:p>
            <a:pPr marL="21544">
              <a:spcBef>
                <a:spcPts val="485"/>
              </a:spcBef>
            </a:pPr>
            <a:r>
              <a:rPr sz="600" b="1" spc="-16" dirty="0">
                <a:solidFill>
                  <a:srgbClr val="800000"/>
                </a:solidFill>
                <a:latin typeface="Times New Roman"/>
                <a:cs typeface="Times New Roman"/>
              </a:rPr>
              <a:t>ETAP</a:t>
            </a:r>
            <a:endParaRPr sz="600">
              <a:latin typeface="Times New Roman"/>
              <a:cs typeface="Times New Roman"/>
            </a:endParaRPr>
          </a:p>
          <a:p>
            <a:pPr marL="10259">
              <a:spcBef>
                <a:spcPts val="368"/>
              </a:spcBef>
            </a:pPr>
            <a:r>
              <a:rPr sz="600" dirty="0">
                <a:solidFill>
                  <a:srgbClr val="800000"/>
                </a:solidFill>
                <a:latin typeface="Times New Roman"/>
                <a:cs typeface="Times New Roman"/>
              </a:rPr>
              <a:t>19.0.1C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664056" y="588875"/>
            <a:ext cx="221384" cy="103210"/>
          </a:xfrm>
          <a:prstGeom prst="rect">
            <a:avLst/>
          </a:prstGeom>
        </p:spPr>
        <p:txBody>
          <a:bodyPr vert="horz" wrap="square" lIns="0" tIns="10772" rIns="0" bIns="0" rtlCol="0">
            <a:spAutoFit/>
          </a:bodyPr>
          <a:lstStyle/>
          <a:p>
            <a:pPr marL="10259">
              <a:spcBef>
                <a:spcPts val="85"/>
              </a:spcBef>
            </a:pPr>
            <a:r>
              <a:rPr sz="600" spc="-4" dirty="0">
                <a:solidFill>
                  <a:srgbClr val="000080"/>
                </a:solidFill>
                <a:latin typeface="Times New Roman"/>
                <a:cs typeface="Times New Roman"/>
              </a:rPr>
              <a:t>Page: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123710" y="588875"/>
            <a:ext cx="69417" cy="103210"/>
          </a:xfrm>
          <a:prstGeom prst="rect">
            <a:avLst/>
          </a:prstGeom>
        </p:spPr>
        <p:txBody>
          <a:bodyPr vert="horz" wrap="square" lIns="0" tIns="10772" rIns="0" bIns="0" rtlCol="0">
            <a:spAutoFit/>
          </a:bodyPr>
          <a:lstStyle/>
          <a:p>
            <a:pPr marL="10259">
              <a:spcBef>
                <a:spcPts val="85"/>
              </a:spcBef>
            </a:pPr>
            <a:r>
              <a:rPr sz="600" dirty="0">
                <a:latin typeface="Times New Roman"/>
                <a:cs typeface="Times New Roman"/>
              </a:rPr>
              <a:t>1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664056" y="706976"/>
            <a:ext cx="216381" cy="259663"/>
          </a:xfrm>
          <a:prstGeom prst="rect">
            <a:avLst/>
          </a:prstGeom>
        </p:spPr>
        <p:txBody>
          <a:bodyPr vert="horz" wrap="square" lIns="0" tIns="10772" rIns="0" bIns="0" rtlCol="0">
            <a:spAutoFit/>
          </a:bodyPr>
          <a:lstStyle/>
          <a:p>
            <a:pPr marL="10259">
              <a:spcBef>
                <a:spcPts val="85"/>
              </a:spcBef>
            </a:pPr>
            <a:r>
              <a:rPr sz="600" spc="-4" dirty="0">
                <a:solidFill>
                  <a:srgbClr val="000080"/>
                </a:solidFill>
                <a:latin typeface="Times New Roman"/>
                <a:cs typeface="Times New Roman"/>
              </a:rPr>
              <a:t>Date:</a:t>
            </a:r>
            <a:endParaRPr sz="600">
              <a:latin typeface="Times New Roman"/>
              <a:cs typeface="Times New Roman"/>
            </a:endParaRPr>
          </a:p>
          <a:p>
            <a:pPr marL="10259">
              <a:spcBef>
                <a:spcPts val="493"/>
              </a:spcBef>
            </a:pPr>
            <a:r>
              <a:rPr sz="600" spc="-4" dirty="0">
                <a:solidFill>
                  <a:srgbClr val="000080"/>
                </a:solidFill>
                <a:latin typeface="Times New Roman"/>
                <a:cs typeface="Times New Roman"/>
              </a:rPr>
              <a:t>SN: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29010" y="588875"/>
            <a:ext cx="299556" cy="103210"/>
          </a:xfrm>
          <a:prstGeom prst="rect">
            <a:avLst/>
          </a:prstGeom>
        </p:spPr>
        <p:txBody>
          <a:bodyPr vert="horz" wrap="square" lIns="0" tIns="10772" rIns="0" bIns="0" rtlCol="0">
            <a:spAutoFit/>
          </a:bodyPr>
          <a:lstStyle/>
          <a:p>
            <a:pPr marL="10259">
              <a:spcBef>
                <a:spcPts val="85"/>
              </a:spcBef>
            </a:pPr>
            <a:r>
              <a:rPr sz="600" spc="-4" dirty="0">
                <a:solidFill>
                  <a:srgbClr val="000080"/>
                </a:solidFill>
                <a:latin typeface="Times New Roman"/>
                <a:cs typeface="Times New Roman"/>
              </a:rPr>
              <a:t>Project: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44948" y="588875"/>
            <a:ext cx="874905" cy="103210"/>
          </a:xfrm>
          <a:prstGeom prst="rect">
            <a:avLst/>
          </a:prstGeom>
        </p:spPr>
        <p:txBody>
          <a:bodyPr vert="horz" wrap="square" lIns="0" tIns="10772" rIns="0" bIns="0" rtlCol="0">
            <a:spAutoFit/>
          </a:bodyPr>
          <a:lstStyle/>
          <a:p>
            <a:pPr marL="10259">
              <a:spcBef>
                <a:spcPts val="85"/>
              </a:spcBef>
            </a:pPr>
            <a:r>
              <a:rPr sz="600" spc="-4" dirty="0">
                <a:latin typeface="Times New Roman"/>
                <a:cs typeface="Times New Roman"/>
              </a:rPr>
              <a:t>Simulacion</a:t>
            </a:r>
            <a:r>
              <a:rPr sz="600" spc="-24" dirty="0">
                <a:latin typeface="Times New Roman"/>
                <a:cs typeface="Times New Roman"/>
              </a:rPr>
              <a:t> </a:t>
            </a:r>
            <a:r>
              <a:rPr sz="600" dirty="0">
                <a:latin typeface="Times New Roman"/>
                <a:cs typeface="Times New Roman"/>
              </a:rPr>
              <a:t>CH15deSep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123709" y="706976"/>
            <a:ext cx="436514" cy="103210"/>
          </a:xfrm>
          <a:prstGeom prst="rect">
            <a:avLst/>
          </a:prstGeom>
        </p:spPr>
        <p:txBody>
          <a:bodyPr vert="horz" wrap="square" lIns="0" tIns="10772" rIns="0" bIns="0" rtlCol="0">
            <a:spAutoFit/>
          </a:bodyPr>
          <a:lstStyle/>
          <a:p>
            <a:pPr marL="10259">
              <a:spcBef>
                <a:spcPts val="85"/>
              </a:spcBef>
            </a:pPr>
            <a:r>
              <a:rPr sz="600" dirty="0">
                <a:latin typeface="Times New Roman"/>
                <a:cs typeface="Times New Roman"/>
              </a:rPr>
              <a:t>28-09-2021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662180" y="943178"/>
            <a:ext cx="363345" cy="259663"/>
          </a:xfrm>
          <a:prstGeom prst="rect">
            <a:avLst/>
          </a:prstGeom>
        </p:spPr>
        <p:txBody>
          <a:bodyPr vert="horz" wrap="square" lIns="0" tIns="10772" rIns="0" bIns="0" rtlCol="0">
            <a:spAutoFit/>
          </a:bodyPr>
          <a:lstStyle/>
          <a:p>
            <a:pPr marL="10259">
              <a:spcBef>
                <a:spcPts val="85"/>
              </a:spcBef>
            </a:pPr>
            <a:r>
              <a:rPr sz="600" dirty="0">
                <a:solidFill>
                  <a:srgbClr val="000080"/>
                </a:solidFill>
                <a:latin typeface="Times New Roman"/>
                <a:cs typeface="Times New Roman"/>
              </a:rPr>
              <a:t>Revision:</a:t>
            </a:r>
            <a:endParaRPr sz="600">
              <a:latin typeface="Times New Roman"/>
              <a:cs typeface="Times New Roman"/>
            </a:endParaRPr>
          </a:p>
          <a:p>
            <a:pPr marL="11285">
              <a:spcBef>
                <a:spcPts val="493"/>
              </a:spcBef>
            </a:pPr>
            <a:r>
              <a:rPr sz="600" dirty="0">
                <a:solidFill>
                  <a:srgbClr val="000080"/>
                </a:solidFill>
                <a:latin typeface="Times New Roman"/>
                <a:cs typeface="Times New Roman"/>
              </a:rPr>
              <a:t>Config.: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121833" y="943178"/>
            <a:ext cx="296430" cy="259663"/>
          </a:xfrm>
          <a:prstGeom prst="rect">
            <a:avLst/>
          </a:prstGeom>
        </p:spPr>
        <p:txBody>
          <a:bodyPr vert="horz" wrap="square" lIns="0" tIns="10772" rIns="0" bIns="0" rtlCol="0">
            <a:spAutoFit/>
          </a:bodyPr>
          <a:lstStyle/>
          <a:p>
            <a:pPr marL="10259">
              <a:spcBef>
                <a:spcPts val="85"/>
              </a:spcBef>
            </a:pPr>
            <a:r>
              <a:rPr sz="600" dirty="0">
                <a:latin typeface="Times New Roman"/>
                <a:cs typeface="Times New Roman"/>
              </a:rPr>
              <a:t>Base</a:t>
            </a:r>
            <a:endParaRPr sz="600">
              <a:latin typeface="Times New Roman"/>
              <a:cs typeface="Times New Roman"/>
            </a:endParaRPr>
          </a:p>
          <a:p>
            <a:pPr marL="11285">
              <a:spcBef>
                <a:spcPts val="493"/>
              </a:spcBef>
            </a:pPr>
            <a:r>
              <a:rPr sz="600" spc="-4" dirty="0">
                <a:latin typeface="Times New Roman"/>
                <a:cs typeface="Times New Roman"/>
              </a:rPr>
              <a:t>Normal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128145" y="1610245"/>
            <a:ext cx="1124431" cy="102174"/>
          </a:xfrm>
          <a:prstGeom prst="rect">
            <a:avLst/>
          </a:prstGeom>
        </p:spPr>
        <p:txBody>
          <a:bodyPr vert="horz" wrap="square" lIns="0" tIns="9746" rIns="0" bIns="0" rtlCol="0">
            <a:spAutoFit/>
          </a:bodyPr>
          <a:lstStyle/>
          <a:p>
            <a:pPr marL="10259">
              <a:spcBef>
                <a:spcPts val="77"/>
              </a:spcBef>
            </a:pPr>
            <a:r>
              <a:rPr sz="600" b="1" u="sng" spc="-4" dirty="0">
                <a:solidFill>
                  <a:srgbClr val="000080"/>
                </a:solidFill>
                <a:uFill>
                  <a:solidFill>
                    <a:srgbClr val="000080"/>
                  </a:solidFill>
                </a:uFill>
                <a:latin typeface="Times New Roman"/>
                <a:cs typeface="Times New Roman"/>
              </a:rPr>
              <a:t>LOAD</a:t>
            </a:r>
            <a:r>
              <a:rPr sz="600" b="1" u="sng" spc="129" dirty="0">
                <a:solidFill>
                  <a:srgbClr val="000080"/>
                </a:solidFill>
                <a:uFill>
                  <a:solidFill>
                    <a:srgbClr val="00008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600" b="1" u="sng" spc="-4" dirty="0">
                <a:solidFill>
                  <a:srgbClr val="000080"/>
                </a:solidFill>
                <a:uFill>
                  <a:solidFill>
                    <a:srgbClr val="000080"/>
                  </a:solidFill>
                </a:uFill>
                <a:latin typeface="Times New Roman"/>
                <a:cs typeface="Times New Roman"/>
              </a:rPr>
              <a:t>FLOW</a:t>
            </a:r>
            <a:r>
              <a:rPr sz="600" b="1" u="sng" spc="121" dirty="0">
                <a:solidFill>
                  <a:srgbClr val="000080"/>
                </a:solidFill>
                <a:uFill>
                  <a:solidFill>
                    <a:srgbClr val="00008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600" b="1" u="sng" spc="-12" dirty="0">
                <a:solidFill>
                  <a:srgbClr val="000080"/>
                </a:solidFill>
                <a:uFill>
                  <a:solidFill>
                    <a:srgbClr val="000080"/>
                  </a:solidFill>
                </a:uFill>
                <a:latin typeface="Times New Roman"/>
                <a:cs typeface="Times New Roman"/>
              </a:rPr>
              <a:t>REPORT</a:t>
            </a:r>
            <a:endParaRPr sz="600">
              <a:latin typeface="Times New Roman"/>
              <a:cs typeface="Times New Roman"/>
            </a:endParaRPr>
          </a:p>
        </p:txBody>
      </p:sp>
      <p:graphicFrame>
        <p:nvGraphicFramePr>
          <p:cNvPr id="19" name="object 19"/>
          <p:cNvGraphicFramePr>
            <a:graphicFrameLocks noGrp="1"/>
          </p:cNvGraphicFramePr>
          <p:nvPr/>
        </p:nvGraphicFramePr>
        <p:xfrm>
          <a:off x="327420" y="1982060"/>
          <a:ext cx="6709055" cy="84405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74602"/>
                <a:gridCol w="694170"/>
                <a:gridCol w="53782"/>
                <a:gridCol w="295804"/>
                <a:gridCol w="53782"/>
                <a:gridCol w="295803"/>
                <a:gridCol w="53783"/>
                <a:gridCol w="268913"/>
                <a:gridCol w="53783"/>
                <a:gridCol w="349586"/>
                <a:gridCol w="53783"/>
                <a:gridCol w="349586"/>
                <a:gridCol w="53783"/>
                <a:gridCol w="349587"/>
                <a:gridCol w="53783"/>
                <a:gridCol w="349586"/>
                <a:gridCol w="53783"/>
                <a:gridCol w="313940"/>
                <a:gridCol w="707303"/>
                <a:gridCol w="53157"/>
                <a:gridCol w="348960"/>
                <a:gridCol w="53157"/>
                <a:gridCol w="348960"/>
                <a:gridCol w="53157"/>
                <a:gridCol w="348960"/>
                <a:gridCol w="53157"/>
                <a:gridCol w="241396"/>
                <a:gridCol w="53157"/>
                <a:gridCol w="375852"/>
              </a:tblGrid>
              <a:tr h="11810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12700">
                      <a:solidFill>
                        <a:srgbClr val="808080"/>
                      </a:solidFill>
                      <a:prstDash val="solid"/>
                    </a:lnT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478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400" spc="5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ID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6471" marB="0">
                    <a:lnT w="12700">
                      <a:solidFill>
                        <a:srgbClr val="808080"/>
                      </a:solidFill>
                      <a:prstDash val="solid"/>
                    </a:lnT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12700">
                      <a:solidFill>
                        <a:srgbClr val="80808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400" spc="5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kV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6471" marB="0">
                    <a:lnT w="12700">
                      <a:solidFill>
                        <a:srgbClr val="808080"/>
                      </a:solidFill>
                      <a:prstDash val="solid"/>
                    </a:lnT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9050" algn="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400" spc="10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%</a:t>
                      </a:r>
                      <a:r>
                        <a:rPr sz="400" spc="-40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400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Mag.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16290" marB="0">
                    <a:lnT w="12700">
                      <a:solidFill>
                        <a:srgbClr val="808080"/>
                      </a:solidFill>
                      <a:prstDash val="solid"/>
                    </a:lnT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12700">
                      <a:solidFill>
                        <a:srgbClr val="80808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R="52069" algn="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400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Ang.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6471" marB="0">
                    <a:lnT w="12700">
                      <a:solidFill>
                        <a:srgbClr val="808080"/>
                      </a:solidFill>
                      <a:prstDash val="solid"/>
                    </a:lnT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541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400" spc="5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MW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6471" marB="0">
                    <a:lnT w="12700">
                      <a:solidFill>
                        <a:srgbClr val="808080"/>
                      </a:solidFill>
                      <a:prstDash val="solid"/>
                    </a:lnT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12700">
                      <a:solidFill>
                        <a:srgbClr val="80808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400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Mvar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6471" marB="0">
                    <a:lnT w="12700">
                      <a:solidFill>
                        <a:srgbClr val="808080"/>
                      </a:solidFill>
                      <a:prstDash val="solid"/>
                    </a:lnT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604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400" spc="5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MW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6471" marB="0">
                    <a:lnT w="12700">
                      <a:solidFill>
                        <a:srgbClr val="808080"/>
                      </a:solidFill>
                      <a:prstDash val="solid"/>
                    </a:lnT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12700">
                      <a:solidFill>
                        <a:srgbClr val="80808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400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Mvar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6471" marB="0">
                    <a:lnT w="12700">
                      <a:solidFill>
                        <a:srgbClr val="808080"/>
                      </a:solidFill>
                      <a:prstDash val="solid"/>
                    </a:lnT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12700">
                      <a:solidFill>
                        <a:srgbClr val="808080"/>
                      </a:solidFill>
                      <a:prstDash val="solid"/>
                    </a:lnT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11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400" spc="5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ID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6471" marB="0">
                    <a:lnT w="12700">
                      <a:solidFill>
                        <a:srgbClr val="808080"/>
                      </a:solidFill>
                      <a:prstDash val="solid"/>
                    </a:lnT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12700">
                      <a:solidFill>
                        <a:srgbClr val="80808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10604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400" spc="5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MW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6471" marB="0">
                    <a:lnT w="12700">
                      <a:solidFill>
                        <a:srgbClr val="808080"/>
                      </a:solidFill>
                      <a:prstDash val="solid"/>
                    </a:lnT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12700">
                      <a:solidFill>
                        <a:srgbClr val="80808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400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Mvar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6471" marB="0">
                    <a:lnT w="12700">
                      <a:solidFill>
                        <a:srgbClr val="808080"/>
                      </a:solidFill>
                      <a:prstDash val="solid"/>
                    </a:lnT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12700">
                      <a:solidFill>
                        <a:srgbClr val="80808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9906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400" spc="5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Amp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6471" marB="0">
                    <a:lnT w="12700">
                      <a:solidFill>
                        <a:srgbClr val="808080"/>
                      </a:solidFill>
                      <a:prstDash val="solid"/>
                    </a:lnT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12700">
                      <a:solidFill>
                        <a:srgbClr val="80808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400" spc="5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%PF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6471" marB="0">
                    <a:lnT w="12700">
                      <a:solidFill>
                        <a:srgbClr val="808080"/>
                      </a:solidFill>
                      <a:prstDash val="solid"/>
                    </a:lnT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400" spc="-5" dirty="0">
                          <a:solidFill>
                            <a:srgbClr val="000080"/>
                          </a:solidFill>
                          <a:latin typeface="Times New Roman"/>
                          <a:cs typeface="Times New Roman"/>
                        </a:rPr>
                        <a:t>%Tap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6471" marB="0">
                    <a:lnT w="12700">
                      <a:solidFill>
                        <a:srgbClr val="808080"/>
                      </a:solidFill>
                      <a:prstDash val="solid"/>
                    </a:lnT>
                    <a:lnB w="12700">
                      <a:solidFill>
                        <a:srgbClr val="808080"/>
                      </a:solidFill>
                      <a:prstDash val="solid"/>
                    </a:lnB>
                  </a:tcPr>
                </a:tc>
              </a:tr>
              <a:tr h="132151">
                <a:tc>
                  <a:txBody>
                    <a:bodyPr/>
                    <a:lstStyle/>
                    <a:p>
                      <a:pPr marR="137160" algn="r">
                        <a:lnSpc>
                          <a:spcPct val="100000"/>
                        </a:lnSpc>
                        <a:spcBef>
                          <a:spcPts val="480"/>
                        </a:spcBef>
                      </a:pPr>
                      <a:r>
                        <a:rPr sz="400" dirty="0">
                          <a:solidFill>
                            <a:srgbClr val="800000"/>
                          </a:solidFill>
                          <a:latin typeface="Times New Roman"/>
                          <a:cs typeface="Times New Roman"/>
                        </a:rPr>
                        <a:t>*</a:t>
                      </a:r>
                      <a:r>
                        <a:rPr sz="400" spc="-30" dirty="0">
                          <a:solidFill>
                            <a:srgbClr val="80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400" dirty="0">
                          <a:solidFill>
                            <a:srgbClr val="800000"/>
                          </a:solidFill>
                          <a:latin typeface="Times New Roman"/>
                          <a:cs typeface="Times New Roman"/>
                        </a:rPr>
                        <a:t>Bus1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39095" marB="0">
                    <a:lnT w="12700">
                      <a:solidFill>
                        <a:srgbClr val="80808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12700">
                      <a:solidFill>
                        <a:srgbClr val="80808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2225" algn="r">
                        <a:lnSpc>
                          <a:spcPct val="100000"/>
                        </a:lnSpc>
                        <a:spcBef>
                          <a:spcPts val="480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13.800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39095" marB="0">
                    <a:lnT w="12700">
                      <a:solidFill>
                        <a:srgbClr val="80808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1590" algn="r">
                        <a:lnSpc>
                          <a:spcPct val="100000"/>
                        </a:lnSpc>
                        <a:spcBef>
                          <a:spcPts val="480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100.000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39095" marB="0">
                    <a:lnT w="12700">
                      <a:solidFill>
                        <a:srgbClr val="80808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0320" algn="r">
                        <a:lnSpc>
                          <a:spcPct val="100000"/>
                        </a:lnSpc>
                        <a:spcBef>
                          <a:spcPts val="480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0.0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39095" marB="0">
                    <a:lnT w="12700">
                      <a:solidFill>
                        <a:srgbClr val="80808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10489">
                        <a:lnSpc>
                          <a:spcPct val="100000"/>
                        </a:lnSpc>
                        <a:spcBef>
                          <a:spcPts val="480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87.536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39095" marB="0">
                    <a:lnT w="12700">
                      <a:solidFill>
                        <a:srgbClr val="80808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2225" algn="r">
                        <a:lnSpc>
                          <a:spcPct val="100000"/>
                        </a:lnSpc>
                        <a:spcBef>
                          <a:spcPts val="480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23.183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39095" marB="0">
                    <a:lnT w="12700">
                      <a:solidFill>
                        <a:srgbClr val="80808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49860">
                        <a:lnSpc>
                          <a:spcPct val="100000"/>
                        </a:lnSpc>
                        <a:spcBef>
                          <a:spcPts val="480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0.000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39095" marB="0">
                    <a:lnT w="12700">
                      <a:solidFill>
                        <a:srgbClr val="80808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0955" algn="r">
                        <a:lnSpc>
                          <a:spcPct val="100000"/>
                        </a:lnSpc>
                        <a:spcBef>
                          <a:spcPts val="480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0.000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39095" marB="0">
                    <a:lnT w="12700">
                      <a:solidFill>
                        <a:srgbClr val="80808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80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Bus2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39095" marB="0">
                    <a:lnT w="12700">
                      <a:solidFill>
                        <a:srgbClr val="80808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12700">
                      <a:solidFill>
                        <a:srgbClr val="80808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480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86.633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39095" marB="0">
                    <a:lnT w="12700">
                      <a:solidFill>
                        <a:srgbClr val="80808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2225" algn="r">
                        <a:lnSpc>
                          <a:spcPct val="100000"/>
                        </a:lnSpc>
                        <a:spcBef>
                          <a:spcPts val="480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23.120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39095" marB="0">
                    <a:lnT w="12700">
                      <a:solidFill>
                        <a:srgbClr val="80808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2225" algn="r">
                        <a:lnSpc>
                          <a:spcPct val="100000"/>
                        </a:lnSpc>
                        <a:spcBef>
                          <a:spcPts val="480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3751.3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39095" marB="0">
                    <a:lnT w="12700">
                      <a:solidFill>
                        <a:srgbClr val="80808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1435" algn="ctr">
                        <a:lnSpc>
                          <a:spcPct val="100000"/>
                        </a:lnSpc>
                        <a:spcBef>
                          <a:spcPts val="480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96.6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39095" marB="0">
                    <a:lnT w="12700">
                      <a:solidFill>
                        <a:srgbClr val="80808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12700">
                      <a:solidFill>
                        <a:srgbClr val="808080"/>
                      </a:solidFill>
                      <a:prstDash val="solid"/>
                    </a:lnT>
                  </a:tcPr>
                </a:tc>
              </a:tr>
              <a:tr h="12217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Bus3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8914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0.902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8914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095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0.063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8914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1590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37.8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8914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1435" algn="ct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99.8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8914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122173">
                <a:tc>
                  <a:txBody>
                    <a:bodyPr/>
                    <a:lstStyle/>
                    <a:p>
                      <a:pPr marR="137160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Bus2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8914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1590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400" dirty="0">
                          <a:latin typeface="Times New Roman"/>
                          <a:cs typeface="Times New Roman"/>
                        </a:rPr>
                        <a:t>115.000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8914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222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97.813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8914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0320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-5.0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8914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49860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0.000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8914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095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0.000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8914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10489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86.398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8914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10489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15.084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8914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Bus1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8914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-86.398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8914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095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-15.084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8914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095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450.2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8914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1435" algn="ct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98.5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8914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122173">
                <a:tc>
                  <a:txBody>
                    <a:bodyPr/>
                    <a:lstStyle/>
                    <a:p>
                      <a:pPr marR="137160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Bus3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8914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095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0.480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8914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222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98.548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8914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0320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-4.0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8914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49860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0.000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8914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095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0.000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8914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49860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0.615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8914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095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0.000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8914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Bus1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8914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-0.892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8914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095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0.000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8914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222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1088.2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8914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100.0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8914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12217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Bus5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8914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0.276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8914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095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0.000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8914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095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337.1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8914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100.0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8914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88822">
                <a:tc>
                  <a:txBody>
                    <a:bodyPr/>
                    <a:lstStyle/>
                    <a:p>
                      <a:pPr marR="137160" algn="r">
                        <a:lnSpc>
                          <a:spcPts val="635"/>
                        </a:lnSpc>
                        <a:spcBef>
                          <a:spcPts val="355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Bus5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8914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0955" algn="r">
                        <a:lnSpc>
                          <a:spcPts val="635"/>
                        </a:lnSpc>
                        <a:spcBef>
                          <a:spcPts val="355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0.480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8914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2225" algn="r">
                        <a:lnSpc>
                          <a:spcPts val="635"/>
                        </a:lnSpc>
                        <a:spcBef>
                          <a:spcPts val="355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98.548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8914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0320" algn="r">
                        <a:lnSpc>
                          <a:spcPts val="635"/>
                        </a:lnSpc>
                        <a:spcBef>
                          <a:spcPts val="355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-4.0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8914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49860">
                        <a:lnSpc>
                          <a:spcPts val="635"/>
                        </a:lnSpc>
                        <a:spcBef>
                          <a:spcPts val="355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0.000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8914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0955" algn="r">
                        <a:lnSpc>
                          <a:spcPts val="635"/>
                        </a:lnSpc>
                        <a:spcBef>
                          <a:spcPts val="355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0.000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8914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49860">
                        <a:lnSpc>
                          <a:spcPts val="635"/>
                        </a:lnSpc>
                        <a:spcBef>
                          <a:spcPts val="355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0.276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8914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0955" algn="r">
                        <a:lnSpc>
                          <a:spcPts val="635"/>
                        </a:lnSpc>
                        <a:spcBef>
                          <a:spcPts val="355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0.000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8914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635"/>
                        </a:lnSpc>
                        <a:spcBef>
                          <a:spcPts val="355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Bus3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8914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635"/>
                        </a:lnSpc>
                        <a:spcBef>
                          <a:spcPts val="355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-0.276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8914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0955" algn="r">
                        <a:lnSpc>
                          <a:spcPts val="635"/>
                        </a:lnSpc>
                        <a:spcBef>
                          <a:spcPts val="355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0.000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8914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0955" algn="r">
                        <a:lnSpc>
                          <a:spcPts val="635"/>
                        </a:lnSpc>
                        <a:spcBef>
                          <a:spcPts val="355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337.1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8914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ts val="635"/>
                        </a:lnSpc>
                        <a:spcBef>
                          <a:spcPts val="355"/>
                        </a:spcBef>
                      </a:pPr>
                      <a:r>
                        <a:rPr sz="400" spc="5" dirty="0">
                          <a:latin typeface="Times New Roman"/>
                          <a:cs typeface="Times New Roman"/>
                        </a:rPr>
                        <a:t>100.0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28914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</a:tbl>
          </a:graphicData>
        </a:graphic>
      </p:graphicFrame>
      <p:sp>
        <p:nvSpPr>
          <p:cNvPr id="20" name="object 20"/>
          <p:cNvSpPr txBox="1"/>
          <p:nvPr/>
        </p:nvSpPr>
        <p:spPr>
          <a:xfrm>
            <a:off x="976216" y="1876990"/>
            <a:ext cx="167602" cy="103210"/>
          </a:xfrm>
          <a:prstGeom prst="rect">
            <a:avLst/>
          </a:prstGeom>
        </p:spPr>
        <p:txBody>
          <a:bodyPr vert="horz" wrap="square" lIns="0" tIns="10772" rIns="0" bIns="0" rtlCol="0">
            <a:spAutoFit/>
          </a:bodyPr>
          <a:lstStyle/>
          <a:p>
            <a:pPr marL="10259">
              <a:spcBef>
                <a:spcPts val="85"/>
              </a:spcBef>
            </a:pPr>
            <a:r>
              <a:rPr sz="600" b="1" dirty="0">
                <a:solidFill>
                  <a:srgbClr val="000080"/>
                </a:solidFill>
                <a:latin typeface="Times New Roman"/>
                <a:cs typeface="Times New Roman"/>
              </a:rPr>
              <a:t>Bus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955559" y="1876990"/>
            <a:ext cx="306436" cy="103210"/>
          </a:xfrm>
          <a:prstGeom prst="rect">
            <a:avLst/>
          </a:prstGeom>
        </p:spPr>
        <p:txBody>
          <a:bodyPr vert="horz" wrap="square" lIns="0" tIns="10772" rIns="0" bIns="0" rtlCol="0">
            <a:spAutoFit/>
          </a:bodyPr>
          <a:lstStyle/>
          <a:p>
            <a:pPr marL="10259">
              <a:spcBef>
                <a:spcPts val="85"/>
              </a:spcBef>
            </a:pPr>
            <a:r>
              <a:rPr sz="600" b="1" spc="-53" dirty="0">
                <a:solidFill>
                  <a:srgbClr val="000080"/>
                </a:solidFill>
                <a:latin typeface="Times New Roman"/>
                <a:cs typeface="Times New Roman"/>
              </a:rPr>
              <a:t>V</a:t>
            </a:r>
            <a:r>
              <a:rPr sz="600" b="1" dirty="0">
                <a:solidFill>
                  <a:srgbClr val="000080"/>
                </a:solidFill>
                <a:latin typeface="Times New Roman"/>
                <a:cs typeface="Times New Roman"/>
              </a:rPr>
              <a:t>oltage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633626" y="1876990"/>
            <a:ext cx="451523" cy="103210"/>
          </a:xfrm>
          <a:prstGeom prst="rect">
            <a:avLst/>
          </a:prstGeom>
        </p:spPr>
        <p:txBody>
          <a:bodyPr vert="horz" wrap="square" lIns="0" tIns="10772" rIns="0" bIns="0" rtlCol="0">
            <a:spAutoFit/>
          </a:bodyPr>
          <a:lstStyle/>
          <a:p>
            <a:pPr marL="10259">
              <a:spcBef>
                <a:spcPts val="85"/>
              </a:spcBef>
            </a:pPr>
            <a:r>
              <a:rPr sz="600" b="1" dirty="0">
                <a:solidFill>
                  <a:srgbClr val="000080"/>
                </a:solidFill>
                <a:latin typeface="Times New Roman"/>
                <a:cs typeface="Times New Roman"/>
              </a:rPr>
              <a:t>Generation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544646" y="1876990"/>
            <a:ext cx="221384" cy="103210"/>
          </a:xfrm>
          <a:prstGeom prst="rect">
            <a:avLst/>
          </a:prstGeom>
        </p:spPr>
        <p:txBody>
          <a:bodyPr vert="horz" wrap="square" lIns="0" tIns="10772" rIns="0" bIns="0" rtlCol="0">
            <a:spAutoFit/>
          </a:bodyPr>
          <a:lstStyle/>
          <a:p>
            <a:pPr marL="10259">
              <a:spcBef>
                <a:spcPts val="85"/>
              </a:spcBef>
            </a:pPr>
            <a:r>
              <a:rPr sz="600" b="1" dirty="0">
                <a:solidFill>
                  <a:srgbClr val="000080"/>
                </a:solidFill>
                <a:latin typeface="Times New Roman"/>
                <a:cs typeface="Times New Roman"/>
              </a:rPr>
              <a:t>Load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5134360" y="1876990"/>
            <a:ext cx="429635" cy="103210"/>
          </a:xfrm>
          <a:prstGeom prst="rect">
            <a:avLst/>
          </a:prstGeom>
        </p:spPr>
        <p:txBody>
          <a:bodyPr vert="horz" wrap="square" lIns="0" tIns="10772" rIns="0" bIns="0" rtlCol="0">
            <a:spAutoFit/>
          </a:bodyPr>
          <a:lstStyle/>
          <a:p>
            <a:pPr marL="10259">
              <a:spcBef>
                <a:spcPts val="85"/>
              </a:spcBef>
            </a:pPr>
            <a:r>
              <a:rPr sz="600" b="1" dirty="0">
                <a:solidFill>
                  <a:srgbClr val="000080"/>
                </a:solidFill>
                <a:latin typeface="Times New Roman"/>
                <a:cs typeface="Times New Roman"/>
              </a:rPr>
              <a:t>Load</a:t>
            </a:r>
            <a:r>
              <a:rPr sz="600" dirty="0">
                <a:solidFill>
                  <a:srgbClr val="000080"/>
                </a:solidFill>
                <a:latin typeface="Times New Roman"/>
                <a:cs typeface="Times New Roman"/>
              </a:rPr>
              <a:t> </a:t>
            </a:r>
            <a:r>
              <a:rPr sz="600" b="1" dirty="0">
                <a:solidFill>
                  <a:srgbClr val="000080"/>
                </a:solidFill>
                <a:latin typeface="Times New Roman"/>
                <a:cs typeface="Times New Roman"/>
              </a:rPr>
              <a:t>Flow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6710315" y="1876990"/>
            <a:ext cx="289550" cy="103210"/>
          </a:xfrm>
          <a:prstGeom prst="rect">
            <a:avLst/>
          </a:prstGeom>
        </p:spPr>
        <p:txBody>
          <a:bodyPr vert="horz" wrap="square" lIns="0" tIns="10772" rIns="0" bIns="0" rtlCol="0">
            <a:spAutoFit/>
          </a:bodyPr>
          <a:lstStyle/>
          <a:p>
            <a:pPr marL="10259">
              <a:spcBef>
                <a:spcPts val="85"/>
              </a:spcBef>
            </a:pPr>
            <a:r>
              <a:rPr sz="600" b="1" spc="-4" dirty="0">
                <a:solidFill>
                  <a:srgbClr val="000080"/>
                </a:solidFill>
                <a:latin typeface="Times New Roman"/>
                <a:cs typeface="Times New Roman"/>
              </a:rPr>
              <a:t>XFMR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375228" y="2790278"/>
            <a:ext cx="2977428" cy="256062"/>
          </a:xfrm>
          <a:prstGeom prst="rect">
            <a:avLst/>
          </a:prstGeom>
        </p:spPr>
        <p:txBody>
          <a:bodyPr vert="horz" wrap="square" lIns="0" tIns="9746" rIns="0" bIns="0" rtlCol="0">
            <a:spAutoFit/>
          </a:bodyPr>
          <a:lstStyle/>
          <a:p>
            <a:pPr marL="10259" marR="4104" indent="7694">
              <a:lnSpc>
                <a:spcPct val="159700"/>
              </a:lnSpc>
              <a:spcBef>
                <a:spcPts val="77"/>
              </a:spcBef>
            </a:pPr>
            <a:r>
              <a:rPr sz="500" spc="4" dirty="0">
                <a:solidFill>
                  <a:srgbClr val="800000"/>
                </a:solidFill>
                <a:latin typeface="Times New Roman"/>
                <a:cs typeface="Times New Roman"/>
              </a:rPr>
              <a:t>*</a:t>
            </a:r>
            <a:r>
              <a:rPr sz="500" spc="8" dirty="0">
                <a:solidFill>
                  <a:srgbClr val="800000"/>
                </a:solidFill>
                <a:latin typeface="Times New Roman"/>
                <a:cs typeface="Times New Roman"/>
              </a:rPr>
              <a:t> </a:t>
            </a:r>
            <a:r>
              <a:rPr sz="500" spc="4" dirty="0">
                <a:solidFill>
                  <a:srgbClr val="000080"/>
                </a:solidFill>
                <a:latin typeface="Times New Roman"/>
                <a:cs typeface="Times New Roman"/>
              </a:rPr>
              <a:t>Indicates a  voltage regulated bus ( voltage controlled or </a:t>
            </a:r>
            <a:r>
              <a:rPr sz="500" dirty="0">
                <a:solidFill>
                  <a:srgbClr val="000080"/>
                </a:solidFill>
                <a:latin typeface="Times New Roman"/>
                <a:cs typeface="Times New Roman"/>
              </a:rPr>
              <a:t>swing </a:t>
            </a:r>
            <a:r>
              <a:rPr sz="500" spc="4" dirty="0">
                <a:solidFill>
                  <a:srgbClr val="000080"/>
                </a:solidFill>
                <a:latin typeface="Times New Roman"/>
                <a:cs typeface="Times New Roman"/>
              </a:rPr>
              <a:t>type machine connected to </a:t>
            </a:r>
            <a:r>
              <a:rPr sz="500" dirty="0">
                <a:solidFill>
                  <a:srgbClr val="000080"/>
                </a:solidFill>
                <a:latin typeface="Times New Roman"/>
                <a:cs typeface="Times New Roman"/>
              </a:rPr>
              <a:t>it) </a:t>
            </a:r>
            <a:r>
              <a:rPr sz="500" spc="-109" dirty="0">
                <a:solidFill>
                  <a:srgbClr val="000080"/>
                </a:solidFill>
                <a:latin typeface="Times New Roman"/>
                <a:cs typeface="Times New Roman"/>
              </a:rPr>
              <a:t> </a:t>
            </a:r>
            <a:r>
              <a:rPr sz="500" spc="4" dirty="0">
                <a:solidFill>
                  <a:srgbClr val="000080"/>
                </a:solidFill>
                <a:latin typeface="Times New Roman"/>
                <a:cs typeface="Times New Roman"/>
              </a:rPr>
              <a:t>#</a:t>
            </a:r>
            <a:r>
              <a:rPr sz="500" spc="125" dirty="0">
                <a:solidFill>
                  <a:srgbClr val="000080"/>
                </a:solidFill>
                <a:latin typeface="Times New Roman"/>
                <a:cs typeface="Times New Roman"/>
              </a:rPr>
              <a:t> </a:t>
            </a:r>
            <a:r>
              <a:rPr sz="500" spc="4" dirty="0">
                <a:solidFill>
                  <a:srgbClr val="000080"/>
                </a:solidFill>
                <a:latin typeface="Times New Roman"/>
                <a:cs typeface="Times New Roman"/>
              </a:rPr>
              <a:t>Indicates</a:t>
            </a:r>
            <a:r>
              <a:rPr sz="500" dirty="0">
                <a:solidFill>
                  <a:srgbClr val="000080"/>
                </a:solidFill>
                <a:latin typeface="Times New Roman"/>
                <a:cs typeface="Times New Roman"/>
              </a:rPr>
              <a:t> </a:t>
            </a:r>
            <a:r>
              <a:rPr sz="500" spc="4" dirty="0">
                <a:solidFill>
                  <a:srgbClr val="000080"/>
                </a:solidFill>
                <a:latin typeface="Times New Roman"/>
                <a:cs typeface="Times New Roman"/>
              </a:rPr>
              <a:t>a</a:t>
            </a:r>
            <a:r>
              <a:rPr sz="500" dirty="0">
                <a:solidFill>
                  <a:srgbClr val="000080"/>
                </a:solidFill>
                <a:latin typeface="Times New Roman"/>
                <a:cs typeface="Times New Roman"/>
              </a:rPr>
              <a:t> </a:t>
            </a:r>
            <a:r>
              <a:rPr sz="500" spc="4" dirty="0">
                <a:solidFill>
                  <a:srgbClr val="000080"/>
                </a:solidFill>
                <a:latin typeface="Times New Roman"/>
                <a:cs typeface="Times New Roman"/>
              </a:rPr>
              <a:t>bus</a:t>
            </a:r>
            <a:r>
              <a:rPr sz="500" dirty="0">
                <a:solidFill>
                  <a:srgbClr val="000080"/>
                </a:solidFill>
                <a:latin typeface="Times New Roman"/>
                <a:cs typeface="Times New Roman"/>
              </a:rPr>
              <a:t> with </a:t>
            </a:r>
            <a:r>
              <a:rPr sz="500" spc="4" dirty="0">
                <a:solidFill>
                  <a:srgbClr val="000080"/>
                </a:solidFill>
                <a:latin typeface="Times New Roman"/>
                <a:cs typeface="Times New Roman"/>
              </a:rPr>
              <a:t>a</a:t>
            </a:r>
            <a:r>
              <a:rPr sz="500" dirty="0">
                <a:solidFill>
                  <a:srgbClr val="000080"/>
                </a:solidFill>
                <a:latin typeface="Times New Roman"/>
                <a:cs typeface="Times New Roman"/>
              </a:rPr>
              <a:t> </a:t>
            </a:r>
            <a:r>
              <a:rPr sz="500" spc="4" dirty="0">
                <a:solidFill>
                  <a:srgbClr val="000080"/>
                </a:solidFill>
                <a:latin typeface="Times New Roman"/>
                <a:cs typeface="Times New Roman"/>
              </a:rPr>
              <a:t>load</a:t>
            </a:r>
            <a:r>
              <a:rPr sz="500" dirty="0">
                <a:solidFill>
                  <a:srgbClr val="000080"/>
                </a:solidFill>
                <a:latin typeface="Times New Roman"/>
                <a:cs typeface="Times New Roman"/>
              </a:rPr>
              <a:t> </a:t>
            </a:r>
            <a:r>
              <a:rPr sz="500" spc="4" dirty="0">
                <a:solidFill>
                  <a:srgbClr val="000080"/>
                </a:solidFill>
                <a:latin typeface="Times New Roman"/>
                <a:cs typeface="Times New Roman"/>
              </a:rPr>
              <a:t>mismatch</a:t>
            </a:r>
            <a:r>
              <a:rPr sz="500" dirty="0">
                <a:solidFill>
                  <a:srgbClr val="000080"/>
                </a:solidFill>
                <a:latin typeface="Times New Roman"/>
                <a:cs typeface="Times New Roman"/>
              </a:rPr>
              <a:t> </a:t>
            </a:r>
            <a:r>
              <a:rPr sz="500" spc="4" dirty="0">
                <a:solidFill>
                  <a:srgbClr val="000080"/>
                </a:solidFill>
                <a:latin typeface="Times New Roman"/>
                <a:cs typeface="Times New Roman"/>
              </a:rPr>
              <a:t>of</a:t>
            </a:r>
            <a:r>
              <a:rPr sz="500" dirty="0">
                <a:solidFill>
                  <a:srgbClr val="000080"/>
                </a:solidFill>
                <a:latin typeface="Times New Roman"/>
                <a:cs typeface="Times New Roman"/>
              </a:rPr>
              <a:t> </a:t>
            </a:r>
            <a:r>
              <a:rPr sz="500" spc="4" dirty="0">
                <a:solidFill>
                  <a:srgbClr val="000080"/>
                </a:solidFill>
                <a:latin typeface="Times New Roman"/>
                <a:cs typeface="Times New Roman"/>
              </a:rPr>
              <a:t>more</a:t>
            </a:r>
            <a:r>
              <a:rPr sz="500" dirty="0">
                <a:solidFill>
                  <a:srgbClr val="000080"/>
                </a:solidFill>
                <a:latin typeface="Times New Roman"/>
                <a:cs typeface="Times New Roman"/>
              </a:rPr>
              <a:t> </a:t>
            </a:r>
            <a:r>
              <a:rPr sz="500" spc="4" dirty="0">
                <a:solidFill>
                  <a:srgbClr val="000080"/>
                </a:solidFill>
                <a:latin typeface="Times New Roman"/>
                <a:cs typeface="Times New Roman"/>
              </a:rPr>
              <a:t>than</a:t>
            </a:r>
            <a:r>
              <a:rPr sz="500" dirty="0">
                <a:solidFill>
                  <a:srgbClr val="000080"/>
                </a:solidFill>
                <a:latin typeface="Times New Roman"/>
                <a:cs typeface="Times New Roman"/>
              </a:rPr>
              <a:t> </a:t>
            </a:r>
            <a:r>
              <a:rPr sz="500" spc="4" dirty="0">
                <a:solidFill>
                  <a:srgbClr val="000080"/>
                </a:solidFill>
                <a:latin typeface="Times New Roman"/>
                <a:cs typeface="Times New Roman"/>
              </a:rPr>
              <a:t>0.1</a:t>
            </a:r>
            <a:r>
              <a:rPr sz="500" spc="57" dirty="0">
                <a:solidFill>
                  <a:srgbClr val="000080"/>
                </a:solidFill>
                <a:latin typeface="Times New Roman"/>
                <a:cs typeface="Times New Roman"/>
              </a:rPr>
              <a:t> </a:t>
            </a:r>
            <a:r>
              <a:rPr sz="500" spc="-16" dirty="0">
                <a:solidFill>
                  <a:srgbClr val="000080"/>
                </a:solidFill>
                <a:latin typeface="Times New Roman"/>
                <a:cs typeface="Times New Roman"/>
              </a:rPr>
              <a:t>MVA</a:t>
            </a:r>
            <a:endParaRPr sz="5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62263" y="599138"/>
            <a:ext cx="5753485" cy="0"/>
          </a:xfrm>
          <a:custGeom>
            <a:avLst/>
            <a:gdLst/>
            <a:ahLst/>
            <a:cxnLst/>
            <a:rect l="l" t="t" r="r" b="b"/>
            <a:pathLst>
              <a:path w="5842000">
                <a:moveTo>
                  <a:pt x="0" y="0"/>
                </a:moveTo>
                <a:lnTo>
                  <a:pt x="5841492" y="0"/>
                </a:lnTo>
              </a:path>
            </a:pathLst>
          </a:custGeom>
          <a:ln w="6096">
            <a:solidFill>
              <a:srgbClr val="3BB37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262263" y="4950465"/>
            <a:ext cx="5753485" cy="0"/>
          </a:xfrm>
          <a:custGeom>
            <a:avLst/>
            <a:gdLst/>
            <a:ahLst/>
            <a:cxnLst/>
            <a:rect l="l" t="t" r="r" b="b"/>
            <a:pathLst>
              <a:path w="5842000">
                <a:moveTo>
                  <a:pt x="0" y="0"/>
                </a:moveTo>
                <a:lnTo>
                  <a:pt x="5841492" y="0"/>
                </a:lnTo>
              </a:path>
            </a:pathLst>
          </a:custGeom>
          <a:ln w="6096">
            <a:solidFill>
              <a:srgbClr val="3BB37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262264" y="4080591"/>
            <a:ext cx="2907386" cy="0"/>
          </a:xfrm>
          <a:custGeom>
            <a:avLst/>
            <a:gdLst/>
            <a:ahLst/>
            <a:cxnLst/>
            <a:rect l="l" t="t" r="r" b="b"/>
            <a:pathLst>
              <a:path w="2952115">
                <a:moveTo>
                  <a:pt x="0" y="0"/>
                </a:moveTo>
                <a:lnTo>
                  <a:pt x="2951988" y="0"/>
                </a:lnTo>
              </a:path>
            </a:pathLst>
          </a:custGeom>
          <a:ln w="6096">
            <a:solidFill>
              <a:srgbClr val="3BB37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318826" y="4080591"/>
            <a:ext cx="696672" cy="0"/>
          </a:xfrm>
          <a:custGeom>
            <a:avLst/>
            <a:gdLst/>
            <a:ahLst/>
            <a:cxnLst/>
            <a:rect l="l" t="t" r="r" b="b"/>
            <a:pathLst>
              <a:path w="707390">
                <a:moveTo>
                  <a:pt x="0" y="0"/>
                </a:moveTo>
                <a:lnTo>
                  <a:pt x="707136" y="0"/>
                </a:lnTo>
              </a:path>
            </a:pathLst>
          </a:custGeom>
          <a:ln w="6096">
            <a:solidFill>
              <a:srgbClr val="3BB37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262263" y="3209739"/>
            <a:ext cx="5753485" cy="0"/>
          </a:xfrm>
          <a:custGeom>
            <a:avLst/>
            <a:gdLst/>
            <a:ahLst/>
            <a:cxnLst/>
            <a:rect l="l" t="t" r="r" b="b"/>
            <a:pathLst>
              <a:path w="5842000">
                <a:moveTo>
                  <a:pt x="0" y="0"/>
                </a:moveTo>
                <a:lnTo>
                  <a:pt x="5841492" y="0"/>
                </a:lnTo>
              </a:path>
            </a:pathLst>
          </a:custGeom>
          <a:ln w="6096">
            <a:solidFill>
              <a:srgbClr val="3BB37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262263" y="2339864"/>
            <a:ext cx="5753485" cy="0"/>
          </a:xfrm>
          <a:custGeom>
            <a:avLst/>
            <a:gdLst/>
            <a:ahLst/>
            <a:cxnLst/>
            <a:rect l="l" t="t" r="r" b="b"/>
            <a:pathLst>
              <a:path w="5842000">
                <a:moveTo>
                  <a:pt x="0" y="0"/>
                </a:moveTo>
                <a:lnTo>
                  <a:pt x="5841492" y="0"/>
                </a:lnTo>
              </a:path>
            </a:pathLst>
          </a:custGeom>
          <a:ln w="6096">
            <a:solidFill>
              <a:srgbClr val="3BB37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262263" y="1469990"/>
            <a:ext cx="5753485" cy="0"/>
          </a:xfrm>
          <a:custGeom>
            <a:avLst/>
            <a:gdLst/>
            <a:ahLst/>
            <a:cxnLst/>
            <a:rect l="l" t="t" r="r" b="b"/>
            <a:pathLst>
              <a:path w="5842000">
                <a:moveTo>
                  <a:pt x="0" y="0"/>
                </a:moveTo>
                <a:lnTo>
                  <a:pt x="5841492" y="0"/>
                </a:lnTo>
              </a:path>
            </a:pathLst>
          </a:custGeom>
          <a:ln w="6096">
            <a:solidFill>
              <a:srgbClr val="3BB37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262264" y="4686571"/>
            <a:ext cx="2907386" cy="0"/>
          </a:xfrm>
          <a:custGeom>
            <a:avLst/>
            <a:gdLst/>
            <a:ahLst/>
            <a:cxnLst/>
            <a:rect l="l" t="t" r="r" b="b"/>
            <a:pathLst>
              <a:path w="2952115">
                <a:moveTo>
                  <a:pt x="0" y="0"/>
                </a:moveTo>
                <a:lnTo>
                  <a:pt x="2951988" y="0"/>
                </a:lnTo>
              </a:path>
            </a:pathLst>
          </a:custGeom>
          <a:ln w="3175">
            <a:solidFill>
              <a:srgbClr val="3BB37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318826" y="4686571"/>
            <a:ext cx="696672" cy="0"/>
          </a:xfrm>
          <a:custGeom>
            <a:avLst/>
            <a:gdLst/>
            <a:ahLst/>
            <a:cxnLst/>
            <a:rect l="l" t="t" r="r" b="b"/>
            <a:pathLst>
              <a:path w="707390">
                <a:moveTo>
                  <a:pt x="0" y="0"/>
                </a:moveTo>
                <a:lnTo>
                  <a:pt x="707136" y="0"/>
                </a:lnTo>
              </a:path>
            </a:pathLst>
          </a:custGeom>
          <a:ln w="3175">
            <a:solidFill>
              <a:srgbClr val="3BB37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262264" y="4533121"/>
            <a:ext cx="2907386" cy="0"/>
          </a:xfrm>
          <a:custGeom>
            <a:avLst/>
            <a:gdLst/>
            <a:ahLst/>
            <a:cxnLst/>
            <a:rect l="l" t="t" r="r" b="b"/>
            <a:pathLst>
              <a:path w="2952115">
                <a:moveTo>
                  <a:pt x="0" y="0"/>
                </a:moveTo>
                <a:lnTo>
                  <a:pt x="2951988" y="0"/>
                </a:lnTo>
              </a:path>
            </a:pathLst>
          </a:custGeom>
          <a:ln w="3175">
            <a:solidFill>
              <a:srgbClr val="3BB37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6318826" y="4533121"/>
            <a:ext cx="696672" cy="0"/>
          </a:xfrm>
          <a:custGeom>
            <a:avLst/>
            <a:gdLst/>
            <a:ahLst/>
            <a:cxnLst/>
            <a:rect l="l" t="t" r="r" b="b"/>
            <a:pathLst>
              <a:path w="707390">
                <a:moveTo>
                  <a:pt x="0" y="0"/>
                </a:moveTo>
                <a:lnTo>
                  <a:pt x="707136" y="0"/>
                </a:lnTo>
              </a:path>
            </a:pathLst>
          </a:custGeom>
          <a:ln w="3175">
            <a:solidFill>
              <a:srgbClr val="3BB37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262264" y="4428541"/>
            <a:ext cx="2907386" cy="0"/>
          </a:xfrm>
          <a:custGeom>
            <a:avLst/>
            <a:gdLst/>
            <a:ahLst/>
            <a:cxnLst/>
            <a:rect l="l" t="t" r="r" b="b"/>
            <a:pathLst>
              <a:path w="2952115">
                <a:moveTo>
                  <a:pt x="0" y="0"/>
                </a:moveTo>
                <a:lnTo>
                  <a:pt x="2951988" y="0"/>
                </a:lnTo>
              </a:path>
            </a:pathLst>
          </a:custGeom>
          <a:ln w="3175">
            <a:solidFill>
              <a:srgbClr val="3BB37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6318826" y="4428541"/>
            <a:ext cx="696672" cy="0"/>
          </a:xfrm>
          <a:custGeom>
            <a:avLst/>
            <a:gdLst/>
            <a:ahLst/>
            <a:cxnLst/>
            <a:rect l="l" t="t" r="r" b="b"/>
            <a:pathLst>
              <a:path w="707390">
                <a:moveTo>
                  <a:pt x="0" y="0"/>
                </a:moveTo>
                <a:lnTo>
                  <a:pt x="707136" y="0"/>
                </a:lnTo>
              </a:path>
            </a:pathLst>
          </a:custGeom>
          <a:ln w="3175">
            <a:solidFill>
              <a:srgbClr val="3BB37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262264" y="4345463"/>
            <a:ext cx="2907386" cy="0"/>
          </a:xfrm>
          <a:custGeom>
            <a:avLst/>
            <a:gdLst/>
            <a:ahLst/>
            <a:cxnLst/>
            <a:rect l="l" t="t" r="r" b="b"/>
            <a:pathLst>
              <a:path w="2952115">
                <a:moveTo>
                  <a:pt x="0" y="0"/>
                </a:moveTo>
                <a:lnTo>
                  <a:pt x="2951988" y="0"/>
                </a:lnTo>
              </a:path>
            </a:pathLst>
          </a:custGeom>
          <a:ln w="3175">
            <a:solidFill>
              <a:srgbClr val="3BB37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6318826" y="4345463"/>
            <a:ext cx="696672" cy="0"/>
          </a:xfrm>
          <a:custGeom>
            <a:avLst/>
            <a:gdLst/>
            <a:ahLst/>
            <a:cxnLst/>
            <a:rect l="l" t="t" r="r" b="b"/>
            <a:pathLst>
              <a:path w="707390">
                <a:moveTo>
                  <a:pt x="0" y="0"/>
                </a:moveTo>
                <a:lnTo>
                  <a:pt x="707136" y="0"/>
                </a:lnTo>
              </a:path>
            </a:pathLst>
          </a:custGeom>
          <a:ln w="3175">
            <a:solidFill>
              <a:srgbClr val="3BB37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262264" y="4275091"/>
            <a:ext cx="2907386" cy="0"/>
          </a:xfrm>
          <a:custGeom>
            <a:avLst/>
            <a:gdLst/>
            <a:ahLst/>
            <a:cxnLst/>
            <a:rect l="l" t="t" r="r" b="b"/>
            <a:pathLst>
              <a:path w="2952115">
                <a:moveTo>
                  <a:pt x="0" y="0"/>
                </a:moveTo>
                <a:lnTo>
                  <a:pt x="2951988" y="0"/>
                </a:lnTo>
              </a:path>
            </a:pathLst>
          </a:custGeom>
          <a:ln w="3175">
            <a:solidFill>
              <a:srgbClr val="3BB37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6318826" y="4275091"/>
            <a:ext cx="696672" cy="0"/>
          </a:xfrm>
          <a:custGeom>
            <a:avLst/>
            <a:gdLst/>
            <a:ahLst/>
            <a:cxnLst/>
            <a:rect l="l" t="t" r="r" b="b"/>
            <a:pathLst>
              <a:path w="707390">
                <a:moveTo>
                  <a:pt x="0" y="0"/>
                </a:moveTo>
                <a:lnTo>
                  <a:pt x="707136" y="0"/>
                </a:lnTo>
              </a:path>
            </a:pathLst>
          </a:custGeom>
          <a:ln w="3175">
            <a:solidFill>
              <a:srgbClr val="3BB37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262264" y="4212539"/>
            <a:ext cx="2907386" cy="0"/>
          </a:xfrm>
          <a:custGeom>
            <a:avLst/>
            <a:gdLst/>
            <a:ahLst/>
            <a:cxnLst/>
            <a:rect l="l" t="t" r="r" b="b"/>
            <a:pathLst>
              <a:path w="2952115">
                <a:moveTo>
                  <a:pt x="0" y="0"/>
                </a:moveTo>
                <a:lnTo>
                  <a:pt x="2951988" y="0"/>
                </a:lnTo>
              </a:path>
            </a:pathLst>
          </a:custGeom>
          <a:ln w="3175">
            <a:solidFill>
              <a:srgbClr val="3BB37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6318826" y="4212539"/>
            <a:ext cx="696672" cy="0"/>
          </a:xfrm>
          <a:custGeom>
            <a:avLst/>
            <a:gdLst/>
            <a:ahLst/>
            <a:cxnLst/>
            <a:rect l="l" t="t" r="r" b="b"/>
            <a:pathLst>
              <a:path w="707390">
                <a:moveTo>
                  <a:pt x="0" y="0"/>
                </a:moveTo>
                <a:lnTo>
                  <a:pt x="707136" y="0"/>
                </a:lnTo>
              </a:path>
            </a:pathLst>
          </a:custGeom>
          <a:ln w="3175">
            <a:solidFill>
              <a:srgbClr val="3BB37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262264" y="4163669"/>
            <a:ext cx="2907386" cy="0"/>
          </a:xfrm>
          <a:custGeom>
            <a:avLst/>
            <a:gdLst/>
            <a:ahLst/>
            <a:cxnLst/>
            <a:rect l="l" t="t" r="r" b="b"/>
            <a:pathLst>
              <a:path w="2952115">
                <a:moveTo>
                  <a:pt x="0" y="0"/>
                </a:moveTo>
                <a:lnTo>
                  <a:pt x="2951988" y="0"/>
                </a:lnTo>
              </a:path>
            </a:pathLst>
          </a:custGeom>
          <a:ln w="3175">
            <a:solidFill>
              <a:srgbClr val="3BB37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6318826" y="4163669"/>
            <a:ext cx="696672" cy="0"/>
          </a:xfrm>
          <a:custGeom>
            <a:avLst/>
            <a:gdLst/>
            <a:ahLst/>
            <a:cxnLst/>
            <a:rect l="l" t="t" r="r" b="b"/>
            <a:pathLst>
              <a:path w="707390">
                <a:moveTo>
                  <a:pt x="0" y="0"/>
                </a:moveTo>
                <a:lnTo>
                  <a:pt x="707136" y="0"/>
                </a:lnTo>
              </a:path>
            </a:pathLst>
          </a:custGeom>
          <a:ln w="3175">
            <a:solidFill>
              <a:srgbClr val="3BB37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262264" y="4122619"/>
            <a:ext cx="2907386" cy="0"/>
          </a:xfrm>
          <a:custGeom>
            <a:avLst/>
            <a:gdLst/>
            <a:ahLst/>
            <a:cxnLst/>
            <a:rect l="l" t="t" r="r" b="b"/>
            <a:pathLst>
              <a:path w="2952115">
                <a:moveTo>
                  <a:pt x="0" y="0"/>
                </a:moveTo>
                <a:lnTo>
                  <a:pt x="2951988" y="0"/>
                </a:lnTo>
              </a:path>
            </a:pathLst>
          </a:custGeom>
          <a:ln w="3175">
            <a:solidFill>
              <a:srgbClr val="3BB37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6318826" y="4122619"/>
            <a:ext cx="696672" cy="0"/>
          </a:xfrm>
          <a:custGeom>
            <a:avLst/>
            <a:gdLst/>
            <a:ahLst/>
            <a:cxnLst/>
            <a:rect l="l" t="t" r="r" b="b"/>
            <a:pathLst>
              <a:path w="707390">
                <a:moveTo>
                  <a:pt x="0" y="0"/>
                </a:moveTo>
                <a:lnTo>
                  <a:pt x="707136" y="0"/>
                </a:lnTo>
              </a:path>
            </a:pathLst>
          </a:custGeom>
          <a:ln w="3175">
            <a:solidFill>
              <a:srgbClr val="3BB37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262263" y="3815720"/>
            <a:ext cx="5753485" cy="0"/>
          </a:xfrm>
          <a:custGeom>
            <a:avLst/>
            <a:gdLst/>
            <a:ahLst/>
            <a:cxnLst/>
            <a:rect l="l" t="t" r="r" b="b"/>
            <a:pathLst>
              <a:path w="5842000">
                <a:moveTo>
                  <a:pt x="0" y="0"/>
                </a:moveTo>
                <a:lnTo>
                  <a:pt x="5841492" y="0"/>
                </a:lnTo>
              </a:path>
            </a:pathLst>
          </a:custGeom>
          <a:ln w="3175">
            <a:solidFill>
              <a:srgbClr val="3BB37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1262263" y="3662270"/>
            <a:ext cx="5753485" cy="0"/>
          </a:xfrm>
          <a:custGeom>
            <a:avLst/>
            <a:gdLst/>
            <a:ahLst/>
            <a:cxnLst/>
            <a:rect l="l" t="t" r="r" b="b"/>
            <a:pathLst>
              <a:path w="5842000">
                <a:moveTo>
                  <a:pt x="0" y="0"/>
                </a:moveTo>
                <a:lnTo>
                  <a:pt x="5841492" y="0"/>
                </a:lnTo>
              </a:path>
            </a:pathLst>
          </a:custGeom>
          <a:ln w="3175">
            <a:solidFill>
              <a:srgbClr val="3BB37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1262263" y="3558667"/>
            <a:ext cx="5753485" cy="0"/>
          </a:xfrm>
          <a:custGeom>
            <a:avLst/>
            <a:gdLst/>
            <a:ahLst/>
            <a:cxnLst/>
            <a:rect l="l" t="t" r="r" b="b"/>
            <a:pathLst>
              <a:path w="5842000">
                <a:moveTo>
                  <a:pt x="0" y="0"/>
                </a:moveTo>
                <a:lnTo>
                  <a:pt x="5841492" y="0"/>
                </a:lnTo>
              </a:path>
            </a:pathLst>
          </a:custGeom>
          <a:ln w="3175">
            <a:solidFill>
              <a:srgbClr val="3BB37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1262263" y="3474611"/>
            <a:ext cx="5753485" cy="0"/>
          </a:xfrm>
          <a:custGeom>
            <a:avLst/>
            <a:gdLst/>
            <a:ahLst/>
            <a:cxnLst/>
            <a:rect l="l" t="t" r="r" b="b"/>
            <a:pathLst>
              <a:path w="5842000">
                <a:moveTo>
                  <a:pt x="0" y="0"/>
                </a:moveTo>
                <a:lnTo>
                  <a:pt x="5841492" y="0"/>
                </a:lnTo>
              </a:path>
            </a:pathLst>
          </a:custGeom>
          <a:ln w="3175">
            <a:solidFill>
              <a:srgbClr val="3BB37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1262263" y="3405216"/>
            <a:ext cx="5753485" cy="0"/>
          </a:xfrm>
          <a:custGeom>
            <a:avLst/>
            <a:gdLst/>
            <a:ahLst/>
            <a:cxnLst/>
            <a:rect l="l" t="t" r="r" b="b"/>
            <a:pathLst>
              <a:path w="5842000">
                <a:moveTo>
                  <a:pt x="0" y="0"/>
                </a:moveTo>
                <a:lnTo>
                  <a:pt x="5841492" y="0"/>
                </a:lnTo>
              </a:path>
            </a:pathLst>
          </a:custGeom>
          <a:ln w="3175">
            <a:solidFill>
              <a:srgbClr val="3BB37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1262263" y="3342663"/>
            <a:ext cx="5753485" cy="0"/>
          </a:xfrm>
          <a:custGeom>
            <a:avLst/>
            <a:gdLst/>
            <a:ahLst/>
            <a:cxnLst/>
            <a:rect l="l" t="t" r="r" b="b"/>
            <a:pathLst>
              <a:path w="5842000">
                <a:moveTo>
                  <a:pt x="0" y="0"/>
                </a:moveTo>
                <a:lnTo>
                  <a:pt x="5841492" y="0"/>
                </a:lnTo>
              </a:path>
            </a:pathLst>
          </a:custGeom>
          <a:ln w="3175">
            <a:solidFill>
              <a:srgbClr val="3BB37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1262263" y="3293794"/>
            <a:ext cx="5753485" cy="0"/>
          </a:xfrm>
          <a:custGeom>
            <a:avLst/>
            <a:gdLst/>
            <a:ahLst/>
            <a:cxnLst/>
            <a:rect l="l" t="t" r="r" b="b"/>
            <a:pathLst>
              <a:path w="5842000">
                <a:moveTo>
                  <a:pt x="0" y="0"/>
                </a:moveTo>
                <a:lnTo>
                  <a:pt x="5841492" y="0"/>
                </a:lnTo>
              </a:path>
            </a:pathLst>
          </a:custGeom>
          <a:ln w="3175">
            <a:solidFill>
              <a:srgbClr val="3BB37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1262263" y="3251766"/>
            <a:ext cx="5753485" cy="0"/>
          </a:xfrm>
          <a:custGeom>
            <a:avLst/>
            <a:gdLst/>
            <a:ahLst/>
            <a:cxnLst/>
            <a:rect l="l" t="t" r="r" b="b"/>
            <a:pathLst>
              <a:path w="5842000">
                <a:moveTo>
                  <a:pt x="0" y="0"/>
                </a:moveTo>
                <a:lnTo>
                  <a:pt x="5841492" y="0"/>
                </a:lnTo>
              </a:path>
            </a:pathLst>
          </a:custGeom>
          <a:ln w="3175">
            <a:solidFill>
              <a:srgbClr val="3BB37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1262264" y="2945844"/>
            <a:ext cx="4094979" cy="0"/>
          </a:xfrm>
          <a:custGeom>
            <a:avLst/>
            <a:gdLst/>
            <a:ahLst/>
            <a:cxnLst/>
            <a:rect l="l" t="t" r="r" b="b"/>
            <a:pathLst>
              <a:path w="4157979">
                <a:moveTo>
                  <a:pt x="0" y="0"/>
                </a:moveTo>
                <a:lnTo>
                  <a:pt x="4157471" y="0"/>
                </a:lnTo>
              </a:path>
            </a:pathLst>
          </a:custGeom>
          <a:ln w="3175">
            <a:solidFill>
              <a:srgbClr val="3BB37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6575483" y="2945844"/>
            <a:ext cx="440267" cy="0"/>
          </a:xfrm>
          <a:custGeom>
            <a:avLst/>
            <a:gdLst/>
            <a:ahLst/>
            <a:cxnLst/>
            <a:rect l="l" t="t" r="r" b="b"/>
            <a:pathLst>
              <a:path w="447040">
                <a:moveTo>
                  <a:pt x="0" y="0"/>
                </a:moveTo>
                <a:lnTo>
                  <a:pt x="446532" y="0"/>
                </a:lnTo>
              </a:path>
            </a:pathLst>
          </a:custGeom>
          <a:ln w="3175">
            <a:solidFill>
              <a:srgbClr val="3BB37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1262263" y="2792395"/>
            <a:ext cx="5753485" cy="0"/>
          </a:xfrm>
          <a:custGeom>
            <a:avLst/>
            <a:gdLst/>
            <a:ahLst/>
            <a:cxnLst/>
            <a:rect l="l" t="t" r="r" b="b"/>
            <a:pathLst>
              <a:path w="5842000">
                <a:moveTo>
                  <a:pt x="0" y="0"/>
                </a:moveTo>
                <a:lnTo>
                  <a:pt x="5841492" y="0"/>
                </a:lnTo>
              </a:path>
            </a:pathLst>
          </a:custGeom>
          <a:ln w="3175">
            <a:solidFill>
              <a:srgbClr val="3BB37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1262263" y="2687815"/>
            <a:ext cx="5753485" cy="0"/>
          </a:xfrm>
          <a:custGeom>
            <a:avLst/>
            <a:gdLst/>
            <a:ahLst/>
            <a:cxnLst/>
            <a:rect l="l" t="t" r="r" b="b"/>
            <a:pathLst>
              <a:path w="5842000">
                <a:moveTo>
                  <a:pt x="0" y="0"/>
                </a:moveTo>
                <a:lnTo>
                  <a:pt x="5841492" y="0"/>
                </a:lnTo>
              </a:path>
            </a:pathLst>
          </a:custGeom>
          <a:ln w="3175">
            <a:solidFill>
              <a:srgbClr val="3BB37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1262263" y="2604736"/>
            <a:ext cx="5753485" cy="0"/>
          </a:xfrm>
          <a:custGeom>
            <a:avLst/>
            <a:gdLst/>
            <a:ahLst/>
            <a:cxnLst/>
            <a:rect l="l" t="t" r="r" b="b"/>
            <a:pathLst>
              <a:path w="5842000">
                <a:moveTo>
                  <a:pt x="0" y="0"/>
                </a:moveTo>
                <a:lnTo>
                  <a:pt x="5841492" y="0"/>
                </a:lnTo>
              </a:path>
            </a:pathLst>
          </a:custGeom>
          <a:ln w="3175">
            <a:solidFill>
              <a:srgbClr val="3BB37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1262263" y="2535342"/>
            <a:ext cx="5753485" cy="0"/>
          </a:xfrm>
          <a:custGeom>
            <a:avLst/>
            <a:gdLst/>
            <a:ahLst/>
            <a:cxnLst/>
            <a:rect l="l" t="t" r="r" b="b"/>
            <a:pathLst>
              <a:path w="5842000">
                <a:moveTo>
                  <a:pt x="0" y="0"/>
                </a:moveTo>
                <a:lnTo>
                  <a:pt x="5841492" y="0"/>
                </a:lnTo>
              </a:path>
            </a:pathLst>
          </a:custGeom>
          <a:ln w="3175">
            <a:solidFill>
              <a:srgbClr val="3BB37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1262263" y="2471812"/>
            <a:ext cx="5753485" cy="0"/>
          </a:xfrm>
          <a:custGeom>
            <a:avLst/>
            <a:gdLst/>
            <a:ahLst/>
            <a:cxnLst/>
            <a:rect l="l" t="t" r="r" b="b"/>
            <a:pathLst>
              <a:path w="5842000">
                <a:moveTo>
                  <a:pt x="0" y="0"/>
                </a:moveTo>
                <a:lnTo>
                  <a:pt x="5841492" y="0"/>
                </a:lnTo>
              </a:path>
            </a:pathLst>
          </a:custGeom>
          <a:ln w="3175">
            <a:solidFill>
              <a:srgbClr val="3BB37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1262263" y="2423920"/>
            <a:ext cx="5753485" cy="0"/>
          </a:xfrm>
          <a:custGeom>
            <a:avLst/>
            <a:gdLst/>
            <a:ahLst/>
            <a:cxnLst/>
            <a:rect l="l" t="t" r="r" b="b"/>
            <a:pathLst>
              <a:path w="5842000">
                <a:moveTo>
                  <a:pt x="0" y="0"/>
                </a:moveTo>
                <a:lnTo>
                  <a:pt x="5841492" y="0"/>
                </a:lnTo>
              </a:path>
            </a:pathLst>
          </a:custGeom>
          <a:ln w="3175">
            <a:solidFill>
              <a:srgbClr val="3BB37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1262263" y="2381893"/>
            <a:ext cx="5753485" cy="0"/>
          </a:xfrm>
          <a:custGeom>
            <a:avLst/>
            <a:gdLst/>
            <a:ahLst/>
            <a:cxnLst/>
            <a:rect l="l" t="t" r="r" b="b"/>
            <a:pathLst>
              <a:path w="5842000">
                <a:moveTo>
                  <a:pt x="0" y="0"/>
                </a:moveTo>
                <a:lnTo>
                  <a:pt x="5841492" y="0"/>
                </a:lnTo>
              </a:path>
            </a:pathLst>
          </a:custGeom>
          <a:ln w="3175">
            <a:solidFill>
              <a:srgbClr val="3BB37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1262263" y="2074992"/>
            <a:ext cx="5753485" cy="0"/>
          </a:xfrm>
          <a:custGeom>
            <a:avLst/>
            <a:gdLst/>
            <a:ahLst/>
            <a:cxnLst/>
            <a:rect l="l" t="t" r="r" b="b"/>
            <a:pathLst>
              <a:path w="5842000">
                <a:moveTo>
                  <a:pt x="0" y="0"/>
                </a:moveTo>
                <a:lnTo>
                  <a:pt x="5841492" y="0"/>
                </a:lnTo>
              </a:path>
            </a:pathLst>
          </a:custGeom>
          <a:ln w="3175">
            <a:solidFill>
              <a:srgbClr val="3BB37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1262263" y="1922520"/>
            <a:ext cx="5753485" cy="0"/>
          </a:xfrm>
          <a:custGeom>
            <a:avLst/>
            <a:gdLst/>
            <a:ahLst/>
            <a:cxnLst/>
            <a:rect l="l" t="t" r="r" b="b"/>
            <a:pathLst>
              <a:path w="5842000">
                <a:moveTo>
                  <a:pt x="0" y="0"/>
                </a:moveTo>
                <a:lnTo>
                  <a:pt x="5841492" y="0"/>
                </a:lnTo>
              </a:path>
            </a:pathLst>
          </a:custGeom>
          <a:ln w="3175">
            <a:solidFill>
              <a:srgbClr val="3BB37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1262263" y="1817940"/>
            <a:ext cx="5753485" cy="0"/>
          </a:xfrm>
          <a:custGeom>
            <a:avLst/>
            <a:gdLst/>
            <a:ahLst/>
            <a:cxnLst/>
            <a:rect l="l" t="t" r="r" b="b"/>
            <a:pathLst>
              <a:path w="5842000">
                <a:moveTo>
                  <a:pt x="0" y="0"/>
                </a:moveTo>
                <a:lnTo>
                  <a:pt x="5841492" y="0"/>
                </a:lnTo>
              </a:path>
            </a:pathLst>
          </a:custGeom>
          <a:ln w="3175">
            <a:solidFill>
              <a:srgbClr val="3BB37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1262263" y="1733884"/>
            <a:ext cx="5753485" cy="0"/>
          </a:xfrm>
          <a:custGeom>
            <a:avLst/>
            <a:gdLst/>
            <a:ahLst/>
            <a:cxnLst/>
            <a:rect l="l" t="t" r="r" b="b"/>
            <a:pathLst>
              <a:path w="5842000">
                <a:moveTo>
                  <a:pt x="0" y="0"/>
                </a:moveTo>
                <a:lnTo>
                  <a:pt x="5841492" y="0"/>
                </a:lnTo>
              </a:path>
            </a:pathLst>
          </a:custGeom>
          <a:ln w="3175">
            <a:solidFill>
              <a:srgbClr val="3BB37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1262263" y="1664490"/>
            <a:ext cx="5753485" cy="0"/>
          </a:xfrm>
          <a:custGeom>
            <a:avLst/>
            <a:gdLst/>
            <a:ahLst/>
            <a:cxnLst/>
            <a:rect l="l" t="t" r="r" b="b"/>
            <a:pathLst>
              <a:path w="5842000">
                <a:moveTo>
                  <a:pt x="0" y="0"/>
                </a:moveTo>
                <a:lnTo>
                  <a:pt x="5841492" y="0"/>
                </a:lnTo>
              </a:path>
            </a:pathLst>
          </a:custGeom>
          <a:ln w="3175">
            <a:solidFill>
              <a:srgbClr val="3BB37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1262263" y="1601937"/>
            <a:ext cx="5753485" cy="0"/>
          </a:xfrm>
          <a:custGeom>
            <a:avLst/>
            <a:gdLst/>
            <a:ahLst/>
            <a:cxnLst/>
            <a:rect l="l" t="t" r="r" b="b"/>
            <a:pathLst>
              <a:path w="5842000">
                <a:moveTo>
                  <a:pt x="0" y="0"/>
                </a:moveTo>
                <a:lnTo>
                  <a:pt x="5841492" y="0"/>
                </a:lnTo>
              </a:path>
            </a:pathLst>
          </a:custGeom>
          <a:ln w="3175">
            <a:solidFill>
              <a:srgbClr val="3BB37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1262263" y="1553068"/>
            <a:ext cx="5753485" cy="0"/>
          </a:xfrm>
          <a:custGeom>
            <a:avLst/>
            <a:gdLst/>
            <a:ahLst/>
            <a:cxnLst/>
            <a:rect l="l" t="t" r="r" b="b"/>
            <a:pathLst>
              <a:path w="5842000">
                <a:moveTo>
                  <a:pt x="0" y="0"/>
                </a:moveTo>
                <a:lnTo>
                  <a:pt x="5841492" y="0"/>
                </a:lnTo>
              </a:path>
            </a:pathLst>
          </a:custGeom>
          <a:ln w="3175">
            <a:solidFill>
              <a:srgbClr val="3BB37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1262263" y="1511041"/>
            <a:ext cx="5753485" cy="0"/>
          </a:xfrm>
          <a:custGeom>
            <a:avLst/>
            <a:gdLst/>
            <a:ahLst/>
            <a:cxnLst/>
            <a:rect l="l" t="t" r="r" b="b"/>
            <a:pathLst>
              <a:path w="5842000">
                <a:moveTo>
                  <a:pt x="0" y="0"/>
                </a:moveTo>
                <a:lnTo>
                  <a:pt x="5841492" y="0"/>
                </a:lnTo>
              </a:path>
            </a:pathLst>
          </a:custGeom>
          <a:ln w="3175">
            <a:solidFill>
              <a:srgbClr val="3BB37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1262263" y="1205118"/>
            <a:ext cx="5753485" cy="0"/>
          </a:xfrm>
          <a:custGeom>
            <a:avLst/>
            <a:gdLst/>
            <a:ahLst/>
            <a:cxnLst/>
            <a:rect l="l" t="t" r="r" b="b"/>
            <a:pathLst>
              <a:path w="5842000">
                <a:moveTo>
                  <a:pt x="0" y="0"/>
                </a:moveTo>
                <a:lnTo>
                  <a:pt x="5841492" y="0"/>
                </a:lnTo>
              </a:path>
            </a:pathLst>
          </a:custGeom>
          <a:ln w="3175">
            <a:solidFill>
              <a:srgbClr val="3BB37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1262263" y="1051669"/>
            <a:ext cx="5753485" cy="0"/>
          </a:xfrm>
          <a:custGeom>
            <a:avLst/>
            <a:gdLst/>
            <a:ahLst/>
            <a:cxnLst/>
            <a:rect l="l" t="t" r="r" b="b"/>
            <a:pathLst>
              <a:path w="5842000">
                <a:moveTo>
                  <a:pt x="0" y="0"/>
                </a:moveTo>
                <a:lnTo>
                  <a:pt x="5841492" y="0"/>
                </a:lnTo>
              </a:path>
            </a:pathLst>
          </a:custGeom>
          <a:ln w="3175">
            <a:solidFill>
              <a:srgbClr val="3BB37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1262263" y="947088"/>
            <a:ext cx="5753485" cy="0"/>
          </a:xfrm>
          <a:custGeom>
            <a:avLst/>
            <a:gdLst/>
            <a:ahLst/>
            <a:cxnLst/>
            <a:rect l="l" t="t" r="r" b="b"/>
            <a:pathLst>
              <a:path w="5842000">
                <a:moveTo>
                  <a:pt x="0" y="0"/>
                </a:moveTo>
                <a:lnTo>
                  <a:pt x="5841492" y="0"/>
                </a:lnTo>
              </a:path>
            </a:pathLst>
          </a:custGeom>
          <a:ln w="3175">
            <a:solidFill>
              <a:srgbClr val="3BB37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1262263" y="864010"/>
            <a:ext cx="5753485" cy="0"/>
          </a:xfrm>
          <a:custGeom>
            <a:avLst/>
            <a:gdLst/>
            <a:ahLst/>
            <a:cxnLst/>
            <a:rect l="l" t="t" r="r" b="b"/>
            <a:pathLst>
              <a:path w="5842000">
                <a:moveTo>
                  <a:pt x="0" y="0"/>
                </a:moveTo>
                <a:lnTo>
                  <a:pt x="5841492" y="0"/>
                </a:lnTo>
              </a:path>
            </a:pathLst>
          </a:custGeom>
          <a:ln w="3175">
            <a:solidFill>
              <a:srgbClr val="3BB37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1262263" y="794616"/>
            <a:ext cx="5753485" cy="0"/>
          </a:xfrm>
          <a:custGeom>
            <a:avLst/>
            <a:gdLst/>
            <a:ahLst/>
            <a:cxnLst/>
            <a:rect l="l" t="t" r="r" b="b"/>
            <a:pathLst>
              <a:path w="5842000">
                <a:moveTo>
                  <a:pt x="0" y="0"/>
                </a:moveTo>
                <a:lnTo>
                  <a:pt x="5841492" y="0"/>
                </a:lnTo>
              </a:path>
            </a:pathLst>
          </a:custGeom>
          <a:ln w="3175">
            <a:solidFill>
              <a:srgbClr val="3BB37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1262263" y="732062"/>
            <a:ext cx="5753485" cy="0"/>
          </a:xfrm>
          <a:custGeom>
            <a:avLst/>
            <a:gdLst/>
            <a:ahLst/>
            <a:cxnLst/>
            <a:rect l="l" t="t" r="r" b="b"/>
            <a:pathLst>
              <a:path w="5842000">
                <a:moveTo>
                  <a:pt x="0" y="0"/>
                </a:moveTo>
                <a:lnTo>
                  <a:pt x="5841492" y="0"/>
                </a:lnTo>
              </a:path>
            </a:pathLst>
          </a:custGeom>
          <a:ln w="3175">
            <a:solidFill>
              <a:srgbClr val="3BB37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1262263" y="683193"/>
            <a:ext cx="5753485" cy="0"/>
          </a:xfrm>
          <a:custGeom>
            <a:avLst/>
            <a:gdLst/>
            <a:ahLst/>
            <a:cxnLst/>
            <a:rect l="l" t="t" r="r" b="b"/>
            <a:pathLst>
              <a:path w="5842000">
                <a:moveTo>
                  <a:pt x="0" y="0"/>
                </a:moveTo>
                <a:lnTo>
                  <a:pt x="5841492" y="0"/>
                </a:lnTo>
              </a:path>
            </a:pathLst>
          </a:custGeom>
          <a:ln w="3175">
            <a:solidFill>
              <a:srgbClr val="3BB37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7" name="object 57"/>
          <p:cNvGrpSpPr/>
          <p:nvPr/>
        </p:nvGrpSpPr>
        <p:grpSpPr>
          <a:xfrm>
            <a:off x="1259136" y="597102"/>
            <a:ext cx="5759739" cy="4355482"/>
            <a:chOff x="1278508" y="931037"/>
            <a:chExt cx="5848350" cy="6791325"/>
          </a:xfrm>
        </p:grpSpPr>
        <p:sp>
          <p:nvSpPr>
            <p:cNvPr id="58" name="object 58"/>
            <p:cNvSpPr/>
            <p:nvPr/>
          </p:nvSpPr>
          <p:spPr>
            <a:xfrm>
              <a:off x="1281683" y="999744"/>
              <a:ext cx="5842000" cy="0"/>
            </a:xfrm>
            <a:custGeom>
              <a:avLst/>
              <a:gdLst/>
              <a:ahLst/>
              <a:cxnLst/>
              <a:rect l="l" t="t" r="r" b="b"/>
              <a:pathLst>
                <a:path w="5842000">
                  <a:moveTo>
                    <a:pt x="0" y="0"/>
                  </a:moveTo>
                  <a:lnTo>
                    <a:pt x="5841492" y="0"/>
                  </a:lnTo>
                </a:path>
              </a:pathLst>
            </a:custGeom>
            <a:ln w="3175">
              <a:solidFill>
                <a:srgbClr val="3BB37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1281683" y="934212"/>
              <a:ext cx="5842000" cy="6784975"/>
            </a:xfrm>
            <a:custGeom>
              <a:avLst/>
              <a:gdLst/>
              <a:ahLst/>
              <a:cxnLst/>
              <a:rect l="l" t="t" r="r" b="b"/>
              <a:pathLst>
                <a:path w="5842000" h="6784975">
                  <a:moveTo>
                    <a:pt x="5841492" y="0"/>
                  </a:moveTo>
                  <a:lnTo>
                    <a:pt x="5841492" y="6784848"/>
                  </a:lnTo>
                </a:path>
                <a:path w="5842000" h="6784975">
                  <a:moveTo>
                    <a:pt x="0" y="0"/>
                  </a:moveTo>
                  <a:lnTo>
                    <a:pt x="0" y="6784848"/>
                  </a:lnTo>
                </a:path>
              </a:pathLst>
            </a:custGeom>
            <a:ln w="6096">
              <a:solidFill>
                <a:srgbClr val="3BB37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1694687" y="934212"/>
              <a:ext cx="4070985" cy="6784975"/>
            </a:xfrm>
            <a:custGeom>
              <a:avLst/>
              <a:gdLst/>
              <a:ahLst/>
              <a:cxnLst/>
              <a:rect l="l" t="t" r="r" b="b"/>
              <a:pathLst>
                <a:path w="4070985" h="6784975">
                  <a:moveTo>
                    <a:pt x="0" y="6636257"/>
                  </a:moveTo>
                  <a:lnTo>
                    <a:pt x="0" y="6784848"/>
                  </a:lnTo>
                </a:path>
                <a:path w="4070985" h="6784975">
                  <a:moveTo>
                    <a:pt x="0" y="0"/>
                  </a:moveTo>
                  <a:lnTo>
                    <a:pt x="0" y="6566154"/>
                  </a:lnTo>
                </a:path>
                <a:path w="4070985" h="6784975">
                  <a:moveTo>
                    <a:pt x="1356360" y="6636257"/>
                  </a:moveTo>
                  <a:lnTo>
                    <a:pt x="1356360" y="6784848"/>
                  </a:lnTo>
                </a:path>
                <a:path w="4070985" h="6784975">
                  <a:moveTo>
                    <a:pt x="1356360" y="0"/>
                  </a:moveTo>
                  <a:lnTo>
                    <a:pt x="1356360" y="6566154"/>
                  </a:lnTo>
                </a:path>
                <a:path w="4070985" h="6784975">
                  <a:moveTo>
                    <a:pt x="2714244" y="6719316"/>
                  </a:moveTo>
                  <a:lnTo>
                    <a:pt x="2714244" y="6784848"/>
                  </a:lnTo>
                </a:path>
                <a:path w="4070985" h="6784975">
                  <a:moveTo>
                    <a:pt x="2714244" y="0"/>
                  </a:moveTo>
                  <a:lnTo>
                    <a:pt x="2714244" y="5308091"/>
                  </a:lnTo>
                </a:path>
                <a:path w="4070985" h="6784975">
                  <a:moveTo>
                    <a:pt x="4070604" y="6719316"/>
                  </a:moveTo>
                  <a:lnTo>
                    <a:pt x="4070604" y="6784848"/>
                  </a:lnTo>
                </a:path>
                <a:path w="4070985" h="6784975">
                  <a:moveTo>
                    <a:pt x="4070604" y="3962400"/>
                  </a:moveTo>
                  <a:lnTo>
                    <a:pt x="4070604" y="5308091"/>
                  </a:lnTo>
                </a:path>
                <a:path w="4070985" h="6784975">
                  <a:moveTo>
                    <a:pt x="4070604" y="0"/>
                  </a:moveTo>
                  <a:lnTo>
                    <a:pt x="4070604" y="3462528"/>
                  </a:lnTo>
                </a:path>
              </a:pathLst>
            </a:custGeom>
            <a:ln w="6096">
              <a:solidFill>
                <a:srgbClr val="3BB37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1281683" y="934212"/>
              <a:ext cx="283845" cy="6784975"/>
            </a:xfrm>
            <a:custGeom>
              <a:avLst/>
              <a:gdLst/>
              <a:ahLst/>
              <a:cxnLst/>
              <a:rect l="l" t="t" r="r" b="b"/>
              <a:pathLst>
                <a:path w="283844" h="6784975">
                  <a:moveTo>
                    <a:pt x="0" y="0"/>
                  </a:moveTo>
                  <a:lnTo>
                    <a:pt x="0" y="6784848"/>
                  </a:lnTo>
                </a:path>
                <a:path w="283844" h="6784975">
                  <a:moveTo>
                    <a:pt x="109728" y="0"/>
                  </a:moveTo>
                  <a:lnTo>
                    <a:pt x="109728" y="6784848"/>
                  </a:lnTo>
                </a:path>
                <a:path w="283844" h="6784975">
                  <a:moveTo>
                    <a:pt x="196595" y="0"/>
                  </a:moveTo>
                  <a:lnTo>
                    <a:pt x="196595" y="6784848"/>
                  </a:lnTo>
                </a:path>
                <a:path w="283844" h="6784975">
                  <a:moveTo>
                    <a:pt x="283464" y="0"/>
                  </a:moveTo>
                  <a:lnTo>
                    <a:pt x="283464" y="6784848"/>
                  </a:lnTo>
                </a:path>
              </a:pathLst>
            </a:custGeom>
            <a:ln w="3175">
              <a:solidFill>
                <a:srgbClr val="3BB37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1629155" y="934212"/>
              <a:ext cx="1358265" cy="6784975"/>
            </a:xfrm>
            <a:custGeom>
              <a:avLst/>
              <a:gdLst/>
              <a:ahLst/>
              <a:cxnLst/>
              <a:rect l="l" t="t" r="r" b="b"/>
              <a:pathLst>
                <a:path w="1358264" h="6784975">
                  <a:moveTo>
                    <a:pt x="0" y="6636257"/>
                  </a:moveTo>
                  <a:lnTo>
                    <a:pt x="0" y="6784848"/>
                  </a:lnTo>
                </a:path>
                <a:path w="1358264" h="6784975">
                  <a:moveTo>
                    <a:pt x="0" y="0"/>
                  </a:moveTo>
                  <a:lnTo>
                    <a:pt x="0" y="6566154"/>
                  </a:lnTo>
                </a:path>
                <a:path w="1358264" h="6784975">
                  <a:moveTo>
                    <a:pt x="467868" y="6636257"/>
                  </a:moveTo>
                  <a:lnTo>
                    <a:pt x="467868" y="6784848"/>
                  </a:lnTo>
                </a:path>
                <a:path w="1358264" h="6784975">
                  <a:moveTo>
                    <a:pt x="467868" y="0"/>
                  </a:moveTo>
                  <a:lnTo>
                    <a:pt x="467868" y="6566154"/>
                  </a:lnTo>
                </a:path>
                <a:path w="1358264" h="6784975">
                  <a:moveTo>
                    <a:pt x="705612" y="6636257"/>
                  </a:moveTo>
                  <a:lnTo>
                    <a:pt x="705612" y="6784848"/>
                  </a:lnTo>
                </a:path>
                <a:path w="1358264" h="6784975">
                  <a:moveTo>
                    <a:pt x="705612" y="0"/>
                  </a:moveTo>
                  <a:lnTo>
                    <a:pt x="705612" y="6566154"/>
                  </a:lnTo>
                </a:path>
                <a:path w="1358264" h="6784975">
                  <a:moveTo>
                    <a:pt x="879347" y="6636257"/>
                  </a:moveTo>
                  <a:lnTo>
                    <a:pt x="879347" y="6784848"/>
                  </a:lnTo>
                </a:path>
                <a:path w="1358264" h="6784975">
                  <a:moveTo>
                    <a:pt x="879347" y="0"/>
                  </a:moveTo>
                  <a:lnTo>
                    <a:pt x="879347" y="6566154"/>
                  </a:lnTo>
                </a:path>
                <a:path w="1358264" h="6784975">
                  <a:moveTo>
                    <a:pt x="1010412" y="6636257"/>
                  </a:moveTo>
                  <a:lnTo>
                    <a:pt x="1010412" y="6784848"/>
                  </a:lnTo>
                </a:path>
                <a:path w="1358264" h="6784975">
                  <a:moveTo>
                    <a:pt x="1010412" y="0"/>
                  </a:moveTo>
                  <a:lnTo>
                    <a:pt x="1010412" y="6566154"/>
                  </a:lnTo>
                </a:path>
                <a:path w="1358264" h="6784975">
                  <a:moveTo>
                    <a:pt x="1118616" y="6636257"/>
                  </a:moveTo>
                  <a:lnTo>
                    <a:pt x="1118616" y="6784848"/>
                  </a:lnTo>
                </a:path>
                <a:path w="1358264" h="6784975">
                  <a:moveTo>
                    <a:pt x="1118616" y="0"/>
                  </a:moveTo>
                  <a:lnTo>
                    <a:pt x="1118616" y="6566154"/>
                  </a:lnTo>
                </a:path>
                <a:path w="1358264" h="6784975">
                  <a:moveTo>
                    <a:pt x="1205484" y="6636257"/>
                  </a:moveTo>
                  <a:lnTo>
                    <a:pt x="1205484" y="6784848"/>
                  </a:lnTo>
                </a:path>
                <a:path w="1358264" h="6784975">
                  <a:moveTo>
                    <a:pt x="1205484" y="0"/>
                  </a:moveTo>
                  <a:lnTo>
                    <a:pt x="1205484" y="6566154"/>
                  </a:lnTo>
                </a:path>
                <a:path w="1358264" h="6784975">
                  <a:moveTo>
                    <a:pt x="1292352" y="6636257"/>
                  </a:moveTo>
                  <a:lnTo>
                    <a:pt x="1292352" y="6784848"/>
                  </a:lnTo>
                </a:path>
                <a:path w="1358264" h="6784975">
                  <a:moveTo>
                    <a:pt x="1292352" y="0"/>
                  </a:moveTo>
                  <a:lnTo>
                    <a:pt x="1292352" y="6566154"/>
                  </a:lnTo>
                </a:path>
                <a:path w="1358264" h="6784975">
                  <a:moveTo>
                    <a:pt x="1357884" y="6636257"/>
                  </a:moveTo>
                  <a:lnTo>
                    <a:pt x="1357884" y="6784848"/>
                  </a:lnTo>
                </a:path>
                <a:path w="1358264" h="6784975">
                  <a:moveTo>
                    <a:pt x="1357884" y="0"/>
                  </a:moveTo>
                  <a:lnTo>
                    <a:pt x="1357884" y="6566154"/>
                  </a:lnTo>
                </a:path>
              </a:pathLst>
            </a:custGeom>
            <a:ln w="3175">
              <a:solidFill>
                <a:srgbClr val="3BB37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3453383" y="934212"/>
              <a:ext cx="737870" cy="6784975"/>
            </a:xfrm>
            <a:custGeom>
              <a:avLst/>
              <a:gdLst/>
              <a:ahLst/>
              <a:cxnLst/>
              <a:rect l="l" t="t" r="r" b="b"/>
              <a:pathLst>
                <a:path w="737870" h="6784975">
                  <a:moveTo>
                    <a:pt x="0" y="0"/>
                  </a:moveTo>
                  <a:lnTo>
                    <a:pt x="0" y="6784848"/>
                  </a:lnTo>
                </a:path>
                <a:path w="737870" h="6784975">
                  <a:moveTo>
                    <a:pt x="239267" y="0"/>
                  </a:moveTo>
                  <a:lnTo>
                    <a:pt x="239267" y="6784848"/>
                  </a:lnTo>
                </a:path>
                <a:path w="737870" h="6784975">
                  <a:moveTo>
                    <a:pt x="413004" y="0"/>
                  </a:moveTo>
                  <a:lnTo>
                    <a:pt x="413004" y="6784848"/>
                  </a:lnTo>
                </a:path>
                <a:path w="737870" h="6784975">
                  <a:moveTo>
                    <a:pt x="542543" y="0"/>
                  </a:moveTo>
                  <a:lnTo>
                    <a:pt x="542543" y="6784848"/>
                  </a:lnTo>
                </a:path>
                <a:path w="737870" h="6784975">
                  <a:moveTo>
                    <a:pt x="650748" y="0"/>
                  </a:moveTo>
                  <a:lnTo>
                    <a:pt x="650748" y="6784848"/>
                  </a:lnTo>
                </a:path>
                <a:path w="737870" h="6784975">
                  <a:moveTo>
                    <a:pt x="737616" y="0"/>
                  </a:moveTo>
                  <a:lnTo>
                    <a:pt x="737616" y="6784848"/>
                  </a:lnTo>
                </a:path>
              </a:pathLst>
            </a:custGeom>
            <a:ln w="3175">
              <a:solidFill>
                <a:srgbClr val="3BB37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4277867" y="934212"/>
              <a:ext cx="2301240" cy="6784975"/>
            </a:xfrm>
            <a:custGeom>
              <a:avLst/>
              <a:gdLst/>
              <a:ahLst/>
              <a:cxnLst/>
              <a:rect l="l" t="t" r="r" b="b"/>
              <a:pathLst>
                <a:path w="2301240" h="6784975">
                  <a:moveTo>
                    <a:pt x="0" y="6719316"/>
                  </a:moveTo>
                  <a:lnTo>
                    <a:pt x="0" y="6784848"/>
                  </a:lnTo>
                </a:path>
                <a:path w="2301240" h="6784975">
                  <a:moveTo>
                    <a:pt x="0" y="0"/>
                  </a:moveTo>
                  <a:lnTo>
                    <a:pt x="0" y="5308091"/>
                  </a:lnTo>
                </a:path>
                <a:path w="2301240" h="6784975">
                  <a:moveTo>
                    <a:pt x="65532" y="6719316"/>
                  </a:moveTo>
                  <a:lnTo>
                    <a:pt x="65532" y="6784848"/>
                  </a:lnTo>
                </a:path>
                <a:path w="2301240" h="6784975">
                  <a:moveTo>
                    <a:pt x="65532" y="0"/>
                  </a:moveTo>
                  <a:lnTo>
                    <a:pt x="65532" y="5308091"/>
                  </a:lnTo>
                </a:path>
                <a:path w="2301240" h="6784975">
                  <a:moveTo>
                    <a:pt x="531875" y="6719316"/>
                  </a:moveTo>
                  <a:lnTo>
                    <a:pt x="531875" y="6784848"/>
                  </a:lnTo>
                </a:path>
                <a:path w="2301240" h="6784975">
                  <a:moveTo>
                    <a:pt x="531875" y="0"/>
                  </a:moveTo>
                  <a:lnTo>
                    <a:pt x="531875" y="5308091"/>
                  </a:lnTo>
                </a:path>
                <a:path w="2301240" h="6784975">
                  <a:moveTo>
                    <a:pt x="781812" y="6719316"/>
                  </a:moveTo>
                  <a:lnTo>
                    <a:pt x="781812" y="6784848"/>
                  </a:lnTo>
                </a:path>
                <a:path w="2301240" h="6784975">
                  <a:moveTo>
                    <a:pt x="781812" y="0"/>
                  </a:moveTo>
                  <a:lnTo>
                    <a:pt x="781812" y="5308091"/>
                  </a:lnTo>
                </a:path>
                <a:path w="2301240" h="6784975">
                  <a:moveTo>
                    <a:pt x="944880" y="6719316"/>
                  </a:moveTo>
                  <a:lnTo>
                    <a:pt x="944880" y="6784848"/>
                  </a:lnTo>
                </a:path>
                <a:path w="2301240" h="6784975">
                  <a:moveTo>
                    <a:pt x="944880" y="0"/>
                  </a:moveTo>
                  <a:lnTo>
                    <a:pt x="944880" y="5308091"/>
                  </a:lnTo>
                </a:path>
                <a:path w="2301240" h="6784975">
                  <a:moveTo>
                    <a:pt x="1075944" y="6719316"/>
                  </a:moveTo>
                  <a:lnTo>
                    <a:pt x="1075944" y="6784848"/>
                  </a:lnTo>
                </a:path>
                <a:path w="2301240" h="6784975">
                  <a:moveTo>
                    <a:pt x="1075944" y="0"/>
                  </a:moveTo>
                  <a:lnTo>
                    <a:pt x="1075944" y="5308091"/>
                  </a:lnTo>
                </a:path>
                <a:path w="2301240" h="6784975">
                  <a:moveTo>
                    <a:pt x="1184148" y="6719316"/>
                  </a:moveTo>
                  <a:lnTo>
                    <a:pt x="1184148" y="6784848"/>
                  </a:lnTo>
                </a:path>
                <a:path w="2301240" h="6784975">
                  <a:moveTo>
                    <a:pt x="1184148" y="3962400"/>
                  </a:moveTo>
                  <a:lnTo>
                    <a:pt x="1184148" y="5308091"/>
                  </a:lnTo>
                </a:path>
                <a:path w="2301240" h="6784975">
                  <a:moveTo>
                    <a:pt x="1184148" y="0"/>
                  </a:moveTo>
                  <a:lnTo>
                    <a:pt x="1184148" y="3462528"/>
                  </a:lnTo>
                </a:path>
                <a:path w="2301240" h="6784975">
                  <a:moveTo>
                    <a:pt x="1281683" y="6719316"/>
                  </a:moveTo>
                  <a:lnTo>
                    <a:pt x="1281683" y="6784848"/>
                  </a:lnTo>
                </a:path>
                <a:path w="2301240" h="6784975">
                  <a:moveTo>
                    <a:pt x="1281683" y="3962400"/>
                  </a:moveTo>
                  <a:lnTo>
                    <a:pt x="1281683" y="5308091"/>
                  </a:lnTo>
                </a:path>
                <a:path w="2301240" h="6784975">
                  <a:moveTo>
                    <a:pt x="1281683" y="0"/>
                  </a:moveTo>
                  <a:lnTo>
                    <a:pt x="1281683" y="3462528"/>
                  </a:lnTo>
                </a:path>
                <a:path w="2301240" h="6784975">
                  <a:moveTo>
                    <a:pt x="1357883" y="6719316"/>
                  </a:moveTo>
                  <a:lnTo>
                    <a:pt x="1357883" y="6784848"/>
                  </a:lnTo>
                </a:path>
                <a:path w="2301240" h="6784975">
                  <a:moveTo>
                    <a:pt x="1357883" y="3962400"/>
                  </a:moveTo>
                  <a:lnTo>
                    <a:pt x="1357883" y="5308091"/>
                  </a:lnTo>
                </a:path>
                <a:path w="2301240" h="6784975">
                  <a:moveTo>
                    <a:pt x="1357883" y="0"/>
                  </a:moveTo>
                  <a:lnTo>
                    <a:pt x="1357883" y="3462528"/>
                  </a:lnTo>
                </a:path>
                <a:path w="2301240" h="6784975">
                  <a:moveTo>
                    <a:pt x="1423416" y="6719316"/>
                  </a:moveTo>
                  <a:lnTo>
                    <a:pt x="1423416" y="6784848"/>
                  </a:lnTo>
                </a:path>
                <a:path w="2301240" h="6784975">
                  <a:moveTo>
                    <a:pt x="1423416" y="3962400"/>
                  </a:moveTo>
                  <a:lnTo>
                    <a:pt x="1423416" y="5308091"/>
                  </a:lnTo>
                </a:path>
                <a:path w="2301240" h="6784975">
                  <a:moveTo>
                    <a:pt x="1423416" y="0"/>
                  </a:moveTo>
                  <a:lnTo>
                    <a:pt x="1423416" y="3462528"/>
                  </a:lnTo>
                </a:path>
                <a:path w="2301240" h="6784975">
                  <a:moveTo>
                    <a:pt x="1900428" y="6719316"/>
                  </a:moveTo>
                  <a:lnTo>
                    <a:pt x="1900428" y="6784848"/>
                  </a:lnTo>
                </a:path>
                <a:path w="2301240" h="6784975">
                  <a:moveTo>
                    <a:pt x="1900428" y="3962400"/>
                  </a:moveTo>
                  <a:lnTo>
                    <a:pt x="1900428" y="5308091"/>
                  </a:lnTo>
                </a:path>
                <a:path w="2301240" h="6784975">
                  <a:moveTo>
                    <a:pt x="1900428" y="0"/>
                  </a:moveTo>
                  <a:lnTo>
                    <a:pt x="1900428" y="3462528"/>
                  </a:lnTo>
                </a:path>
                <a:path w="2301240" h="6784975">
                  <a:moveTo>
                    <a:pt x="2139696" y="3962400"/>
                  </a:moveTo>
                  <a:lnTo>
                    <a:pt x="2139696" y="6784848"/>
                  </a:lnTo>
                </a:path>
                <a:path w="2301240" h="6784975">
                  <a:moveTo>
                    <a:pt x="2139696" y="0"/>
                  </a:moveTo>
                  <a:lnTo>
                    <a:pt x="2139696" y="3462528"/>
                  </a:lnTo>
                </a:path>
                <a:path w="2301240" h="6784975">
                  <a:moveTo>
                    <a:pt x="2301239" y="3962400"/>
                  </a:moveTo>
                  <a:lnTo>
                    <a:pt x="2301239" y="6784848"/>
                  </a:lnTo>
                </a:path>
                <a:path w="2301240" h="6784975">
                  <a:moveTo>
                    <a:pt x="2301239" y="0"/>
                  </a:moveTo>
                  <a:lnTo>
                    <a:pt x="2301239" y="3462528"/>
                  </a:lnTo>
                </a:path>
              </a:pathLst>
            </a:custGeom>
            <a:ln w="3175">
              <a:solidFill>
                <a:srgbClr val="3BB37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6710171" y="934212"/>
              <a:ext cx="347980" cy="6784975"/>
            </a:xfrm>
            <a:custGeom>
              <a:avLst/>
              <a:gdLst/>
              <a:ahLst/>
              <a:cxnLst/>
              <a:rect l="l" t="t" r="r" b="b"/>
              <a:pathLst>
                <a:path w="347979" h="6784975">
                  <a:moveTo>
                    <a:pt x="0" y="0"/>
                  </a:moveTo>
                  <a:lnTo>
                    <a:pt x="0" y="6784848"/>
                  </a:lnTo>
                </a:path>
                <a:path w="347979" h="6784975">
                  <a:moveTo>
                    <a:pt x="108204" y="0"/>
                  </a:moveTo>
                  <a:lnTo>
                    <a:pt x="108204" y="6784848"/>
                  </a:lnTo>
                </a:path>
                <a:path w="347979" h="6784975">
                  <a:moveTo>
                    <a:pt x="205740" y="0"/>
                  </a:moveTo>
                  <a:lnTo>
                    <a:pt x="205740" y="6784848"/>
                  </a:lnTo>
                </a:path>
                <a:path w="347979" h="6784975">
                  <a:moveTo>
                    <a:pt x="281940" y="0"/>
                  </a:moveTo>
                  <a:lnTo>
                    <a:pt x="281940" y="6784848"/>
                  </a:lnTo>
                </a:path>
                <a:path w="347979" h="6784975">
                  <a:moveTo>
                    <a:pt x="347472" y="0"/>
                  </a:moveTo>
                  <a:lnTo>
                    <a:pt x="347472" y="6784848"/>
                  </a:lnTo>
                </a:path>
              </a:pathLst>
            </a:custGeom>
            <a:ln w="3175">
              <a:solidFill>
                <a:srgbClr val="3BB37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4233672" y="6242303"/>
              <a:ext cx="2182495" cy="1411605"/>
            </a:xfrm>
            <a:custGeom>
              <a:avLst/>
              <a:gdLst/>
              <a:ahLst/>
              <a:cxnLst/>
              <a:rect l="l" t="t" r="r" b="b"/>
              <a:pathLst>
                <a:path w="2182495" h="1411604">
                  <a:moveTo>
                    <a:pt x="0" y="0"/>
                  </a:moveTo>
                  <a:lnTo>
                    <a:pt x="2182367" y="0"/>
                  </a:lnTo>
                  <a:lnTo>
                    <a:pt x="2182367" y="1411224"/>
                  </a:lnTo>
                  <a:lnTo>
                    <a:pt x="0" y="1411224"/>
                  </a:lnTo>
                  <a:lnTo>
                    <a:pt x="0" y="0"/>
                  </a:lnTo>
                  <a:close/>
                </a:path>
              </a:pathLst>
            </a:custGeom>
            <a:ln w="21336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7" name="object 67"/>
          <p:cNvSpPr txBox="1"/>
          <p:nvPr/>
        </p:nvSpPr>
        <p:spPr>
          <a:xfrm>
            <a:off x="4186983" y="3986437"/>
            <a:ext cx="926186" cy="668049"/>
          </a:xfrm>
          <a:prstGeom prst="rect">
            <a:avLst/>
          </a:prstGeom>
        </p:spPr>
        <p:txBody>
          <a:bodyPr vert="horz" wrap="square" lIns="0" tIns="4617" rIns="0" bIns="0" rtlCol="0">
            <a:spAutoFit/>
          </a:bodyPr>
          <a:lstStyle/>
          <a:p>
            <a:pPr marL="12311" marR="12311">
              <a:lnSpc>
                <a:spcPct val="105700"/>
              </a:lnSpc>
              <a:spcBef>
                <a:spcPts val="36"/>
              </a:spcBef>
            </a:pPr>
            <a:r>
              <a:rPr sz="800" u="sng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Relay1</a:t>
            </a:r>
            <a:r>
              <a:rPr sz="800" u="sng" spc="-2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sz="800" u="sng" spc="4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-</a:t>
            </a:r>
            <a:r>
              <a:rPr sz="800" u="sng" spc="-8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sz="800" u="sng" spc="8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P</a:t>
            </a:r>
            <a:r>
              <a:rPr sz="800" u="sng" spc="-2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sz="800" u="sng" spc="4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-</a:t>
            </a:r>
            <a:r>
              <a:rPr sz="800" u="sng" spc="-8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sz="800" u="sng" spc="4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51 </a:t>
            </a:r>
            <a:r>
              <a:rPr sz="800" spc="-222" dirty="0">
                <a:latin typeface="Arial MT"/>
                <a:cs typeface="Arial MT"/>
              </a:rPr>
              <a:t> </a:t>
            </a:r>
            <a:r>
              <a:rPr sz="800" u="sng" spc="4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OC1</a:t>
            </a:r>
            <a:endParaRPr sz="800">
              <a:latin typeface="Arial MT"/>
              <a:cs typeface="Arial MT"/>
            </a:endParaRPr>
          </a:p>
          <a:p>
            <a:pPr marL="10259" marR="4104">
              <a:lnSpc>
                <a:spcPct val="103099"/>
              </a:lnSpc>
              <a:spcBef>
                <a:spcPts val="158"/>
              </a:spcBef>
            </a:pPr>
            <a:r>
              <a:rPr sz="800" spc="-4" dirty="0">
                <a:latin typeface="Arial MT"/>
                <a:cs typeface="Arial MT"/>
              </a:rPr>
              <a:t>Beckwith Electric </a:t>
            </a:r>
            <a:r>
              <a:rPr sz="800" spc="-202" dirty="0">
                <a:latin typeface="Arial MT"/>
                <a:cs typeface="Arial MT"/>
              </a:rPr>
              <a:t> </a:t>
            </a:r>
            <a:r>
              <a:rPr sz="800" spc="-8" dirty="0">
                <a:latin typeface="Arial MT"/>
                <a:cs typeface="Arial MT"/>
              </a:rPr>
              <a:t>M-3425</a:t>
            </a:r>
            <a:endParaRPr sz="800">
              <a:latin typeface="Arial MT"/>
              <a:cs typeface="Arial MT"/>
            </a:endParaRPr>
          </a:p>
          <a:p>
            <a:pPr marL="10259">
              <a:spcBef>
                <a:spcPts val="40"/>
              </a:spcBef>
            </a:pPr>
            <a:r>
              <a:rPr sz="800" spc="-4" dirty="0">
                <a:latin typeface="Arial MT"/>
                <a:cs typeface="Arial MT"/>
              </a:rPr>
              <a:t>CT</a:t>
            </a:r>
            <a:r>
              <a:rPr sz="800" spc="-24" dirty="0">
                <a:latin typeface="Arial MT"/>
                <a:cs typeface="Arial MT"/>
              </a:rPr>
              <a:t> </a:t>
            </a:r>
            <a:r>
              <a:rPr sz="800" spc="-4" dirty="0">
                <a:latin typeface="Arial MT"/>
                <a:cs typeface="Arial MT"/>
              </a:rPr>
              <a:t>Ratio</a:t>
            </a:r>
            <a:r>
              <a:rPr sz="800" spc="-16" dirty="0">
                <a:latin typeface="Arial MT"/>
                <a:cs typeface="Arial MT"/>
              </a:rPr>
              <a:t> </a:t>
            </a:r>
            <a:r>
              <a:rPr sz="800" spc="-4" dirty="0">
                <a:latin typeface="Arial MT"/>
                <a:cs typeface="Arial MT"/>
              </a:rPr>
              <a:t>5000:5</a:t>
            </a:r>
            <a:endParaRPr sz="800">
              <a:latin typeface="Arial MT"/>
              <a:cs typeface="Arial MT"/>
            </a:endParaRPr>
          </a:p>
        </p:txBody>
      </p:sp>
      <p:grpSp>
        <p:nvGrpSpPr>
          <p:cNvPr id="68" name="object 68"/>
          <p:cNvGrpSpPr/>
          <p:nvPr/>
        </p:nvGrpSpPr>
        <p:grpSpPr>
          <a:xfrm>
            <a:off x="5121102" y="3910526"/>
            <a:ext cx="63163" cy="92037"/>
            <a:chOff x="5199888" y="6097523"/>
            <a:chExt cx="64135" cy="143510"/>
          </a:xfrm>
        </p:grpSpPr>
        <p:sp>
          <p:nvSpPr>
            <p:cNvPr id="69" name="object 69"/>
            <p:cNvSpPr/>
            <p:nvPr/>
          </p:nvSpPr>
          <p:spPr>
            <a:xfrm>
              <a:off x="5231892" y="6097523"/>
              <a:ext cx="1905" cy="143510"/>
            </a:xfrm>
            <a:custGeom>
              <a:avLst/>
              <a:gdLst/>
              <a:ahLst/>
              <a:cxnLst/>
              <a:rect l="l" t="t" r="r" b="b"/>
              <a:pathLst>
                <a:path w="1904" h="143510">
                  <a:moveTo>
                    <a:pt x="0" y="0"/>
                  </a:moveTo>
                  <a:lnTo>
                    <a:pt x="1523" y="0"/>
                  </a:lnTo>
                  <a:lnTo>
                    <a:pt x="1523" y="143256"/>
                  </a:lnTo>
                  <a:lnTo>
                    <a:pt x="0" y="14325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5199888" y="6097523"/>
              <a:ext cx="64135" cy="32384"/>
            </a:xfrm>
            <a:custGeom>
              <a:avLst/>
              <a:gdLst/>
              <a:ahLst/>
              <a:cxnLst/>
              <a:rect l="l" t="t" r="r" b="b"/>
              <a:pathLst>
                <a:path w="64135" h="32385">
                  <a:moveTo>
                    <a:pt x="64008" y="32004"/>
                  </a:moveTo>
                  <a:lnTo>
                    <a:pt x="0" y="32004"/>
                  </a:lnTo>
                  <a:lnTo>
                    <a:pt x="32004" y="0"/>
                  </a:lnTo>
                  <a:lnTo>
                    <a:pt x="64008" y="3200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1" name="object 71"/>
          <p:cNvSpPr txBox="1"/>
          <p:nvPr/>
        </p:nvSpPr>
        <p:spPr>
          <a:xfrm>
            <a:off x="5750978" y="1313273"/>
            <a:ext cx="1135063" cy="135023"/>
          </a:xfrm>
          <a:prstGeom prst="rect">
            <a:avLst/>
          </a:prstGeom>
        </p:spPr>
        <p:txBody>
          <a:bodyPr vert="horz" wrap="square" lIns="0" tIns="11797" rIns="0" bIns="0" rtlCol="0">
            <a:spAutoFit/>
          </a:bodyPr>
          <a:lstStyle/>
          <a:p>
            <a:pPr marL="10259">
              <a:spcBef>
                <a:spcPts val="92"/>
              </a:spcBef>
            </a:pPr>
            <a:r>
              <a:rPr sz="800" spc="4" dirty="0">
                <a:latin typeface="Arial MT"/>
                <a:cs typeface="Arial MT"/>
              </a:rPr>
              <a:t>GENERADOR</a:t>
            </a:r>
            <a:r>
              <a:rPr sz="800" spc="-36" dirty="0">
                <a:latin typeface="Arial MT"/>
                <a:cs typeface="Arial MT"/>
              </a:rPr>
              <a:t> </a:t>
            </a:r>
            <a:r>
              <a:rPr sz="800" spc="4" dirty="0">
                <a:latin typeface="Arial MT"/>
                <a:cs typeface="Arial MT"/>
              </a:rPr>
              <a:t>U-1</a:t>
            </a:r>
            <a:endParaRPr sz="800">
              <a:latin typeface="Arial MT"/>
              <a:cs typeface="Arial MT"/>
            </a:endParaRPr>
          </a:p>
        </p:txBody>
      </p:sp>
      <p:grpSp>
        <p:nvGrpSpPr>
          <p:cNvPr id="72" name="object 72"/>
          <p:cNvGrpSpPr/>
          <p:nvPr/>
        </p:nvGrpSpPr>
        <p:grpSpPr>
          <a:xfrm>
            <a:off x="2299894" y="1357591"/>
            <a:ext cx="4578398" cy="1789840"/>
            <a:chOff x="2335276" y="2116836"/>
            <a:chExt cx="4648835" cy="2790825"/>
          </a:xfrm>
        </p:grpSpPr>
        <p:sp>
          <p:nvSpPr>
            <p:cNvPr id="73" name="object 73"/>
            <p:cNvSpPr/>
            <p:nvPr/>
          </p:nvSpPr>
          <p:spPr>
            <a:xfrm>
              <a:off x="5852160" y="2211324"/>
              <a:ext cx="1126490" cy="0"/>
            </a:xfrm>
            <a:custGeom>
              <a:avLst/>
              <a:gdLst/>
              <a:ahLst/>
              <a:cxnLst/>
              <a:rect l="l" t="t" r="r" b="b"/>
              <a:pathLst>
                <a:path w="1126490">
                  <a:moveTo>
                    <a:pt x="0" y="0"/>
                  </a:moveTo>
                  <a:lnTo>
                    <a:pt x="1126235" y="0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2337816" y="2148840"/>
              <a:ext cx="3491865" cy="0"/>
            </a:xfrm>
            <a:custGeom>
              <a:avLst/>
              <a:gdLst/>
              <a:ahLst/>
              <a:cxnLst/>
              <a:rect l="l" t="t" r="r" b="b"/>
              <a:pathLst>
                <a:path w="3491865">
                  <a:moveTo>
                    <a:pt x="3491483" y="0"/>
                  </a:moveTo>
                  <a:lnTo>
                    <a:pt x="0" y="0"/>
                  </a:lnTo>
                </a:path>
              </a:pathLst>
            </a:custGeom>
            <a:ln w="476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2337816" y="2116836"/>
              <a:ext cx="32384" cy="64135"/>
            </a:xfrm>
            <a:custGeom>
              <a:avLst/>
              <a:gdLst/>
              <a:ahLst/>
              <a:cxnLst/>
              <a:rect l="l" t="t" r="r" b="b"/>
              <a:pathLst>
                <a:path w="32385" h="64135">
                  <a:moveTo>
                    <a:pt x="32004" y="64008"/>
                  </a:moveTo>
                  <a:lnTo>
                    <a:pt x="0" y="32004"/>
                  </a:lnTo>
                  <a:lnTo>
                    <a:pt x="32004" y="0"/>
                  </a:lnTo>
                  <a:lnTo>
                    <a:pt x="32004" y="6400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5439155" y="4396740"/>
              <a:ext cx="1237615" cy="500380"/>
            </a:xfrm>
            <a:custGeom>
              <a:avLst/>
              <a:gdLst/>
              <a:ahLst/>
              <a:cxnLst/>
              <a:rect l="l" t="t" r="r" b="b"/>
              <a:pathLst>
                <a:path w="1237615" h="500379">
                  <a:moveTo>
                    <a:pt x="0" y="0"/>
                  </a:moveTo>
                  <a:lnTo>
                    <a:pt x="1237488" y="0"/>
                  </a:lnTo>
                  <a:lnTo>
                    <a:pt x="1237488" y="499872"/>
                  </a:lnTo>
                  <a:lnTo>
                    <a:pt x="0" y="499872"/>
                  </a:lnTo>
                  <a:lnTo>
                    <a:pt x="0" y="0"/>
                  </a:lnTo>
                  <a:close/>
                </a:path>
              </a:pathLst>
            </a:custGeom>
            <a:ln w="21336">
              <a:solidFill>
                <a:srgbClr val="8A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5471160" y="4533900"/>
              <a:ext cx="1126490" cy="0"/>
            </a:xfrm>
            <a:custGeom>
              <a:avLst/>
              <a:gdLst/>
              <a:ahLst/>
              <a:cxnLst/>
              <a:rect l="l" t="t" r="r" b="b"/>
              <a:pathLst>
                <a:path w="1126490">
                  <a:moveTo>
                    <a:pt x="0" y="0"/>
                  </a:moveTo>
                  <a:lnTo>
                    <a:pt x="1126235" y="0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8" name="object 78"/>
          <p:cNvSpPr txBox="1"/>
          <p:nvPr/>
        </p:nvSpPr>
        <p:spPr>
          <a:xfrm>
            <a:off x="5374214" y="2783770"/>
            <a:ext cx="1136313" cy="429324"/>
          </a:xfrm>
          <a:prstGeom prst="rect">
            <a:avLst/>
          </a:prstGeom>
        </p:spPr>
        <p:txBody>
          <a:bodyPr vert="horz" wrap="square" lIns="0" tIns="36933" rIns="0" bIns="0" rtlCol="0">
            <a:spAutoFit/>
          </a:bodyPr>
          <a:lstStyle/>
          <a:p>
            <a:pPr marL="11285">
              <a:spcBef>
                <a:spcPts val="291"/>
              </a:spcBef>
            </a:pPr>
            <a:r>
              <a:rPr sz="800" spc="4" dirty="0">
                <a:latin typeface="Arial MT"/>
                <a:cs typeface="Arial MT"/>
              </a:rPr>
              <a:t>GENERADOR</a:t>
            </a:r>
            <a:r>
              <a:rPr sz="800" spc="-36" dirty="0">
                <a:latin typeface="Arial MT"/>
                <a:cs typeface="Arial MT"/>
              </a:rPr>
              <a:t> </a:t>
            </a:r>
            <a:r>
              <a:rPr sz="800" spc="4" dirty="0">
                <a:latin typeface="Arial MT"/>
                <a:cs typeface="Arial MT"/>
              </a:rPr>
              <a:t>U-1</a:t>
            </a:r>
            <a:endParaRPr sz="800">
              <a:latin typeface="Arial MT"/>
              <a:cs typeface="Arial MT"/>
            </a:endParaRPr>
          </a:p>
          <a:p>
            <a:pPr marL="10259" marR="398051">
              <a:lnSpc>
                <a:spcPct val="104200"/>
              </a:lnSpc>
              <a:spcBef>
                <a:spcPts val="141"/>
              </a:spcBef>
            </a:pPr>
            <a:r>
              <a:rPr sz="800" spc="-4" dirty="0">
                <a:latin typeface="Arial MT"/>
                <a:cs typeface="Arial MT"/>
              </a:rPr>
              <a:t>100.05 </a:t>
            </a:r>
            <a:r>
              <a:rPr sz="800" spc="-8" dirty="0">
                <a:latin typeface="Arial MT"/>
                <a:cs typeface="Arial MT"/>
              </a:rPr>
              <a:t>MW </a:t>
            </a:r>
            <a:r>
              <a:rPr sz="800" spc="-202" dirty="0">
                <a:latin typeface="Arial MT"/>
                <a:cs typeface="Arial MT"/>
              </a:rPr>
              <a:t> </a:t>
            </a:r>
            <a:r>
              <a:rPr sz="800" spc="-8" dirty="0">
                <a:latin typeface="Arial MT"/>
                <a:cs typeface="Arial MT"/>
              </a:rPr>
              <a:t>(I2)^2</a:t>
            </a:r>
            <a:r>
              <a:rPr sz="800" spc="-12" dirty="0">
                <a:latin typeface="Arial MT"/>
                <a:cs typeface="Arial MT"/>
              </a:rPr>
              <a:t> </a:t>
            </a:r>
            <a:r>
              <a:rPr sz="800" spc="-4" dirty="0">
                <a:latin typeface="Arial MT"/>
                <a:cs typeface="Arial MT"/>
              </a:rPr>
              <a:t>t</a:t>
            </a:r>
            <a:r>
              <a:rPr sz="800" spc="-24" dirty="0">
                <a:latin typeface="Arial MT"/>
                <a:cs typeface="Arial MT"/>
              </a:rPr>
              <a:t> </a:t>
            </a:r>
            <a:r>
              <a:rPr sz="800" spc="-4" dirty="0">
                <a:latin typeface="Arial MT"/>
                <a:cs typeface="Arial MT"/>
              </a:rPr>
              <a:t>=</a:t>
            </a:r>
            <a:r>
              <a:rPr sz="800" spc="-20" dirty="0">
                <a:latin typeface="Arial MT"/>
                <a:cs typeface="Arial MT"/>
              </a:rPr>
              <a:t> </a:t>
            </a:r>
            <a:r>
              <a:rPr sz="800" spc="-4" dirty="0">
                <a:latin typeface="Arial MT"/>
                <a:cs typeface="Arial MT"/>
              </a:rPr>
              <a:t>30</a:t>
            </a:r>
            <a:endParaRPr sz="800">
              <a:latin typeface="Arial MT"/>
              <a:cs typeface="Arial MT"/>
            </a:endParaRPr>
          </a:p>
        </p:txBody>
      </p:sp>
      <p:grpSp>
        <p:nvGrpSpPr>
          <p:cNvPr id="79" name="object 79"/>
          <p:cNvGrpSpPr/>
          <p:nvPr/>
        </p:nvGrpSpPr>
        <p:grpSpPr>
          <a:xfrm>
            <a:off x="3191433" y="2734729"/>
            <a:ext cx="2166312" cy="134391"/>
            <a:chOff x="3240532" y="4264152"/>
            <a:chExt cx="2199640" cy="209550"/>
          </a:xfrm>
        </p:grpSpPr>
        <p:sp>
          <p:nvSpPr>
            <p:cNvPr id="80" name="object 80"/>
            <p:cNvSpPr/>
            <p:nvPr/>
          </p:nvSpPr>
          <p:spPr>
            <a:xfrm>
              <a:off x="3243072" y="4294632"/>
              <a:ext cx="2194560" cy="176530"/>
            </a:xfrm>
            <a:custGeom>
              <a:avLst/>
              <a:gdLst/>
              <a:ahLst/>
              <a:cxnLst/>
              <a:rect l="l" t="t" r="r" b="b"/>
              <a:pathLst>
                <a:path w="2194560" h="176529">
                  <a:moveTo>
                    <a:pt x="2194560" y="175928"/>
                  </a:moveTo>
                  <a:lnTo>
                    <a:pt x="0" y="0"/>
                  </a:lnTo>
                </a:path>
              </a:pathLst>
            </a:custGeom>
            <a:ln w="476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3243072" y="4264152"/>
              <a:ext cx="35560" cy="66040"/>
            </a:xfrm>
            <a:custGeom>
              <a:avLst/>
              <a:gdLst/>
              <a:ahLst/>
              <a:cxnLst/>
              <a:rect l="l" t="t" r="r" b="b"/>
              <a:pathLst>
                <a:path w="35560" h="66039">
                  <a:moveTo>
                    <a:pt x="30479" y="65532"/>
                  </a:moveTo>
                  <a:lnTo>
                    <a:pt x="0" y="30480"/>
                  </a:lnTo>
                  <a:lnTo>
                    <a:pt x="35051" y="0"/>
                  </a:lnTo>
                  <a:lnTo>
                    <a:pt x="30479" y="6553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2" name="object 82"/>
          <p:cNvSpPr txBox="1"/>
          <p:nvPr/>
        </p:nvSpPr>
        <p:spPr>
          <a:xfrm>
            <a:off x="1377307" y="1313273"/>
            <a:ext cx="1135063" cy="135023"/>
          </a:xfrm>
          <a:prstGeom prst="rect">
            <a:avLst/>
          </a:prstGeom>
        </p:spPr>
        <p:txBody>
          <a:bodyPr vert="horz" wrap="square" lIns="0" tIns="11797" rIns="0" bIns="0" rtlCol="0">
            <a:spAutoFit/>
          </a:bodyPr>
          <a:lstStyle/>
          <a:p>
            <a:pPr marL="10259">
              <a:spcBef>
                <a:spcPts val="92"/>
              </a:spcBef>
            </a:pPr>
            <a:r>
              <a:rPr sz="800" spc="4" dirty="0">
                <a:latin typeface="Arial MT"/>
                <a:cs typeface="Arial MT"/>
              </a:rPr>
              <a:t>GENERADOR</a:t>
            </a:r>
            <a:r>
              <a:rPr sz="800" spc="-36" dirty="0">
                <a:latin typeface="Arial MT"/>
                <a:cs typeface="Arial MT"/>
              </a:rPr>
              <a:t> </a:t>
            </a:r>
            <a:r>
              <a:rPr sz="800" spc="4" dirty="0">
                <a:latin typeface="Arial MT"/>
                <a:cs typeface="Arial MT"/>
              </a:rPr>
              <a:t>U-1</a:t>
            </a:r>
            <a:endParaRPr sz="800">
              <a:latin typeface="Arial MT"/>
              <a:cs typeface="Arial MT"/>
            </a:endParaRPr>
          </a:p>
        </p:txBody>
      </p:sp>
      <p:grpSp>
        <p:nvGrpSpPr>
          <p:cNvPr id="83" name="object 83"/>
          <p:cNvGrpSpPr/>
          <p:nvPr/>
        </p:nvGrpSpPr>
        <p:grpSpPr>
          <a:xfrm>
            <a:off x="1259763" y="592215"/>
            <a:ext cx="5766618" cy="4365255"/>
            <a:chOff x="1279144" y="923416"/>
            <a:chExt cx="5855335" cy="6806565"/>
          </a:xfrm>
        </p:grpSpPr>
        <p:sp>
          <p:nvSpPr>
            <p:cNvPr id="84" name="object 84"/>
            <p:cNvSpPr/>
            <p:nvPr/>
          </p:nvSpPr>
          <p:spPr>
            <a:xfrm>
              <a:off x="1411224" y="2211324"/>
              <a:ext cx="1126490" cy="0"/>
            </a:xfrm>
            <a:custGeom>
              <a:avLst/>
              <a:gdLst/>
              <a:ahLst/>
              <a:cxnLst/>
              <a:rect l="l" t="t" r="r" b="b"/>
              <a:pathLst>
                <a:path w="1126489">
                  <a:moveTo>
                    <a:pt x="0" y="0"/>
                  </a:moveTo>
                  <a:lnTo>
                    <a:pt x="1126235" y="0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2596896" y="1065275"/>
              <a:ext cx="0" cy="169545"/>
            </a:xfrm>
            <a:custGeom>
              <a:avLst/>
              <a:gdLst/>
              <a:ahLst/>
              <a:cxnLst/>
              <a:rect l="l" t="t" r="r" b="b"/>
              <a:pathLst>
                <a:path h="169544">
                  <a:moveTo>
                    <a:pt x="0" y="0"/>
                  </a:moveTo>
                  <a:lnTo>
                    <a:pt x="0" y="169164"/>
                  </a:lnTo>
                </a:path>
              </a:pathLst>
            </a:custGeom>
            <a:ln w="21336">
              <a:solidFill>
                <a:srgbClr val="8A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2773680" y="934211"/>
              <a:ext cx="0" cy="210820"/>
            </a:xfrm>
            <a:custGeom>
              <a:avLst/>
              <a:gdLst/>
              <a:ahLst/>
              <a:cxnLst/>
              <a:rect l="l" t="t" r="r" b="b"/>
              <a:pathLst>
                <a:path h="210819">
                  <a:moveTo>
                    <a:pt x="0" y="0"/>
                  </a:moveTo>
                  <a:lnTo>
                    <a:pt x="0" y="210312"/>
                  </a:lnTo>
                </a:path>
              </a:pathLst>
            </a:custGeom>
            <a:ln w="21336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3012948" y="3954780"/>
              <a:ext cx="4110354" cy="2144395"/>
            </a:xfrm>
            <a:custGeom>
              <a:avLst/>
              <a:gdLst/>
              <a:ahLst/>
              <a:cxnLst/>
              <a:rect l="l" t="t" r="r" b="b"/>
              <a:pathLst>
                <a:path w="4110354" h="2144395">
                  <a:moveTo>
                    <a:pt x="0" y="0"/>
                  </a:moveTo>
                  <a:lnTo>
                    <a:pt x="24384" y="68580"/>
                  </a:lnTo>
                  <a:lnTo>
                    <a:pt x="47244" y="132588"/>
                  </a:lnTo>
                  <a:lnTo>
                    <a:pt x="96012" y="249936"/>
                  </a:lnTo>
                  <a:lnTo>
                    <a:pt x="143256" y="353567"/>
                  </a:lnTo>
                  <a:lnTo>
                    <a:pt x="190500" y="449580"/>
                  </a:lnTo>
                  <a:lnTo>
                    <a:pt x="237743" y="539495"/>
                  </a:lnTo>
                  <a:lnTo>
                    <a:pt x="286512" y="621791"/>
                  </a:lnTo>
                  <a:lnTo>
                    <a:pt x="333756" y="701039"/>
                  </a:lnTo>
                  <a:lnTo>
                    <a:pt x="381000" y="775716"/>
                  </a:lnTo>
                  <a:lnTo>
                    <a:pt x="477012" y="917447"/>
                  </a:lnTo>
                  <a:lnTo>
                    <a:pt x="573024" y="1048512"/>
                  </a:lnTo>
                  <a:lnTo>
                    <a:pt x="667512" y="1173479"/>
                  </a:lnTo>
                  <a:lnTo>
                    <a:pt x="763524" y="1292351"/>
                  </a:lnTo>
                  <a:lnTo>
                    <a:pt x="954024" y="1517904"/>
                  </a:lnTo>
                  <a:lnTo>
                    <a:pt x="1146048" y="1732787"/>
                  </a:lnTo>
                  <a:lnTo>
                    <a:pt x="1336548" y="1940051"/>
                  </a:lnTo>
                  <a:lnTo>
                    <a:pt x="1527048" y="2144267"/>
                  </a:lnTo>
                  <a:lnTo>
                    <a:pt x="4110228" y="2144267"/>
                  </a:lnTo>
                </a:path>
              </a:pathLst>
            </a:custGeom>
            <a:ln w="21336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2337816" y="934211"/>
              <a:ext cx="1165860" cy="6784975"/>
            </a:xfrm>
            <a:custGeom>
              <a:avLst/>
              <a:gdLst/>
              <a:ahLst/>
              <a:cxnLst/>
              <a:rect l="l" t="t" r="r" b="b"/>
              <a:pathLst>
                <a:path w="1165860" h="6784975">
                  <a:moveTo>
                    <a:pt x="0" y="0"/>
                  </a:moveTo>
                  <a:lnTo>
                    <a:pt x="0" y="1696212"/>
                  </a:lnTo>
                  <a:lnTo>
                    <a:pt x="0" y="2543556"/>
                  </a:lnTo>
                  <a:lnTo>
                    <a:pt x="1524" y="2755391"/>
                  </a:lnTo>
                  <a:lnTo>
                    <a:pt x="4572" y="2862072"/>
                  </a:lnTo>
                  <a:lnTo>
                    <a:pt x="6096" y="2915411"/>
                  </a:lnTo>
                  <a:lnTo>
                    <a:pt x="10668" y="2967227"/>
                  </a:lnTo>
                  <a:lnTo>
                    <a:pt x="16764" y="3020567"/>
                  </a:lnTo>
                  <a:lnTo>
                    <a:pt x="25908" y="3073908"/>
                  </a:lnTo>
                  <a:lnTo>
                    <a:pt x="38100" y="3127248"/>
                  </a:lnTo>
                  <a:lnTo>
                    <a:pt x="54864" y="3180588"/>
                  </a:lnTo>
                  <a:lnTo>
                    <a:pt x="74676" y="3232403"/>
                  </a:lnTo>
                  <a:lnTo>
                    <a:pt x="97536" y="3285743"/>
                  </a:lnTo>
                  <a:lnTo>
                    <a:pt x="126491" y="3339083"/>
                  </a:lnTo>
                  <a:lnTo>
                    <a:pt x="158495" y="3392424"/>
                  </a:lnTo>
                  <a:lnTo>
                    <a:pt x="193548" y="3444240"/>
                  </a:lnTo>
                  <a:lnTo>
                    <a:pt x="230124" y="3497580"/>
                  </a:lnTo>
                  <a:lnTo>
                    <a:pt x="310895" y="3604259"/>
                  </a:lnTo>
                  <a:lnTo>
                    <a:pt x="391667" y="3709416"/>
                  </a:lnTo>
                  <a:lnTo>
                    <a:pt x="470915" y="3816096"/>
                  </a:lnTo>
                  <a:lnTo>
                    <a:pt x="509015" y="3869435"/>
                  </a:lnTo>
                  <a:lnTo>
                    <a:pt x="544067" y="3922775"/>
                  </a:lnTo>
                  <a:lnTo>
                    <a:pt x="579119" y="3974591"/>
                  </a:lnTo>
                  <a:lnTo>
                    <a:pt x="611124" y="4027932"/>
                  </a:lnTo>
                  <a:lnTo>
                    <a:pt x="641604" y="4081272"/>
                  </a:lnTo>
                  <a:lnTo>
                    <a:pt x="669035" y="4134611"/>
                  </a:lnTo>
                  <a:lnTo>
                    <a:pt x="696468" y="4186427"/>
                  </a:lnTo>
                  <a:lnTo>
                    <a:pt x="720852" y="4239767"/>
                  </a:lnTo>
                  <a:lnTo>
                    <a:pt x="743712" y="4293108"/>
                  </a:lnTo>
                  <a:lnTo>
                    <a:pt x="765047" y="4346448"/>
                  </a:lnTo>
                  <a:lnTo>
                    <a:pt x="784860" y="4399788"/>
                  </a:lnTo>
                  <a:lnTo>
                    <a:pt x="803147" y="4451603"/>
                  </a:lnTo>
                  <a:lnTo>
                    <a:pt x="819912" y="4504943"/>
                  </a:lnTo>
                  <a:lnTo>
                    <a:pt x="836675" y="4558283"/>
                  </a:lnTo>
                  <a:lnTo>
                    <a:pt x="864108" y="4663440"/>
                  </a:lnTo>
                  <a:lnTo>
                    <a:pt x="886968" y="4770119"/>
                  </a:lnTo>
                  <a:lnTo>
                    <a:pt x="906779" y="4876800"/>
                  </a:lnTo>
                  <a:lnTo>
                    <a:pt x="923543" y="4981955"/>
                  </a:lnTo>
                  <a:lnTo>
                    <a:pt x="937260" y="5088635"/>
                  </a:lnTo>
                  <a:lnTo>
                    <a:pt x="949452" y="5193792"/>
                  </a:lnTo>
                  <a:lnTo>
                    <a:pt x="960120" y="5300471"/>
                  </a:lnTo>
                  <a:lnTo>
                    <a:pt x="981456" y="5512307"/>
                  </a:lnTo>
                  <a:lnTo>
                    <a:pt x="993647" y="5618987"/>
                  </a:lnTo>
                  <a:lnTo>
                    <a:pt x="1007364" y="5724144"/>
                  </a:lnTo>
                  <a:lnTo>
                    <a:pt x="1022604" y="5830823"/>
                  </a:lnTo>
                  <a:lnTo>
                    <a:pt x="1039368" y="5935980"/>
                  </a:lnTo>
                  <a:lnTo>
                    <a:pt x="1109472" y="6359651"/>
                  </a:lnTo>
                  <a:lnTo>
                    <a:pt x="1126235" y="6466332"/>
                  </a:lnTo>
                  <a:lnTo>
                    <a:pt x="1139952" y="6573012"/>
                  </a:lnTo>
                  <a:lnTo>
                    <a:pt x="1153668" y="6678167"/>
                  </a:lnTo>
                  <a:lnTo>
                    <a:pt x="1165860" y="6784848"/>
                  </a:lnTo>
                </a:path>
              </a:pathLst>
            </a:custGeom>
            <a:ln w="21336">
              <a:solidFill>
                <a:srgbClr val="8A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2683764" y="3174491"/>
              <a:ext cx="561340" cy="1120140"/>
            </a:xfrm>
            <a:custGeom>
              <a:avLst/>
              <a:gdLst/>
              <a:ahLst/>
              <a:cxnLst/>
              <a:rect l="l" t="t" r="r" b="b"/>
              <a:pathLst>
                <a:path w="561339" h="1120139">
                  <a:moveTo>
                    <a:pt x="0" y="0"/>
                  </a:moveTo>
                  <a:lnTo>
                    <a:pt x="560832" y="1120140"/>
                  </a:lnTo>
                </a:path>
              </a:pathLst>
            </a:custGeom>
            <a:ln w="21336">
              <a:solidFill>
                <a:srgbClr val="8A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2337816" y="934211"/>
              <a:ext cx="1457325" cy="6784975"/>
            </a:xfrm>
            <a:custGeom>
              <a:avLst/>
              <a:gdLst/>
              <a:ahLst/>
              <a:cxnLst/>
              <a:rect l="l" t="t" r="r" b="b"/>
              <a:pathLst>
                <a:path w="1457325" h="6784975">
                  <a:moveTo>
                    <a:pt x="0" y="0"/>
                  </a:moveTo>
                  <a:lnTo>
                    <a:pt x="0" y="1696212"/>
                  </a:lnTo>
                  <a:lnTo>
                    <a:pt x="0" y="2543556"/>
                  </a:lnTo>
                  <a:lnTo>
                    <a:pt x="1524" y="2755391"/>
                  </a:lnTo>
                  <a:lnTo>
                    <a:pt x="4572" y="2862072"/>
                  </a:lnTo>
                  <a:lnTo>
                    <a:pt x="6096" y="2915411"/>
                  </a:lnTo>
                  <a:lnTo>
                    <a:pt x="10668" y="2967227"/>
                  </a:lnTo>
                  <a:lnTo>
                    <a:pt x="16764" y="3020567"/>
                  </a:lnTo>
                  <a:lnTo>
                    <a:pt x="25908" y="3073908"/>
                  </a:lnTo>
                  <a:lnTo>
                    <a:pt x="38100" y="3127248"/>
                  </a:lnTo>
                  <a:lnTo>
                    <a:pt x="54864" y="3180588"/>
                  </a:lnTo>
                  <a:lnTo>
                    <a:pt x="74676" y="3232403"/>
                  </a:lnTo>
                  <a:lnTo>
                    <a:pt x="97536" y="3285743"/>
                  </a:lnTo>
                  <a:lnTo>
                    <a:pt x="126491" y="3339083"/>
                  </a:lnTo>
                  <a:lnTo>
                    <a:pt x="158495" y="3392424"/>
                  </a:lnTo>
                  <a:lnTo>
                    <a:pt x="193548" y="3444240"/>
                  </a:lnTo>
                  <a:lnTo>
                    <a:pt x="230124" y="3497580"/>
                  </a:lnTo>
                  <a:lnTo>
                    <a:pt x="310895" y="3604259"/>
                  </a:lnTo>
                  <a:lnTo>
                    <a:pt x="391667" y="3709416"/>
                  </a:lnTo>
                  <a:lnTo>
                    <a:pt x="470915" y="3816096"/>
                  </a:lnTo>
                  <a:lnTo>
                    <a:pt x="509015" y="3869435"/>
                  </a:lnTo>
                  <a:lnTo>
                    <a:pt x="544067" y="3922775"/>
                  </a:lnTo>
                  <a:lnTo>
                    <a:pt x="579119" y="3974591"/>
                  </a:lnTo>
                  <a:lnTo>
                    <a:pt x="611124" y="4027932"/>
                  </a:lnTo>
                  <a:lnTo>
                    <a:pt x="641604" y="4081272"/>
                  </a:lnTo>
                  <a:lnTo>
                    <a:pt x="669035" y="4134611"/>
                  </a:lnTo>
                  <a:lnTo>
                    <a:pt x="696468" y="4186427"/>
                  </a:lnTo>
                  <a:lnTo>
                    <a:pt x="720852" y="4239767"/>
                  </a:lnTo>
                  <a:lnTo>
                    <a:pt x="743712" y="4293108"/>
                  </a:lnTo>
                  <a:lnTo>
                    <a:pt x="765047" y="4346448"/>
                  </a:lnTo>
                  <a:lnTo>
                    <a:pt x="784860" y="4399788"/>
                  </a:lnTo>
                  <a:lnTo>
                    <a:pt x="803147" y="4451603"/>
                  </a:lnTo>
                  <a:lnTo>
                    <a:pt x="819912" y="4504943"/>
                  </a:lnTo>
                  <a:lnTo>
                    <a:pt x="836675" y="4558283"/>
                  </a:lnTo>
                  <a:lnTo>
                    <a:pt x="864108" y="4663440"/>
                  </a:lnTo>
                  <a:lnTo>
                    <a:pt x="886968" y="4770119"/>
                  </a:lnTo>
                  <a:lnTo>
                    <a:pt x="906779" y="4876800"/>
                  </a:lnTo>
                  <a:lnTo>
                    <a:pt x="923543" y="4981955"/>
                  </a:lnTo>
                  <a:lnTo>
                    <a:pt x="938783" y="5088635"/>
                  </a:lnTo>
                  <a:lnTo>
                    <a:pt x="952500" y="5193792"/>
                  </a:lnTo>
                  <a:lnTo>
                    <a:pt x="969264" y="5300471"/>
                  </a:lnTo>
                  <a:lnTo>
                    <a:pt x="978408" y="5353812"/>
                  </a:lnTo>
                  <a:lnTo>
                    <a:pt x="989075" y="5405628"/>
                  </a:lnTo>
                  <a:lnTo>
                    <a:pt x="1002791" y="5458967"/>
                  </a:lnTo>
                  <a:lnTo>
                    <a:pt x="1016508" y="5512307"/>
                  </a:lnTo>
                  <a:lnTo>
                    <a:pt x="1033272" y="5565648"/>
                  </a:lnTo>
                  <a:lnTo>
                    <a:pt x="1053083" y="5618987"/>
                  </a:lnTo>
                  <a:lnTo>
                    <a:pt x="1072895" y="5670803"/>
                  </a:lnTo>
                  <a:lnTo>
                    <a:pt x="1095756" y="5724144"/>
                  </a:lnTo>
                  <a:lnTo>
                    <a:pt x="1141475" y="5830823"/>
                  </a:lnTo>
                  <a:lnTo>
                    <a:pt x="1190243" y="5935980"/>
                  </a:lnTo>
                  <a:lnTo>
                    <a:pt x="1237487" y="6042660"/>
                  </a:lnTo>
                  <a:lnTo>
                    <a:pt x="1281683" y="6147816"/>
                  </a:lnTo>
                  <a:lnTo>
                    <a:pt x="1321308" y="6254496"/>
                  </a:lnTo>
                  <a:lnTo>
                    <a:pt x="1356359" y="6359651"/>
                  </a:lnTo>
                  <a:lnTo>
                    <a:pt x="1386840" y="6466332"/>
                  </a:lnTo>
                  <a:lnTo>
                    <a:pt x="1414271" y="6573012"/>
                  </a:lnTo>
                  <a:lnTo>
                    <a:pt x="1437132" y="6678167"/>
                  </a:lnTo>
                  <a:lnTo>
                    <a:pt x="1456944" y="6784848"/>
                  </a:lnTo>
                </a:path>
              </a:pathLst>
            </a:custGeom>
            <a:ln w="21336">
              <a:solidFill>
                <a:srgbClr val="8A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1281684" y="934211"/>
              <a:ext cx="5842000" cy="6784975"/>
            </a:xfrm>
            <a:custGeom>
              <a:avLst/>
              <a:gdLst/>
              <a:ahLst/>
              <a:cxnLst/>
              <a:rect l="l" t="t" r="r" b="b"/>
              <a:pathLst>
                <a:path w="5842000" h="6784975">
                  <a:moveTo>
                    <a:pt x="0" y="0"/>
                  </a:moveTo>
                  <a:lnTo>
                    <a:pt x="5841492" y="0"/>
                  </a:lnTo>
                </a:path>
                <a:path w="5842000" h="6784975">
                  <a:moveTo>
                    <a:pt x="5841492" y="0"/>
                  </a:moveTo>
                  <a:lnTo>
                    <a:pt x="5841492" y="33527"/>
                  </a:lnTo>
                </a:path>
                <a:path w="5842000" h="6784975">
                  <a:moveTo>
                    <a:pt x="0" y="0"/>
                  </a:moveTo>
                  <a:lnTo>
                    <a:pt x="0" y="33527"/>
                  </a:lnTo>
                </a:path>
                <a:path w="5842000" h="6784975">
                  <a:moveTo>
                    <a:pt x="413003" y="0"/>
                  </a:moveTo>
                  <a:lnTo>
                    <a:pt x="413003" y="33527"/>
                  </a:lnTo>
                </a:path>
                <a:path w="5842000" h="6784975">
                  <a:moveTo>
                    <a:pt x="1769364" y="0"/>
                  </a:moveTo>
                  <a:lnTo>
                    <a:pt x="1769364" y="33527"/>
                  </a:lnTo>
                </a:path>
                <a:path w="5842000" h="6784975">
                  <a:moveTo>
                    <a:pt x="3127248" y="0"/>
                  </a:moveTo>
                  <a:lnTo>
                    <a:pt x="3127248" y="33527"/>
                  </a:lnTo>
                </a:path>
                <a:path w="5842000" h="6784975">
                  <a:moveTo>
                    <a:pt x="4483608" y="0"/>
                  </a:moveTo>
                  <a:lnTo>
                    <a:pt x="4483608" y="33527"/>
                  </a:lnTo>
                </a:path>
                <a:path w="5842000" h="6784975">
                  <a:moveTo>
                    <a:pt x="0" y="0"/>
                  </a:moveTo>
                  <a:lnTo>
                    <a:pt x="0" y="33527"/>
                  </a:lnTo>
                </a:path>
                <a:path w="5842000" h="6784975">
                  <a:moveTo>
                    <a:pt x="109728" y="0"/>
                  </a:moveTo>
                  <a:lnTo>
                    <a:pt x="109728" y="33527"/>
                  </a:lnTo>
                </a:path>
                <a:path w="5842000" h="6784975">
                  <a:moveTo>
                    <a:pt x="196595" y="0"/>
                  </a:moveTo>
                  <a:lnTo>
                    <a:pt x="196595" y="33527"/>
                  </a:lnTo>
                </a:path>
                <a:path w="5842000" h="6784975">
                  <a:moveTo>
                    <a:pt x="283464" y="0"/>
                  </a:moveTo>
                  <a:lnTo>
                    <a:pt x="283464" y="33527"/>
                  </a:lnTo>
                </a:path>
                <a:path w="5842000" h="6784975">
                  <a:moveTo>
                    <a:pt x="347471" y="0"/>
                  </a:moveTo>
                  <a:lnTo>
                    <a:pt x="347471" y="33527"/>
                  </a:lnTo>
                </a:path>
                <a:path w="5842000" h="6784975">
                  <a:moveTo>
                    <a:pt x="815340" y="0"/>
                  </a:moveTo>
                  <a:lnTo>
                    <a:pt x="815340" y="33527"/>
                  </a:lnTo>
                </a:path>
                <a:path w="5842000" h="6784975">
                  <a:moveTo>
                    <a:pt x="1053083" y="0"/>
                  </a:moveTo>
                  <a:lnTo>
                    <a:pt x="1053083" y="33527"/>
                  </a:lnTo>
                </a:path>
                <a:path w="5842000" h="6784975">
                  <a:moveTo>
                    <a:pt x="1226819" y="0"/>
                  </a:moveTo>
                  <a:lnTo>
                    <a:pt x="1226819" y="33527"/>
                  </a:lnTo>
                </a:path>
                <a:path w="5842000" h="6784975">
                  <a:moveTo>
                    <a:pt x="1357883" y="0"/>
                  </a:moveTo>
                  <a:lnTo>
                    <a:pt x="1357883" y="33527"/>
                  </a:lnTo>
                </a:path>
                <a:path w="5842000" h="6784975">
                  <a:moveTo>
                    <a:pt x="1466088" y="0"/>
                  </a:moveTo>
                  <a:lnTo>
                    <a:pt x="1466088" y="33527"/>
                  </a:lnTo>
                </a:path>
                <a:path w="5842000" h="6784975">
                  <a:moveTo>
                    <a:pt x="1552956" y="0"/>
                  </a:moveTo>
                  <a:lnTo>
                    <a:pt x="1552956" y="33527"/>
                  </a:lnTo>
                </a:path>
                <a:path w="5842000" h="6784975">
                  <a:moveTo>
                    <a:pt x="1639824" y="0"/>
                  </a:moveTo>
                  <a:lnTo>
                    <a:pt x="1639824" y="33527"/>
                  </a:lnTo>
                </a:path>
                <a:path w="5842000" h="6784975">
                  <a:moveTo>
                    <a:pt x="1705356" y="0"/>
                  </a:moveTo>
                  <a:lnTo>
                    <a:pt x="1705356" y="33527"/>
                  </a:lnTo>
                </a:path>
                <a:path w="5842000" h="6784975">
                  <a:moveTo>
                    <a:pt x="2171700" y="0"/>
                  </a:moveTo>
                  <a:lnTo>
                    <a:pt x="2171700" y="33527"/>
                  </a:lnTo>
                </a:path>
                <a:path w="5842000" h="6784975">
                  <a:moveTo>
                    <a:pt x="2410967" y="0"/>
                  </a:moveTo>
                  <a:lnTo>
                    <a:pt x="2410967" y="33527"/>
                  </a:lnTo>
                </a:path>
                <a:path w="5842000" h="6784975">
                  <a:moveTo>
                    <a:pt x="2584704" y="0"/>
                  </a:moveTo>
                  <a:lnTo>
                    <a:pt x="2584704" y="33527"/>
                  </a:lnTo>
                </a:path>
                <a:path w="5842000" h="6784975">
                  <a:moveTo>
                    <a:pt x="2714243" y="0"/>
                  </a:moveTo>
                  <a:lnTo>
                    <a:pt x="2714243" y="33527"/>
                  </a:lnTo>
                </a:path>
                <a:path w="5842000" h="6784975">
                  <a:moveTo>
                    <a:pt x="2822448" y="0"/>
                  </a:moveTo>
                  <a:lnTo>
                    <a:pt x="2822448" y="33527"/>
                  </a:lnTo>
                </a:path>
                <a:path w="5842000" h="6784975">
                  <a:moveTo>
                    <a:pt x="2909316" y="0"/>
                  </a:moveTo>
                  <a:lnTo>
                    <a:pt x="2909316" y="33527"/>
                  </a:lnTo>
                </a:path>
                <a:path w="5842000" h="6784975">
                  <a:moveTo>
                    <a:pt x="2996183" y="0"/>
                  </a:moveTo>
                  <a:lnTo>
                    <a:pt x="2996183" y="33527"/>
                  </a:lnTo>
                </a:path>
                <a:path w="5842000" h="6784975">
                  <a:moveTo>
                    <a:pt x="3061716" y="0"/>
                  </a:moveTo>
                  <a:lnTo>
                    <a:pt x="3061716" y="33527"/>
                  </a:lnTo>
                </a:path>
                <a:path w="5842000" h="6784975">
                  <a:moveTo>
                    <a:pt x="3528059" y="0"/>
                  </a:moveTo>
                  <a:lnTo>
                    <a:pt x="3528059" y="33527"/>
                  </a:lnTo>
                </a:path>
                <a:path w="5842000" h="6784975">
                  <a:moveTo>
                    <a:pt x="3777996" y="0"/>
                  </a:moveTo>
                  <a:lnTo>
                    <a:pt x="3777996" y="33527"/>
                  </a:lnTo>
                </a:path>
                <a:path w="5842000" h="6784975">
                  <a:moveTo>
                    <a:pt x="3941064" y="0"/>
                  </a:moveTo>
                  <a:lnTo>
                    <a:pt x="3941064" y="33527"/>
                  </a:lnTo>
                </a:path>
                <a:path w="5842000" h="6784975">
                  <a:moveTo>
                    <a:pt x="4072128" y="0"/>
                  </a:moveTo>
                  <a:lnTo>
                    <a:pt x="4072128" y="33527"/>
                  </a:lnTo>
                </a:path>
                <a:path w="5842000" h="6784975">
                  <a:moveTo>
                    <a:pt x="4180332" y="0"/>
                  </a:moveTo>
                  <a:lnTo>
                    <a:pt x="4180332" y="33527"/>
                  </a:lnTo>
                </a:path>
                <a:path w="5842000" h="6784975">
                  <a:moveTo>
                    <a:pt x="4277867" y="0"/>
                  </a:moveTo>
                  <a:lnTo>
                    <a:pt x="4277867" y="33527"/>
                  </a:lnTo>
                </a:path>
                <a:path w="5842000" h="6784975">
                  <a:moveTo>
                    <a:pt x="4354067" y="0"/>
                  </a:moveTo>
                  <a:lnTo>
                    <a:pt x="4354067" y="33527"/>
                  </a:lnTo>
                </a:path>
                <a:path w="5842000" h="6784975">
                  <a:moveTo>
                    <a:pt x="4419599" y="0"/>
                  </a:moveTo>
                  <a:lnTo>
                    <a:pt x="4419599" y="33527"/>
                  </a:lnTo>
                </a:path>
                <a:path w="5842000" h="6784975">
                  <a:moveTo>
                    <a:pt x="4896612" y="0"/>
                  </a:moveTo>
                  <a:lnTo>
                    <a:pt x="4896612" y="33527"/>
                  </a:lnTo>
                </a:path>
                <a:path w="5842000" h="6784975">
                  <a:moveTo>
                    <a:pt x="5135880" y="0"/>
                  </a:moveTo>
                  <a:lnTo>
                    <a:pt x="5135880" y="33527"/>
                  </a:lnTo>
                </a:path>
                <a:path w="5842000" h="6784975">
                  <a:moveTo>
                    <a:pt x="5297423" y="0"/>
                  </a:moveTo>
                  <a:lnTo>
                    <a:pt x="5297423" y="33527"/>
                  </a:lnTo>
                </a:path>
                <a:path w="5842000" h="6784975">
                  <a:moveTo>
                    <a:pt x="5428487" y="0"/>
                  </a:moveTo>
                  <a:lnTo>
                    <a:pt x="5428487" y="33527"/>
                  </a:lnTo>
                </a:path>
                <a:path w="5842000" h="6784975">
                  <a:moveTo>
                    <a:pt x="5536692" y="0"/>
                  </a:moveTo>
                  <a:lnTo>
                    <a:pt x="5536692" y="33527"/>
                  </a:lnTo>
                </a:path>
                <a:path w="5842000" h="6784975">
                  <a:moveTo>
                    <a:pt x="5634228" y="0"/>
                  </a:moveTo>
                  <a:lnTo>
                    <a:pt x="5634228" y="33527"/>
                  </a:lnTo>
                </a:path>
                <a:path w="5842000" h="6784975">
                  <a:moveTo>
                    <a:pt x="5710428" y="0"/>
                  </a:moveTo>
                  <a:lnTo>
                    <a:pt x="5710428" y="33527"/>
                  </a:lnTo>
                </a:path>
                <a:path w="5842000" h="6784975">
                  <a:moveTo>
                    <a:pt x="5775960" y="0"/>
                  </a:moveTo>
                  <a:lnTo>
                    <a:pt x="5775960" y="33527"/>
                  </a:lnTo>
                </a:path>
                <a:path w="5842000" h="6784975">
                  <a:moveTo>
                    <a:pt x="0" y="6784848"/>
                  </a:moveTo>
                  <a:lnTo>
                    <a:pt x="5841492" y="6784848"/>
                  </a:lnTo>
                </a:path>
                <a:path w="5842000" h="6784975">
                  <a:moveTo>
                    <a:pt x="5841492" y="6752843"/>
                  </a:moveTo>
                  <a:lnTo>
                    <a:pt x="5841492" y="6784848"/>
                  </a:lnTo>
                </a:path>
              </a:pathLst>
            </a:custGeom>
            <a:ln w="476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2" name="object 92"/>
          <p:cNvSpPr txBox="1"/>
          <p:nvPr/>
        </p:nvSpPr>
        <p:spPr>
          <a:xfrm>
            <a:off x="6923300" y="503027"/>
            <a:ext cx="183861" cy="103210"/>
          </a:xfrm>
          <a:prstGeom prst="rect">
            <a:avLst/>
          </a:prstGeom>
        </p:spPr>
        <p:txBody>
          <a:bodyPr vert="horz" wrap="square" lIns="0" tIns="10772" rIns="0" bIns="0" rtlCol="0">
            <a:spAutoFit/>
          </a:bodyPr>
          <a:lstStyle/>
          <a:p>
            <a:pPr marL="10259">
              <a:spcBef>
                <a:spcPts val="85"/>
              </a:spcBef>
            </a:pPr>
            <a:r>
              <a:rPr sz="600" dirty="0">
                <a:latin typeface="Microsoft Sans Serif"/>
                <a:cs typeface="Microsoft Sans Serif"/>
              </a:rPr>
              <a:t>10K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93" name="object 93"/>
          <p:cNvSpPr txBox="1"/>
          <p:nvPr/>
        </p:nvSpPr>
        <p:spPr>
          <a:xfrm>
            <a:off x="1212257" y="503027"/>
            <a:ext cx="98184" cy="103210"/>
          </a:xfrm>
          <a:prstGeom prst="rect">
            <a:avLst/>
          </a:prstGeom>
        </p:spPr>
        <p:txBody>
          <a:bodyPr vert="horz" wrap="square" lIns="0" tIns="10772" rIns="0" bIns="0" rtlCol="0">
            <a:spAutoFit/>
          </a:bodyPr>
          <a:lstStyle/>
          <a:p>
            <a:pPr marL="10259">
              <a:spcBef>
                <a:spcPts val="85"/>
              </a:spcBef>
            </a:pPr>
            <a:r>
              <a:rPr sz="600" spc="-8" dirty="0">
                <a:latin typeface="Microsoft Sans Serif"/>
                <a:cs typeface="Microsoft Sans Serif"/>
              </a:rPr>
              <a:t>.</a:t>
            </a:r>
            <a:r>
              <a:rPr sz="600" dirty="0">
                <a:latin typeface="Microsoft Sans Serif"/>
                <a:cs typeface="Microsoft Sans Serif"/>
              </a:rPr>
              <a:t>5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94" name="object 94"/>
          <p:cNvSpPr txBox="1"/>
          <p:nvPr/>
        </p:nvSpPr>
        <p:spPr>
          <a:xfrm>
            <a:off x="1628006" y="503027"/>
            <a:ext cx="74420" cy="103210"/>
          </a:xfrm>
          <a:prstGeom prst="rect">
            <a:avLst/>
          </a:prstGeom>
        </p:spPr>
        <p:txBody>
          <a:bodyPr vert="horz" wrap="square" lIns="0" tIns="10772" rIns="0" bIns="0" rtlCol="0">
            <a:spAutoFit/>
          </a:bodyPr>
          <a:lstStyle/>
          <a:p>
            <a:pPr marL="10259">
              <a:spcBef>
                <a:spcPts val="85"/>
              </a:spcBef>
            </a:pPr>
            <a:r>
              <a:rPr sz="600" dirty="0">
                <a:latin typeface="Microsoft Sans Serif"/>
                <a:cs typeface="Microsoft Sans Serif"/>
              </a:rPr>
              <a:t>1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95" name="object 95"/>
          <p:cNvSpPr txBox="1"/>
          <p:nvPr/>
        </p:nvSpPr>
        <p:spPr>
          <a:xfrm>
            <a:off x="2265921" y="319295"/>
            <a:ext cx="3701617" cy="330960"/>
          </a:xfrm>
          <a:prstGeom prst="rect">
            <a:avLst/>
          </a:prstGeom>
        </p:spPr>
        <p:txBody>
          <a:bodyPr vert="horz" wrap="square" lIns="0" tIns="10259" rIns="0" bIns="0" rtlCol="0">
            <a:spAutoFit/>
          </a:bodyPr>
          <a:lstStyle/>
          <a:p>
            <a:pPr marL="45653">
              <a:spcBef>
                <a:spcPts val="81"/>
              </a:spcBef>
            </a:pPr>
            <a:r>
              <a:rPr sz="900" spc="-4" dirty="0">
                <a:latin typeface="Microsoft Sans Serif"/>
                <a:cs typeface="Microsoft Sans Serif"/>
              </a:rPr>
              <a:t>Amps</a:t>
            </a:r>
            <a:r>
              <a:rPr sz="900" spc="254" dirty="0">
                <a:latin typeface="Microsoft Sans Serif"/>
                <a:cs typeface="Microsoft Sans Serif"/>
              </a:rPr>
              <a:t> </a:t>
            </a:r>
            <a:r>
              <a:rPr sz="900" dirty="0">
                <a:latin typeface="Microsoft Sans Serif"/>
                <a:cs typeface="Microsoft Sans Serif"/>
              </a:rPr>
              <a:t>X</a:t>
            </a:r>
            <a:r>
              <a:rPr sz="900" spc="258" dirty="0">
                <a:latin typeface="Microsoft Sans Serif"/>
                <a:cs typeface="Microsoft Sans Serif"/>
              </a:rPr>
              <a:t> </a:t>
            </a:r>
            <a:r>
              <a:rPr sz="900" spc="-8" dirty="0">
                <a:latin typeface="Microsoft Sans Serif"/>
                <a:cs typeface="Microsoft Sans Serif"/>
              </a:rPr>
              <a:t>1000</a:t>
            </a:r>
            <a:r>
              <a:rPr sz="900" spc="509" dirty="0">
                <a:latin typeface="Microsoft Sans Serif"/>
                <a:cs typeface="Microsoft Sans Serif"/>
              </a:rPr>
              <a:t> </a:t>
            </a:r>
            <a:r>
              <a:rPr sz="900" spc="-4" dirty="0">
                <a:latin typeface="Microsoft Sans Serif"/>
                <a:cs typeface="Microsoft Sans Serif"/>
              </a:rPr>
              <a:t>Bus1</a:t>
            </a:r>
            <a:r>
              <a:rPr sz="900" spc="8" dirty="0">
                <a:latin typeface="Microsoft Sans Serif"/>
                <a:cs typeface="Microsoft Sans Serif"/>
              </a:rPr>
              <a:t> </a:t>
            </a:r>
            <a:r>
              <a:rPr sz="900" spc="-4" dirty="0">
                <a:latin typeface="Microsoft Sans Serif"/>
                <a:cs typeface="Microsoft Sans Serif"/>
              </a:rPr>
              <a:t>(Nom.</a:t>
            </a:r>
            <a:r>
              <a:rPr sz="900" spc="4" dirty="0">
                <a:latin typeface="Microsoft Sans Serif"/>
                <a:cs typeface="Microsoft Sans Serif"/>
              </a:rPr>
              <a:t> </a:t>
            </a:r>
            <a:r>
              <a:rPr sz="900" spc="-4" dirty="0">
                <a:latin typeface="Microsoft Sans Serif"/>
                <a:cs typeface="Microsoft Sans Serif"/>
              </a:rPr>
              <a:t>kV=13.8,</a:t>
            </a:r>
            <a:r>
              <a:rPr sz="900" spc="4" dirty="0">
                <a:latin typeface="Microsoft Sans Serif"/>
                <a:cs typeface="Microsoft Sans Serif"/>
              </a:rPr>
              <a:t> </a:t>
            </a:r>
            <a:r>
              <a:rPr sz="900" spc="-4" dirty="0">
                <a:latin typeface="Microsoft Sans Serif"/>
                <a:cs typeface="Microsoft Sans Serif"/>
              </a:rPr>
              <a:t>Plot</a:t>
            </a:r>
            <a:r>
              <a:rPr sz="900" spc="4" dirty="0">
                <a:latin typeface="Microsoft Sans Serif"/>
                <a:cs typeface="Microsoft Sans Serif"/>
              </a:rPr>
              <a:t> </a:t>
            </a:r>
            <a:r>
              <a:rPr sz="900" spc="-4" dirty="0">
                <a:latin typeface="Microsoft Sans Serif"/>
                <a:cs typeface="Microsoft Sans Serif"/>
              </a:rPr>
              <a:t>Ref.</a:t>
            </a:r>
            <a:r>
              <a:rPr sz="900" spc="8" dirty="0">
                <a:latin typeface="Microsoft Sans Serif"/>
                <a:cs typeface="Microsoft Sans Serif"/>
              </a:rPr>
              <a:t> </a:t>
            </a:r>
            <a:r>
              <a:rPr sz="900" spc="-4" dirty="0">
                <a:latin typeface="Microsoft Sans Serif"/>
                <a:cs typeface="Microsoft Sans Serif"/>
              </a:rPr>
              <a:t>kV=13.8)</a:t>
            </a:r>
            <a:endParaRPr sz="900">
              <a:latin typeface="Microsoft Sans Serif"/>
              <a:cs typeface="Microsoft Sans Serif"/>
            </a:endParaRPr>
          </a:p>
          <a:p>
            <a:pPr marL="10259">
              <a:spcBef>
                <a:spcPts val="711"/>
              </a:spcBef>
              <a:tabLst>
                <a:tab pos="252373" algn="l"/>
                <a:tab pos="562709" algn="l"/>
                <a:tab pos="1085922" algn="l"/>
                <a:tab pos="1329574" algn="l"/>
                <a:tab pos="1639911" algn="l"/>
                <a:tab pos="2163123" algn="l"/>
                <a:tab pos="2405750" algn="l"/>
                <a:tab pos="2753019" algn="l"/>
              </a:tabLst>
            </a:pPr>
            <a:r>
              <a:rPr sz="600" dirty="0">
                <a:latin typeface="Microsoft Sans Serif"/>
                <a:cs typeface="Microsoft Sans Serif"/>
              </a:rPr>
              <a:t>3	5	10	30	50	100	300	500	1K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96" name="object 96"/>
          <p:cNvSpPr txBox="1"/>
          <p:nvPr/>
        </p:nvSpPr>
        <p:spPr>
          <a:xfrm>
            <a:off x="6247870" y="503027"/>
            <a:ext cx="133831" cy="103210"/>
          </a:xfrm>
          <a:prstGeom prst="rect">
            <a:avLst/>
          </a:prstGeom>
        </p:spPr>
        <p:txBody>
          <a:bodyPr vert="horz" wrap="square" lIns="0" tIns="10772" rIns="0" bIns="0" rtlCol="0">
            <a:spAutoFit/>
          </a:bodyPr>
          <a:lstStyle/>
          <a:p>
            <a:pPr marL="10259">
              <a:spcBef>
                <a:spcPts val="85"/>
              </a:spcBef>
            </a:pPr>
            <a:r>
              <a:rPr sz="600" dirty="0">
                <a:latin typeface="Microsoft Sans Serif"/>
                <a:cs typeface="Microsoft Sans Serif"/>
              </a:rPr>
              <a:t>3K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97" name="object 97"/>
          <p:cNvSpPr txBox="1"/>
          <p:nvPr/>
        </p:nvSpPr>
        <p:spPr>
          <a:xfrm>
            <a:off x="6545061" y="503027"/>
            <a:ext cx="133831" cy="103210"/>
          </a:xfrm>
          <a:prstGeom prst="rect">
            <a:avLst/>
          </a:prstGeom>
        </p:spPr>
        <p:txBody>
          <a:bodyPr vert="horz" wrap="square" lIns="0" tIns="10772" rIns="0" bIns="0" rtlCol="0">
            <a:spAutoFit/>
          </a:bodyPr>
          <a:lstStyle/>
          <a:p>
            <a:pPr marL="10259">
              <a:spcBef>
                <a:spcPts val="85"/>
              </a:spcBef>
            </a:pPr>
            <a:r>
              <a:rPr sz="600" dirty="0">
                <a:latin typeface="Microsoft Sans Serif"/>
                <a:cs typeface="Microsoft Sans Serif"/>
              </a:rPr>
              <a:t>5K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98" name="object 98"/>
          <p:cNvSpPr txBox="1"/>
          <p:nvPr/>
        </p:nvSpPr>
        <p:spPr>
          <a:xfrm>
            <a:off x="6923300" y="4952180"/>
            <a:ext cx="183861" cy="103210"/>
          </a:xfrm>
          <a:prstGeom prst="rect">
            <a:avLst/>
          </a:prstGeom>
        </p:spPr>
        <p:txBody>
          <a:bodyPr vert="horz" wrap="square" lIns="0" tIns="10772" rIns="0" bIns="0" rtlCol="0">
            <a:spAutoFit/>
          </a:bodyPr>
          <a:lstStyle/>
          <a:p>
            <a:pPr marL="10259">
              <a:spcBef>
                <a:spcPts val="85"/>
              </a:spcBef>
            </a:pPr>
            <a:r>
              <a:rPr sz="600" dirty="0">
                <a:latin typeface="Microsoft Sans Serif"/>
                <a:cs typeface="Microsoft Sans Serif"/>
              </a:rPr>
              <a:t>10K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99" name="object 99"/>
          <p:cNvSpPr/>
          <p:nvPr/>
        </p:nvSpPr>
        <p:spPr>
          <a:xfrm>
            <a:off x="1262264" y="4929940"/>
            <a:ext cx="0" cy="20769"/>
          </a:xfrm>
          <a:custGeom>
            <a:avLst/>
            <a:gdLst/>
            <a:ahLst/>
            <a:cxnLst/>
            <a:rect l="l" t="t" r="r" b="b"/>
            <a:pathLst>
              <a:path h="32384">
                <a:moveTo>
                  <a:pt x="0" y="0"/>
                </a:moveTo>
                <a:lnTo>
                  <a:pt x="0" y="32004"/>
                </a:lnTo>
              </a:path>
            </a:pathLst>
          </a:custGeom>
          <a:ln w="476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 txBox="1"/>
          <p:nvPr/>
        </p:nvSpPr>
        <p:spPr>
          <a:xfrm>
            <a:off x="1212257" y="4952180"/>
            <a:ext cx="98184" cy="103210"/>
          </a:xfrm>
          <a:prstGeom prst="rect">
            <a:avLst/>
          </a:prstGeom>
        </p:spPr>
        <p:txBody>
          <a:bodyPr vert="horz" wrap="square" lIns="0" tIns="10772" rIns="0" bIns="0" rtlCol="0">
            <a:spAutoFit/>
          </a:bodyPr>
          <a:lstStyle/>
          <a:p>
            <a:pPr marL="10259">
              <a:spcBef>
                <a:spcPts val="85"/>
              </a:spcBef>
            </a:pPr>
            <a:r>
              <a:rPr sz="600" spc="-8" dirty="0">
                <a:latin typeface="Microsoft Sans Serif"/>
                <a:cs typeface="Microsoft Sans Serif"/>
              </a:rPr>
              <a:t>.</a:t>
            </a:r>
            <a:r>
              <a:rPr sz="600" dirty="0">
                <a:latin typeface="Microsoft Sans Serif"/>
                <a:cs typeface="Microsoft Sans Serif"/>
              </a:rPr>
              <a:t>5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101" name="object 101"/>
          <p:cNvSpPr/>
          <p:nvPr/>
        </p:nvSpPr>
        <p:spPr>
          <a:xfrm>
            <a:off x="1669011" y="4929940"/>
            <a:ext cx="0" cy="20769"/>
          </a:xfrm>
          <a:custGeom>
            <a:avLst/>
            <a:gdLst/>
            <a:ahLst/>
            <a:cxnLst/>
            <a:rect l="l" t="t" r="r" b="b"/>
            <a:pathLst>
              <a:path h="32384">
                <a:moveTo>
                  <a:pt x="0" y="0"/>
                </a:moveTo>
                <a:lnTo>
                  <a:pt x="0" y="32004"/>
                </a:lnTo>
              </a:path>
            </a:pathLst>
          </a:custGeom>
          <a:ln w="476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 txBox="1"/>
          <p:nvPr/>
        </p:nvSpPr>
        <p:spPr>
          <a:xfrm>
            <a:off x="1628006" y="4952180"/>
            <a:ext cx="74420" cy="103210"/>
          </a:xfrm>
          <a:prstGeom prst="rect">
            <a:avLst/>
          </a:prstGeom>
        </p:spPr>
        <p:txBody>
          <a:bodyPr vert="horz" wrap="square" lIns="0" tIns="10772" rIns="0" bIns="0" rtlCol="0">
            <a:spAutoFit/>
          </a:bodyPr>
          <a:lstStyle/>
          <a:p>
            <a:pPr marL="10259">
              <a:spcBef>
                <a:spcPts val="85"/>
              </a:spcBef>
            </a:pPr>
            <a:r>
              <a:rPr sz="600" dirty="0">
                <a:latin typeface="Microsoft Sans Serif"/>
                <a:cs typeface="Microsoft Sans Serif"/>
              </a:rPr>
              <a:t>1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103" name="object 103"/>
          <p:cNvSpPr/>
          <p:nvPr/>
        </p:nvSpPr>
        <p:spPr>
          <a:xfrm>
            <a:off x="1262263" y="4929940"/>
            <a:ext cx="5058064" cy="20769"/>
          </a:xfrm>
          <a:custGeom>
            <a:avLst/>
            <a:gdLst/>
            <a:ahLst/>
            <a:cxnLst/>
            <a:rect l="l" t="t" r="r" b="b"/>
            <a:pathLst>
              <a:path w="5135880" h="32384">
                <a:moveTo>
                  <a:pt x="1769364" y="0"/>
                </a:moveTo>
                <a:lnTo>
                  <a:pt x="1769364" y="32004"/>
                </a:lnTo>
              </a:path>
              <a:path w="5135880" h="32384">
                <a:moveTo>
                  <a:pt x="3127248" y="0"/>
                </a:moveTo>
                <a:lnTo>
                  <a:pt x="3127248" y="32004"/>
                </a:lnTo>
              </a:path>
              <a:path w="5135880" h="32384">
                <a:moveTo>
                  <a:pt x="4483608" y="0"/>
                </a:moveTo>
                <a:lnTo>
                  <a:pt x="4483608" y="32004"/>
                </a:lnTo>
              </a:path>
              <a:path w="5135880" h="32384">
                <a:moveTo>
                  <a:pt x="0" y="0"/>
                </a:moveTo>
                <a:lnTo>
                  <a:pt x="0" y="32004"/>
                </a:lnTo>
              </a:path>
              <a:path w="5135880" h="32384">
                <a:moveTo>
                  <a:pt x="109728" y="0"/>
                </a:moveTo>
                <a:lnTo>
                  <a:pt x="109728" y="32004"/>
                </a:lnTo>
              </a:path>
              <a:path w="5135880" h="32384">
                <a:moveTo>
                  <a:pt x="196595" y="0"/>
                </a:moveTo>
                <a:lnTo>
                  <a:pt x="196595" y="32004"/>
                </a:lnTo>
              </a:path>
              <a:path w="5135880" h="32384">
                <a:moveTo>
                  <a:pt x="283464" y="0"/>
                </a:moveTo>
                <a:lnTo>
                  <a:pt x="283464" y="32004"/>
                </a:lnTo>
              </a:path>
              <a:path w="5135880" h="32384">
                <a:moveTo>
                  <a:pt x="347471" y="0"/>
                </a:moveTo>
                <a:lnTo>
                  <a:pt x="347471" y="32004"/>
                </a:lnTo>
              </a:path>
              <a:path w="5135880" h="32384">
                <a:moveTo>
                  <a:pt x="815340" y="0"/>
                </a:moveTo>
                <a:lnTo>
                  <a:pt x="815340" y="32004"/>
                </a:lnTo>
              </a:path>
              <a:path w="5135880" h="32384">
                <a:moveTo>
                  <a:pt x="1053083" y="0"/>
                </a:moveTo>
                <a:lnTo>
                  <a:pt x="1053083" y="32004"/>
                </a:lnTo>
              </a:path>
              <a:path w="5135880" h="32384">
                <a:moveTo>
                  <a:pt x="1226819" y="0"/>
                </a:moveTo>
                <a:lnTo>
                  <a:pt x="1226819" y="32004"/>
                </a:lnTo>
              </a:path>
              <a:path w="5135880" h="32384">
                <a:moveTo>
                  <a:pt x="1357883" y="0"/>
                </a:moveTo>
                <a:lnTo>
                  <a:pt x="1357883" y="32004"/>
                </a:lnTo>
              </a:path>
              <a:path w="5135880" h="32384">
                <a:moveTo>
                  <a:pt x="1466088" y="0"/>
                </a:moveTo>
                <a:lnTo>
                  <a:pt x="1466088" y="32004"/>
                </a:lnTo>
              </a:path>
              <a:path w="5135880" h="32384">
                <a:moveTo>
                  <a:pt x="1552956" y="0"/>
                </a:moveTo>
                <a:lnTo>
                  <a:pt x="1552956" y="32004"/>
                </a:lnTo>
              </a:path>
              <a:path w="5135880" h="32384">
                <a:moveTo>
                  <a:pt x="1639824" y="0"/>
                </a:moveTo>
                <a:lnTo>
                  <a:pt x="1639824" y="32004"/>
                </a:lnTo>
              </a:path>
              <a:path w="5135880" h="32384">
                <a:moveTo>
                  <a:pt x="1705356" y="0"/>
                </a:moveTo>
                <a:lnTo>
                  <a:pt x="1705356" y="32004"/>
                </a:lnTo>
              </a:path>
              <a:path w="5135880" h="32384">
                <a:moveTo>
                  <a:pt x="2171700" y="0"/>
                </a:moveTo>
                <a:lnTo>
                  <a:pt x="2171700" y="32004"/>
                </a:lnTo>
              </a:path>
              <a:path w="5135880" h="32384">
                <a:moveTo>
                  <a:pt x="2410967" y="0"/>
                </a:moveTo>
                <a:lnTo>
                  <a:pt x="2410967" y="32004"/>
                </a:lnTo>
              </a:path>
              <a:path w="5135880" h="32384">
                <a:moveTo>
                  <a:pt x="2584704" y="0"/>
                </a:moveTo>
                <a:lnTo>
                  <a:pt x="2584704" y="32004"/>
                </a:lnTo>
              </a:path>
              <a:path w="5135880" h="32384">
                <a:moveTo>
                  <a:pt x="2714243" y="0"/>
                </a:moveTo>
                <a:lnTo>
                  <a:pt x="2714243" y="32004"/>
                </a:lnTo>
              </a:path>
              <a:path w="5135880" h="32384">
                <a:moveTo>
                  <a:pt x="2822448" y="0"/>
                </a:moveTo>
                <a:lnTo>
                  <a:pt x="2822448" y="32004"/>
                </a:lnTo>
              </a:path>
              <a:path w="5135880" h="32384">
                <a:moveTo>
                  <a:pt x="2909316" y="0"/>
                </a:moveTo>
                <a:lnTo>
                  <a:pt x="2909316" y="32004"/>
                </a:lnTo>
              </a:path>
              <a:path w="5135880" h="32384">
                <a:moveTo>
                  <a:pt x="2996183" y="0"/>
                </a:moveTo>
                <a:lnTo>
                  <a:pt x="2996183" y="32004"/>
                </a:lnTo>
              </a:path>
              <a:path w="5135880" h="32384">
                <a:moveTo>
                  <a:pt x="3061716" y="0"/>
                </a:moveTo>
                <a:lnTo>
                  <a:pt x="3061716" y="32004"/>
                </a:lnTo>
              </a:path>
              <a:path w="5135880" h="32384">
                <a:moveTo>
                  <a:pt x="3528059" y="0"/>
                </a:moveTo>
                <a:lnTo>
                  <a:pt x="3528059" y="32004"/>
                </a:lnTo>
              </a:path>
              <a:path w="5135880" h="32384">
                <a:moveTo>
                  <a:pt x="3777996" y="0"/>
                </a:moveTo>
                <a:lnTo>
                  <a:pt x="3777996" y="32004"/>
                </a:lnTo>
              </a:path>
              <a:path w="5135880" h="32384">
                <a:moveTo>
                  <a:pt x="3941064" y="0"/>
                </a:moveTo>
                <a:lnTo>
                  <a:pt x="3941064" y="32004"/>
                </a:lnTo>
              </a:path>
              <a:path w="5135880" h="32384">
                <a:moveTo>
                  <a:pt x="4072128" y="0"/>
                </a:moveTo>
                <a:lnTo>
                  <a:pt x="4072128" y="32004"/>
                </a:lnTo>
              </a:path>
              <a:path w="5135880" h="32384">
                <a:moveTo>
                  <a:pt x="4180332" y="0"/>
                </a:moveTo>
                <a:lnTo>
                  <a:pt x="4180332" y="32004"/>
                </a:lnTo>
              </a:path>
              <a:path w="5135880" h="32384">
                <a:moveTo>
                  <a:pt x="4277867" y="0"/>
                </a:moveTo>
                <a:lnTo>
                  <a:pt x="4277867" y="32004"/>
                </a:lnTo>
              </a:path>
              <a:path w="5135880" h="32384">
                <a:moveTo>
                  <a:pt x="4354067" y="0"/>
                </a:moveTo>
                <a:lnTo>
                  <a:pt x="4354067" y="32004"/>
                </a:lnTo>
              </a:path>
              <a:path w="5135880" h="32384">
                <a:moveTo>
                  <a:pt x="4419599" y="0"/>
                </a:moveTo>
                <a:lnTo>
                  <a:pt x="4419599" y="32004"/>
                </a:lnTo>
              </a:path>
              <a:path w="5135880" h="32384">
                <a:moveTo>
                  <a:pt x="4896612" y="0"/>
                </a:moveTo>
                <a:lnTo>
                  <a:pt x="4896612" y="32004"/>
                </a:lnTo>
              </a:path>
              <a:path w="5135880" h="32384">
                <a:moveTo>
                  <a:pt x="5135880" y="0"/>
                </a:moveTo>
                <a:lnTo>
                  <a:pt x="5135880" y="32004"/>
                </a:lnTo>
              </a:path>
            </a:pathLst>
          </a:custGeom>
          <a:ln w="476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 txBox="1"/>
          <p:nvPr/>
        </p:nvSpPr>
        <p:spPr>
          <a:xfrm>
            <a:off x="6247870" y="4952180"/>
            <a:ext cx="133831" cy="103210"/>
          </a:xfrm>
          <a:prstGeom prst="rect">
            <a:avLst/>
          </a:prstGeom>
        </p:spPr>
        <p:txBody>
          <a:bodyPr vert="horz" wrap="square" lIns="0" tIns="10772" rIns="0" bIns="0" rtlCol="0">
            <a:spAutoFit/>
          </a:bodyPr>
          <a:lstStyle/>
          <a:p>
            <a:pPr marL="10259">
              <a:spcBef>
                <a:spcPts val="85"/>
              </a:spcBef>
            </a:pPr>
            <a:r>
              <a:rPr sz="600" dirty="0">
                <a:latin typeface="Microsoft Sans Serif"/>
                <a:cs typeface="Microsoft Sans Serif"/>
              </a:rPr>
              <a:t>3K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105" name="object 105"/>
          <p:cNvSpPr/>
          <p:nvPr/>
        </p:nvSpPr>
        <p:spPr>
          <a:xfrm>
            <a:off x="6479424" y="4929940"/>
            <a:ext cx="129453" cy="20769"/>
          </a:xfrm>
          <a:custGeom>
            <a:avLst/>
            <a:gdLst/>
            <a:ahLst/>
            <a:cxnLst/>
            <a:rect l="l" t="t" r="r" b="b"/>
            <a:pathLst>
              <a:path w="131445" h="32384">
                <a:moveTo>
                  <a:pt x="0" y="0"/>
                </a:moveTo>
                <a:lnTo>
                  <a:pt x="0" y="32004"/>
                </a:lnTo>
              </a:path>
              <a:path w="131445" h="32384">
                <a:moveTo>
                  <a:pt x="131064" y="0"/>
                </a:moveTo>
                <a:lnTo>
                  <a:pt x="131064" y="32004"/>
                </a:lnTo>
              </a:path>
            </a:pathLst>
          </a:custGeom>
          <a:ln w="476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 txBox="1"/>
          <p:nvPr/>
        </p:nvSpPr>
        <p:spPr>
          <a:xfrm>
            <a:off x="6545061" y="4952180"/>
            <a:ext cx="133831" cy="103210"/>
          </a:xfrm>
          <a:prstGeom prst="rect">
            <a:avLst/>
          </a:prstGeom>
        </p:spPr>
        <p:txBody>
          <a:bodyPr vert="horz" wrap="square" lIns="0" tIns="10772" rIns="0" bIns="0" rtlCol="0">
            <a:spAutoFit/>
          </a:bodyPr>
          <a:lstStyle/>
          <a:p>
            <a:pPr marL="10259">
              <a:spcBef>
                <a:spcPts val="85"/>
              </a:spcBef>
            </a:pPr>
            <a:r>
              <a:rPr sz="600" dirty="0">
                <a:latin typeface="Microsoft Sans Serif"/>
                <a:cs typeface="Microsoft Sans Serif"/>
              </a:rPr>
              <a:t>5K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107" name="object 107"/>
          <p:cNvSpPr/>
          <p:nvPr/>
        </p:nvSpPr>
        <p:spPr>
          <a:xfrm>
            <a:off x="6715068" y="4929940"/>
            <a:ext cx="235768" cy="20769"/>
          </a:xfrm>
          <a:custGeom>
            <a:avLst/>
            <a:gdLst/>
            <a:ahLst/>
            <a:cxnLst/>
            <a:rect l="l" t="t" r="r" b="b"/>
            <a:pathLst>
              <a:path w="239395" h="32384">
                <a:moveTo>
                  <a:pt x="0" y="0"/>
                </a:moveTo>
                <a:lnTo>
                  <a:pt x="0" y="32004"/>
                </a:lnTo>
              </a:path>
              <a:path w="239395" h="32384">
                <a:moveTo>
                  <a:pt x="97535" y="0"/>
                </a:moveTo>
                <a:lnTo>
                  <a:pt x="97535" y="32004"/>
                </a:lnTo>
              </a:path>
              <a:path w="239395" h="32384">
                <a:moveTo>
                  <a:pt x="173735" y="0"/>
                </a:moveTo>
                <a:lnTo>
                  <a:pt x="173735" y="32004"/>
                </a:lnTo>
              </a:path>
              <a:path w="239395" h="32384">
                <a:moveTo>
                  <a:pt x="239267" y="0"/>
                </a:moveTo>
                <a:lnTo>
                  <a:pt x="239267" y="32004"/>
                </a:lnTo>
              </a:path>
            </a:pathLst>
          </a:custGeom>
          <a:ln w="476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 txBox="1"/>
          <p:nvPr/>
        </p:nvSpPr>
        <p:spPr>
          <a:xfrm>
            <a:off x="2265921" y="4506383"/>
            <a:ext cx="3965527" cy="912652"/>
          </a:xfrm>
          <a:prstGeom prst="rect">
            <a:avLst/>
          </a:prstGeom>
        </p:spPr>
        <p:txBody>
          <a:bodyPr vert="horz" wrap="square" lIns="0" tIns="9746" rIns="0" bIns="0" rtlCol="0">
            <a:spAutoFit/>
          </a:bodyPr>
          <a:lstStyle/>
          <a:p>
            <a:pPr marL="1585538">
              <a:spcBef>
                <a:spcPts val="77"/>
              </a:spcBef>
            </a:pPr>
            <a:r>
              <a:rPr sz="800" spc="-4" dirty="0">
                <a:latin typeface="Arial MT"/>
                <a:cs typeface="Arial MT"/>
              </a:rPr>
              <a:t>IEC</a:t>
            </a:r>
            <a:r>
              <a:rPr sz="800" spc="-20" dirty="0">
                <a:latin typeface="Arial MT"/>
                <a:cs typeface="Arial MT"/>
              </a:rPr>
              <a:t> </a:t>
            </a:r>
            <a:r>
              <a:rPr sz="800" spc="-4" dirty="0">
                <a:latin typeface="Arial MT"/>
                <a:cs typeface="Arial MT"/>
              </a:rPr>
              <a:t>-</a:t>
            </a:r>
            <a:r>
              <a:rPr sz="800" spc="-20" dirty="0">
                <a:latin typeface="Arial MT"/>
                <a:cs typeface="Arial MT"/>
              </a:rPr>
              <a:t> </a:t>
            </a:r>
            <a:r>
              <a:rPr sz="800" spc="-4" dirty="0">
                <a:latin typeface="Arial MT"/>
                <a:cs typeface="Arial MT"/>
              </a:rPr>
              <a:t>Very</a:t>
            </a:r>
            <a:r>
              <a:rPr sz="800" spc="-12" dirty="0">
                <a:latin typeface="Arial MT"/>
                <a:cs typeface="Arial MT"/>
              </a:rPr>
              <a:t> </a:t>
            </a:r>
            <a:r>
              <a:rPr sz="800" spc="-4" dirty="0">
                <a:latin typeface="Arial MT"/>
                <a:cs typeface="Arial MT"/>
              </a:rPr>
              <a:t>Inverse</a:t>
            </a:r>
            <a:endParaRPr sz="800">
              <a:latin typeface="Arial MT"/>
              <a:cs typeface="Arial MT"/>
            </a:endParaRPr>
          </a:p>
          <a:p>
            <a:pPr marL="1585538">
              <a:spcBef>
                <a:spcPts val="32"/>
              </a:spcBef>
            </a:pPr>
            <a:r>
              <a:rPr sz="800" dirty="0">
                <a:latin typeface="Arial MT"/>
                <a:cs typeface="Arial MT"/>
              </a:rPr>
              <a:t>Pickup</a:t>
            </a:r>
            <a:r>
              <a:rPr sz="800" spc="-8" dirty="0">
                <a:latin typeface="Arial MT"/>
                <a:cs typeface="Arial MT"/>
              </a:rPr>
              <a:t> </a:t>
            </a:r>
            <a:r>
              <a:rPr sz="800" spc="-4" dirty="0">
                <a:latin typeface="Arial MT"/>
                <a:cs typeface="Arial MT"/>
              </a:rPr>
              <a:t>=</a:t>
            </a:r>
            <a:r>
              <a:rPr sz="800" dirty="0">
                <a:latin typeface="Arial MT"/>
                <a:cs typeface="Arial MT"/>
              </a:rPr>
              <a:t> </a:t>
            </a:r>
            <a:r>
              <a:rPr sz="800" spc="-4" dirty="0">
                <a:latin typeface="Arial MT"/>
                <a:cs typeface="Arial MT"/>
              </a:rPr>
              <a:t>6.28</a:t>
            </a:r>
            <a:r>
              <a:rPr sz="800" spc="-8" dirty="0">
                <a:latin typeface="Arial MT"/>
                <a:cs typeface="Arial MT"/>
              </a:rPr>
              <a:t> </a:t>
            </a:r>
            <a:r>
              <a:rPr sz="800" spc="-4" dirty="0">
                <a:latin typeface="Arial MT"/>
                <a:cs typeface="Arial MT"/>
              </a:rPr>
              <a:t>(0.5 -</a:t>
            </a:r>
            <a:r>
              <a:rPr sz="800" spc="-8" dirty="0">
                <a:latin typeface="Arial MT"/>
                <a:cs typeface="Arial MT"/>
              </a:rPr>
              <a:t> </a:t>
            </a:r>
            <a:r>
              <a:rPr sz="800" spc="-4" dirty="0">
                <a:latin typeface="Arial MT"/>
                <a:cs typeface="Arial MT"/>
              </a:rPr>
              <a:t>12  Sec -</a:t>
            </a:r>
            <a:r>
              <a:rPr sz="800" spc="-8" dirty="0">
                <a:latin typeface="Arial MT"/>
                <a:cs typeface="Arial MT"/>
              </a:rPr>
              <a:t> </a:t>
            </a:r>
            <a:r>
              <a:rPr sz="800" spc="-4" dirty="0">
                <a:latin typeface="Arial MT"/>
                <a:cs typeface="Arial MT"/>
              </a:rPr>
              <a:t>5A)</a:t>
            </a:r>
            <a:endParaRPr sz="800">
              <a:latin typeface="Arial MT"/>
              <a:cs typeface="Arial MT"/>
            </a:endParaRPr>
          </a:p>
          <a:p>
            <a:pPr marL="1585538">
              <a:spcBef>
                <a:spcPts val="36"/>
              </a:spcBef>
            </a:pPr>
            <a:r>
              <a:rPr sz="800" spc="-4" dirty="0">
                <a:latin typeface="Arial MT"/>
                <a:cs typeface="Arial MT"/>
              </a:rPr>
              <a:t>Time</a:t>
            </a:r>
            <a:r>
              <a:rPr sz="800" spc="-20" dirty="0">
                <a:latin typeface="Arial MT"/>
                <a:cs typeface="Arial MT"/>
              </a:rPr>
              <a:t> </a:t>
            </a:r>
            <a:r>
              <a:rPr sz="800" spc="-4" dirty="0">
                <a:latin typeface="Arial MT"/>
                <a:cs typeface="Arial MT"/>
              </a:rPr>
              <a:t>Dial</a:t>
            </a:r>
            <a:r>
              <a:rPr sz="800" spc="-8" dirty="0">
                <a:latin typeface="Arial MT"/>
                <a:cs typeface="Arial MT"/>
              </a:rPr>
              <a:t> </a:t>
            </a:r>
            <a:r>
              <a:rPr sz="800" spc="-4" dirty="0">
                <a:latin typeface="Arial MT"/>
                <a:cs typeface="Arial MT"/>
              </a:rPr>
              <a:t>=</a:t>
            </a:r>
            <a:r>
              <a:rPr sz="800" spc="-20" dirty="0">
                <a:latin typeface="Arial MT"/>
                <a:cs typeface="Arial MT"/>
              </a:rPr>
              <a:t> </a:t>
            </a:r>
            <a:r>
              <a:rPr sz="800" spc="-4" dirty="0">
                <a:latin typeface="Arial MT"/>
                <a:cs typeface="Arial MT"/>
              </a:rPr>
              <a:t>0.22</a:t>
            </a:r>
            <a:endParaRPr sz="800">
              <a:latin typeface="Arial MT"/>
              <a:cs typeface="Arial MT"/>
            </a:endParaRPr>
          </a:p>
          <a:p>
            <a:pPr marL="1585538">
              <a:spcBef>
                <a:spcPts val="28"/>
              </a:spcBef>
            </a:pPr>
            <a:r>
              <a:rPr sz="800" spc="-4" dirty="0">
                <a:latin typeface="Arial MT"/>
                <a:cs typeface="Arial MT"/>
              </a:rPr>
              <a:t>3x = 1.49 </a:t>
            </a:r>
            <a:r>
              <a:rPr sz="800" dirty="0">
                <a:latin typeface="Arial MT"/>
                <a:cs typeface="Arial MT"/>
              </a:rPr>
              <a:t>s,</a:t>
            </a:r>
            <a:r>
              <a:rPr sz="800" spc="-12" dirty="0">
                <a:latin typeface="Arial MT"/>
                <a:cs typeface="Arial MT"/>
              </a:rPr>
              <a:t> </a:t>
            </a:r>
            <a:r>
              <a:rPr sz="800" spc="-4" dirty="0">
                <a:latin typeface="Arial MT"/>
                <a:cs typeface="Arial MT"/>
              </a:rPr>
              <a:t>5x</a:t>
            </a:r>
            <a:r>
              <a:rPr sz="800" spc="8" dirty="0">
                <a:latin typeface="Arial MT"/>
                <a:cs typeface="Arial MT"/>
              </a:rPr>
              <a:t> </a:t>
            </a:r>
            <a:r>
              <a:rPr sz="800" spc="-4" dirty="0">
                <a:latin typeface="Arial MT"/>
                <a:cs typeface="Arial MT"/>
              </a:rPr>
              <a:t>= 0.743</a:t>
            </a:r>
            <a:r>
              <a:rPr sz="800" spc="-8" dirty="0">
                <a:latin typeface="Arial MT"/>
                <a:cs typeface="Arial MT"/>
              </a:rPr>
              <a:t> </a:t>
            </a:r>
            <a:r>
              <a:rPr sz="800" dirty="0">
                <a:latin typeface="Arial MT"/>
                <a:cs typeface="Arial MT"/>
              </a:rPr>
              <a:t>s,</a:t>
            </a:r>
            <a:r>
              <a:rPr sz="800" spc="-8" dirty="0">
                <a:latin typeface="Arial MT"/>
                <a:cs typeface="Arial MT"/>
              </a:rPr>
              <a:t> </a:t>
            </a:r>
            <a:r>
              <a:rPr sz="800" spc="-4" dirty="0">
                <a:latin typeface="Arial MT"/>
                <a:cs typeface="Arial MT"/>
              </a:rPr>
              <a:t>8x</a:t>
            </a:r>
            <a:r>
              <a:rPr sz="800" spc="8" dirty="0">
                <a:latin typeface="Arial MT"/>
                <a:cs typeface="Arial MT"/>
              </a:rPr>
              <a:t> </a:t>
            </a:r>
            <a:r>
              <a:rPr sz="800" spc="-4" dirty="0">
                <a:latin typeface="Arial MT"/>
                <a:cs typeface="Arial MT"/>
              </a:rPr>
              <a:t>=</a:t>
            </a:r>
            <a:r>
              <a:rPr sz="800" spc="-8" dirty="0">
                <a:latin typeface="Arial MT"/>
                <a:cs typeface="Arial MT"/>
              </a:rPr>
              <a:t> </a:t>
            </a:r>
            <a:r>
              <a:rPr sz="800" spc="-4" dirty="0">
                <a:latin typeface="Arial MT"/>
                <a:cs typeface="Arial MT"/>
              </a:rPr>
              <a:t>0.424 s</a:t>
            </a:r>
            <a:endParaRPr sz="800">
              <a:latin typeface="Arial MT"/>
              <a:cs typeface="Arial MT"/>
            </a:endParaRPr>
          </a:p>
          <a:p>
            <a:pPr marL="10259">
              <a:spcBef>
                <a:spcPts val="650"/>
              </a:spcBef>
              <a:tabLst>
                <a:tab pos="252373" algn="l"/>
                <a:tab pos="562709" algn="l"/>
                <a:tab pos="1085922" algn="l"/>
                <a:tab pos="1329574" algn="l"/>
                <a:tab pos="1639911" algn="l"/>
                <a:tab pos="2163123" algn="l"/>
                <a:tab pos="2405750" algn="l"/>
                <a:tab pos="2753019" algn="l"/>
              </a:tabLst>
            </a:pPr>
            <a:r>
              <a:rPr sz="600" dirty="0">
                <a:latin typeface="Microsoft Sans Serif"/>
                <a:cs typeface="Microsoft Sans Serif"/>
              </a:rPr>
              <a:t>3	5	10	30	50	100	300	500	1K</a:t>
            </a:r>
            <a:endParaRPr sz="600">
              <a:latin typeface="Microsoft Sans Serif"/>
              <a:cs typeface="Microsoft Sans Serif"/>
            </a:endParaRPr>
          </a:p>
          <a:p>
            <a:pPr marL="45653">
              <a:spcBef>
                <a:spcPts val="460"/>
              </a:spcBef>
            </a:pPr>
            <a:r>
              <a:rPr sz="900" spc="-4" dirty="0">
                <a:latin typeface="Microsoft Sans Serif"/>
                <a:cs typeface="Microsoft Sans Serif"/>
              </a:rPr>
              <a:t>Amps</a:t>
            </a:r>
            <a:r>
              <a:rPr sz="900" spc="254" dirty="0">
                <a:latin typeface="Microsoft Sans Serif"/>
                <a:cs typeface="Microsoft Sans Serif"/>
              </a:rPr>
              <a:t> </a:t>
            </a:r>
            <a:r>
              <a:rPr sz="900" dirty="0">
                <a:latin typeface="Microsoft Sans Serif"/>
                <a:cs typeface="Microsoft Sans Serif"/>
              </a:rPr>
              <a:t>X</a:t>
            </a:r>
            <a:r>
              <a:rPr sz="900" spc="258" dirty="0">
                <a:latin typeface="Microsoft Sans Serif"/>
                <a:cs typeface="Microsoft Sans Serif"/>
              </a:rPr>
              <a:t> </a:t>
            </a:r>
            <a:r>
              <a:rPr sz="900" spc="-8" dirty="0">
                <a:latin typeface="Microsoft Sans Serif"/>
                <a:cs typeface="Microsoft Sans Serif"/>
              </a:rPr>
              <a:t>1000</a:t>
            </a:r>
            <a:r>
              <a:rPr sz="900" spc="509" dirty="0">
                <a:latin typeface="Microsoft Sans Serif"/>
                <a:cs typeface="Microsoft Sans Serif"/>
              </a:rPr>
              <a:t> </a:t>
            </a:r>
            <a:r>
              <a:rPr sz="900" spc="-4" dirty="0">
                <a:latin typeface="Microsoft Sans Serif"/>
                <a:cs typeface="Microsoft Sans Serif"/>
              </a:rPr>
              <a:t>Bus1</a:t>
            </a:r>
            <a:r>
              <a:rPr sz="900" spc="4" dirty="0">
                <a:latin typeface="Microsoft Sans Serif"/>
                <a:cs typeface="Microsoft Sans Serif"/>
              </a:rPr>
              <a:t> </a:t>
            </a:r>
            <a:r>
              <a:rPr sz="900" spc="-4" dirty="0">
                <a:latin typeface="Microsoft Sans Serif"/>
                <a:cs typeface="Microsoft Sans Serif"/>
              </a:rPr>
              <a:t>(Nom.</a:t>
            </a:r>
            <a:r>
              <a:rPr sz="900" spc="8" dirty="0">
                <a:latin typeface="Microsoft Sans Serif"/>
                <a:cs typeface="Microsoft Sans Serif"/>
              </a:rPr>
              <a:t> </a:t>
            </a:r>
            <a:r>
              <a:rPr sz="900" spc="-4" dirty="0">
                <a:latin typeface="Microsoft Sans Serif"/>
                <a:cs typeface="Microsoft Sans Serif"/>
              </a:rPr>
              <a:t>kV=13.8,</a:t>
            </a:r>
            <a:r>
              <a:rPr sz="900" spc="4" dirty="0">
                <a:latin typeface="Microsoft Sans Serif"/>
                <a:cs typeface="Microsoft Sans Serif"/>
              </a:rPr>
              <a:t> </a:t>
            </a:r>
            <a:r>
              <a:rPr sz="900" spc="-4" dirty="0">
                <a:latin typeface="Microsoft Sans Serif"/>
                <a:cs typeface="Microsoft Sans Serif"/>
              </a:rPr>
              <a:t>Plot</a:t>
            </a:r>
            <a:r>
              <a:rPr sz="900" spc="4" dirty="0">
                <a:latin typeface="Microsoft Sans Serif"/>
                <a:cs typeface="Microsoft Sans Serif"/>
              </a:rPr>
              <a:t> </a:t>
            </a:r>
            <a:r>
              <a:rPr sz="900" spc="-4" dirty="0">
                <a:latin typeface="Microsoft Sans Serif"/>
                <a:cs typeface="Microsoft Sans Serif"/>
              </a:rPr>
              <a:t>Ref.</a:t>
            </a:r>
            <a:r>
              <a:rPr sz="900" spc="8" dirty="0">
                <a:latin typeface="Microsoft Sans Serif"/>
                <a:cs typeface="Microsoft Sans Serif"/>
              </a:rPr>
              <a:t> </a:t>
            </a:r>
            <a:r>
              <a:rPr sz="900" spc="-4" dirty="0">
                <a:latin typeface="Microsoft Sans Serif"/>
                <a:cs typeface="Microsoft Sans Serif"/>
              </a:rPr>
              <a:t>kV=13.8)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109" name="object 109"/>
          <p:cNvSpPr/>
          <p:nvPr/>
        </p:nvSpPr>
        <p:spPr>
          <a:xfrm>
            <a:off x="1262264" y="599139"/>
            <a:ext cx="33145" cy="4351409"/>
          </a:xfrm>
          <a:custGeom>
            <a:avLst/>
            <a:gdLst/>
            <a:ahLst/>
            <a:cxnLst/>
            <a:rect l="l" t="t" r="r" b="b"/>
            <a:pathLst>
              <a:path w="33655" h="6784975">
                <a:moveTo>
                  <a:pt x="0" y="6784848"/>
                </a:moveTo>
                <a:lnTo>
                  <a:pt x="0" y="0"/>
                </a:lnTo>
              </a:path>
              <a:path w="33655" h="6784975">
                <a:moveTo>
                  <a:pt x="0" y="0"/>
                </a:moveTo>
                <a:lnTo>
                  <a:pt x="33528" y="0"/>
                </a:lnTo>
              </a:path>
              <a:path w="33655" h="6784975">
                <a:moveTo>
                  <a:pt x="0" y="6784848"/>
                </a:moveTo>
                <a:lnTo>
                  <a:pt x="33528" y="6784848"/>
                </a:lnTo>
              </a:path>
            </a:pathLst>
          </a:custGeom>
          <a:ln w="476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 txBox="1"/>
          <p:nvPr/>
        </p:nvSpPr>
        <p:spPr>
          <a:xfrm>
            <a:off x="1095163" y="587106"/>
            <a:ext cx="133831" cy="103210"/>
          </a:xfrm>
          <a:prstGeom prst="rect">
            <a:avLst/>
          </a:prstGeom>
        </p:spPr>
        <p:txBody>
          <a:bodyPr vert="horz" wrap="square" lIns="0" tIns="10772" rIns="0" bIns="0" rtlCol="0">
            <a:spAutoFit/>
          </a:bodyPr>
          <a:lstStyle/>
          <a:p>
            <a:pPr marL="10259">
              <a:spcBef>
                <a:spcPts val="85"/>
              </a:spcBef>
            </a:pPr>
            <a:r>
              <a:rPr sz="600" dirty="0">
                <a:latin typeface="Microsoft Sans Serif"/>
                <a:cs typeface="Microsoft Sans Serif"/>
              </a:rPr>
              <a:t>1K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111" name="object 111"/>
          <p:cNvSpPr txBox="1"/>
          <p:nvPr/>
        </p:nvSpPr>
        <p:spPr>
          <a:xfrm>
            <a:off x="1080160" y="4882772"/>
            <a:ext cx="148215" cy="103210"/>
          </a:xfrm>
          <a:prstGeom prst="rect">
            <a:avLst/>
          </a:prstGeom>
        </p:spPr>
        <p:txBody>
          <a:bodyPr vert="horz" wrap="square" lIns="0" tIns="10772" rIns="0" bIns="0" rtlCol="0">
            <a:spAutoFit/>
          </a:bodyPr>
          <a:lstStyle/>
          <a:p>
            <a:pPr marL="10259">
              <a:spcBef>
                <a:spcPts val="85"/>
              </a:spcBef>
            </a:pPr>
            <a:r>
              <a:rPr sz="600" spc="-8" dirty="0">
                <a:latin typeface="Microsoft Sans Serif"/>
                <a:cs typeface="Microsoft Sans Serif"/>
              </a:rPr>
              <a:t>.</a:t>
            </a:r>
            <a:r>
              <a:rPr sz="600" dirty="0">
                <a:latin typeface="Microsoft Sans Serif"/>
                <a:cs typeface="Microsoft Sans Serif"/>
              </a:rPr>
              <a:t>01</a:t>
            </a:r>
            <a:endParaRPr sz="600">
              <a:latin typeface="Microsoft Sans Serif"/>
              <a:cs typeface="Microsoft Sans Serif"/>
            </a:endParaRPr>
          </a:p>
        </p:txBody>
      </p:sp>
      <p:grpSp>
        <p:nvGrpSpPr>
          <p:cNvPr id="112" name="object 112"/>
          <p:cNvGrpSpPr/>
          <p:nvPr/>
        </p:nvGrpSpPr>
        <p:grpSpPr>
          <a:xfrm>
            <a:off x="1259763" y="597510"/>
            <a:ext cx="5758488" cy="4354667"/>
            <a:chOff x="1279144" y="931672"/>
            <a:chExt cx="5847080" cy="6790055"/>
          </a:xfrm>
        </p:grpSpPr>
        <p:sp>
          <p:nvSpPr>
            <p:cNvPr id="113" name="object 113"/>
            <p:cNvSpPr/>
            <p:nvPr/>
          </p:nvSpPr>
          <p:spPr>
            <a:xfrm>
              <a:off x="1281684" y="934212"/>
              <a:ext cx="5842000" cy="6784975"/>
            </a:xfrm>
            <a:custGeom>
              <a:avLst/>
              <a:gdLst/>
              <a:ahLst/>
              <a:cxnLst/>
              <a:rect l="l" t="t" r="r" b="b"/>
              <a:pathLst>
                <a:path w="5842000" h="6784975">
                  <a:moveTo>
                    <a:pt x="0" y="5428487"/>
                  </a:moveTo>
                  <a:lnTo>
                    <a:pt x="33528" y="5428487"/>
                  </a:lnTo>
                </a:path>
                <a:path w="5842000" h="6784975">
                  <a:moveTo>
                    <a:pt x="0" y="4070604"/>
                  </a:moveTo>
                  <a:lnTo>
                    <a:pt x="33528" y="4070604"/>
                  </a:lnTo>
                </a:path>
                <a:path w="5842000" h="6784975">
                  <a:moveTo>
                    <a:pt x="0" y="2714244"/>
                  </a:moveTo>
                  <a:lnTo>
                    <a:pt x="33528" y="2714244"/>
                  </a:lnTo>
                </a:path>
                <a:path w="5842000" h="6784975">
                  <a:moveTo>
                    <a:pt x="0" y="1357883"/>
                  </a:moveTo>
                  <a:lnTo>
                    <a:pt x="33528" y="1357883"/>
                  </a:lnTo>
                </a:path>
                <a:path w="5842000" h="6784975">
                  <a:moveTo>
                    <a:pt x="0" y="6373368"/>
                  </a:moveTo>
                  <a:lnTo>
                    <a:pt x="33528" y="6373368"/>
                  </a:lnTo>
                </a:path>
                <a:path w="5842000" h="6784975">
                  <a:moveTo>
                    <a:pt x="0" y="6134100"/>
                  </a:moveTo>
                  <a:lnTo>
                    <a:pt x="33528" y="6134100"/>
                  </a:lnTo>
                </a:path>
                <a:path w="5842000" h="6784975">
                  <a:moveTo>
                    <a:pt x="0" y="5971032"/>
                  </a:moveTo>
                  <a:lnTo>
                    <a:pt x="33528" y="5971032"/>
                  </a:lnTo>
                </a:path>
                <a:path w="5842000" h="6784975">
                  <a:moveTo>
                    <a:pt x="0" y="5841491"/>
                  </a:moveTo>
                  <a:lnTo>
                    <a:pt x="33528" y="5841491"/>
                  </a:lnTo>
                </a:path>
                <a:path w="5842000" h="6784975">
                  <a:moveTo>
                    <a:pt x="0" y="5731764"/>
                  </a:moveTo>
                  <a:lnTo>
                    <a:pt x="33528" y="5731764"/>
                  </a:lnTo>
                </a:path>
                <a:path w="5842000" h="6784975">
                  <a:moveTo>
                    <a:pt x="0" y="5634227"/>
                  </a:moveTo>
                  <a:lnTo>
                    <a:pt x="33528" y="5634227"/>
                  </a:lnTo>
                </a:path>
                <a:path w="5842000" h="6784975">
                  <a:moveTo>
                    <a:pt x="0" y="5558027"/>
                  </a:moveTo>
                  <a:lnTo>
                    <a:pt x="33528" y="5558027"/>
                  </a:lnTo>
                </a:path>
                <a:path w="5842000" h="6784975">
                  <a:moveTo>
                    <a:pt x="0" y="5494020"/>
                  </a:moveTo>
                  <a:lnTo>
                    <a:pt x="33528" y="5494020"/>
                  </a:lnTo>
                </a:path>
                <a:path w="5842000" h="6784975">
                  <a:moveTo>
                    <a:pt x="0" y="5015484"/>
                  </a:moveTo>
                  <a:lnTo>
                    <a:pt x="33528" y="5015484"/>
                  </a:lnTo>
                </a:path>
                <a:path w="5842000" h="6784975">
                  <a:moveTo>
                    <a:pt x="0" y="4776216"/>
                  </a:moveTo>
                  <a:lnTo>
                    <a:pt x="33528" y="4776216"/>
                  </a:lnTo>
                </a:path>
                <a:path w="5842000" h="6784975">
                  <a:moveTo>
                    <a:pt x="0" y="4614671"/>
                  </a:moveTo>
                  <a:lnTo>
                    <a:pt x="33528" y="4614671"/>
                  </a:lnTo>
                </a:path>
                <a:path w="5842000" h="6784975">
                  <a:moveTo>
                    <a:pt x="0" y="4483607"/>
                  </a:moveTo>
                  <a:lnTo>
                    <a:pt x="33528" y="4483607"/>
                  </a:lnTo>
                </a:path>
                <a:path w="5842000" h="6784975">
                  <a:moveTo>
                    <a:pt x="0" y="4375404"/>
                  </a:moveTo>
                  <a:lnTo>
                    <a:pt x="33528" y="4375404"/>
                  </a:lnTo>
                </a:path>
                <a:path w="5842000" h="6784975">
                  <a:moveTo>
                    <a:pt x="0" y="4277868"/>
                  </a:moveTo>
                  <a:lnTo>
                    <a:pt x="33528" y="4277868"/>
                  </a:lnTo>
                </a:path>
                <a:path w="5842000" h="6784975">
                  <a:moveTo>
                    <a:pt x="0" y="4201668"/>
                  </a:moveTo>
                  <a:lnTo>
                    <a:pt x="33528" y="4201668"/>
                  </a:lnTo>
                </a:path>
                <a:path w="5842000" h="6784975">
                  <a:moveTo>
                    <a:pt x="0" y="4136136"/>
                  </a:moveTo>
                  <a:lnTo>
                    <a:pt x="33528" y="4136136"/>
                  </a:lnTo>
                </a:path>
                <a:path w="5842000" h="6784975">
                  <a:moveTo>
                    <a:pt x="0" y="3659123"/>
                  </a:moveTo>
                  <a:lnTo>
                    <a:pt x="33528" y="3659123"/>
                  </a:lnTo>
                </a:path>
                <a:path w="5842000" h="6784975">
                  <a:moveTo>
                    <a:pt x="0" y="3419855"/>
                  </a:moveTo>
                  <a:lnTo>
                    <a:pt x="33528" y="3419855"/>
                  </a:lnTo>
                </a:path>
                <a:path w="5842000" h="6784975">
                  <a:moveTo>
                    <a:pt x="0" y="3256787"/>
                  </a:moveTo>
                  <a:lnTo>
                    <a:pt x="33528" y="3256787"/>
                  </a:lnTo>
                </a:path>
                <a:path w="5842000" h="6784975">
                  <a:moveTo>
                    <a:pt x="0" y="3127247"/>
                  </a:moveTo>
                  <a:lnTo>
                    <a:pt x="33528" y="3127247"/>
                  </a:lnTo>
                </a:path>
                <a:path w="5842000" h="6784975">
                  <a:moveTo>
                    <a:pt x="0" y="3019044"/>
                  </a:moveTo>
                  <a:lnTo>
                    <a:pt x="33528" y="3019044"/>
                  </a:lnTo>
                </a:path>
                <a:path w="5842000" h="6784975">
                  <a:moveTo>
                    <a:pt x="0" y="2919984"/>
                  </a:moveTo>
                  <a:lnTo>
                    <a:pt x="33528" y="2919984"/>
                  </a:lnTo>
                </a:path>
                <a:path w="5842000" h="6784975">
                  <a:moveTo>
                    <a:pt x="0" y="2845307"/>
                  </a:moveTo>
                  <a:lnTo>
                    <a:pt x="33528" y="2845307"/>
                  </a:lnTo>
                </a:path>
                <a:path w="5842000" h="6784975">
                  <a:moveTo>
                    <a:pt x="0" y="2779776"/>
                  </a:moveTo>
                  <a:lnTo>
                    <a:pt x="33528" y="2779776"/>
                  </a:lnTo>
                </a:path>
                <a:path w="5842000" h="6784975">
                  <a:moveTo>
                    <a:pt x="0" y="2301239"/>
                  </a:moveTo>
                  <a:lnTo>
                    <a:pt x="33528" y="2301239"/>
                  </a:lnTo>
                </a:path>
                <a:path w="5842000" h="6784975">
                  <a:moveTo>
                    <a:pt x="0" y="2063495"/>
                  </a:moveTo>
                  <a:lnTo>
                    <a:pt x="33528" y="2063495"/>
                  </a:lnTo>
                </a:path>
                <a:path w="5842000" h="6784975">
                  <a:moveTo>
                    <a:pt x="0" y="1900428"/>
                  </a:moveTo>
                  <a:lnTo>
                    <a:pt x="33528" y="1900428"/>
                  </a:lnTo>
                </a:path>
                <a:path w="5842000" h="6784975">
                  <a:moveTo>
                    <a:pt x="0" y="1769363"/>
                  </a:moveTo>
                  <a:lnTo>
                    <a:pt x="33528" y="1769363"/>
                  </a:lnTo>
                </a:path>
                <a:path w="5842000" h="6784975">
                  <a:moveTo>
                    <a:pt x="0" y="1661160"/>
                  </a:moveTo>
                  <a:lnTo>
                    <a:pt x="33528" y="1661160"/>
                  </a:lnTo>
                </a:path>
                <a:path w="5842000" h="6784975">
                  <a:moveTo>
                    <a:pt x="0" y="1563623"/>
                  </a:moveTo>
                  <a:lnTo>
                    <a:pt x="33528" y="1563623"/>
                  </a:lnTo>
                </a:path>
                <a:path w="5842000" h="6784975">
                  <a:moveTo>
                    <a:pt x="0" y="1487424"/>
                  </a:moveTo>
                  <a:lnTo>
                    <a:pt x="33528" y="1487424"/>
                  </a:lnTo>
                </a:path>
                <a:path w="5842000" h="6784975">
                  <a:moveTo>
                    <a:pt x="0" y="1421891"/>
                  </a:moveTo>
                  <a:lnTo>
                    <a:pt x="33528" y="1421891"/>
                  </a:lnTo>
                </a:path>
                <a:path w="5842000" h="6784975">
                  <a:moveTo>
                    <a:pt x="0" y="944879"/>
                  </a:moveTo>
                  <a:lnTo>
                    <a:pt x="33528" y="944879"/>
                  </a:lnTo>
                </a:path>
                <a:path w="5842000" h="6784975">
                  <a:moveTo>
                    <a:pt x="0" y="705612"/>
                  </a:moveTo>
                  <a:lnTo>
                    <a:pt x="33528" y="705612"/>
                  </a:lnTo>
                </a:path>
                <a:path w="5842000" h="6784975">
                  <a:moveTo>
                    <a:pt x="0" y="542543"/>
                  </a:moveTo>
                  <a:lnTo>
                    <a:pt x="33528" y="542543"/>
                  </a:lnTo>
                </a:path>
                <a:path w="5842000" h="6784975">
                  <a:moveTo>
                    <a:pt x="0" y="413003"/>
                  </a:moveTo>
                  <a:lnTo>
                    <a:pt x="33528" y="413003"/>
                  </a:lnTo>
                </a:path>
                <a:path w="5842000" h="6784975">
                  <a:moveTo>
                    <a:pt x="0" y="304800"/>
                  </a:moveTo>
                  <a:lnTo>
                    <a:pt x="33528" y="304800"/>
                  </a:lnTo>
                </a:path>
                <a:path w="5842000" h="6784975">
                  <a:moveTo>
                    <a:pt x="0" y="207263"/>
                  </a:moveTo>
                  <a:lnTo>
                    <a:pt x="33528" y="207263"/>
                  </a:lnTo>
                </a:path>
                <a:path w="5842000" h="6784975">
                  <a:moveTo>
                    <a:pt x="0" y="131063"/>
                  </a:moveTo>
                  <a:lnTo>
                    <a:pt x="33528" y="131063"/>
                  </a:lnTo>
                </a:path>
                <a:path w="5842000" h="6784975">
                  <a:moveTo>
                    <a:pt x="0" y="65531"/>
                  </a:moveTo>
                  <a:lnTo>
                    <a:pt x="33528" y="65531"/>
                  </a:lnTo>
                </a:path>
                <a:path w="5842000" h="6784975">
                  <a:moveTo>
                    <a:pt x="5841492" y="6784848"/>
                  </a:moveTo>
                  <a:lnTo>
                    <a:pt x="5841492" y="0"/>
                  </a:lnTo>
                </a:path>
                <a:path w="5842000" h="6784975">
                  <a:moveTo>
                    <a:pt x="5807964" y="0"/>
                  </a:moveTo>
                  <a:lnTo>
                    <a:pt x="5841492" y="0"/>
                  </a:lnTo>
                </a:path>
                <a:path w="5842000" h="6784975">
                  <a:moveTo>
                    <a:pt x="5807964" y="6784848"/>
                  </a:moveTo>
                  <a:lnTo>
                    <a:pt x="5841492" y="6784848"/>
                  </a:lnTo>
                </a:path>
                <a:path w="5842000" h="6784975">
                  <a:moveTo>
                    <a:pt x="5807964" y="5428487"/>
                  </a:moveTo>
                  <a:lnTo>
                    <a:pt x="5841492" y="5428487"/>
                  </a:lnTo>
                </a:path>
                <a:path w="5842000" h="6784975">
                  <a:moveTo>
                    <a:pt x="5807964" y="4070604"/>
                  </a:moveTo>
                  <a:lnTo>
                    <a:pt x="5841492" y="4070604"/>
                  </a:lnTo>
                </a:path>
                <a:path w="5842000" h="6784975">
                  <a:moveTo>
                    <a:pt x="5807964" y="2714244"/>
                  </a:moveTo>
                  <a:lnTo>
                    <a:pt x="5841492" y="2714244"/>
                  </a:lnTo>
                </a:path>
                <a:path w="5842000" h="6784975">
                  <a:moveTo>
                    <a:pt x="5807964" y="1357883"/>
                  </a:moveTo>
                  <a:lnTo>
                    <a:pt x="5841492" y="1357883"/>
                  </a:lnTo>
                </a:path>
                <a:path w="5842000" h="6784975">
                  <a:moveTo>
                    <a:pt x="5807964" y="6373368"/>
                  </a:moveTo>
                  <a:lnTo>
                    <a:pt x="5841492" y="6373368"/>
                  </a:lnTo>
                </a:path>
                <a:path w="5842000" h="6784975">
                  <a:moveTo>
                    <a:pt x="5807964" y="6134100"/>
                  </a:moveTo>
                  <a:lnTo>
                    <a:pt x="5841492" y="6134100"/>
                  </a:lnTo>
                </a:path>
                <a:path w="5842000" h="6784975">
                  <a:moveTo>
                    <a:pt x="5807964" y="5971032"/>
                  </a:moveTo>
                  <a:lnTo>
                    <a:pt x="5841492" y="5971032"/>
                  </a:lnTo>
                </a:path>
                <a:path w="5842000" h="6784975">
                  <a:moveTo>
                    <a:pt x="5807964" y="5841491"/>
                  </a:moveTo>
                  <a:lnTo>
                    <a:pt x="5841492" y="5841491"/>
                  </a:lnTo>
                </a:path>
                <a:path w="5842000" h="6784975">
                  <a:moveTo>
                    <a:pt x="5807964" y="5731764"/>
                  </a:moveTo>
                  <a:lnTo>
                    <a:pt x="5841492" y="5731764"/>
                  </a:lnTo>
                </a:path>
                <a:path w="5842000" h="6784975">
                  <a:moveTo>
                    <a:pt x="5807964" y="5634227"/>
                  </a:moveTo>
                  <a:lnTo>
                    <a:pt x="5841492" y="5634227"/>
                  </a:lnTo>
                </a:path>
                <a:path w="5842000" h="6784975">
                  <a:moveTo>
                    <a:pt x="5807964" y="5558027"/>
                  </a:moveTo>
                  <a:lnTo>
                    <a:pt x="5841492" y="5558027"/>
                  </a:lnTo>
                </a:path>
                <a:path w="5842000" h="6784975">
                  <a:moveTo>
                    <a:pt x="5807964" y="5494020"/>
                  </a:moveTo>
                  <a:lnTo>
                    <a:pt x="5841492" y="5494020"/>
                  </a:lnTo>
                </a:path>
                <a:path w="5842000" h="6784975">
                  <a:moveTo>
                    <a:pt x="5807964" y="5015484"/>
                  </a:moveTo>
                  <a:lnTo>
                    <a:pt x="5841492" y="5015484"/>
                  </a:lnTo>
                </a:path>
                <a:path w="5842000" h="6784975">
                  <a:moveTo>
                    <a:pt x="5807964" y="4776216"/>
                  </a:moveTo>
                  <a:lnTo>
                    <a:pt x="5841492" y="4776216"/>
                  </a:lnTo>
                </a:path>
                <a:path w="5842000" h="6784975">
                  <a:moveTo>
                    <a:pt x="5807964" y="4614671"/>
                  </a:moveTo>
                  <a:lnTo>
                    <a:pt x="5841492" y="4614671"/>
                  </a:lnTo>
                </a:path>
                <a:path w="5842000" h="6784975">
                  <a:moveTo>
                    <a:pt x="5807964" y="4483607"/>
                  </a:moveTo>
                  <a:lnTo>
                    <a:pt x="5841492" y="4483607"/>
                  </a:lnTo>
                </a:path>
                <a:path w="5842000" h="6784975">
                  <a:moveTo>
                    <a:pt x="5807964" y="4375404"/>
                  </a:moveTo>
                  <a:lnTo>
                    <a:pt x="5841492" y="4375404"/>
                  </a:lnTo>
                </a:path>
                <a:path w="5842000" h="6784975">
                  <a:moveTo>
                    <a:pt x="5807964" y="4277868"/>
                  </a:moveTo>
                  <a:lnTo>
                    <a:pt x="5841492" y="4277868"/>
                  </a:lnTo>
                </a:path>
                <a:path w="5842000" h="6784975">
                  <a:moveTo>
                    <a:pt x="5807964" y="4201668"/>
                  </a:moveTo>
                  <a:lnTo>
                    <a:pt x="5841492" y="4201668"/>
                  </a:lnTo>
                </a:path>
                <a:path w="5842000" h="6784975">
                  <a:moveTo>
                    <a:pt x="5807964" y="4136136"/>
                  </a:moveTo>
                  <a:lnTo>
                    <a:pt x="5841492" y="4136136"/>
                  </a:lnTo>
                </a:path>
                <a:path w="5842000" h="6784975">
                  <a:moveTo>
                    <a:pt x="5807964" y="3659123"/>
                  </a:moveTo>
                  <a:lnTo>
                    <a:pt x="5841492" y="3659123"/>
                  </a:lnTo>
                </a:path>
                <a:path w="5842000" h="6784975">
                  <a:moveTo>
                    <a:pt x="5807964" y="3419855"/>
                  </a:moveTo>
                  <a:lnTo>
                    <a:pt x="5841492" y="3419855"/>
                  </a:lnTo>
                </a:path>
                <a:path w="5842000" h="6784975">
                  <a:moveTo>
                    <a:pt x="5807964" y="3256787"/>
                  </a:moveTo>
                  <a:lnTo>
                    <a:pt x="5841492" y="3256787"/>
                  </a:lnTo>
                </a:path>
                <a:path w="5842000" h="6784975">
                  <a:moveTo>
                    <a:pt x="5807964" y="3127247"/>
                  </a:moveTo>
                  <a:lnTo>
                    <a:pt x="5841492" y="3127247"/>
                  </a:lnTo>
                </a:path>
                <a:path w="5842000" h="6784975">
                  <a:moveTo>
                    <a:pt x="5807964" y="3019044"/>
                  </a:moveTo>
                  <a:lnTo>
                    <a:pt x="5841492" y="3019044"/>
                  </a:lnTo>
                </a:path>
                <a:path w="5842000" h="6784975">
                  <a:moveTo>
                    <a:pt x="5807964" y="2919984"/>
                  </a:moveTo>
                  <a:lnTo>
                    <a:pt x="5841492" y="2919984"/>
                  </a:lnTo>
                </a:path>
                <a:path w="5842000" h="6784975">
                  <a:moveTo>
                    <a:pt x="5807964" y="2845307"/>
                  </a:moveTo>
                  <a:lnTo>
                    <a:pt x="5841492" y="2845307"/>
                  </a:lnTo>
                </a:path>
                <a:path w="5842000" h="6784975">
                  <a:moveTo>
                    <a:pt x="5807964" y="2779776"/>
                  </a:moveTo>
                  <a:lnTo>
                    <a:pt x="5841492" y="2779776"/>
                  </a:lnTo>
                </a:path>
                <a:path w="5842000" h="6784975">
                  <a:moveTo>
                    <a:pt x="5807964" y="2301239"/>
                  </a:moveTo>
                  <a:lnTo>
                    <a:pt x="5841492" y="2301239"/>
                  </a:lnTo>
                </a:path>
                <a:path w="5842000" h="6784975">
                  <a:moveTo>
                    <a:pt x="5807964" y="2063495"/>
                  </a:moveTo>
                  <a:lnTo>
                    <a:pt x="5841492" y="2063495"/>
                  </a:lnTo>
                </a:path>
                <a:path w="5842000" h="6784975">
                  <a:moveTo>
                    <a:pt x="5807964" y="1900428"/>
                  </a:moveTo>
                  <a:lnTo>
                    <a:pt x="5841492" y="1900428"/>
                  </a:lnTo>
                </a:path>
                <a:path w="5842000" h="6784975">
                  <a:moveTo>
                    <a:pt x="5807964" y="1769363"/>
                  </a:moveTo>
                  <a:lnTo>
                    <a:pt x="5841492" y="1769363"/>
                  </a:lnTo>
                </a:path>
                <a:path w="5842000" h="6784975">
                  <a:moveTo>
                    <a:pt x="5807964" y="1661160"/>
                  </a:moveTo>
                  <a:lnTo>
                    <a:pt x="5841492" y="1661160"/>
                  </a:lnTo>
                </a:path>
                <a:path w="5842000" h="6784975">
                  <a:moveTo>
                    <a:pt x="5807964" y="1563623"/>
                  </a:moveTo>
                  <a:lnTo>
                    <a:pt x="5841492" y="1563623"/>
                  </a:lnTo>
                </a:path>
                <a:path w="5842000" h="6784975">
                  <a:moveTo>
                    <a:pt x="5807964" y="1487424"/>
                  </a:moveTo>
                  <a:lnTo>
                    <a:pt x="5841492" y="1487424"/>
                  </a:lnTo>
                </a:path>
                <a:path w="5842000" h="6784975">
                  <a:moveTo>
                    <a:pt x="5807964" y="1421891"/>
                  </a:moveTo>
                  <a:lnTo>
                    <a:pt x="5841492" y="1421891"/>
                  </a:lnTo>
                </a:path>
                <a:path w="5842000" h="6784975">
                  <a:moveTo>
                    <a:pt x="5807964" y="944879"/>
                  </a:moveTo>
                  <a:lnTo>
                    <a:pt x="5841492" y="944879"/>
                  </a:lnTo>
                </a:path>
                <a:path w="5842000" h="6784975">
                  <a:moveTo>
                    <a:pt x="5807964" y="705612"/>
                  </a:moveTo>
                  <a:lnTo>
                    <a:pt x="5841492" y="705612"/>
                  </a:lnTo>
                </a:path>
                <a:path w="5842000" h="6784975">
                  <a:moveTo>
                    <a:pt x="5807964" y="542543"/>
                  </a:moveTo>
                  <a:lnTo>
                    <a:pt x="5841492" y="542543"/>
                  </a:lnTo>
                </a:path>
                <a:path w="5842000" h="6784975">
                  <a:moveTo>
                    <a:pt x="5807964" y="413003"/>
                  </a:moveTo>
                  <a:lnTo>
                    <a:pt x="5841492" y="413003"/>
                  </a:lnTo>
                </a:path>
                <a:path w="5842000" h="6784975">
                  <a:moveTo>
                    <a:pt x="5807964" y="304800"/>
                  </a:moveTo>
                  <a:lnTo>
                    <a:pt x="5841492" y="304800"/>
                  </a:lnTo>
                </a:path>
                <a:path w="5842000" h="6784975">
                  <a:moveTo>
                    <a:pt x="5807964" y="207263"/>
                  </a:moveTo>
                  <a:lnTo>
                    <a:pt x="5841492" y="207263"/>
                  </a:lnTo>
                </a:path>
                <a:path w="5842000" h="6784975">
                  <a:moveTo>
                    <a:pt x="5807964" y="131063"/>
                  </a:moveTo>
                  <a:lnTo>
                    <a:pt x="5841492" y="131063"/>
                  </a:lnTo>
                </a:path>
                <a:path w="5842000" h="6784975">
                  <a:moveTo>
                    <a:pt x="5807964" y="65531"/>
                  </a:moveTo>
                  <a:lnTo>
                    <a:pt x="5841492" y="65531"/>
                  </a:lnTo>
                </a:path>
              </a:pathLst>
            </a:custGeom>
            <a:ln w="476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" name="object 114"/>
            <p:cNvSpPr/>
            <p:nvPr/>
          </p:nvSpPr>
          <p:spPr>
            <a:xfrm>
              <a:off x="2141982" y="6906767"/>
              <a:ext cx="208279" cy="214629"/>
            </a:xfrm>
            <a:custGeom>
              <a:avLst/>
              <a:gdLst/>
              <a:ahLst/>
              <a:cxnLst/>
              <a:rect l="l" t="t" r="r" b="b"/>
              <a:pathLst>
                <a:path w="208280" h="214629">
                  <a:moveTo>
                    <a:pt x="208025" y="107061"/>
                  </a:moveTo>
                  <a:lnTo>
                    <a:pt x="199262" y="63912"/>
                  </a:lnTo>
                  <a:lnTo>
                    <a:pt x="174497" y="28194"/>
                  </a:lnTo>
                  <a:lnTo>
                    <a:pt x="137731" y="5715"/>
                  </a:lnTo>
                  <a:lnTo>
                    <a:pt x="103822" y="0"/>
                  </a:lnTo>
                  <a:lnTo>
                    <a:pt x="95440" y="285"/>
                  </a:lnTo>
                  <a:lnTo>
                    <a:pt x="54482" y="12763"/>
                  </a:lnTo>
                  <a:lnTo>
                    <a:pt x="21812" y="41148"/>
                  </a:lnTo>
                  <a:lnTo>
                    <a:pt x="3143" y="80676"/>
                  </a:lnTo>
                  <a:lnTo>
                    <a:pt x="0" y="107061"/>
                  </a:lnTo>
                  <a:lnTo>
                    <a:pt x="285" y="115919"/>
                  </a:lnTo>
                  <a:lnTo>
                    <a:pt x="12477" y="157829"/>
                  </a:lnTo>
                  <a:lnTo>
                    <a:pt x="40005" y="191452"/>
                  </a:lnTo>
                  <a:lnTo>
                    <a:pt x="78390" y="210788"/>
                  </a:lnTo>
                  <a:lnTo>
                    <a:pt x="103822" y="214122"/>
                  </a:lnTo>
                  <a:lnTo>
                    <a:pt x="112585" y="213645"/>
                  </a:lnTo>
                  <a:lnTo>
                    <a:pt x="153542" y="201168"/>
                  </a:lnTo>
                  <a:lnTo>
                    <a:pt x="186023" y="172783"/>
                  </a:lnTo>
                  <a:lnTo>
                    <a:pt x="204882" y="133254"/>
                  </a:lnTo>
                  <a:lnTo>
                    <a:pt x="208025" y="107061"/>
                  </a:lnTo>
                </a:path>
              </a:pathLst>
            </a:custGeom>
            <a:ln w="188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" name="object 115"/>
            <p:cNvSpPr/>
            <p:nvPr/>
          </p:nvSpPr>
          <p:spPr>
            <a:xfrm>
              <a:off x="2089880" y="7014114"/>
              <a:ext cx="52705" cy="0"/>
            </a:xfrm>
            <a:custGeom>
              <a:avLst/>
              <a:gdLst/>
              <a:ahLst/>
              <a:cxnLst/>
              <a:rect l="l" t="t" r="r" b="b"/>
              <a:pathLst>
                <a:path w="52705">
                  <a:moveTo>
                    <a:pt x="0" y="0"/>
                  </a:moveTo>
                  <a:lnTo>
                    <a:pt x="52101" y="0"/>
                  </a:lnTo>
                </a:path>
              </a:pathLst>
            </a:custGeom>
            <a:ln w="188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6" name="object 116"/>
          <p:cNvSpPr txBox="1"/>
          <p:nvPr/>
        </p:nvSpPr>
        <p:spPr>
          <a:xfrm>
            <a:off x="1129713" y="4033417"/>
            <a:ext cx="98184" cy="103210"/>
          </a:xfrm>
          <a:prstGeom prst="rect">
            <a:avLst/>
          </a:prstGeom>
        </p:spPr>
        <p:txBody>
          <a:bodyPr vert="horz" wrap="square" lIns="0" tIns="10772" rIns="0" bIns="0" rtlCol="0">
            <a:spAutoFit/>
          </a:bodyPr>
          <a:lstStyle/>
          <a:p>
            <a:pPr marL="10259">
              <a:spcBef>
                <a:spcPts val="85"/>
              </a:spcBef>
            </a:pPr>
            <a:r>
              <a:rPr sz="600" spc="-8" dirty="0">
                <a:latin typeface="Microsoft Sans Serif"/>
                <a:cs typeface="Microsoft Sans Serif"/>
              </a:rPr>
              <a:t>.</a:t>
            </a:r>
            <a:r>
              <a:rPr sz="600" dirty="0">
                <a:latin typeface="Microsoft Sans Serif"/>
                <a:cs typeface="Microsoft Sans Serif"/>
              </a:rPr>
              <a:t>1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117" name="object 117"/>
          <p:cNvSpPr txBox="1"/>
          <p:nvPr/>
        </p:nvSpPr>
        <p:spPr>
          <a:xfrm>
            <a:off x="1153710" y="3162539"/>
            <a:ext cx="74420" cy="103210"/>
          </a:xfrm>
          <a:prstGeom prst="rect">
            <a:avLst/>
          </a:prstGeom>
        </p:spPr>
        <p:txBody>
          <a:bodyPr vert="horz" wrap="square" lIns="0" tIns="10772" rIns="0" bIns="0" rtlCol="0">
            <a:spAutoFit/>
          </a:bodyPr>
          <a:lstStyle/>
          <a:p>
            <a:pPr marL="10259">
              <a:spcBef>
                <a:spcPts val="85"/>
              </a:spcBef>
            </a:pPr>
            <a:r>
              <a:rPr sz="600" dirty="0">
                <a:latin typeface="Microsoft Sans Serif"/>
                <a:cs typeface="Microsoft Sans Serif"/>
              </a:rPr>
              <a:t>1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118" name="object 118"/>
          <p:cNvSpPr txBox="1"/>
          <p:nvPr/>
        </p:nvSpPr>
        <p:spPr>
          <a:xfrm>
            <a:off x="1104201" y="2292664"/>
            <a:ext cx="124449" cy="103210"/>
          </a:xfrm>
          <a:prstGeom prst="rect">
            <a:avLst/>
          </a:prstGeom>
        </p:spPr>
        <p:txBody>
          <a:bodyPr vert="horz" wrap="square" lIns="0" tIns="10772" rIns="0" bIns="0" rtlCol="0">
            <a:spAutoFit/>
          </a:bodyPr>
          <a:lstStyle/>
          <a:p>
            <a:pPr marL="10259">
              <a:spcBef>
                <a:spcPts val="85"/>
              </a:spcBef>
            </a:pPr>
            <a:r>
              <a:rPr sz="600" dirty="0">
                <a:latin typeface="Microsoft Sans Serif"/>
                <a:cs typeface="Microsoft Sans Serif"/>
              </a:rPr>
              <a:t>10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119" name="object 119"/>
          <p:cNvSpPr txBox="1"/>
          <p:nvPr/>
        </p:nvSpPr>
        <p:spPr>
          <a:xfrm>
            <a:off x="1054648" y="1422765"/>
            <a:ext cx="173855" cy="103210"/>
          </a:xfrm>
          <a:prstGeom prst="rect">
            <a:avLst/>
          </a:prstGeom>
        </p:spPr>
        <p:txBody>
          <a:bodyPr vert="horz" wrap="square" lIns="0" tIns="10772" rIns="0" bIns="0" rtlCol="0">
            <a:spAutoFit/>
          </a:bodyPr>
          <a:lstStyle/>
          <a:p>
            <a:pPr marL="10259">
              <a:spcBef>
                <a:spcPts val="85"/>
              </a:spcBef>
            </a:pPr>
            <a:r>
              <a:rPr sz="600" dirty="0">
                <a:latin typeface="Microsoft Sans Serif"/>
                <a:cs typeface="Microsoft Sans Serif"/>
              </a:rPr>
              <a:t>100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120" name="object 120"/>
          <p:cNvSpPr txBox="1"/>
          <p:nvPr/>
        </p:nvSpPr>
        <p:spPr>
          <a:xfrm>
            <a:off x="1080160" y="4487915"/>
            <a:ext cx="148215" cy="103210"/>
          </a:xfrm>
          <a:prstGeom prst="rect">
            <a:avLst/>
          </a:prstGeom>
        </p:spPr>
        <p:txBody>
          <a:bodyPr vert="horz" wrap="square" lIns="0" tIns="10772" rIns="0" bIns="0" rtlCol="0">
            <a:spAutoFit/>
          </a:bodyPr>
          <a:lstStyle/>
          <a:p>
            <a:pPr marL="10259">
              <a:spcBef>
                <a:spcPts val="85"/>
              </a:spcBef>
            </a:pPr>
            <a:r>
              <a:rPr sz="600" spc="-8" dirty="0">
                <a:latin typeface="Microsoft Sans Serif"/>
                <a:cs typeface="Microsoft Sans Serif"/>
              </a:rPr>
              <a:t>.</a:t>
            </a:r>
            <a:r>
              <a:rPr sz="600" dirty="0">
                <a:latin typeface="Microsoft Sans Serif"/>
                <a:cs typeface="Microsoft Sans Serif"/>
              </a:rPr>
              <a:t>03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121" name="object 121"/>
          <p:cNvSpPr txBox="1"/>
          <p:nvPr/>
        </p:nvSpPr>
        <p:spPr>
          <a:xfrm>
            <a:off x="1080160" y="4295335"/>
            <a:ext cx="148215" cy="103210"/>
          </a:xfrm>
          <a:prstGeom prst="rect">
            <a:avLst/>
          </a:prstGeom>
        </p:spPr>
        <p:txBody>
          <a:bodyPr vert="horz" wrap="square" lIns="0" tIns="10772" rIns="0" bIns="0" rtlCol="0">
            <a:spAutoFit/>
          </a:bodyPr>
          <a:lstStyle/>
          <a:p>
            <a:pPr marL="10259">
              <a:spcBef>
                <a:spcPts val="85"/>
              </a:spcBef>
            </a:pPr>
            <a:r>
              <a:rPr sz="600" spc="-8" dirty="0">
                <a:latin typeface="Microsoft Sans Serif"/>
                <a:cs typeface="Microsoft Sans Serif"/>
              </a:rPr>
              <a:t>.</a:t>
            </a:r>
            <a:r>
              <a:rPr sz="600" dirty="0">
                <a:latin typeface="Microsoft Sans Serif"/>
                <a:cs typeface="Microsoft Sans Serif"/>
              </a:rPr>
              <a:t>05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122" name="object 122"/>
          <p:cNvSpPr txBox="1"/>
          <p:nvPr/>
        </p:nvSpPr>
        <p:spPr>
          <a:xfrm>
            <a:off x="1129713" y="3618005"/>
            <a:ext cx="98184" cy="103210"/>
          </a:xfrm>
          <a:prstGeom prst="rect">
            <a:avLst/>
          </a:prstGeom>
        </p:spPr>
        <p:txBody>
          <a:bodyPr vert="horz" wrap="square" lIns="0" tIns="10772" rIns="0" bIns="0" rtlCol="0">
            <a:spAutoFit/>
          </a:bodyPr>
          <a:lstStyle/>
          <a:p>
            <a:pPr marL="10259">
              <a:spcBef>
                <a:spcPts val="85"/>
              </a:spcBef>
            </a:pPr>
            <a:r>
              <a:rPr sz="600" spc="-8" dirty="0">
                <a:latin typeface="Microsoft Sans Serif"/>
                <a:cs typeface="Microsoft Sans Serif"/>
              </a:rPr>
              <a:t>.</a:t>
            </a:r>
            <a:r>
              <a:rPr sz="600" dirty="0">
                <a:latin typeface="Microsoft Sans Serif"/>
                <a:cs typeface="Microsoft Sans Serif"/>
              </a:rPr>
              <a:t>3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123" name="object 123"/>
          <p:cNvSpPr txBox="1"/>
          <p:nvPr/>
        </p:nvSpPr>
        <p:spPr>
          <a:xfrm>
            <a:off x="1129713" y="3424492"/>
            <a:ext cx="98184" cy="103210"/>
          </a:xfrm>
          <a:prstGeom prst="rect">
            <a:avLst/>
          </a:prstGeom>
        </p:spPr>
        <p:txBody>
          <a:bodyPr vert="horz" wrap="square" lIns="0" tIns="10772" rIns="0" bIns="0" rtlCol="0">
            <a:spAutoFit/>
          </a:bodyPr>
          <a:lstStyle/>
          <a:p>
            <a:pPr marL="10259">
              <a:spcBef>
                <a:spcPts val="85"/>
              </a:spcBef>
            </a:pPr>
            <a:r>
              <a:rPr sz="600" spc="-8" dirty="0">
                <a:latin typeface="Microsoft Sans Serif"/>
                <a:cs typeface="Microsoft Sans Serif"/>
              </a:rPr>
              <a:t>.</a:t>
            </a:r>
            <a:r>
              <a:rPr sz="600" dirty="0">
                <a:latin typeface="Microsoft Sans Serif"/>
                <a:cs typeface="Microsoft Sans Serif"/>
              </a:rPr>
              <a:t>5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124" name="object 124"/>
          <p:cNvSpPr txBox="1"/>
          <p:nvPr/>
        </p:nvSpPr>
        <p:spPr>
          <a:xfrm>
            <a:off x="1153710" y="2748113"/>
            <a:ext cx="74420" cy="103210"/>
          </a:xfrm>
          <a:prstGeom prst="rect">
            <a:avLst/>
          </a:prstGeom>
        </p:spPr>
        <p:txBody>
          <a:bodyPr vert="horz" wrap="square" lIns="0" tIns="10772" rIns="0" bIns="0" rtlCol="0">
            <a:spAutoFit/>
          </a:bodyPr>
          <a:lstStyle/>
          <a:p>
            <a:pPr marL="10259">
              <a:spcBef>
                <a:spcPts val="85"/>
              </a:spcBef>
            </a:pPr>
            <a:r>
              <a:rPr sz="600" dirty="0">
                <a:latin typeface="Microsoft Sans Serif"/>
                <a:cs typeface="Microsoft Sans Serif"/>
              </a:rPr>
              <a:t>3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125" name="object 125"/>
          <p:cNvSpPr txBox="1"/>
          <p:nvPr/>
        </p:nvSpPr>
        <p:spPr>
          <a:xfrm>
            <a:off x="1153710" y="2554618"/>
            <a:ext cx="74420" cy="103210"/>
          </a:xfrm>
          <a:prstGeom prst="rect">
            <a:avLst/>
          </a:prstGeom>
        </p:spPr>
        <p:txBody>
          <a:bodyPr vert="horz" wrap="square" lIns="0" tIns="10772" rIns="0" bIns="0" rtlCol="0">
            <a:spAutoFit/>
          </a:bodyPr>
          <a:lstStyle/>
          <a:p>
            <a:pPr marL="10259">
              <a:spcBef>
                <a:spcPts val="85"/>
              </a:spcBef>
            </a:pPr>
            <a:r>
              <a:rPr sz="600" dirty="0">
                <a:latin typeface="Microsoft Sans Serif"/>
                <a:cs typeface="Microsoft Sans Serif"/>
              </a:rPr>
              <a:t>5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126" name="object 126"/>
          <p:cNvSpPr txBox="1"/>
          <p:nvPr/>
        </p:nvSpPr>
        <p:spPr>
          <a:xfrm>
            <a:off x="1104201" y="1877252"/>
            <a:ext cx="124449" cy="103210"/>
          </a:xfrm>
          <a:prstGeom prst="rect">
            <a:avLst/>
          </a:prstGeom>
        </p:spPr>
        <p:txBody>
          <a:bodyPr vert="horz" wrap="square" lIns="0" tIns="10772" rIns="0" bIns="0" rtlCol="0">
            <a:spAutoFit/>
          </a:bodyPr>
          <a:lstStyle/>
          <a:p>
            <a:pPr marL="10259">
              <a:spcBef>
                <a:spcPts val="85"/>
              </a:spcBef>
            </a:pPr>
            <a:r>
              <a:rPr sz="600" dirty="0">
                <a:latin typeface="Microsoft Sans Serif"/>
                <a:cs typeface="Microsoft Sans Serif"/>
              </a:rPr>
              <a:t>30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127" name="object 127"/>
          <p:cNvSpPr txBox="1"/>
          <p:nvPr/>
        </p:nvSpPr>
        <p:spPr>
          <a:xfrm>
            <a:off x="1104201" y="1684715"/>
            <a:ext cx="124449" cy="103210"/>
          </a:xfrm>
          <a:prstGeom prst="rect">
            <a:avLst/>
          </a:prstGeom>
        </p:spPr>
        <p:txBody>
          <a:bodyPr vert="horz" wrap="square" lIns="0" tIns="10772" rIns="0" bIns="0" rtlCol="0">
            <a:spAutoFit/>
          </a:bodyPr>
          <a:lstStyle/>
          <a:p>
            <a:pPr marL="10259">
              <a:spcBef>
                <a:spcPts val="85"/>
              </a:spcBef>
            </a:pPr>
            <a:r>
              <a:rPr sz="600" dirty="0">
                <a:latin typeface="Microsoft Sans Serif"/>
                <a:cs typeface="Microsoft Sans Serif"/>
              </a:rPr>
              <a:t>50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128" name="object 128"/>
          <p:cNvSpPr txBox="1"/>
          <p:nvPr/>
        </p:nvSpPr>
        <p:spPr>
          <a:xfrm>
            <a:off x="1054648" y="1007385"/>
            <a:ext cx="173855" cy="103210"/>
          </a:xfrm>
          <a:prstGeom prst="rect">
            <a:avLst/>
          </a:prstGeom>
        </p:spPr>
        <p:txBody>
          <a:bodyPr vert="horz" wrap="square" lIns="0" tIns="10772" rIns="0" bIns="0" rtlCol="0">
            <a:spAutoFit/>
          </a:bodyPr>
          <a:lstStyle/>
          <a:p>
            <a:pPr marL="10259">
              <a:spcBef>
                <a:spcPts val="85"/>
              </a:spcBef>
            </a:pPr>
            <a:r>
              <a:rPr sz="600" dirty="0">
                <a:latin typeface="Microsoft Sans Serif"/>
                <a:cs typeface="Microsoft Sans Serif"/>
              </a:rPr>
              <a:t>300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129" name="object 129"/>
          <p:cNvSpPr txBox="1"/>
          <p:nvPr/>
        </p:nvSpPr>
        <p:spPr>
          <a:xfrm>
            <a:off x="1054648" y="813858"/>
            <a:ext cx="173855" cy="103210"/>
          </a:xfrm>
          <a:prstGeom prst="rect">
            <a:avLst/>
          </a:prstGeom>
        </p:spPr>
        <p:txBody>
          <a:bodyPr vert="horz" wrap="square" lIns="0" tIns="10772" rIns="0" bIns="0" rtlCol="0">
            <a:spAutoFit/>
          </a:bodyPr>
          <a:lstStyle/>
          <a:p>
            <a:pPr marL="10259">
              <a:spcBef>
                <a:spcPts val="85"/>
              </a:spcBef>
            </a:pPr>
            <a:r>
              <a:rPr sz="600" dirty="0">
                <a:latin typeface="Microsoft Sans Serif"/>
                <a:cs typeface="Microsoft Sans Serif"/>
              </a:rPr>
              <a:t>500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130" name="object 130"/>
          <p:cNvSpPr txBox="1"/>
          <p:nvPr/>
        </p:nvSpPr>
        <p:spPr>
          <a:xfrm>
            <a:off x="843784" y="2579658"/>
            <a:ext cx="276999" cy="384439"/>
          </a:xfrm>
          <a:prstGeom prst="rect">
            <a:avLst/>
          </a:prstGeom>
        </p:spPr>
        <p:txBody>
          <a:bodyPr vert="vert270" wrap="square" lIns="0" tIns="1026" rIns="0" bIns="0" rtlCol="0">
            <a:spAutoFit/>
          </a:bodyPr>
          <a:lstStyle/>
          <a:p>
            <a:pPr marL="10259">
              <a:spcBef>
                <a:spcPts val="8"/>
              </a:spcBef>
            </a:pPr>
            <a:r>
              <a:rPr sz="900" dirty="0">
                <a:latin typeface="Microsoft Sans Serif"/>
                <a:cs typeface="Microsoft Sans Serif"/>
              </a:rPr>
              <a:t>Seconds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131" name="object 131"/>
          <p:cNvSpPr txBox="1"/>
          <p:nvPr/>
        </p:nvSpPr>
        <p:spPr>
          <a:xfrm>
            <a:off x="7059857" y="587106"/>
            <a:ext cx="133831" cy="103210"/>
          </a:xfrm>
          <a:prstGeom prst="rect">
            <a:avLst/>
          </a:prstGeom>
        </p:spPr>
        <p:txBody>
          <a:bodyPr vert="horz" wrap="square" lIns="0" tIns="10772" rIns="0" bIns="0" rtlCol="0">
            <a:spAutoFit/>
          </a:bodyPr>
          <a:lstStyle/>
          <a:p>
            <a:pPr marL="10259">
              <a:spcBef>
                <a:spcPts val="85"/>
              </a:spcBef>
            </a:pPr>
            <a:r>
              <a:rPr sz="600" dirty="0">
                <a:latin typeface="Microsoft Sans Serif"/>
                <a:cs typeface="Microsoft Sans Serif"/>
              </a:rPr>
              <a:t>1K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132" name="object 132"/>
          <p:cNvSpPr txBox="1"/>
          <p:nvPr/>
        </p:nvSpPr>
        <p:spPr>
          <a:xfrm>
            <a:off x="7059857" y="4882772"/>
            <a:ext cx="148215" cy="103210"/>
          </a:xfrm>
          <a:prstGeom prst="rect">
            <a:avLst/>
          </a:prstGeom>
        </p:spPr>
        <p:txBody>
          <a:bodyPr vert="horz" wrap="square" lIns="0" tIns="10772" rIns="0" bIns="0" rtlCol="0">
            <a:spAutoFit/>
          </a:bodyPr>
          <a:lstStyle/>
          <a:p>
            <a:pPr marL="10259">
              <a:spcBef>
                <a:spcPts val="85"/>
              </a:spcBef>
            </a:pPr>
            <a:r>
              <a:rPr sz="600" spc="-8" dirty="0">
                <a:latin typeface="Microsoft Sans Serif"/>
                <a:cs typeface="Microsoft Sans Serif"/>
              </a:rPr>
              <a:t>.</a:t>
            </a:r>
            <a:r>
              <a:rPr sz="600" dirty="0">
                <a:latin typeface="Microsoft Sans Serif"/>
                <a:cs typeface="Microsoft Sans Serif"/>
              </a:rPr>
              <a:t>01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133" name="object 133"/>
          <p:cNvSpPr txBox="1"/>
          <p:nvPr/>
        </p:nvSpPr>
        <p:spPr>
          <a:xfrm>
            <a:off x="7059858" y="4033417"/>
            <a:ext cx="98184" cy="103210"/>
          </a:xfrm>
          <a:prstGeom prst="rect">
            <a:avLst/>
          </a:prstGeom>
        </p:spPr>
        <p:txBody>
          <a:bodyPr vert="horz" wrap="square" lIns="0" tIns="10772" rIns="0" bIns="0" rtlCol="0">
            <a:spAutoFit/>
          </a:bodyPr>
          <a:lstStyle/>
          <a:p>
            <a:pPr marL="10259">
              <a:spcBef>
                <a:spcPts val="85"/>
              </a:spcBef>
            </a:pPr>
            <a:r>
              <a:rPr sz="600" spc="-8" dirty="0">
                <a:latin typeface="Microsoft Sans Serif"/>
                <a:cs typeface="Microsoft Sans Serif"/>
              </a:rPr>
              <a:t>.</a:t>
            </a:r>
            <a:r>
              <a:rPr sz="600" dirty="0">
                <a:latin typeface="Microsoft Sans Serif"/>
                <a:cs typeface="Microsoft Sans Serif"/>
              </a:rPr>
              <a:t>1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134" name="object 134"/>
          <p:cNvSpPr txBox="1"/>
          <p:nvPr/>
        </p:nvSpPr>
        <p:spPr>
          <a:xfrm>
            <a:off x="7059857" y="3162539"/>
            <a:ext cx="74420" cy="103210"/>
          </a:xfrm>
          <a:prstGeom prst="rect">
            <a:avLst/>
          </a:prstGeom>
        </p:spPr>
        <p:txBody>
          <a:bodyPr vert="horz" wrap="square" lIns="0" tIns="10772" rIns="0" bIns="0" rtlCol="0">
            <a:spAutoFit/>
          </a:bodyPr>
          <a:lstStyle/>
          <a:p>
            <a:pPr marL="10259">
              <a:spcBef>
                <a:spcPts val="85"/>
              </a:spcBef>
            </a:pPr>
            <a:r>
              <a:rPr sz="600" dirty="0">
                <a:latin typeface="Microsoft Sans Serif"/>
                <a:cs typeface="Microsoft Sans Serif"/>
              </a:rPr>
              <a:t>1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135" name="object 135"/>
          <p:cNvSpPr txBox="1"/>
          <p:nvPr/>
        </p:nvSpPr>
        <p:spPr>
          <a:xfrm>
            <a:off x="7059857" y="2292664"/>
            <a:ext cx="124449" cy="103210"/>
          </a:xfrm>
          <a:prstGeom prst="rect">
            <a:avLst/>
          </a:prstGeom>
        </p:spPr>
        <p:txBody>
          <a:bodyPr vert="horz" wrap="square" lIns="0" tIns="10772" rIns="0" bIns="0" rtlCol="0">
            <a:spAutoFit/>
          </a:bodyPr>
          <a:lstStyle/>
          <a:p>
            <a:pPr marL="10259">
              <a:spcBef>
                <a:spcPts val="85"/>
              </a:spcBef>
            </a:pPr>
            <a:r>
              <a:rPr sz="600" dirty="0">
                <a:latin typeface="Microsoft Sans Serif"/>
                <a:cs typeface="Microsoft Sans Serif"/>
              </a:rPr>
              <a:t>10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136" name="object 136"/>
          <p:cNvSpPr txBox="1"/>
          <p:nvPr/>
        </p:nvSpPr>
        <p:spPr>
          <a:xfrm>
            <a:off x="7059857" y="1422765"/>
            <a:ext cx="173855" cy="103210"/>
          </a:xfrm>
          <a:prstGeom prst="rect">
            <a:avLst/>
          </a:prstGeom>
        </p:spPr>
        <p:txBody>
          <a:bodyPr vert="horz" wrap="square" lIns="0" tIns="10772" rIns="0" bIns="0" rtlCol="0">
            <a:spAutoFit/>
          </a:bodyPr>
          <a:lstStyle/>
          <a:p>
            <a:pPr marL="10259">
              <a:spcBef>
                <a:spcPts val="85"/>
              </a:spcBef>
            </a:pPr>
            <a:r>
              <a:rPr sz="600" dirty="0">
                <a:latin typeface="Microsoft Sans Serif"/>
                <a:cs typeface="Microsoft Sans Serif"/>
              </a:rPr>
              <a:t>100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137" name="object 137"/>
          <p:cNvSpPr txBox="1"/>
          <p:nvPr/>
        </p:nvSpPr>
        <p:spPr>
          <a:xfrm>
            <a:off x="7059857" y="4487915"/>
            <a:ext cx="148215" cy="103210"/>
          </a:xfrm>
          <a:prstGeom prst="rect">
            <a:avLst/>
          </a:prstGeom>
        </p:spPr>
        <p:txBody>
          <a:bodyPr vert="horz" wrap="square" lIns="0" tIns="10772" rIns="0" bIns="0" rtlCol="0">
            <a:spAutoFit/>
          </a:bodyPr>
          <a:lstStyle/>
          <a:p>
            <a:pPr marL="10259">
              <a:spcBef>
                <a:spcPts val="85"/>
              </a:spcBef>
            </a:pPr>
            <a:r>
              <a:rPr sz="600" spc="-8" dirty="0">
                <a:latin typeface="Microsoft Sans Serif"/>
                <a:cs typeface="Microsoft Sans Serif"/>
              </a:rPr>
              <a:t>.</a:t>
            </a:r>
            <a:r>
              <a:rPr sz="600" dirty="0">
                <a:latin typeface="Microsoft Sans Serif"/>
                <a:cs typeface="Microsoft Sans Serif"/>
              </a:rPr>
              <a:t>03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138" name="object 138"/>
          <p:cNvSpPr txBox="1"/>
          <p:nvPr/>
        </p:nvSpPr>
        <p:spPr>
          <a:xfrm>
            <a:off x="7059857" y="4295335"/>
            <a:ext cx="148215" cy="103210"/>
          </a:xfrm>
          <a:prstGeom prst="rect">
            <a:avLst/>
          </a:prstGeom>
        </p:spPr>
        <p:txBody>
          <a:bodyPr vert="horz" wrap="square" lIns="0" tIns="10772" rIns="0" bIns="0" rtlCol="0">
            <a:spAutoFit/>
          </a:bodyPr>
          <a:lstStyle/>
          <a:p>
            <a:pPr marL="10259">
              <a:spcBef>
                <a:spcPts val="85"/>
              </a:spcBef>
            </a:pPr>
            <a:r>
              <a:rPr sz="600" spc="-8" dirty="0">
                <a:latin typeface="Microsoft Sans Serif"/>
                <a:cs typeface="Microsoft Sans Serif"/>
              </a:rPr>
              <a:t>.</a:t>
            </a:r>
            <a:r>
              <a:rPr sz="600" dirty="0">
                <a:latin typeface="Microsoft Sans Serif"/>
                <a:cs typeface="Microsoft Sans Serif"/>
              </a:rPr>
              <a:t>05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139" name="object 139"/>
          <p:cNvSpPr txBox="1"/>
          <p:nvPr/>
        </p:nvSpPr>
        <p:spPr>
          <a:xfrm>
            <a:off x="7059858" y="3618005"/>
            <a:ext cx="98184" cy="103210"/>
          </a:xfrm>
          <a:prstGeom prst="rect">
            <a:avLst/>
          </a:prstGeom>
        </p:spPr>
        <p:txBody>
          <a:bodyPr vert="horz" wrap="square" lIns="0" tIns="10772" rIns="0" bIns="0" rtlCol="0">
            <a:spAutoFit/>
          </a:bodyPr>
          <a:lstStyle/>
          <a:p>
            <a:pPr marL="10259">
              <a:spcBef>
                <a:spcPts val="85"/>
              </a:spcBef>
            </a:pPr>
            <a:r>
              <a:rPr sz="600" spc="-8" dirty="0">
                <a:latin typeface="Microsoft Sans Serif"/>
                <a:cs typeface="Microsoft Sans Serif"/>
              </a:rPr>
              <a:t>.</a:t>
            </a:r>
            <a:r>
              <a:rPr sz="600" dirty="0">
                <a:latin typeface="Microsoft Sans Serif"/>
                <a:cs typeface="Microsoft Sans Serif"/>
              </a:rPr>
              <a:t>3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140" name="object 140"/>
          <p:cNvSpPr txBox="1"/>
          <p:nvPr/>
        </p:nvSpPr>
        <p:spPr>
          <a:xfrm>
            <a:off x="7059858" y="3424492"/>
            <a:ext cx="98184" cy="103210"/>
          </a:xfrm>
          <a:prstGeom prst="rect">
            <a:avLst/>
          </a:prstGeom>
        </p:spPr>
        <p:txBody>
          <a:bodyPr vert="horz" wrap="square" lIns="0" tIns="10772" rIns="0" bIns="0" rtlCol="0">
            <a:spAutoFit/>
          </a:bodyPr>
          <a:lstStyle/>
          <a:p>
            <a:pPr marL="10259">
              <a:spcBef>
                <a:spcPts val="85"/>
              </a:spcBef>
            </a:pPr>
            <a:r>
              <a:rPr sz="600" spc="-8" dirty="0">
                <a:latin typeface="Microsoft Sans Serif"/>
                <a:cs typeface="Microsoft Sans Serif"/>
              </a:rPr>
              <a:t>.</a:t>
            </a:r>
            <a:r>
              <a:rPr sz="600" dirty="0">
                <a:latin typeface="Microsoft Sans Serif"/>
                <a:cs typeface="Microsoft Sans Serif"/>
              </a:rPr>
              <a:t>5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141" name="object 141"/>
          <p:cNvSpPr txBox="1"/>
          <p:nvPr/>
        </p:nvSpPr>
        <p:spPr>
          <a:xfrm>
            <a:off x="7059857" y="2748113"/>
            <a:ext cx="74420" cy="103210"/>
          </a:xfrm>
          <a:prstGeom prst="rect">
            <a:avLst/>
          </a:prstGeom>
        </p:spPr>
        <p:txBody>
          <a:bodyPr vert="horz" wrap="square" lIns="0" tIns="10772" rIns="0" bIns="0" rtlCol="0">
            <a:spAutoFit/>
          </a:bodyPr>
          <a:lstStyle/>
          <a:p>
            <a:pPr marL="10259">
              <a:spcBef>
                <a:spcPts val="85"/>
              </a:spcBef>
            </a:pPr>
            <a:r>
              <a:rPr sz="600" dirty="0">
                <a:latin typeface="Microsoft Sans Serif"/>
                <a:cs typeface="Microsoft Sans Serif"/>
              </a:rPr>
              <a:t>3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142" name="object 142"/>
          <p:cNvSpPr txBox="1"/>
          <p:nvPr/>
        </p:nvSpPr>
        <p:spPr>
          <a:xfrm>
            <a:off x="7059857" y="2554618"/>
            <a:ext cx="74420" cy="103210"/>
          </a:xfrm>
          <a:prstGeom prst="rect">
            <a:avLst/>
          </a:prstGeom>
        </p:spPr>
        <p:txBody>
          <a:bodyPr vert="horz" wrap="square" lIns="0" tIns="10772" rIns="0" bIns="0" rtlCol="0">
            <a:spAutoFit/>
          </a:bodyPr>
          <a:lstStyle/>
          <a:p>
            <a:pPr marL="10259">
              <a:spcBef>
                <a:spcPts val="85"/>
              </a:spcBef>
            </a:pPr>
            <a:r>
              <a:rPr sz="600" dirty="0">
                <a:latin typeface="Microsoft Sans Serif"/>
                <a:cs typeface="Microsoft Sans Serif"/>
              </a:rPr>
              <a:t>5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143" name="object 143"/>
          <p:cNvSpPr txBox="1"/>
          <p:nvPr/>
        </p:nvSpPr>
        <p:spPr>
          <a:xfrm>
            <a:off x="7059857" y="1877252"/>
            <a:ext cx="124449" cy="103210"/>
          </a:xfrm>
          <a:prstGeom prst="rect">
            <a:avLst/>
          </a:prstGeom>
        </p:spPr>
        <p:txBody>
          <a:bodyPr vert="horz" wrap="square" lIns="0" tIns="10772" rIns="0" bIns="0" rtlCol="0">
            <a:spAutoFit/>
          </a:bodyPr>
          <a:lstStyle/>
          <a:p>
            <a:pPr marL="10259">
              <a:spcBef>
                <a:spcPts val="85"/>
              </a:spcBef>
            </a:pPr>
            <a:r>
              <a:rPr sz="600" dirty="0">
                <a:latin typeface="Microsoft Sans Serif"/>
                <a:cs typeface="Microsoft Sans Serif"/>
              </a:rPr>
              <a:t>30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144" name="object 144"/>
          <p:cNvSpPr txBox="1"/>
          <p:nvPr/>
        </p:nvSpPr>
        <p:spPr>
          <a:xfrm>
            <a:off x="7059857" y="1684715"/>
            <a:ext cx="124449" cy="103210"/>
          </a:xfrm>
          <a:prstGeom prst="rect">
            <a:avLst/>
          </a:prstGeom>
        </p:spPr>
        <p:txBody>
          <a:bodyPr vert="horz" wrap="square" lIns="0" tIns="10772" rIns="0" bIns="0" rtlCol="0">
            <a:spAutoFit/>
          </a:bodyPr>
          <a:lstStyle/>
          <a:p>
            <a:pPr marL="10259">
              <a:spcBef>
                <a:spcPts val="85"/>
              </a:spcBef>
            </a:pPr>
            <a:r>
              <a:rPr sz="600" dirty="0">
                <a:latin typeface="Microsoft Sans Serif"/>
                <a:cs typeface="Microsoft Sans Serif"/>
              </a:rPr>
              <a:t>50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145" name="object 145"/>
          <p:cNvSpPr txBox="1"/>
          <p:nvPr/>
        </p:nvSpPr>
        <p:spPr>
          <a:xfrm>
            <a:off x="7059857" y="1007385"/>
            <a:ext cx="173855" cy="103210"/>
          </a:xfrm>
          <a:prstGeom prst="rect">
            <a:avLst/>
          </a:prstGeom>
        </p:spPr>
        <p:txBody>
          <a:bodyPr vert="horz" wrap="square" lIns="0" tIns="10772" rIns="0" bIns="0" rtlCol="0">
            <a:spAutoFit/>
          </a:bodyPr>
          <a:lstStyle/>
          <a:p>
            <a:pPr marL="10259">
              <a:spcBef>
                <a:spcPts val="85"/>
              </a:spcBef>
            </a:pPr>
            <a:r>
              <a:rPr sz="600" dirty="0">
                <a:latin typeface="Microsoft Sans Serif"/>
                <a:cs typeface="Microsoft Sans Serif"/>
              </a:rPr>
              <a:t>300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146" name="object 146"/>
          <p:cNvSpPr txBox="1"/>
          <p:nvPr/>
        </p:nvSpPr>
        <p:spPr>
          <a:xfrm>
            <a:off x="7059857" y="813858"/>
            <a:ext cx="173855" cy="103210"/>
          </a:xfrm>
          <a:prstGeom prst="rect">
            <a:avLst/>
          </a:prstGeom>
        </p:spPr>
        <p:txBody>
          <a:bodyPr vert="horz" wrap="square" lIns="0" tIns="10772" rIns="0" bIns="0" rtlCol="0">
            <a:spAutoFit/>
          </a:bodyPr>
          <a:lstStyle/>
          <a:p>
            <a:pPr marL="10259">
              <a:spcBef>
                <a:spcPts val="85"/>
              </a:spcBef>
            </a:pPr>
            <a:r>
              <a:rPr sz="600" dirty="0">
                <a:latin typeface="Microsoft Sans Serif"/>
                <a:cs typeface="Microsoft Sans Serif"/>
              </a:rPr>
              <a:t>500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147" name="object 147"/>
          <p:cNvSpPr txBox="1"/>
          <p:nvPr/>
        </p:nvSpPr>
        <p:spPr>
          <a:xfrm>
            <a:off x="7155383" y="2580953"/>
            <a:ext cx="276999" cy="380367"/>
          </a:xfrm>
          <a:prstGeom prst="rect">
            <a:avLst/>
          </a:prstGeom>
        </p:spPr>
        <p:txBody>
          <a:bodyPr vert="vert" wrap="square" lIns="0" tIns="1026" rIns="0" bIns="0" rtlCol="0">
            <a:spAutoFit/>
          </a:bodyPr>
          <a:lstStyle/>
          <a:p>
            <a:pPr marL="10259">
              <a:spcBef>
                <a:spcPts val="8"/>
              </a:spcBef>
            </a:pPr>
            <a:r>
              <a:rPr sz="900" dirty="0">
                <a:latin typeface="Microsoft Sans Serif"/>
                <a:cs typeface="Microsoft Sans Serif"/>
              </a:rPr>
              <a:t>S</a:t>
            </a:r>
            <a:r>
              <a:rPr sz="900" spc="-8" dirty="0">
                <a:latin typeface="Microsoft Sans Serif"/>
                <a:cs typeface="Microsoft Sans Serif"/>
              </a:rPr>
              <a:t>e</a:t>
            </a:r>
            <a:r>
              <a:rPr sz="900" dirty="0">
                <a:latin typeface="Microsoft Sans Serif"/>
                <a:cs typeface="Microsoft Sans Serif"/>
              </a:rPr>
              <a:t>c</a:t>
            </a:r>
            <a:r>
              <a:rPr sz="900" spc="-8" dirty="0">
                <a:latin typeface="Microsoft Sans Serif"/>
                <a:cs typeface="Microsoft Sans Serif"/>
              </a:rPr>
              <a:t>on</a:t>
            </a:r>
            <a:r>
              <a:rPr sz="900" dirty="0">
                <a:latin typeface="Microsoft Sans Serif"/>
                <a:cs typeface="Microsoft Sans Serif"/>
              </a:rPr>
              <a:t>ds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148" name="object 148"/>
          <p:cNvSpPr txBox="1"/>
          <p:nvPr/>
        </p:nvSpPr>
        <p:spPr>
          <a:xfrm>
            <a:off x="6396318" y="5162183"/>
            <a:ext cx="619750" cy="72951"/>
          </a:xfrm>
          <a:prstGeom prst="rect">
            <a:avLst/>
          </a:prstGeom>
        </p:spPr>
        <p:txBody>
          <a:bodyPr vert="horz" wrap="square" lIns="0" tIns="11285" rIns="0" bIns="0" rtlCol="0">
            <a:spAutoFit/>
          </a:bodyPr>
          <a:lstStyle/>
          <a:p>
            <a:pPr marL="10259">
              <a:spcBef>
                <a:spcPts val="89"/>
              </a:spcBef>
            </a:pPr>
            <a:r>
              <a:rPr sz="400" spc="4" dirty="0">
                <a:latin typeface="Microsoft Sans Serif"/>
                <a:cs typeface="Microsoft Sans Serif"/>
              </a:rPr>
              <a:t>ETAP</a:t>
            </a:r>
            <a:r>
              <a:rPr sz="400" spc="-20" dirty="0">
                <a:latin typeface="Microsoft Sans Serif"/>
                <a:cs typeface="Microsoft Sans Serif"/>
              </a:rPr>
              <a:t> </a:t>
            </a:r>
            <a:r>
              <a:rPr sz="400" dirty="0">
                <a:latin typeface="Microsoft Sans Serif"/>
                <a:cs typeface="Microsoft Sans Serif"/>
              </a:rPr>
              <a:t>Star</a:t>
            </a:r>
            <a:r>
              <a:rPr sz="400" spc="-16" dirty="0">
                <a:latin typeface="Microsoft Sans Serif"/>
                <a:cs typeface="Microsoft Sans Serif"/>
              </a:rPr>
              <a:t> </a:t>
            </a:r>
            <a:r>
              <a:rPr sz="400" dirty="0">
                <a:latin typeface="Microsoft Sans Serif"/>
                <a:cs typeface="Microsoft Sans Serif"/>
              </a:rPr>
              <a:t>19.0.1C</a:t>
            </a:r>
            <a:endParaRPr sz="400">
              <a:latin typeface="Microsoft Sans Serif"/>
              <a:cs typeface="Microsoft Sans Serif"/>
            </a:endParaRPr>
          </a:p>
        </p:txBody>
      </p:sp>
      <p:graphicFrame>
        <p:nvGraphicFramePr>
          <p:cNvPr id="149" name="object 149"/>
          <p:cNvGraphicFramePr>
            <a:graphicFrameLocks noGrp="1"/>
          </p:cNvGraphicFramePr>
          <p:nvPr/>
        </p:nvGraphicFramePr>
        <p:xfrm>
          <a:off x="1259918" y="5227494"/>
          <a:ext cx="5742853" cy="86401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03028"/>
                <a:gridCol w="1924291"/>
                <a:gridCol w="1915534"/>
              </a:tblGrid>
              <a:tr h="27855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585455">
                <a:tc gridSpan="3">
                  <a:txBody>
                    <a:bodyPr/>
                    <a:lstStyle/>
                    <a:p>
                      <a:pPr marL="71120">
                        <a:lnSpc>
                          <a:spcPct val="100000"/>
                        </a:lnSpc>
                        <a:spcBef>
                          <a:spcPts val="365"/>
                        </a:spcBef>
                        <a:tabLst>
                          <a:tab pos="563245" algn="l"/>
                          <a:tab pos="3903979" algn="l"/>
                        </a:tabLst>
                      </a:pPr>
                      <a:r>
                        <a:rPr sz="500" spc="5" dirty="0">
                          <a:latin typeface="Microsoft Sans Serif"/>
                          <a:cs typeface="Microsoft Sans Serif"/>
                        </a:rPr>
                        <a:t>Project:	</a:t>
                      </a:r>
                      <a:r>
                        <a:rPr sz="500" spc="-10" dirty="0">
                          <a:latin typeface="Microsoft Sans Serif"/>
                          <a:cs typeface="Microsoft Sans Serif"/>
                        </a:rPr>
                        <a:t>Simulacion</a:t>
                      </a:r>
                      <a:r>
                        <a:rPr sz="500" spc="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spc="-5" dirty="0">
                          <a:latin typeface="Microsoft Sans Serif"/>
                          <a:cs typeface="Microsoft Sans Serif"/>
                        </a:rPr>
                        <a:t>CH15deSep	</a:t>
                      </a:r>
                      <a:r>
                        <a:rPr sz="500" spc="5" dirty="0">
                          <a:latin typeface="Microsoft Sans Serif"/>
                          <a:cs typeface="Microsoft Sans Serif"/>
                        </a:rPr>
                        <a:t>Date:</a:t>
                      </a:r>
                      <a:r>
                        <a:rPr sz="500" spc="10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spc="-5" dirty="0">
                          <a:latin typeface="Microsoft Sans Serif"/>
                          <a:cs typeface="Microsoft Sans Serif"/>
                        </a:rPr>
                        <a:t>03-10-2021</a:t>
                      </a:r>
                      <a:r>
                        <a:rPr sz="500" spc="-9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spc="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500">
                        <a:latin typeface="Microsoft Sans Serif"/>
                        <a:cs typeface="Microsoft Sans Serif"/>
                      </a:endParaRPr>
                    </a:p>
                    <a:p>
                      <a:pPr marL="71120">
                        <a:lnSpc>
                          <a:spcPct val="100000"/>
                        </a:lnSpc>
                        <a:spcBef>
                          <a:spcPts val="35"/>
                        </a:spcBef>
                        <a:tabLst>
                          <a:tab pos="3903979" algn="l"/>
                        </a:tabLst>
                      </a:pPr>
                      <a:r>
                        <a:rPr sz="500" spc="5" dirty="0">
                          <a:latin typeface="Microsoft Sans Serif"/>
                          <a:cs typeface="Microsoft Sans Serif"/>
                        </a:rPr>
                        <a:t>Location: </a:t>
                      </a:r>
                      <a:r>
                        <a:rPr sz="500" spc="13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spc="-15" dirty="0">
                          <a:latin typeface="Microsoft Sans Serif"/>
                          <a:cs typeface="Microsoft Sans Serif"/>
                        </a:rPr>
                        <a:t>El</a:t>
                      </a:r>
                      <a:r>
                        <a:rPr sz="500" spc="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spc="-10" dirty="0">
                          <a:latin typeface="Microsoft Sans Serif"/>
                          <a:cs typeface="Microsoft Sans Serif"/>
                        </a:rPr>
                        <a:t>Salvador	</a:t>
                      </a:r>
                      <a:r>
                        <a:rPr sz="500" spc="10" dirty="0">
                          <a:latin typeface="Microsoft Sans Serif"/>
                          <a:cs typeface="Microsoft Sans Serif"/>
                        </a:rPr>
                        <a:t>SN:</a:t>
                      </a:r>
                      <a:endParaRPr sz="500">
                        <a:latin typeface="Microsoft Sans Serif"/>
                        <a:cs typeface="Microsoft Sans Serif"/>
                      </a:endParaRPr>
                    </a:p>
                    <a:p>
                      <a:pPr marL="71120">
                        <a:lnSpc>
                          <a:spcPct val="100000"/>
                        </a:lnSpc>
                        <a:spcBef>
                          <a:spcPts val="50"/>
                        </a:spcBef>
                        <a:tabLst>
                          <a:tab pos="3903979" algn="l"/>
                        </a:tabLst>
                      </a:pPr>
                      <a:r>
                        <a:rPr sz="500" spc="5" dirty="0">
                          <a:latin typeface="Microsoft Sans Serif"/>
                          <a:cs typeface="Microsoft Sans Serif"/>
                        </a:rPr>
                        <a:t>Contract:	Rev: </a:t>
                      </a:r>
                      <a:r>
                        <a:rPr sz="500" spc="15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spc="-5" dirty="0">
                          <a:latin typeface="Microsoft Sans Serif"/>
                          <a:cs typeface="Microsoft Sans Serif"/>
                        </a:rPr>
                        <a:t>Base</a:t>
                      </a:r>
                      <a:endParaRPr sz="500">
                        <a:latin typeface="Microsoft Sans Serif"/>
                        <a:cs typeface="Microsoft Sans Serif"/>
                      </a:endParaRPr>
                    </a:p>
                    <a:p>
                      <a:pPr marL="71120">
                        <a:lnSpc>
                          <a:spcPct val="100000"/>
                        </a:lnSpc>
                        <a:spcBef>
                          <a:spcPts val="35"/>
                        </a:spcBef>
                        <a:tabLst>
                          <a:tab pos="3903979" algn="l"/>
                        </a:tabLst>
                      </a:pPr>
                      <a:r>
                        <a:rPr sz="500" spc="5" dirty="0">
                          <a:latin typeface="Microsoft Sans Serif"/>
                          <a:cs typeface="Microsoft Sans Serif"/>
                        </a:rPr>
                        <a:t>Engineer:</a:t>
                      </a:r>
                      <a:r>
                        <a:rPr sz="500" spc="17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spc="-10" dirty="0">
                          <a:latin typeface="Microsoft Sans Serif"/>
                          <a:cs typeface="Microsoft Sans Serif"/>
                        </a:rPr>
                        <a:t>Jaime</a:t>
                      </a:r>
                      <a:r>
                        <a:rPr sz="500" spc="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spc="-10" dirty="0">
                          <a:latin typeface="Microsoft Sans Serif"/>
                          <a:cs typeface="Microsoft Sans Serif"/>
                        </a:rPr>
                        <a:t>Guevara	</a:t>
                      </a:r>
                      <a:r>
                        <a:rPr sz="500" spc="5" dirty="0">
                          <a:latin typeface="Microsoft Sans Serif"/>
                          <a:cs typeface="Microsoft Sans Serif"/>
                        </a:rPr>
                        <a:t>Fault:</a:t>
                      </a:r>
                      <a:r>
                        <a:rPr sz="500" spc="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spc="-5" dirty="0">
                          <a:latin typeface="Microsoft Sans Serif"/>
                          <a:cs typeface="Microsoft Sans Serif"/>
                        </a:rPr>
                        <a:t>Phase</a:t>
                      </a:r>
                      <a:endParaRPr sz="500">
                        <a:latin typeface="Microsoft Sans Serif"/>
                        <a:cs typeface="Microsoft Sans Serif"/>
                      </a:endParaRPr>
                    </a:p>
                    <a:p>
                      <a:pPr marL="711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500" spc="5" dirty="0">
                          <a:latin typeface="Microsoft Sans Serif"/>
                          <a:cs typeface="Microsoft Sans Serif"/>
                        </a:rPr>
                        <a:t>Filename:</a:t>
                      </a:r>
                      <a:r>
                        <a:rPr sz="500" spc="8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spc="-10" dirty="0">
                          <a:latin typeface="Microsoft Sans Serif"/>
                          <a:cs typeface="Microsoft Sans Serif"/>
                        </a:rPr>
                        <a:t>C:\Users\Jaime</a:t>
                      </a:r>
                      <a:r>
                        <a:rPr sz="500" spc="23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spc="-10" dirty="0">
                          <a:latin typeface="Microsoft Sans Serif"/>
                          <a:cs typeface="Microsoft Sans Serif"/>
                        </a:rPr>
                        <a:t>Guevara\Desktop\Tesis\ETAP\Simulacion\SimulacionC</a:t>
                      </a:r>
                      <a:endParaRPr sz="5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972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</a:tbl>
          </a:graphicData>
        </a:graphic>
      </p:graphicFrame>
      <p:pic>
        <p:nvPicPr>
          <p:cNvPr id="150" name="object 15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66903" y="5334580"/>
            <a:ext cx="318192" cy="55710"/>
          </a:xfrm>
          <a:prstGeom prst="rect">
            <a:avLst/>
          </a:prstGeom>
        </p:spPr>
      </p:pic>
      <p:sp>
        <p:nvSpPr>
          <p:cNvPr id="151" name="object 151"/>
          <p:cNvSpPr txBox="1"/>
          <p:nvPr/>
        </p:nvSpPr>
        <p:spPr>
          <a:xfrm>
            <a:off x="2147273" y="4458132"/>
            <a:ext cx="80048" cy="87821"/>
          </a:xfrm>
          <a:prstGeom prst="rect">
            <a:avLst/>
          </a:prstGeom>
        </p:spPr>
        <p:txBody>
          <a:bodyPr vert="horz" wrap="square" lIns="0" tIns="10772" rIns="0" bIns="0" rtlCol="0">
            <a:spAutoFit/>
          </a:bodyPr>
          <a:lstStyle/>
          <a:p>
            <a:pPr marL="10259">
              <a:spcBef>
                <a:spcPts val="85"/>
              </a:spcBef>
            </a:pPr>
            <a:r>
              <a:rPr sz="500" dirty="0">
                <a:latin typeface="Microsoft Sans Serif"/>
                <a:cs typeface="Microsoft Sans Serif"/>
              </a:rPr>
              <a:t>R</a:t>
            </a:r>
            <a:endParaRPr sz="500">
              <a:latin typeface="Microsoft Sans Serif"/>
              <a:cs typeface="Microsoft Sans Serif"/>
            </a:endParaRPr>
          </a:p>
        </p:txBody>
      </p:sp>
      <p:grpSp>
        <p:nvGrpSpPr>
          <p:cNvPr id="152" name="object 152"/>
          <p:cNvGrpSpPr/>
          <p:nvPr/>
        </p:nvGrpSpPr>
        <p:grpSpPr>
          <a:xfrm>
            <a:off x="1621545" y="4158477"/>
            <a:ext cx="274541" cy="596613"/>
            <a:chOff x="1646491" y="6484143"/>
            <a:chExt cx="278765" cy="930275"/>
          </a:xfrm>
        </p:grpSpPr>
        <p:sp>
          <p:nvSpPr>
            <p:cNvPr id="153" name="object 153"/>
            <p:cNvSpPr/>
            <p:nvPr/>
          </p:nvSpPr>
          <p:spPr>
            <a:xfrm>
              <a:off x="1785556" y="7144893"/>
              <a:ext cx="0" cy="260350"/>
            </a:xfrm>
            <a:custGeom>
              <a:avLst/>
              <a:gdLst/>
              <a:ahLst/>
              <a:cxnLst/>
              <a:rect l="l" t="t" r="r" b="b"/>
              <a:pathLst>
                <a:path h="260350">
                  <a:moveTo>
                    <a:pt x="0" y="259746"/>
                  </a:moveTo>
                  <a:lnTo>
                    <a:pt x="0" y="179736"/>
                  </a:lnTo>
                </a:path>
                <a:path h="260350">
                  <a:moveTo>
                    <a:pt x="0" y="0"/>
                  </a:moveTo>
                  <a:lnTo>
                    <a:pt x="0" y="79914"/>
                  </a:lnTo>
                </a:path>
              </a:pathLst>
            </a:custGeom>
            <a:ln w="187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4" name="object 154"/>
            <p:cNvSpPr/>
            <p:nvPr/>
          </p:nvSpPr>
          <p:spPr>
            <a:xfrm>
              <a:off x="1699069" y="7144893"/>
              <a:ext cx="173355" cy="0"/>
            </a:xfrm>
            <a:custGeom>
              <a:avLst/>
              <a:gdLst/>
              <a:ahLst/>
              <a:cxnLst/>
              <a:rect l="l" t="t" r="r" b="b"/>
              <a:pathLst>
                <a:path w="173355">
                  <a:moveTo>
                    <a:pt x="172973" y="0"/>
                  </a:moveTo>
                  <a:lnTo>
                    <a:pt x="172973" y="0"/>
                  </a:lnTo>
                </a:path>
                <a:path w="173355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FF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5" name="object 155"/>
            <p:cNvSpPr/>
            <p:nvPr/>
          </p:nvSpPr>
          <p:spPr>
            <a:xfrm>
              <a:off x="1738121" y="7227284"/>
              <a:ext cx="95250" cy="95250"/>
            </a:xfrm>
            <a:custGeom>
              <a:avLst/>
              <a:gdLst/>
              <a:ahLst/>
              <a:cxnLst/>
              <a:rect l="l" t="t" r="r" b="b"/>
              <a:pathLst>
                <a:path w="95250" h="95250">
                  <a:moveTo>
                    <a:pt x="94964" y="94963"/>
                  </a:moveTo>
                  <a:lnTo>
                    <a:pt x="0" y="94963"/>
                  </a:lnTo>
                  <a:lnTo>
                    <a:pt x="0" y="0"/>
                  </a:lnTo>
                  <a:lnTo>
                    <a:pt x="94964" y="0"/>
                  </a:lnTo>
                  <a:lnTo>
                    <a:pt x="94964" y="94963"/>
                  </a:lnTo>
                </a:path>
              </a:pathLst>
            </a:custGeom>
            <a:ln w="187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6" name="object 156"/>
            <p:cNvSpPr/>
            <p:nvPr/>
          </p:nvSpPr>
          <p:spPr>
            <a:xfrm>
              <a:off x="1656016" y="6493668"/>
              <a:ext cx="259715" cy="259715"/>
            </a:xfrm>
            <a:custGeom>
              <a:avLst/>
              <a:gdLst/>
              <a:ahLst/>
              <a:cxnLst/>
              <a:rect l="l" t="t" r="r" b="b"/>
              <a:pathLst>
                <a:path w="259714" h="259715">
                  <a:moveTo>
                    <a:pt x="259175" y="129730"/>
                  </a:moveTo>
                  <a:lnTo>
                    <a:pt x="250412" y="82772"/>
                  </a:lnTo>
                  <a:lnTo>
                    <a:pt x="225361" y="42386"/>
                  </a:lnTo>
                  <a:lnTo>
                    <a:pt x="187356" y="13715"/>
                  </a:lnTo>
                  <a:lnTo>
                    <a:pt x="141541" y="571"/>
                  </a:lnTo>
                  <a:lnTo>
                    <a:pt x="129539" y="0"/>
                  </a:lnTo>
                  <a:lnTo>
                    <a:pt x="117633" y="571"/>
                  </a:lnTo>
                  <a:lnTo>
                    <a:pt x="71818" y="13715"/>
                  </a:lnTo>
                  <a:lnTo>
                    <a:pt x="33813" y="42386"/>
                  </a:lnTo>
                  <a:lnTo>
                    <a:pt x="8762" y="82772"/>
                  </a:lnTo>
                  <a:lnTo>
                    <a:pt x="0" y="129730"/>
                  </a:lnTo>
                  <a:lnTo>
                    <a:pt x="666" y="141636"/>
                  </a:lnTo>
                  <a:lnTo>
                    <a:pt x="13620" y="187261"/>
                  </a:lnTo>
                  <a:lnTo>
                    <a:pt x="42290" y="225266"/>
                  </a:lnTo>
                  <a:lnTo>
                    <a:pt x="82867" y="250507"/>
                  </a:lnTo>
                  <a:lnTo>
                    <a:pt x="129539" y="259270"/>
                  </a:lnTo>
                  <a:lnTo>
                    <a:pt x="141541" y="258603"/>
                  </a:lnTo>
                  <a:lnTo>
                    <a:pt x="187356" y="245649"/>
                  </a:lnTo>
                  <a:lnTo>
                    <a:pt x="225361" y="216884"/>
                  </a:lnTo>
                  <a:lnTo>
                    <a:pt x="250412" y="176402"/>
                  </a:lnTo>
                  <a:lnTo>
                    <a:pt x="259175" y="129730"/>
                  </a:lnTo>
                </a:path>
              </a:pathLst>
            </a:custGeom>
            <a:ln w="1884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7" name="object 157"/>
            <p:cNvSpPr/>
            <p:nvPr/>
          </p:nvSpPr>
          <p:spPr>
            <a:xfrm>
              <a:off x="1710213" y="6581108"/>
              <a:ext cx="151130" cy="563880"/>
            </a:xfrm>
            <a:custGeom>
              <a:avLst/>
              <a:gdLst/>
              <a:ahLst/>
              <a:cxnLst/>
              <a:rect l="l" t="t" r="r" b="b"/>
              <a:pathLst>
                <a:path w="151130" h="563879">
                  <a:moveTo>
                    <a:pt x="75342" y="41624"/>
                  </a:moveTo>
                  <a:lnTo>
                    <a:pt x="0" y="0"/>
                  </a:lnTo>
                </a:path>
                <a:path w="151130" h="563879">
                  <a:moveTo>
                    <a:pt x="75342" y="41624"/>
                  </a:moveTo>
                  <a:lnTo>
                    <a:pt x="150780" y="0"/>
                  </a:lnTo>
                </a:path>
                <a:path w="151130" h="563879">
                  <a:moveTo>
                    <a:pt x="75342" y="41624"/>
                  </a:moveTo>
                  <a:lnTo>
                    <a:pt x="75342" y="127444"/>
                  </a:lnTo>
                </a:path>
                <a:path w="151130" h="563879">
                  <a:moveTo>
                    <a:pt x="74961" y="432720"/>
                  </a:moveTo>
                  <a:lnTo>
                    <a:pt x="118395" y="432720"/>
                  </a:lnTo>
                </a:path>
                <a:path w="151130" h="563879">
                  <a:moveTo>
                    <a:pt x="75723" y="302704"/>
                  </a:moveTo>
                  <a:lnTo>
                    <a:pt x="75723" y="563308"/>
                  </a:lnTo>
                </a:path>
              </a:pathLst>
            </a:custGeom>
            <a:ln w="1884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8" name="object 158"/>
            <p:cNvSpPr/>
            <p:nvPr/>
          </p:nvSpPr>
          <p:spPr>
            <a:xfrm>
              <a:off x="1760600" y="6948773"/>
              <a:ext cx="28575" cy="65405"/>
            </a:xfrm>
            <a:custGeom>
              <a:avLst/>
              <a:gdLst/>
              <a:ahLst/>
              <a:cxnLst/>
              <a:rect l="l" t="t" r="r" b="b"/>
              <a:pathLst>
                <a:path w="28575" h="65404">
                  <a:moveTo>
                    <a:pt x="28289" y="190"/>
                  </a:moveTo>
                  <a:lnTo>
                    <a:pt x="27431" y="0"/>
                  </a:lnTo>
                  <a:lnTo>
                    <a:pt x="26384" y="0"/>
                  </a:lnTo>
                  <a:lnTo>
                    <a:pt x="25431" y="0"/>
                  </a:lnTo>
                  <a:lnTo>
                    <a:pt x="15470" y="2543"/>
                  </a:lnTo>
                  <a:lnTo>
                    <a:pt x="7393" y="9489"/>
                  </a:lnTo>
                  <a:lnTo>
                    <a:pt x="1977" y="19810"/>
                  </a:lnTo>
                  <a:lnTo>
                    <a:pt x="0" y="32480"/>
                  </a:lnTo>
                  <a:lnTo>
                    <a:pt x="1977" y="45124"/>
                  </a:lnTo>
                  <a:lnTo>
                    <a:pt x="7393" y="55483"/>
                  </a:lnTo>
                  <a:lnTo>
                    <a:pt x="15470" y="62483"/>
                  </a:lnTo>
                  <a:lnTo>
                    <a:pt x="25431" y="65055"/>
                  </a:lnTo>
                </a:path>
              </a:pathLst>
            </a:custGeom>
            <a:ln w="1884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9" name="object 159"/>
            <p:cNvSpPr/>
            <p:nvPr/>
          </p:nvSpPr>
          <p:spPr>
            <a:xfrm>
              <a:off x="1760696" y="7013828"/>
              <a:ext cx="29209" cy="65405"/>
            </a:xfrm>
            <a:custGeom>
              <a:avLst/>
              <a:gdLst/>
              <a:ahLst/>
              <a:cxnLst/>
              <a:rect l="l" t="t" r="r" b="b"/>
              <a:pathLst>
                <a:path w="29210" h="65404">
                  <a:moveTo>
                    <a:pt x="25526" y="0"/>
                  </a:moveTo>
                  <a:lnTo>
                    <a:pt x="15631" y="2541"/>
                  </a:lnTo>
                  <a:lnTo>
                    <a:pt x="7512" y="9477"/>
                  </a:lnTo>
                  <a:lnTo>
                    <a:pt x="2019" y="19770"/>
                  </a:lnTo>
                  <a:lnTo>
                    <a:pt x="0" y="32384"/>
                  </a:lnTo>
                  <a:lnTo>
                    <a:pt x="2019" y="45069"/>
                  </a:lnTo>
                  <a:lnTo>
                    <a:pt x="7512" y="55423"/>
                  </a:lnTo>
                  <a:lnTo>
                    <a:pt x="15631" y="62402"/>
                  </a:lnTo>
                  <a:lnTo>
                    <a:pt x="25526" y="64960"/>
                  </a:lnTo>
                  <a:lnTo>
                    <a:pt x="26669" y="64960"/>
                  </a:lnTo>
                  <a:lnTo>
                    <a:pt x="27908" y="64865"/>
                  </a:lnTo>
                  <a:lnTo>
                    <a:pt x="29146" y="64674"/>
                  </a:lnTo>
                </a:path>
              </a:pathLst>
            </a:custGeom>
            <a:ln w="1884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0" name="object 160"/>
            <p:cNvSpPr/>
            <p:nvPr/>
          </p:nvSpPr>
          <p:spPr>
            <a:xfrm>
              <a:off x="1786318" y="6948963"/>
              <a:ext cx="22225" cy="130175"/>
            </a:xfrm>
            <a:custGeom>
              <a:avLst/>
              <a:gdLst/>
              <a:ahLst/>
              <a:cxnLst/>
              <a:rect l="l" t="t" r="r" b="b"/>
              <a:pathLst>
                <a:path w="22225" h="130175">
                  <a:moveTo>
                    <a:pt x="0" y="0"/>
                  </a:moveTo>
                  <a:lnTo>
                    <a:pt x="21717" y="0"/>
                  </a:lnTo>
                </a:path>
                <a:path w="22225" h="130175">
                  <a:moveTo>
                    <a:pt x="1238" y="129730"/>
                  </a:moveTo>
                  <a:lnTo>
                    <a:pt x="17526" y="129730"/>
                  </a:lnTo>
                </a:path>
              </a:pathLst>
            </a:custGeom>
            <a:ln w="1884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1" name="object 161"/>
          <p:cNvSpPr txBox="1"/>
          <p:nvPr/>
        </p:nvSpPr>
        <p:spPr>
          <a:xfrm>
            <a:off x="1702999" y="4400244"/>
            <a:ext cx="46903" cy="41655"/>
          </a:xfrm>
          <a:prstGeom prst="rect">
            <a:avLst/>
          </a:prstGeom>
        </p:spPr>
        <p:txBody>
          <a:bodyPr vert="horz" wrap="square" lIns="0" tIns="10772" rIns="0" bIns="0" rtlCol="0">
            <a:spAutoFit/>
          </a:bodyPr>
          <a:lstStyle/>
          <a:p>
            <a:pPr marL="10259">
              <a:spcBef>
                <a:spcPts val="85"/>
              </a:spcBef>
            </a:pPr>
            <a:r>
              <a:rPr sz="200" dirty="0">
                <a:latin typeface="Arial MT"/>
                <a:cs typeface="Arial MT"/>
              </a:rPr>
              <a:t>o</a:t>
            </a:r>
            <a:endParaRPr sz="200">
              <a:latin typeface="Arial MT"/>
              <a:cs typeface="Arial MT"/>
            </a:endParaRPr>
          </a:p>
        </p:txBody>
      </p:sp>
      <p:grpSp>
        <p:nvGrpSpPr>
          <p:cNvPr id="162" name="object 162"/>
          <p:cNvGrpSpPr/>
          <p:nvPr/>
        </p:nvGrpSpPr>
        <p:grpSpPr>
          <a:xfrm>
            <a:off x="1568075" y="4330803"/>
            <a:ext cx="1771073" cy="524531"/>
            <a:chOff x="1592199" y="6752844"/>
            <a:chExt cx="1798320" cy="817880"/>
          </a:xfrm>
        </p:grpSpPr>
        <p:sp>
          <p:nvSpPr>
            <p:cNvPr id="163" name="object 163"/>
            <p:cNvSpPr/>
            <p:nvPr/>
          </p:nvSpPr>
          <p:spPr>
            <a:xfrm>
              <a:off x="1784984" y="6752844"/>
              <a:ext cx="303530" cy="783590"/>
            </a:xfrm>
            <a:custGeom>
              <a:avLst/>
              <a:gdLst/>
              <a:ahLst/>
              <a:cxnLst/>
              <a:rect l="l" t="t" r="r" b="b"/>
              <a:pathLst>
                <a:path w="303530" h="783590">
                  <a:moveTo>
                    <a:pt x="303276" y="260603"/>
                  </a:moveTo>
                  <a:lnTo>
                    <a:pt x="41148" y="260603"/>
                  </a:lnTo>
                </a:path>
                <a:path w="303530" h="783590">
                  <a:moveTo>
                    <a:pt x="0" y="0"/>
                  </a:moveTo>
                  <a:lnTo>
                    <a:pt x="0" y="131063"/>
                  </a:lnTo>
                </a:path>
                <a:path w="303530" h="783590">
                  <a:moveTo>
                    <a:pt x="0" y="650748"/>
                  </a:moveTo>
                  <a:lnTo>
                    <a:pt x="0" y="783335"/>
                  </a:lnTo>
                </a:path>
              </a:pathLst>
            </a:custGeom>
            <a:ln w="1828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4" name="object 164"/>
            <p:cNvSpPr/>
            <p:nvPr/>
          </p:nvSpPr>
          <p:spPr>
            <a:xfrm>
              <a:off x="1611249" y="7519416"/>
              <a:ext cx="1760220" cy="32384"/>
            </a:xfrm>
            <a:custGeom>
              <a:avLst/>
              <a:gdLst/>
              <a:ahLst/>
              <a:cxnLst/>
              <a:rect l="l" t="t" r="r" b="b"/>
              <a:pathLst>
                <a:path w="1760220" h="32384">
                  <a:moveTo>
                    <a:pt x="1760219" y="0"/>
                  </a:moveTo>
                  <a:lnTo>
                    <a:pt x="0" y="0"/>
                  </a:lnTo>
                  <a:lnTo>
                    <a:pt x="0" y="32003"/>
                  </a:lnTo>
                  <a:lnTo>
                    <a:pt x="1760219" y="32003"/>
                  </a:lnTo>
                  <a:lnTo>
                    <a:pt x="1760219" y="0"/>
                  </a:lnTo>
                  <a:close/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5" name="object 165"/>
          <p:cNvSpPr txBox="1"/>
          <p:nvPr/>
        </p:nvSpPr>
        <p:spPr>
          <a:xfrm>
            <a:off x="1408857" y="3975247"/>
            <a:ext cx="603491" cy="88856"/>
          </a:xfrm>
          <a:prstGeom prst="rect">
            <a:avLst/>
          </a:prstGeom>
        </p:spPr>
        <p:txBody>
          <a:bodyPr vert="horz" wrap="square" lIns="0" tIns="11797" rIns="0" bIns="0" rtlCol="0">
            <a:spAutoFit/>
          </a:bodyPr>
          <a:lstStyle/>
          <a:p>
            <a:pPr marL="10259">
              <a:spcBef>
                <a:spcPts val="92"/>
              </a:spcBef>
            </a:pPr>
            <a:r>
              <a:rPr sz="500" b="1" dirty="0">
                <a:solidFill>
                  <a:srgbClr val="0000FF"/>
                </a:solidFill>
                <a:latin typeface="Calibri"/>
                <a:cs typeface="Calibri"/>
              </a:rPr>
              <a:t>G</a:t>
            </a:r>
            <a:r>
              <a:rPr sz="500" b="1" spc="4" dirty="0">
                <a:solidFill>
                  <a:srgbClr val="0000FF"/>
                </a:solidFill>
                <a:latin typeface="Calibri"/>
                <a:cs typeface="Calibri"/>
              </a:rPr>
              <a:t>E</a:t>
            </a:r>
            <a:r>
              <a:rPr sz="500" b="1" spc="-4" dirty="0">
                <a:solidFill>
                  <a:srgbClr val="0000FF"/>
                </a:solidFill>
                <a:latin typeface="Calibri"/>
                <a:cs typeface="Calibri"/>
              </a:rPr>
              <a:t>NE</a:t>
            </a:r>
            <a:r>
              <a:rPr sz="500" b="1" dirty="0">
                <a:solidFill>
                  <a:srgbClr val="0000FF"/>
                </a:solidFill>
                <a:latin typeface="Calibri"/>
                <a:cs typeface="Calibri"/>
              </a:rPr>
              <a:t>RADO</a:t>
            </a:r>
            <a:r>
              <a:rPr sz="500" b="1" spc="4" dirty="0">
                <a:solidFill>
                  <a:srgbClr val="0000FF"/>
                </a:solidFill>
                <a:latin typeface="Calibri"/>
                <a:cs typeface="Calibri"/>
              </a:rPr>
              <a:t>R</a:t>
            </a:r>
            <a:r>
              <a:rPr sz="500" b="1" spc="-8" dirty="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sz="500" b="1" spc="4" dirty="0">
                <a:solidFill>
                  <a:srgbClr val="0000FF"/>
                </a:solidFill>
                <a:latin typeface="Calibri"/>
                <a:cs typeface="Calibri"/>
              </a:rPr>
              <a:t>U-1</a:t>
            </a:r>
            <a:endParaRPr sz="500">
              <a:latin typeface="Calibri"/>
              <a:cs typeface="Calibri"/>
            </a:endParaRPr>
          </a:p>
        </p:txBody>
      </p:sp>
      <p:sp>
        <p:nvSpPr>
          <p:cNvPr id="170" name="object 170"/>
          <p:cNvSpPr txBox="1"/>
          <p:nvPr/>
        </p:nvSpPr>
        <p:spPr>
          <a:xfrm>
            <a:off x="7204364" y="6212229"/>
            <a:ext cx="300182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0777">
              <a:lnSpc>
                <a:spcPts val="1139"/>
              </a:lnSpc>
            </a:pPr>
            <a:r>
              <a:rPr sz="1000" dirty="0">
                <a:latin typeface="Times New Roman"/>
                <a:cs typeface="Times New Roman"/>
              </a:rPr>
              <a:t>142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66" name="object 166"/>
          <p:cNvSpPr txBox="1"/>
          <p:nvPr/>
        </p:nvSpPr>
        <p:spPr>
          <a:xfrm>
            <a:off x="1512399" y="4049525"/>
            <a:ext cx="419004" cy="88856"/>
          </a:xfrm>
          <a:prstGeom prst="rect">
            <a:avLst/>
          </a:prstGeom>
        </p:spPr>
        <p:txBody>
          <a:bodyPr vert="horz" wrap="square" lIns="0" tIns="11797" rIns="0" bIns="0" rtlCol="0">
            <a:spAutoFit/>
          </a:bodyPr>
          <a:lstStyle/>
          <a:p>
            <a:pPr marL="10259">
              <a:spcBef>
                <a:spcPts val="92"/>
              </a:spcBef>
            </a:pPr>
            <a:r>
              <a:rPr sz="500" spc="4" dirty="0">
                <a:solidFill>
                  <a:srgbClr val="0000FF"/>
                </a:solidFill>
                <a:latin typeface="Calibri"/>
                <a:cs typeface="Calibri"/>
              </a:rPr>
              <a:t>1</a:t>
            </a:r>
            <a:r>
              <a:rPr sz="500" dirty="0">
                <a:solidFill>
                  <a:srgbClr val="0000FF"/>
                </a:solidFill>
                <a:latin typeface="Calibri"/>
                <a:cs typeface="Calibri"/>
              </a:rPr>
              <a:t>0</a:t>
            </a:r>
            <a:r>
              <a:rPr sz="500" spc="4" dirty="0">
                <a:solidFill>
                  <a:srgbClr val="0000FF"/>
                </a:solidFill>
                <a:latin typeface="Calibri"/>
                <a:cs typeface="Calibri"/>
              </a:rPr>
              <a:t>0</a:t>
            </a:r>
            <a:r>
              <a:rPr sz="500" dirty="0">
                <a:solidFill>
                  <a:srgbClr val="0000FF"/>
                </a:solidFill>
                <a:latin typeface="Calibri"/>
                <a:cs typeface="Calibri"/>
              </a:rPr>
              <a:t>.0</a:t>
            </a:r>
            <a:r>
              <a:rPr sz="500" spc="4" dirty="0">
                <a:solidFill>
                  <a:srgbClr val="0000FF"/>
                </a:solidFill>
                <a:latin typeface="Calibri"/>
                <a:cs typeface="Calibri"/>
              </a:rPr>
              <a:t>5</a:t>
            </a:r>
            <a:r>
              <a:rPr sz="500" spc="-8" dirty="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sz="500" spc="4" dirty="0">
                <a:solidFill>
                  <a:srgbClr val="0000FF"/>
                </a:solidFill>
                <a:latin typeface="Calibri"/>
                <a:cs typeface="Calibri"/>
              </a:rPr>
              <a:t>M</a:t>
            </a:r>
            <a:r>
              <a:rPr sz="500" spc="8" dirty="0">
                <a:solidFill>
                  <a:srgbClr val="0000FF"/>
                </a:solidFill>
                <a:latin typeface="Calibri"/>
                <a:cs typeface="Calibri"/>
              </a:rPr>
              <a:t>W</a:t>
            </a:r>
            <a:endParaRPr sz="500">
              <a:latin typeface="Calibri"/>
              <a:cs typeface="Calibri"/>
            </a:endParaRPr>
          </a:p>
        </p:txBody>
      </p:sp>
      <p:sp>
        <p:nvSpPr>
          <p:cNvPr id="167" name="object 167"/>
          <p:cNvSpPr txBox="1"/>
          <p:nvPr/>
        </p:nvSpPr>
        <p:spPr>
          <a:xfrm>
            <a:off x="1482410" y="4611544"/>
            <a:ext cx="157595" cy="88856"/>
          </a:xfrm>
          <a:prstGeom prst="rect">
            <a:avLst/>
          </a:prstGeom>
        </p:spPr>
        <p:txBody>
          <a:bodyPr vert="horz" wrap="square" lIns="0" tIns="11797" rIns="0" bIns="0" rtlCol="0">
            <a:spAutoFit/>
          </a:bodyPr>
          <a:lstStyle/>
          <a:p>
            <a:pPr marL="10259">
              <a:spcBef>
                <a:spcPts val="92"/>
              </a:spcBef>
            </a:pPr>
            <a:r>
              <a:rPr sz="500" b="1" spc="-4" dirty="0">
                <a:solidFill>
                  <a:srgbClr val="0000FF"/>
                </a:solidFill>
                <a:latin typeface="Calibri"/>
                <a:cs typeface="Calibri"/>
              </a:rPr>
              <a:t>C</a:t>
            </a:r>
            <a:r>
              <a:rPr sz="500" b="1" dirty="0">
                <a:solidFill>
                  <a:srgbClr val="0000FF"/>
                </a:solidFill>
                <a:latin typeface="Calibri"/>
                <a:cs typeface="Calibri"/>
              </a:rPr>
              <a:t>B</a:t>
            </a:r>
            <a:r>
              <a:rPr sz="500" b="1" spc="4" dirty="0">
                <a:solidFill>
                  <a:srgbClr val="0000FF"/>
                </a:solidFill>
                <a:latin typeface="Calibri"/>
                <a:cs typeface="Calibri"/>
              </a:rPr>
              <a:t>1</a:t>
            </a:r>
            <a:endParaRPr sz="500">
              <a:latin typeface="Calibri"/>
              <a:cs typeface="Calibri"/>
            </a:endParaRPr>
          </a:p>
        </p:txBody>
      </p:sp>
      <p:sp>
        <p:nvSpPr>
          <p:cNvPr id="168" name="object 168"/>
          <p:cNvSpPr txBox="1"/>
          <p:nvPr/>
        </p:nvSpPr>
        <p:spPr>
          <a:xfrm>
            <a:off x="1333799" y="4788448"/>
            <a:ext cx="192617" cy="88856"/>
          </a:xfrm>
          <a:prstGeom prst="rect">
            <a:avLst/>
          </a:prstGeom>
        </p:spPr>
        <p:txBody>
          <a:bodyPr vert="horz" wrap="square" lIns="0" tIns="11797" rIns="0" bIns="0" rtlCol="0">
            <a:spAutoFit/>
          </a:bodyPr>
          <a:lstStyle/>
          <a:p>
            <a:pPr marL="10259">
              <a:spcBef>
                <a:spcPts val="92"/>
              </a:spcBef>
            </a:pPr>
            <a:r>
              <a:rPr sz="500" b="1" dirty="0">
                <a:solidFill>
                  <a:srgbClr val="0000FF"/>
                </a:solidFill>
                <a:latin typeface="Calibri"/>
                <a:cs typeface="Calibri"/>
              </a:rPr>
              <a:t>B</a:t>
            </a:r>
            <a:r>
              <a:rPr sz="500" b="1" spc="4" dirty="0">
                <a:solidFill>
                  <a:srgbClr val="0000FF"/>
                </a:solidFill>
                <a:latin typeface="Calibri"/>
                <a:cs typeface="Calibri"/>
              </a:rPr>
              <a:t>us1</a:t>
            </a:r>
            <a:endParaRPr sz="500">
              <a:latin typeface="Calibri"/>
              <a:cs typeface="Calibri"/>
            </a:endParaRPr>
          </a:p>
        </p:txBody>
      </p:sp>
      <p:sp>
        <p:nvSpPr>
          <p:cNvPr id="169" name="object 169"/>
          <p:cNvSpPr txBox="1"/>
          <p:nvPr/>
        </p:nvSpPr>
        <p:spPr>
          <a:xfrm>
            <a:off x="2031743" y="4565599"/>
            <a:ext cx="256405" cy="88856"/>
          </a:xfrm>
          <a:prstGeom prst="rect">
            <a:avLst/>
          </a:prstGeom>
        </p:spPr>
        <p:txBody>
          <a:bodyPr vert="horz" wrap="square" lIns="0" tIns="11797" rIns="0" bIns="0" rtlCol="0">
            <a:spAutoFit/>
          </a:bodyPr>
          <a:lstStyle/>
          <a:p>
            <a:pPr marL="10259">
              <a:spcBef>
                <a:spcPts val="92"/>
              </a:spcBef>
            </a:pPr>
            <a:r>
              <a:rPr sz="500" b="1" dirty="0">
                <a:solidFill>
                  <a:srgbClr val="0000FF"/>
                </a:solidFill>
                <a:latin typeface="Calibri"/>
                <a:cs typeface="Calibri"/>
              </a:rPr>
              <a:t>Relay1</a:t>
            </a:r>
            <a:endParaRPr sz="5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62263" y="599138"/>
            <a:ext cx="5753485" cy="0"/>
          </a:xfrm>
          <a:custGeom>
            <a:avLst/>
            <a:gdLst/>
            <a:ahLst/>
            <a:cxnLst/>
            <a:rect l="l" t="t" r="r" b="b"/>
            <a:pathLst>
              <a:path w="5842000">
                <a:moveTo>
                  <a:pt x="0" y="0"/>
                </a:moveTo>
                <a:lnTo>
                  <a:pt x="5841492" y="0"/>
                </a:lnTo>
              </a:path>
            </a:pathLst>
          </a:custGeom>
          <a:ln w="6096">
            <a:solidFill>
              <a:srgbClr val="3BB37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262263" y="4950465"/>
            <a:ext cx="5753485" cy="0"/>
          </a:xfrm>
          <a:custGeom>
            <a:avLst/>
            <a:gdLst/>
            <a:ahLst/>
            <a:cxnLst/>
            <a:rect l="l" t="t" r="r" b="b"/>
            <a:pathLst>
              <a:path w="5842000">
                <a:moveTo>
                  <a:pt x="0" y="0"/>
                </a:moveTo>
                <a:lnTo>
                  <a:pt x="5841492" y="0"/>
                </a:lnTo>
              </a:path>
            </a:pathLst>
          </a:custGeom>
          <a:ln w="6096">
            <a:solidFill>
              <a:srgbClr val="3BB37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262263" y="4080591"/>
            <a:ext cx="5753485" cy="0"/>
          </a:xfrm>
          <a:custGeom>
            <a:avLst/>
            <a:gdLst/>
            <a:ahLst/>
            <a:cxnLst/>
            <a:rect l="l" t="t" r="r" b="b"/>
            <a:pathLst>
              <a:path w="5842000">
                <a:moveTo>
                  <a:pt x="0" y="0"/>
                </a:moveTo>
                <a:lnTo>
                  <a:pt x="5841492" y="0"/>
                </a:lnTo>
              </a:path>
            </a:pathLst>
          </a:custGeom>
          <a:ln w="6096">
            <a:solidFill>
              <a:srgbClr val="3BB37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262264" y="3209739"/>
            <a:ext cx="4468331" cy="0"/>
          </a:xfrm>
          <a:custGeom>
            <a:avLst/>
            <a:gdLst/>
            <a:ahLst/>
            <a:cxnLst/>
            <a:rect l="l" t="t" r="r" b="b"/>
            <a:pathLst>
              <a:path w="4537075">
                <a:moveTo>
                  <a:pt x="0" y="0"/>
                </a:moveTo>
                <a:lnTo>
                  <a:pt x="4536948" y="0"/>
                </a:lnTo>
              </a:path>
            </a:pathLst>
          </a:custGeom>
          <a:ln w="6096">
            <a:solidFill>
              <a:srgbClr val="3BB37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949208" y="3209739"/>
            <a:ext cx="66290" cy="0"/>
          </a:xfrm>
          <a:custGeom>
            <a:avLst/>
            <a:gdLst/>
            <a:ahLst/>
            <a:cxnLst/>
            <a:rect l="l" t="t" r="r" b="b"/>
            <a:pathLst>
              <a:path w="67309">
                <a:moveTo>
                  <a:pt x="0" y="0"/>
                </a:moveTo>
                <a:lnTo>
                  <a:pt x="67056" y="0"/>
                </a:lnTo>
              </a:path>
            </a:pathLst>
          </a:custGeom>
          <a:ln w="6096">
            <a:solidFill>
              <a:srgbClr val="3BB37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262263" y="2339864"/>
            <a:ext cx="5753485" cy="0"/>
          </a:xfrm>
          <a:custGeom>
            <a:avLst/>
            <a:gdLst/>
            <a:ahLst/>
            <a:cxnLst/>
            <a:rect l="l" t="t" r="r" b="b"/>
            <a:pathLst>
              <a:path w="5842000">
                <a:moveTo>
                  <a:pt x="0" y="0"/>
                </a:moveTo>
                <a:lnTo>
                  <a:pt x="5841492" y="0"/>
                </a:lnTo>
              </a:path>
            </a:pathLst>
          </a:custGeom>
          <a:ln w="6096">
            <a:solidFill>
              <a:srgbClr val="3BB37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262264" y="1469990"/>
            <a:ext cx="3817312" cy="0"/>
          </a:xfrm>
          <a:custGeom>
            <a:avLst/>
            <a:gdLst/>
            <a:ahLst/>
            <a:cxnLst/>
            <a:rect l="l" t="t" r="r" b="b"/>
            <a:pathLst>
              <a:path w="3876040">
                <a:moveTo>
                  <a:pt x="0" y="0"/>
                </a:moveTo>
                <a:lnTo>
                  <a:pt x="3875532" y="0"/>
                </a:lnTo>
              </a:path>
            </a:pathLst>
          </a:custGeom>
          <a:ln w="6096">
            <a:solidFill>
              <a:srgbClr val="3BB37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853150" y="1469990"/>
            <a:ext cx="162598" cy="0"/>
          </a:xfrm>
          <a:custGeom>
            <a:avLst/>
            <a:gdLst/>
            <a:ahLst/>
            <a:cxnLst/>
            <a:rect l="l" t="t" r="r" b="b"/>
            <a:pathLst>
              <a:path w="165100">
                <a:moveTo>
                  <a:pt x="0" y="0"/>
                </a:moveTo>
                <a:lnTo>
                  <a:pt x="164592" y="0"/>
                </a:lnTo>
              </a:path>
            </a:pathLst>
          </a:custGeom>
          <a:ln w="6096">
            <a:solidFill>
              <a:srgbClr val="3BB37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262263" y="4686571"/>
            <a:ext cx="5753485" cy="0"/>
          </a:xfrm>
          <a:custGeom>
            <a:avLst/>
            <a:gdLst/>
            <a:ahLst/>
            <a:cxnLst/>
            <a:rect l="l" t="t" r="r" b="b"/>
            <a:pathLst>
              <a:path w="5842000">
                <a:moveTo>
                  <a:pt x="0" y="0"/>
                </a:moveTo>
                <a:lnTo>
                  <a:pt x="5841492" y="0"/>
                </a:lnTo>
              </a:path>
            </a:pathLst>
          </a:custGeom>
          <a:ln w="3175">
            <a:solidFill>
              <a:srgbClr val="3BB37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262263" y="4533121"/>
            <a:ext cx="5753485" cy="0"/>
          </a:xfrm>
          <a:custGeom>
            <a:avLst/>
            <a:gdLst/>
            <a:ahLst/>
            <a:cxnLst/>
            <a:rect l="l" t="t" r="r" b="b"/>
            <a:pathLst>
              <a:path w="5842000">
                <a:moveTo>
                  <a:pt x="0" y="0"/>
                </a:moveTo>
                <a:lnTo>
                  <a:pt x="5841492" y="0"/>
                </a:lnTo>
              </a:path>
            </a:pathLst>
          </a:custGeom>
          <a:ln w="3175">
            <a:solidFill>
              <a:srgbClr val="3BB37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262263" y="4428541"/>
            <a:ext cx="5753485" cy="0"/>
          </a:xfrm>
          <a:custGeom>
            <a:avLst/>
            <a:gdLst/>
            <a:ahLst/>
            <a:cxnLst/>
            <a:rect l="l" t="t" r="r" b="b"/>
            <a:pathLst>
              <a:path w="5842000">
                <a:moveTo>
                  <a:pt x="0" y="0"/>
                </a:moveTo>
                <a:lnTo>
                  <a:pt x="5841492" y="0"/>
                </a:lnTo>
              </a:path>
            </a:pathLst>
          </a:custGeom>
          <a:ln w="3175">
            <a:solidFill>
              <a:srgbClr val="3BB37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262263" y="4345463"/>
            <a:ext cx="5753485" cy="0"/>
          </a:xfrm>
          <a:custGeom>
            <a:avLst/>
            <a:gdLst/>
            <a:ahLst/>
            <a:cxnLst/>
            <a:rect l="l" t="t" r="r" b="b"/>
            <a:pathLst>
              <a:path w="5842000">
                <a:moveTo>
                  <a:pt x="0" y="0"/>
                </a:moveTo>
                <a:lnTo>
                  <a:pt x="5841492" y="0"/>
                </a:lnTo>
              </a:path>
            </a:pathLst>
          </a:custGeom>
          <a:ln w="3175">
            <a:solidFill>
              <a:srgbClr val="3BB37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262263" y="4275091"/>
            <a:ext cx="5753485" cy="0"/>
          </a:xfrm>
          <a:custGeom>
            <a:avLst/>
            <a:gdLst/>
            <a:ahLst/>
            <a:cxnLst/>
            <a:rect l="l" t="t" r="r" b="b"/>
            <a:pathLst>
              <a:path w="5842000">
                <a:moveTo>
                  <a:pt x="0" y="0"/>
                </a:moveTo>
                <a:lnTo>
                  <a:pt x="5841492" y="0"/>
                </a:lnTo>
              </a:path>
            </a:pathLst>
          </a:custGeom>
          <a:ln w="3175">
            <a:solidFill>
              <a:srgbClr val="3BB37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262263" y="4212539"/>
            <a:ext cx="5753485" cy="0"/>
          </a:xfrm>
          <a:custGeom>
            <a:avLst/>
            <a:gdLst/>
            <a:ahLst/>
            <a:cxnLst/>
            <a:rect l="l" t="t" r="r" b="b"/>
            <a:pathLst>
              <a:path w="5842000">
                <a:moveTo>
                  <a:pt x="0" y="0"/>
                </a:moveTo>
                <a:lnTo>
                  <a:pt x="5841492" y="0"/>
                </a:lnTo>
              </a:path>
            </a:pathLst>
          </a:custGeom>
          <a:ln w="3175">
            <a:solidFill>
              <a:srgbClr val="3BB37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262263" y="4163669"/>
            <a:ext cx="5753485" cy="0"/>
          </a:xfrm>
          <a:custGeom>
            <a:avLst/>
            <a:gdLst/>
            <a:ahLst/>
            <a:cxnLst/>
            <a:rect l="l" t="t" r="r" b="b"/>
            <a:pathLst>
              <a:path w="5842000">
                <a:moveTo>
                  <a:pt x="0" y="0"/>
                </a:moveTo>
                <a:lnTo>
                  <a:pt x="5841492" y="0"/>
                </a:lnTo>
              </a:path>
            </a:pathLst>
          </a:custGeom>
          <a:ln w="3175">
            <a:solidFill>
              <a:srgbClr val="3BB37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262263" y="4122619"/>
            <a:ext cx="5753485" cy="0"/>
          </a:xfrm>
          <a:custGeom>
            <a:avLst/>
            <a:gdLst/>
            <a:ahLst/>
            <a:cxnLst/>
            <a:rect l="l" t="t" r="r" b="b"/>
            <a:pathLst>
              <a:path w="5842000">
                <a:moveTo>
                  <a:pt x="0" y="0"/>
                </a:moveTo>
                <a:lnTo>
                  <a:pt x="5841492" y="0"/>
                </a:lnTo>
              </a:path>
            </a:pathLst>
          </a:custGeom>
          <a:ln w="3175">
            <a:solidFill>
              <a:srgbClr val="3BB37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262263" y="3815720"/>
            <a:ext cx="5753485" cy="0"/>
          </a:xfrm>
          <a:custGeom>
            <a:avLst/>
            <a:gdLst/>
            <a:ahLst/>
            <a:cxnLst/>
            <a:rect l="l" t="t" r="r" b="b"/>
            <a:pathLst>
              <a:path w="5842000">
                <a:moveTo>
                  <a:pt x="0" y="0"/>
                </a:moveTo>
                <a:lnTo>
                  <a:pt x="5841492" y="0"/>
                </a:lnTo>
              </a:path>
            </a:pathLst>
          </a:custGeom>
          <a:ln w="3175">
            <a:solidFill>
              <a:srgbClr val="3BB37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262263" y="3662270"/>
            <a:ext cx="5753485" cy="0"/>
          </a:xfrm>
          <a:custGeom>
            <a:avLst/>
            <a:gdLst/>
            <a:ahLst/>
            <a:cxnLst/>
            <a:rect l="l" t="t" r="r" b="b"/>
            <a:pathLst>
              <a:path w="5842000">
                <a:moveTo>
                  <a:pt x="0" y="0"/>
                </a:moveTo>
                <a:lnTo>
                  <a:pt x="5841492" y="0"/>
                </a:lnTo>
              </a:path>
            </a:pathLst>
          </a:custGeom>
          <a:ln w="3175">
            <a:solidFill>
              <a:srgbClr val="3BB37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262263" y="3558667"/>
            <a:ext cx="5753485" cy="0"/>
          </a:xfrm>
          <a:custGeom>
            <a:avLst/>
            <a:gdLst/>
            <a:ahLst/>
            <a:cxnLst/>
            <a:rect l="l" t="t" r="r" b="b"/>
            <a:pathLst>
              <a:path w="5842000">
                <a:moveTo>
                  <a:pt x="0" y="0"/>
                </a:moveTo>
                <a:lnTo>
                  <a:pt x="5841492" y="0"/>
                </a:lnTo>
              </a:path>
            </a:pathLst>
          </a:custGeom>
          <a:ln w="3175">
            <a:solidFill>
              <a:srgbClr val="3BB37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262263" y="3474122"/>
            <a:ext cx="5753485" cy="1222"/>
          </a:xfrm>
          <a:custGeom>
            <a:avLst/>
            <a:gdLst/>
            <a:ahLst/>
            <a:cxnLst/>
            <a:rect l="l" t="t" r="r" b="b"/>
            <a:pathLst>
              <a:path w="5842000" h="1904">
                <a:moveTo>
                  <a:pt x="0" y="0"/>
                </a:moveTo>
                <a:lnTo>
                  <a:pt x="5841492" y="0"/>
                </a:lnTo>
              </a:path>
              <a:path w="5842000" h="1904">
                <a:moveTo>
                  <a:pt x="0" y="1524"/>
                </a:moveTo>
                <a:lnTo>
                  <a:pt x="5841492" y="1524"/>
                </a:lnTo>
              </a:path>
            </a:pathLst>
          </a:custGeom>
          <a:ln w="3175">
            <a:solidFill>
              <a:srgbClr val="3BB37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262264" y="3405216"/>
            <a:ext cx="4468331" cy="0"/>
          </a:xfrm>
          <a:custGeom>
            <a:avLst/>
            <a:gdLst/>
            <a:ahLst/>
            <a:cxnLst/>
            <a:rect l="l" t="t" r="r" b="b"/>
            <a:pathLst>
              <a:path w="4537075">
                <a:moveTo>
                  <a:pt x="0" y="0"/>
                </a:moveTo>
                <a:lnTo>
                  <a:pt x="4536948" y="0"/>
                </a:lnTo>
              </a:path>
            </a:pathLst>
          </a:custGeom>
          <a:ln w="3175">
            <a:solidFill>
              <a:srgbClr val="3BB37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6949208" y="3405216"/>
            <a:ext cx="66290" cy="0"/>
          </a:xfrm>
          <a:custGeom>
            <a:avLst/>
            <a:gdLst/>
            <a:ahLst/>
            <a:cxnLst/>
            <a:rect l="l" t="t" r="r" b="b"/>
            <a:pathLst>
              <a:path w="67309">
                <a:moveTo>
                  <a:pt x="0" y="0"/>
                </a:moveTo>
                <a:lnTo>
                  <a:pt x="67056" y="0"/>
                </a:lnTo>
              </a:path>
            </a:pathLst>
          </a:custGeom>
          <a:ln w="3175">
            <a:solidFill>
              <a:srgbClr val="3BB37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262264" y="3342663"/>
            <a:ext cx="4468331" cy="0"/>
          </a:xfrm>
          <a:custGeom>
            <a:avLst/>
            <a:gdLst/>
            <a:ahLst/>
            <a:cxnLst/>
            <a:rect l="l" t="t" r="r" b="b"/>
            <a:pathLst>
              <a:path w="4537075">
                <a:moveTo>
                  <a:pt x="0" y="0"/>
                </a:moveTo>
                <a:lnTo>
                  <a:pt x="4536948" y="0"/>
                </a:lnTo>
              </a:path>
            </a:pathLst>
          </a:custGeom>
          <a:ln w="3175">
            <a:solidFill>
              <a:srgbClr val="3BB37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6949208" y="3342663"/>
            <a:ext cx="66290" cy="0"/>
          </a:xfrm>
          <a:custGeom>
            <a:avLst/>
            <a:gdLst/>
            <a:ahLst/>
            <a:cxnLst/>
            <a:rect l="l" t="t" r="r" b="b"/>
            <a:pathLst>
              <a:path w="67309">
                <a:moveTo>
                  <a:pt x="0" y="0"/>
                </a:moveTo>
                <a:lnTo>
                  <a:pt x="67056" y="0"/>
                </a:lnTo>
              </a:path>
            </a:pathLst>
          </a:custGeom>
          <a:ln w="3175">
            <a:solidFill>
              <a:srgbClr val="3BB37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1262264" y="3293794"/>
            <a:ext cx="4468331" cy="0"/>
          </a:xfrm>
          <a:custGeom>
            <a:avLst/>
            <a:gdLst/>
            <a:ahLst/>
            <a:cxnLst/>
            <a:rect l="l" t="t" r="r" b="b"/>
            <a:pathLst>
              <a:path w="4537075">
                <a:moveTo>
                  <a:pt x="0" y="0"/>
                </a:moveTo>
                <a:lnTo>
                  <a:pt x="4536948" y="0"/>
                </a:lnTo>
              </a:path>
            </a:pathLst>
          </a:custGeom>
          <a:ln w="3175">
            <a:solidFill>
              <a:srgbClr val="3BB37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6949208" y="3293794"/>
            <a:ext cx="66290" cy="0"/>
          </a:xfrm>
          <a:custGeom>
            <a:avLst/>
            <a:gdLst/>
            <a:ahLst/>
            <a:cxnLst/>
            <a:rect l="l" t="t" r="r" b="b"/>
            <a:pathLst>
              <a:path w="67309">
                <a:moveTo>
                  <a:pt x="0" y="0"/>
                </a:moveTo>
                <a:lnTo>
                  <a:pt x="67056" y="0"/>
                </a:lnTo>
              </a:path>
            </a:pathLst>
          </a:custGeom>
          <a:ln w="3175">
            <a:solidFill>
              <a:srgbClr val="3BB37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1262264" y="3251766"/>
            <a:ext cx="4468331" cy="0"/>
          </a:xfrm>
          <a:custGeom>
            <a:avLst/>
            <a:gdLst/>
            <a:ahLst/>
            <a:cxnLst/>
            <a:rect l="l" t="t" r="r" b="b"/>
            <a:pathLst>
              <a:path w="4537075">
                <a:moveTo>
                  <a:pt x="0" y="0"/>
                </a:moveTo>
                <a:lnTo>
                  <a:pt x="4536948" y="0"/>
                </a:lnTo>
              </a:path>
            </a:pathLst>
          </a:custGeom>
          <a:ln w="3175">
            <a:solidFill>
              <a:srgbClr val="3BB37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6949208" y="3251766"/>
            <a:ext cx="66290" cy="0"/>
          </a:xfrm>
          <a:custGeom>
            <a:avLst/>
            <a:gdLst/>
            <a:ahLst/>
            <a:cxnLst/>
            <a:rect l="l" t="t" r="r" b="b"/>
            <a:pathLst>
              <a:path w="67309">
                <a:moveTo>
                  <a:pt x="0" y="0"/>
                </a:moveTo>
                <a:lnTo>
                  <a:pt x="67056" y="0"/>
                </a:lnTo>
              </a:path>
            </a:pathLst>
          </a:custGeom>
          <a:ln w="3175">
            <a:solidFill>
              <a:srgbClr val="3BB37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1262263" y="2945844"/>
            <a:ext cx="5753485" cy="0"/>
          </a:xfrm>
          <a:custGeom>
            <a:avLst/>
            <a:gdLst/>
            <a:ahLst/>
            <a:cxnLst/>
            <a:rect l="l" t="t" r="r" b="b"/>
            <a:pathLst>
              <a:path w="5842000">
                <a:moveTo>
                  <a:pt x="0" y="0"/>
                </a:moveTo>
                <a:lnTo>
                  <a:pt x="5841492" y="0"/>
                </a:lnTo>
              </a:path>
            </a:pathLst>
          </a:custGeom>
          <a:ln w="3175">
            <a:solidFill>
              <a:srgbClr val="3BB37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1262263" y="2792395"/>
            <a:ext cx="5753485" cy="0"/>
          </a:xfrm>
          <a:custGeom>
            <a:avLst/>
            <a:gdLst/>
            <a:ahLst/>
            <a:cxnLst/>
            <a:rect l="l" t="t" r="r" b="b"/>
            <a:pathLst>
              <a:path w="5842000">
                <a:moveTo>
                  <a:pt x="0" y="0"/>
                </a:moveTo>
                <a:lnTo>
                  <a:pt x="5841492" y="0"/>
                </a:lnTo>
              </a:path>
            </a:pathLst>
          </a:custGeom>
          <a:ln w="3175">
            <a:solidFill>
              <a:srgbClr val="3BB37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1262263" y="2687815"/>
            <a:ext cx="5753485" cy="0"/>
          </a:xfrm>
          <a:custGeom>
            <a:avLst/>
            <a:gdLst/>
            <a:ahLst/>
            <a:cxnLst/>
            <a:rect l="l" t="t" r="r" b="b"/>
            <a:pathLst>
              <a:path w="5842000">
                <a:moveTo>
                  <a:pt x="0" y="0"/>
                </a:moveTo>
                <a:lnTo>
                  <a:pt x="5841492" y="0"/>
                </a:lnTo>
              </a:path>
            </a:pathLst>
          </a:custGeom>
          <a:ln w="3175">
            <a:solidFill>
              <a:srgbClr val="3BB37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1262263" y="2604736"/>
            <a:ext cx="5753485" cy="0"/>
          </a:xfrm>
          <a:custGeom>
            <a:avLst/>
            <a:gdLst/>
            <a:ahLst/>
            <a:cxnLst/>
            <a:rect l="l" t="t" r="r" b="b"/>
            <a:pathLst>
              <a:path w="5842000">
                <a:moveTo>
                  <a:pt x="0" y="0"/>
                </a:moveTo>
                <a:lnTo>
                  <a:pt x="5841492" y="0"/>
                </a:lnTo>
              </a:path>
            </a:pathLst>
          </a:custGeom>
          <a:ln w="3175">
            <a:solidFill>
              <a:srgbClr val="3BB37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1262263" y="2535342"/>
            <a:ext cx="5753485" cy="0"/>
          </a:xfrm>
          <a:custGeom>
            <a:avLst/>
            <a:gdLst/>
            <a:ahLst/>
            <a:cxnLst/>
            <a:rect l="l" t="t" r="r" b="b"/>
            <a:pathLst>
              <a:path w="5842000">
                <a:moveTo>
                  <a:pt x="0" y="0"/>
                </a:moveTo>
                <a:lnTo>
                  <a:pt x="5841492" y="0"/>
                </a:lnTo>
              </a:path>
            </a:pathLst>
          </a:custGeom>
          <a:ln w="3175">
            <a:solidFill>
              <a:srgbClr val="3BB37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1262263" y="2471812"/>
            <a:ext cx="5753485" cy="0"/>
          </a:xfrm>
          <a:custGeom>
            <a:avLst/>
            <a:gdLst/>
            <a:ahLst/>
            <a:cxnLst/>
            <a:rect l="l" t="t" r="r" b="b"/>
            <a:pathLst>
              <a:path w="5842000">
                <a:moveTo>
                  <a:pt x="0" y="0"/>
                </a:moveTo>
                <a:lnTo>
                  <a:pt x="5841492" y="0"/>
                </a:lnTo>
              </a:path>
            </a:pathLst>
          </a:custGeom>
          <a:ln w="3175">
            <a:solidFill>
              <a:srgbClr val="3BB37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1262263" y="2423920"/>
            <a:ext cx="5753485" cy="0"/>
          </a:xfrm>
          <a:custGeom>
            <a:avLst/>
            <a:gdLst/>
            <a:ahLst/>
            <a:cxnLst/>
            <a:rect l="l" t="t" r="r" b="b"/>
            <a:pathLst>
              <a:path w="5842000">
                <a:moveTo>
                  <a:pt x="0" y="0"/>
                </a:moveTo>
                <a:lnTo>
                  <a:pt x="5841492" y="0"/>
                </a:lnTo>
              </a:path>
            </a:pathLst>
          </a:custGeom>
          <a:ln w="3175">
            <a:solidFill>
              <a:srgbClr val="3BB37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1262263" y="2381893"/>
            <a:ext cx="5753485" cy="0"/>
          </a:xfrm>
          <a:custGeom>
            <a:avLst/>
            <a:gdLst/>
            <a:ahLst/>
            <a:cxnLst/>
            <a:rect l="l" t="t" r="r" b="b"/>
            <a:pathLst>
              <a:path w="5842000">
                <a:moveTo>
                  <a:pt x="0" y="0"/>
                </a:moveTo>
                <a:lnTo>
                  <a:pt x="5841492" y="0"/>
                </a:lnTo>
              </a:path>
            </a:pathLst>
          </a:custGeom>
          <a:ln w="3175">
            <a:solidFill>
              <a:srgbClr val="3BB37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1262263" y="2074992"/>
            <a:ext cx="5753485" cy="0"/>
          </a:xfrm>
          <a:custGeom>
            <a:avLst/>
            <a:gdLst/>
            <a:ahLst/>
            <a:cxnLst/>
            <a:rect l="l" t="t" r="r" b="b"/>
            <a:pathLst>
              <a:path w="5842000">
                <a:moveTo>
                  <a:pt x="0" y="0"/>
                </a:moveTo>
                <a:lnTo>
                  <a:pt x="5841492" y="0"/>
                </a:lnTo>
              </a:path>
            </a:pathLst>
          </a:custGeom>
          <a:ln w="3175">
            <a:solidFill>
              <a:srgbClr val="3BB37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1262264" y="1922520"/>
            <a:ext cx="3817312" cy="0"/>
          </a:xfrm>
          <a:custGeom>
            <a:avLst/>
            <a:gdLst/>
            <a:ahLst/>
            <a:cxnLst/>
            <a:rect l="l" t="t" r="r" b="b"/>
            <a:pathLst>
              <a:path w="3876040">
                <a:moveTo>
                  <a:pt x="0" y="0"/>
                </a:moveTo>
                <a:lnTo>
                  <a:pt x="3875532" y="0"/>
                </a:lnTo>
              </a:path>
            </a:pathLst>
          </a:custGeom>
          <a:ln w="3175">
            <a:solidFill>
              <a:srgbClr val="3BB37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6853150" y="1922520"/>
            <a:ext cx="162598" cy="0"/>
          </a:xfrm>
          <a:custGeom>
            <a:avLst/>
            <a:gdLst/>
            <a:ahLst/>
            <a:cxnLst/>
            <a:rect l="l" t="t" r="r" b="b"/>
            <a:pathLst>
              <a:path w="165100">
                <a:moveTo>
                  <a:pt x="0" y="0"/>
                </a:moveTo>
                <a:lnTo>
                  <a:pt x="164592" y="0"/>
                </a:lnTo>
              </a:path>
            </a:pathLst>
          </a:custGeom>
          <a:ln w="3175">
            <a:solidFill>
              <a:srgbClr val="3BB37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1262264" y="1817940"/>
            <a:ext cx="3817312" cy="0"/>
          </a:xfrm>
          <a:custGeom>
            <a:avLst/>
            <a:gdLst/>
            <a:ahLst/>
            <a:cxnLst/>
            <a:rect l="l" t="t" r="r" b="b"/>
            <a:pathLst>
              <a:path w="3876040">
                <a:moveTo>
                  <a:pt x="0" y="0"/>
                </a:moveTo>
                <a:lnTo>
                  <a:pt x="3875532" y="0"/>
                </a:lnTo>
              </a:path>
            </a:pathLst>
          </a:custGeom>
          <a:ln w="3175">
            <a:solidFill>
              <a:srgbClr val="3BB37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6853150" y="1817940"/>
            <a:ext cx="162598" cy="0"/>
          </a:xfrm>
          <a:custGeom>
            <a:avLst/>
            <a:gdLst/>
            <a:ahLst/>
            <a:cxnLst/>
            <a:rect l="l" t="t" r="r" b="b"/>
            <a:pathLst>
              <a:path w="165100">
                <a:moveTo>
                  <a:pt x="0" y="0"/>
                </a:moveTo>
                <a:lnTo>
                  <a:pt x="164592" y="0"/>
                </a:lnTo>
              </a:path>
            </a:pathLst>
          </a:custGeom>
          <a:ln w="3175">
            <a:solidFill>
              <a:srgbClr val="3BB37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1262264" y="1733884"/>
            <a:ext cx="3817312" cy="0"/>
          </a:xfrm>
          <a:custGeom>
            <a:avLst/>
            <a:gdLst/>
            <a:ahLst/>
            <a:cxnLst/>
            <a:rect l="l" t="t" r="r" b="b"/>
            <a:pathLst>
              <a:path w="3876040">
                <a:moveTo>
                  <a:pt x="0" y="0"/>
                </a:moveTo>
                <a:lnTo>
                  <a:pt x="3875532" y="0"/>
                </a:lnTo>
              </a:path>
            </a:pathLst>
          </a:custGeom>
          <a:ln w="3175">
            <a:solidFill>
              <a:srgbClr val="3BB37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6853150" y="1733884"/>
            <a:ext cx="162598" cy="0"/>
          </a:xfrm>
          <a:custGeom>
            <a:avLst/>
            <a:gdLst/>
            <a:ahLst/>
            <a:cxnLst/>
            <a:rect l="l" t="t" r="r" b="b"/>
            <a:pathLst>
              <a:path w="165100">
                <a:moveTo>
                  <a:pt x="0" y="0"/>
                </a:moveTo>
                <a:lnTo>
                  <a:pt x="164592" y="0"/>
                </a:lnTo>
              </a:path>
            </a:pathLst>
          </a:custGeom>
          <a:ln w="3175">
            <a:solidFill>
              <a:srgbClr val="3BB37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1262264" y="1664490"/>
            <a:ext cx="3817312" cy="0"/>
          </a:xfrm>
          <a:custGeom>
            <a:avLst/>
            <a:gdLst/>
            <a:ahLst/>
            <a:cxnLst/>
            <a:rect l="l" t="t" r="r" b="b"/>
            <a:pathLst>
              <a:path w="3876040">
                <a:moveTo>
                  <a:pt x="0" y="0"/>
                </a:moveTo>
                <a:lnTo>
                  <a:pt x="3875532" y="0"/>
                </a:lnTo>
              </a:path>
            </a:pathLst>
          </a:custGeom>
          <a:ln w="3175">
            <a:solidFill>
              <a:srgbClr val="3BB37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6853150" y="1664490"/>
            <a:ext cx="162598" cy="0"/>
          </a:xfrm>
          <a:custGeom>
            <a:avLst/>
            <a:gdLst/>
            <a:ahLst/>
            <a:cxnLst/>
            <a:rect l="l" t="t" r="r" b="b"/>
            <a:pathLst>
              <a:path w="165100">
                <a:moveTo>
                  <a:pt x="0" y="0"/>
                </a:moveTo>
                <a:lnTo>
                  <a:pt x="164592" y="0"/>
                </a:lnTo>
              </a:path>
            </a:pathLst>
          </a:custGeom>
          <a:ln w="3175">
            <a:solidFill>
              <a:srgbClr val="3BB37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1262264" y="1601937"/>
            <a:ext cx="3817312" cy="0"/>
          </a:xfrm>
          <a:custGeom>
            <a:avLst/>
            <a:gdLst/>
            <a:ahLst/>
            <a:cxnLst/>
            <a:rect l="l" t="t" r="r" b="b"/>
            <a:pathLst>
              <a:path w="3876040">
                <a:moveTo>
                  <a:pt x="0" y="0"/>
                </a:moveTo>
                <a:lnTo>
                  <a:pt x="3875532" y="0"/>
                </a:lnTo>
              </a:path>
            </a:pathLst>
          </a:custGeom>
          <a:ln w="3175">
            <a:solidFill>
              <a:srgbClr val="3BB37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6853150" y="1601937"/>
            <a:ext cx="162598" cy="0"/>
          </a:xfrm>
          <a:custGeom>
            <a:avLst/>
            <a:gdLst/>
            <a:ahLst/>
            <a:cxnLst/>
            <a:rect l="l" t="t" r="r" b="b"/>
            <a:pathLst>
              <a:path w="165100">
                <a:moveTo>
                  <a:pt x="0" y="0"/>
                </a:moveTo>
                <a:lnTo>
                  <a:pt x="164592" y="0"/>
                </a:lnTo>
              </a:path>
            </a:pathLst>
          </a:custGeom>
          <a:ln w="3175">
            <a:solidFill>
              <a:srgbClr val="3BB37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1262264" y="1553068"/>
            <a:ext cx="3817312" cy="0"/>
          </a:xfrm>
          <a:custGeom>
            <a:avLst/>
            <a:gdLst/>
            <a:ahLst/>
            <a:cxnLst/>
            <a:rect l="l" t="t" r="r" b="b"/>
            <a:pathLst>
              <a:path w="3876040">
                <a:moveTo>
                  <a:pt x="0" y="0"/>
                </a:moveTo>
                <a:lnTo>
                  <a:pt x="3875532" y="0"/>
                </a:lnTo>
              </a:path>
            </a:pathLst>
          </a:custGeom>
          <a:ln w="3175">
            <a:solidFill>
              <a:srgbClr val="3BB37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6853150" y="1553068"/>
            <a:ext cx="162598" cy="0"/>
          </a:xfrm>
          <a:custGeom>
            <a:avLst/>
            <a:gdLst/>
            <a:ahLst/>
            <a:cxnLst/>
            <a:rect l="l" t="t" r="r" b="b"/>
            <a:pathLst>
              <a:path w="165100">
                <a:moveTo>
                  <a:pt x="0" y="0"/>
                </a:moveTo>
                <a:lnTo>
                  <a:pt x="164592" y="0"/>
                </a:lnTo>
              </a:path>
            </a:pathLst>
          </a:custGeom>
          <a:ln w="3175">
            <a:solidFill>
              <a:srgbClr val="3BB37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1262264" y="1511041"/>
            <a:ext cx="3817312" cy="0"/>
          </a:xfrm>
          <a:custGeom>
            <a:avLst/>
            <a:gdLst/>
            <a:ahLst/>
            <a:cxnLst/>
            <a:rect l="l" t="t" r="r" b="b"/>
            <a:pathLst>
              <a:path w="3876040">
                <a:moveTo>
                  <a:pt x="0" y="0"/>
                </a:moveTo>
                <a:lnTo>
                  <a:pt x="3875532" y="0"/>
                </a:lnTo>
              </a:path>
            </a:pathLst>
          </a:custGeom>
          <a:ln w="3175">
            <a:solidFill>
              <a:srgbClr val="3BB37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6853150" y="1511041"/>
            <a:ext cx="162598" cy="0"/>
          </a:xfrm>
          <a:custGeom>
            <a:avLst/>
            <a:gdLst/>
            <a:ahLst/>
            <a:cxnLst/>
            <a:rect l="l" t="t" r="r" b="b"/>
            <a:pathLst>
              <a:path w="165100">
                <a:moveTo>
                  <a:pt x="0" y="0"/>
                </a:moveTo>
                <a:lnTo>
                  <a:pt x="164592" y="0"/>
                </a:lnTo>
              </a:path>
            </a:pathLst>
          </a:custGeom>
          <a:ln w="3175">
            <a:solidFill>
              <a:srgbClr val="3BB37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1262263" y="1205118"/>
            <a:ext cx="5753485" cy="0"/>
          </a:xfrm>
          <a:custGeom>
            <a:avLst/>
            <a:gdLst/>
            <a:ahLst/>
            <a:cxnLst/>
            <a:rect l="l" t="t" r="r" b="b"/>
            <a:pathLst>
              <a:path w="5842000">
                <a:moveTo>
                  <a:pt x="0" y="0"/>
                </a:moveTo>
                <a:lnTo>
                  <a:pt x="5841492" y="0"/>
                </a:lnTo>
              </a:path>
            </a:pathLst>
          </a:custGeom>
          <a:ln w="3175">
            <a:solidFill>
              <a:srgbClr val="3BB37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1262263" y="1051669"/>
            <a:ext cx="5753485" cy="0"/>
          </a:xfrm>
          <a:custGeom>
            <a:avLst/>
            <a:gdLst/>
            <a:ahLst/>
            <a:cxnLst/>
            <a:rect l="l" t="t" r="r" b="b"/>
            <a:pathLst>
              <a:path w="5842000">
                <a:moveTo>
                  <a:pt x="0" y="0"/>
                </a:moveTo>
                <a:lnTo>
                  <a:pt x="5841492" y="0"/>
                </a:lnTo>
              </a:path>
            </a:pathLst>
          </a:custGeom>
          <a:ln w="3175">
            <a:solidFill>
              <a:srgbClr val="3BB37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1262263" y="947088"/>
            <a:ext cx="5753485" cy="0"/>
          </a:xfrm>
          <a:custGeom>
            <a:avLst/>
            <a:gdLst/>
            <a:ahLst/>
            <a:cxnLst/>
            <a:rect l="l" t="t" r="r" b="b"/>
            <a:pathLst>
              <a:path w="5842000">
                <a:moveTo>
                  <a:pt x="0" y="0"/>
                </a:moveTo>
                <a:lnTo>
                  <a:pt x="5841492" y="0"/>
                </a:lnTo>
              </a:path>
            </a:pathLst>
          </a:custGeom>
          <a:ln w="3175">
            <a:solidFill>
              <a:srgbClr val="3BB37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1262263" y="864010"/>
            <a:ext cx="5753485" cy="0"/>
          </a:xfrm>
          <a:custGeom>
            <a:avLst/>
            <a:gdLst/>
            <a:ahLst/>
            <a:cxnLst/>
            <a:rect l="l" t="t" r="r" b="b"/>
            <a:pathLst>
              <a:path w="5842000">
                <a:moveTo>
                  <a:pt x="0" y="0"/>
                </a:moveTo>
                <a:lnTo>
                  <a:pt x="5841492" y="0"/>
                </a:lnTo>
              </a:path>
            </a:pathLst>
          </a:custGeom>
          <a:ln w="3175">
            <a:solidFill>
              <a:srgbClr val="3BB37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1262263" y="794616"/>
            <a:ext cx="5753485" cy="0"/>
          </a:xfrm>
          <a:custGeom>
            <a:avLst/>
            <a:gdLst/>
            <a:ahLst/>
            <a:cxnLst/>
            <a:rect l="l" t="t" r="r" b="b"/>
            <a:pathLst>
              <a:path w="5842000">
                <a:moveTo>
                  <a:pt x="0" y="0"/>
                </a:moveTo>
                <a:lnTo>
                  <a:pt x="5841492" y="0"/>
                </a:lnTo>
              </a:path>
            </a:pathLst>
          </a:custGeom>
          <a:ln w="3175">
            <a:solidFill>
              <a:srgbClr val="3BB37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1262263" y="732062"/>
            <a:ext cx="5753485" cy="0"/>
          </a:xfrm>
          <a:custGeom>
            <a:avLst/>
            <a:gdLst/>
            <a:ahLst/>
            <a:cxnLst/>
            <a:rect l="l" t="t" r="r" b="b"/>
            <a:pathLst>
              <a:path w="5842000">
                <a:moveTo>
                  <a:pt x="0" y="0"/>
                </a:moveTo>
                <a:lnTo>
                  <a:pt x="5841492" y="0"/>
                </a:lnTo>
              </a:path>
            </a:pathLst>
          </a:custGeom>
          <a:ln w="3175">
            <a:solidFill>
              <a:srgbClr val="3BB37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1262263" y="683193"/>
            <a:ext cx="5753485" cy="0"/>
          </a:xfrm>
          <a:custGeom>
            <a:avLst/>
            <a:gdLst/>
            <a:ahLst/>
            <a:cxnLst/>
            <a:rect l="l" t="t" r="r" b="b"/>
            <a:pathLst>
              <a:path w="5842000">
                <a:moveTo>
                  <a:pt x="0" y="0"/>
                </a:moveTo>
                <a:lnTo>
                  <a:pt x="5841492" y="0"/>
                </a:lnTo>
              </a:path>
            </a:pathLst>
          </a:custGeom>
          <a:ln w="3175">
            <a:solidFill>
              <a:srgbClr val="3BB37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0" name="object 60"/>
          <p:cNvGrpSpPr/>
          <p:nvPr/>
        </p:nvGrpSpPr>
        <p:grpSpPr>
          <a:xfrm>
            <a:off x="1259136" y="597102"/>
            <a:ext cx="5759739" cy="4355482"/>
            <a:chOff x="1278508" y="931037"/>
            <a:chExt cx="5848350" cy="6791325"/>
          </a:xfrm>
        </p:grpSpPr>
        <p:sp>
          <p:nvSpPr>
            <p:cNvPr id="61" name="object 61"/>
            <p:cNvSpPr/>
            <p:nvPr/>
          </p:nvSpPr>
          <p:spPr>
            <a:xfrm>
              <a:off x="1281683" y="999744"/>
              <a:ext cx="5842000" cy="0"/>
            </a:xfrm>
            <a:custGeom>
              <a:avLst/>
              <a:gdLst/>
              <a:ahLst/>
              <a:cxnLst/>
              <a:rect l="l" t="t" r="r" b="b"/>
              <a:pathLst>
                <a:path w="5842000">
                  <a:moveTo>
                    <a:pt x="0" y="0"/>
                  </a:moveTo>
                  <a:lnTo>
                    <a:pt x="5841492" y="0"/>
                  </a:lnTo>
                </a:path>
              </a:pathLst>
            </a:custGeom>
            <a:ln w="3175">
              <a:solidFill>
                <a:srgbClr val="3BB37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1281683" y="934212"/>
              <a:ext cx="5842000" cy="6784975"/>
            </a:xfrm>
            <a:custGeom>
              <a:avLst/>
              <a:gdLst/>
              <a:ahLst/>
              <a:cxnLst/>
              <a:rect l="l" t="t" r="r" b="b"/>
              <a:pathLst>
                <a:path w="5842000" h="6784975">
                  <a:moveTo>
                    <a:pt x="5841492" y="0"/>
                  </a:moveTo>
                  <a:lnTo>
                    <a:pt x="5841492" y="6784848"/>
                  </a:lnTo>
                </a:path>
                <a:path w="5842000" h="6784975">
                  <a:moveTo>
                    <a:pt x="0" y="0"/>
                  </a:moveTo>
                  <a:lnTo>
                    <a:pt x="0" y="6784848"/>
                  </a:lnTo>
                </a:path>
              </a:pathLst>
            </a:custGeom>
            <a:ln w="6096">
              <a:solidFill>
                <a:srgbClr val="3BB37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1694687" y="934212"/>
              <a:ext cx="1356360" cy="6784975"/>
            </a:xfrm>
            <a:custGeom>
              <a:avLst/>
              <a:gdLst/>
              <a:ahLst/>
              <a:cxnLst/>
              <a:rect l="l" t="t" r="r" b="b"/>
              <a:pathLst>
                <a:path w="1356360" h="6784975">
                  <a:moveTo>
                    <a:pt x="0" y="6340602"/>
                  </a:moveTo>
                  <a:lnTo>
                    <a:pt x="0" y="6784848"/>
                  </a:lnTo>
                </a:path>
                <a:path w="1356360" h="6784975">
                  <a:moveTo>
                    <a:pt x="0" y="0"/>
                  </a:moveTo>
                  <a:lnTo>
                    <a:pt x="0" y="6270498"/>
                  </a:lnTo>
                </a:path>
                <a:path w="1356360" h="6784975">
                  <a:moveTo>
                    <a:pt x="1356360" y="6340602"/>
                  </a:moveTo>
                  <a:lnTo>
                    <a:pt x="1356360" y="6784848"/>
                  </a:lnTo>
                </a:path>
                <a:path w="1356360" h="6784975">
                  <a:moveTo>
                    <a:pt x="1356360" y="0"/>
                  </a:moveTo>
                  <a:lnTo>
                    <a:pt x="1356360" y="6270498"/>
                  </a:lnTo>
                </a:path>
              </a:pathLst>
            </a:custGeom>
            <a:ln w="6096">
              <a:solidFill>
                <a:srgbClr val="3BB37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4408932" y="934212"/>
              <a:ext cx="0" cy="6784975"/>
            </a:xfrm>
            <a:custGeom>
              <a:avLst/>
              <a:gdLst/>
              <a:ahLst/>
              <a:cxnLst/>
              <a:rect l="l" t="t" r="r" b="b"/>
              <a:pathLst>
                <a:path h="6784975">
                  <a:moveTo>
                    <a:pt x="0" y="0"/>
                  </a:moveTo>
                  <a:lnTo>
                    <a:pt x="0" y="6784848"/>
                  </a:lnTo>
                </a:path>
              </a:pathLst>
            </a:custGeom>
            <a:ln w="6096">
              <a:solidFill>
                <a:srgbClr val="3BB37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5765292" y="934212"/>
              <a:ext cx="0" cy="6784975"/>
            </a:xfrm>
            <a:custGeom>
              <a:avLst/>
              <a:gdLst/>
              <a:ahLst/>
              <a:cxnLst/>
              <a:rect l="l" t="t" r="r" b="b"/>
              <a:pathLst>
                <a:path h="6784975">
                  <a:moveTo>
                    <a:pt x="0" y="2290571"/>
                  </a:moveTo>
                  <a:lnTo>
                    <a:pt x="0" y="6784848"/>
                  </a:lnTo>
                </a:path>
                <a:path h="6784975">
                  <a:moveTo>
                    <a:pt x="0" y="0"/>
                  </a:moveTo>
                  <a:lnTo>
                    <a:pt x="0" y="1171955"/>
                  </a:lnTo>
                </a:path>
              </a:pathLst>
            </a:custGeom>
            <a:ln w="6096">
              <a:solidFill>
                <a:srgbClr val="3BB37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1281683" y="934212"/>
              <a:ext cx="196850" cy="6784975"/>
            </a:xfrm>
            <a:custGeom>
              <a:avLst/>
              <a:gdLst/>
              <a:ahLst/>
              <a:cxnLst/>
              <a:rect l="l" t="t" r="r" b="b"/>
              <a:pathLst>
                <a:path w="196850" h="6784975">
                  <a:moveTo>
                    <a:pt x="0" y="0"/>
                  </a:moveTo>
                  <a:lnTo>
                    <a:pt x="0" y="6784848"/>
                  </a:lnTo>
                </a:path>
                <a:path w="196850" h="6784975">
                  <a:moveTo>
                    <a:pt x="109728" y="0"/>
                  </a:moveTo>
                  <a:lnTo>
                    <a:pt x="109728" y="6784848"/>
                  </a:lnTo>
                </a:path>
                <a:path w="196850" h="6784975">
                  <a:moveTo>
                    <a:pt x="196595" y="0"/>
                  </a:moveTo>
                  <a:lnTo>
                    <a:pt x="196595" y="6784848"/>
                  </a:lnTo>
                </a:path>
              </a:pathLst>
            </a:custGeom>
            <a:ln w="3175">
              <a:solidFill>
                <a:srgbClr val="3BB37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1565148" y="934212"/>
              <a:ext cx="1422400" cy="6784975"/>
            </a:xfrm>
            <a:custGeom>
              <a:avLst/>
              <a:gdLst/>
              <a:ahLst/>
              <a:cxnLst/>
              <a:rect l="l" t="t" r="r" b="b"/>
              <a:pathLst>
                <a:path w="1422400" h="6784975">
                  <a:moveTo>
                    <a:pt x="0" y="6340602"/>
                  </a:moveTo>
                  <a:lnTo>
                    <a:pt x="0" y="6784848"/>
                  </a:lnTo>
                </a:path>
                <a:path w="1422400" h="6784975">
                  <a:moveTo>
                    <a:pt x="0" y="0"/>
                  </a:moveTo>
                  <a:lnTo>
                    <a:pt x="0" y="6270498"/>
                  </a:lnTo>
                </a:path>
                <a:path w="1422400" h="6784975">
                  <a:moveTo>
                    <a:pt x="64007" y="6340602"/>
                  </a:moveTo>
                  <a:lnTo>
                    <a:pt x="64007" y="6784848"/>
                  </a:lnTo>
                </a:path>
                <a:path w="1422400" h="6784975">
                  <a:moveTo>
                    <a:pt x="64007" y="0"/>
                  </a:moveTo>
                  <a:lnTo>
                    <a:pt x="64007" y="6270498"/>
                  </a:lnTo>
                </a:path>
                <a:path w="1422400" h="6784975">
                  <a:moveTo>
                    <a:pt x="531875" y="6340602"/>
                  </a:moveTo>
                  <a:lnTo>
                    <a:pt x="531875" y="6784848"/>
                  </a:lnTo>
                </a:path>
                <a:path w="1422400" h="6784975">
                  <a:moveTo>
                    <a:pt x="531875" y="0"/>
                  </a:moveTo>
                  <a:lnTo>
                    <a:pt x="531875" y="6270498"/>
                  </a:lnTo>
                </a:path>
                <a:path w="1422400" h="6784975">
                  <a:moveTo>
                    <a:pt x="769619" y="6340602"/>
                  </a:moveTo>
                  <a:lnTo>
                    <a:pt x="769619" y="6784848"/>
                  </a:lnTo>
                </a:path>
                <a:path w="1422400" h="6784975">
                  <a:moveTo>
                    <a:pt x="769619" y="0"/>
                  </a:moveTo>
                  <a:lnTo>
                    <a:pt x="769619" y="6270498"/>
                  </a:lnTo>
                </a:path>
                <a:path w="1422400" h="6784975">
                  <a:moveTo>
                    <a:pt x="943355" y="6340602"/>
                  </a:moveTo>
                  <a:lnTo>
                    <a:pt x="943355" y="6784848"/>
                  </a:lnTo>
                </a:path>
                <a:path w="1422400" h="6784975">
                  <a:moveTo>
                    <a:pt x="943355" y="0"/>
                  </a:moveTo>
                  <a:lnTo>
                    <a:pt x="943355" y="6270498"/>
                  </a:lnTo>
                </a:path>
                <a:path w="1422400" h="6784975">
                  <a:moveTo>
                    <a:pt x="1074419" y="6340602"/>
                  </a:moveTo>
                  <a:lnTo>
                    <a:pt x="1074419" y="6784848"/>
                  </a:lnTo>
                </a:path>
                <a:path w="1422400" h="6784975">
                  <a:moveTo>
                    <a:pt x="1074419" y="0"/>
                  </a:moveTo>
                  <a:lnTo>
                    <a:pt x="1074419" y="6270498"/>
                  </a:lnTo>
                </a:path>
                <a:path w="1422400" h="6784975">
                  <a:moveTo>
                    <a:pt x="1182624" y="6340602"/>
                  </a:moveTo>
                  <a:lnTo>
                    <a:pt x="1182624" y="6784848"/>
                  </a:lnTo>
                </a:path>
                <a:path w="1422400" h="6784975">
                  <a:moveTo>
                    <a:pt x="1182624" y="0"/>
                  </a:moveTo>
                  <a:lnTo>
                    <a:pt x="1182624" y="6270498"/>
                  </a:lnTo>
                </a:path>
                <a:path w="1422400" h="6784975">
                  <a:moveTo>
                    <a:pt x="1269491" y="6340602"/>
                  </a:moveTo>
                  <a:lnTo>
                    <a:pt x="1269491" y="6784848"/>
                  </a:lnTo>
                </a:path>
                <a:path w="1422400" h="6784975">
                  <a:moveTo>
                    <a:pt x="1269491" y="0"/>
                  </a:moveTo>
                  <a:lnTo>
                    <a:pt x="1269491" y="6270498"/>
                  </a:lnTo>
                </a:path>
                <a:path w="1422400" h="6784975">
                  <a:moveTo>
                    <a:pt x="1356359" y="6340602"/>
                  </a:moveTo>
                  <a:lnTo>
                    <a:pt x="1356359" y="6784848"/>
                  </a:lnTo>
                </a:path>
                <a:path w="1422400" h="6784975">
                  <a:moveTo>
                    <a:pt x="1356359" y="0"/>
                  </a:moveTo>
                  <a:lnTo>
                    <a:pt x="1356359" y="6270498"/>
                  </a:lnTo>
                </a:path>
                <a:path w="1422400" h="6784975">
                  <a:moveTo>
                    <a:pt x="1421891" y="6340602"/>
                  </a:moveTo>
                  <a:lnTo>
                    <a:pt x="1421891" y="6784848"/>
                  </a:lnTo>
                </a:path>
                <a:path w="1422400" h="6784975">
                  <a:moveTo>
                    <a:pt x="1421891" y="0"/>
                  </a:moveTo>
                  <a:lnTo>
                    <a:pt x="1421891" y="6270498"/>
                  </a:lnTo>
                </a:path>
              </a:pathLst>
            </a:custGeom>
            <a:ln w="3175">
              <a:solidFill>
                <a:srgbClr val="3BB37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3453383" y="934212"/>
              <a:ext cx="1606550" cy="6784975"/>
            </a:xfrm>
            <a:custGeom>
              <a:avLst/>
              <a:gdLst/>
              <a:ahLst/>
              <a:cxnLst/>
              <a:rect l="l" t="t" r="r" b="b"/>
              <a:pathLst>
                <a:path w="1606550" h="6784975">
                  <a:moveTo>
                    <a:pt x="0" y="0"/>
                  </a:moveTo>
                  <a:lnTo>
                    <a:pt x="0" y="6784848"/>
                  </a:lnTo>
                </a:path>
                <a:path w="1606550" h="6784975">
                  <a:moveTo>
                    <a:pt x="239267" y="0"/>
                  </a:moveTo>
                  <a:lnTo>
                    <a:pt x="239267" y="6784848"/>
                  </a:lnTo>
                </a:path>
                <a:path w="1606550" h="6784975">
                  <a:moveTo>
                    <a:pt x="413004" y="0"/>
                  </a:moveTo>
                  <a:lnTo>
                    <a:pt x="413004" y="6784848"/>
                  </a:lnTo>
                </a:path>
                <a:path w="1606550" h="6784975">
                  <a:moveTo>
                    <a:pt x="542543" y="0"/>
                  </a:moveTo>
                  <a:lnTo>
                    <a:pt x="542543" y="6784848"/>
                  </a:lnTo>
                </a:path>
                <a:path w="1606550" h="6784975">
                  <a:moveTo>
                    <a:pt x="650748" y="0"/>
                  </a:moveTo>
                  <a:lnTo>
                    <a:pt x="650748" y="6784848"/>
                  </a:lnTo>
                </a:path>
                <a:path w="1606550" h="6784975">
                  <a:moveTo>
                    <a:pt x="737616" y="0"/>
                  </a:moveTo>
                  <a:lnTo>
                    <a:pt x="737616" y="6784848"/>
                  </a:lnTo>
                </a:path>
                <a:path w="1606550" h="6784975">
                  <a:moveTo>
                    <a:pt x="824483" y="0"/>
                  </a:moveTo>
                  <a:lnTo>
                    <a:pt x="824483" y="6784848"/>
                  </a:lnTo>
                </a:path>
                <a:path w="1606550" h="6784975">
                  <a:moveTo>
                    <a:pt x="890016" y="0"/>
                  </a:moveTo>
                  <a:lnTo>
                    <a:pt x="890016" y="6784848"/>
                  </a:lnTo>
                </a:path>
                <a:path w="1606550" h="6784975">
                  <a:moveTo>
                    <a:pt x="1356359" y="0"/>
                  </a:moveTo>
                  <a:lnTo>
                    <a:pt x="1356359" y="6784848"/>
                  </a:lnTo>
                </a:path>
                <a:path w="1606550" h="6784975">
                  <a:moveTo>
                    <a:pt x="1606296" y="0"/>
                  </a:moveTo>
                  <a:lnTo>
                    <a:pt x="1606296" y="6784848"/>
                  </a:lnTo>
                </a:path>
              </a:pathLst>
            </a:custGeom>
            <a:ln w="3175">
              <a:solidFill>
                <a:srgbClr val="3BB37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5222748" y="934212"/>
              <a:ext cx="1769745" cy="6784975"/>
            </a:xfrm>
            <a:custGeom>
              <a:avLst/>
              <a:gdLst/>
              <a:ahLst/>
              <a:cxnLst/>
              <a:rect l="l" t="t" r="r" b="b"/>
              <a:pathLst>
                <a:path w="1769745" h="6784975">
                  <a:moveTo>
                    <a:pt x="0" y="2290571"/>
                  </a:moveTo>
                  <a:lnTo>
                    <a:pt x="0" y="6784848"/>
                  </a:lnTo>
                </a:path>
                <a:path w="1769745" h="6784975">
                  <a:moveTo>
                    <a:pt x="0" y="0"/>
                  </a:moveTo>
                  <a:lnTo>
                    <a:pt x="0" y="1171955"/>
                  </a:lnTo>
                </a:path>
                <a:path w="1769745" h="6784975">
                  <a:moveTo>
                    <a:pt x="131064" y="2290571"/>
                  </a:moveTo>
                  <a:lnTo>
                    <a:pt x="131064" y="6784848"/>
                  </a:lnTo>
                </a:path>
                <a:path w="1769745" h="6784975">
                  <a:moveTo>
                    <a:pt x="131064" y="0"/>
                  </a:moveTo>
                  <a:lnTo>
                    <a:pt x="131064" y="1171955"/>
                  </a:lnTo>
                </a:path>
                <a:path w="1769745" h="6784975">
                  <a:moveTo>
                    <a:pt x="239267" y="2290571"/>
                  </a:moveTo>
                  <a:lnTo>
                    <a:pt x="239267" y="6784848"/>
                  </a:lnTo>
                </a:path>
                <a:path w="1769745" h="6784975">
                  <a:moveTo>
                    <a:pt x="239267" y="0"/>
                  </a:moveTo>
                  <a:lnTo>
                    <a:pt x="239267" y="1171955"/>
                  </a:lnTo>
                </a:path>
                <a:path w="1769745" h="6784975">
                  <a:moveTo>
                    <a:pt x="336803" y="2290571"/>
                  </a:moveTo>
                  <a:lnTo>
                    <a:pt x="336803" y="6784848"/>
                  </a:lnTo>
                </a:path>
                <a:path w="1769745" h="6784975">
                  <a:moveTo>
                    <a:pt x="336803" y="0"/>
                  </a:moveTo>
                  <a:lnTo>
                    <a:pt x="336803" y="1171955"/>
                  </a:lnTo>
                </a:path>
                <a:path w="1769745" h="6784975">
                  <a:moveTo>
                    <a:pt x="413003" y="2290571"/>
                  </a:moveTo>
                  <a:lnTo>
                    <a:pt x="413003" y="6784848"/>
                  </a:lnTo>
                </a:path>
                <a:path w="1769745" h="6784975">
                  <a:moveTo>
                    <a:pt x="413003" y="0"/>
                  </a:moveTo>
                  <a:lnTo>
                    <a:pt x="413003" y="1171955"/>
                  </a:lnTo>
                </a:path>
                <a:path w="1769745" h="6784975">
                  <a:moveTo>
                    <a:pt x="478535" y="2290571"/>
                  </a:moveTo>
                  <a:lnTo>
                    <a:pt x="478535" y="6784848"/>
                  </a:lnTo>
                </a:path>
                <a:path w="1769745" h="6784975">
                  <a:moveTo>
                    <a:pt x="478535" y="0"/>
                  </a:moveTo>
                  <a:lnTo>
                    <a:pt x="478535" y="1171955"/>
                  </a:lnTo>
                </a:path>
                <a:path w="1769745" h="6784975">
                  <a:moveTo>
                    <a:pt x="955548" y="4483607"/>
                  </a:moveTo>
                  <a:lnTo>
                    <a:pt x="955548" y="6784848"/>
                  </a:lnTo>
                </a:path>
                <a:path w="1769745" h="6784975">
                  <a:moveTo>
                    <a:pt x="955548" y="2290571"/>
                  </a:moveTo>
                  <a:lnTo>
                    <a:pt x="955548" y="3983736"/>
                  </a:lnTo>
                </a:path>
                <a:path w="1769745" h="6784975">
                  <a:moveTo>
                    <a:pt x="955548" y="0"/>
                  </a:moveTo>
                  <a:lnTo>
                    <a:pt x="955548" y="1171955"/>
                  </a:lnTo>
                </a:path>
                <a:path w="1769745" h="6784975">
                  <a:moveTo>
                    <a:pt x="1194816" y="4483607"/>
                  </a:moveTo>
                  <a:lnTo>
                    <a:pt x="1194816" y="6784848"/>
                  </a:lnTo>
                </a:path>
                <a:path w="1769745" h="6784975">
                  <a:moveTo>
                    <a:pt x="1194816" y="2290571"/>
                  </a:moveTo>
                  <a:lnTo>
                    <a:pt x="1194816" y="3983736"/>
                  </a:lnTo>
                </a:path>
                <a:path w="1769745" h="6784975">
                  <a:moveTo>
                    <a:pt x="1194816" y="0"/>
                  </a:moveTo>
                  <a:lnTo>
                    <a:pt x="1194816" y="1171955"/>
                  </a:lnTo>
                </a:path>
                <a:path w="1769745" h="6784975">
                  <a:moveTo>
                    <a:pt x="1356359" y="4483607"/>
                  </a:moveTo>
                  <a:lnTo>
                    <a:pt x="1356359" y="6784848"/>
                  </a:lnTo>
                </a:path>
                <a:path w="1769745" h="6784975">
                  <a:moveTo>
                    <a:pt x="1356359" y="2290571"/>
                  </a:moveTo>
                  <a:lnTo>
                    <a:pt x="1356359" y="3983736"/>
                  </a:lnTo>
                </a:path>
                <a:path w="1769745" h="6784975">
                  <a:moveTo>
                    <a:pt x="1356359" y="0"/>
                  </a:moveTo>
                  <a:lnTo>
                    <a:pt x="1356359" y="1171955"/>
                  </a:lnTo>
                </a:path>
                <a:path w="1769745" h="6784975">
                  <a:moveTo>
                    <a:pt x="1487423" y="4483607"/>
                  </a:moveTo>
                  <a:lnTo>
                    <a:pt x="1487423" y="6784848"/>
                  </a:lnTo>
                </a:path>
                <a:path w="1769745" h="6784975">
                  <a:moveTo>
                    <a:pt x="1487423" y="2290571"/>
                  </a:moveTo>
                  <a:lnTo>
                    <a:pt x="1487423" y="3983736"/>
                  </a:lnTo>
                </a:path>
                <a:path w="1769745" h="6784975">
                  <a:moveTo>
                    <a:pt x="1487423" y="0"/>
                  </a:moveTo>
                  <a:lnTo>
                    <a:pt x="1487423" y="1171955"/>
                  </a:lnTo>
                </a:path>
                <a:path w="1769745" h="6784975">
                  <a:moveTo>
                    <a:pt x="1595628" y="4483607"/>
                  </a:moveTo>
                  <a:lnTo>
                    <a:pt x="1595628" y="6784848"/>
                  </a:lnTo>
                </a:path>
                <a:path w="1769745" h="6784975">
                  <a:moveTo>
                    <a:pt x="1595628" y="2290571"/>
                  </a:moveTo>
                  <a:lnTo>
                    <a:pt x="1595628" y="3983736"/>
                  </a:lnTo>
                </a:path>
                <a:path w="1769745" h="6784975">
                  <a:moveTo>
                    <a:pt x="1595628" y="0"/>
                  </a:moveTo>
                  <a:lnTo>
                    <a:pt x="1595628" y="1171955"/>
                  </a:lnTo>
                </a:path>
                <a:path w="1769745" h="6784975">
                  <a:moveTo>
                    <a:pt x="1693164" y="4483607"/>
                  </a:moveTo>
                  <a:lnTo>
                    <a:pt x="1693164" y="6784848"/>
                  </a:lnTo>
                </a:path>
                <a:path w="1769745" h="6784975">
                  <a:moveTo>
                    <a:pt x="1693164" y="2290571"/>
                  </a:moveTo>
                  <a:lnTo>
                    <a:pt x="1693164" y="3983736"/>
                  </a:lnTo>
                </a:path>
                <a:path w="1769745" h="6784975">
                  <a:moveTo>
                    <a:pt x="1693164" y="0"/>
                  </a:moveTo>
                  <a:lnTo>
                    <a:pt x="1693164" y="1171955"/>
                  </a:lnTo>
                </a:path>
                <a:path w="1769745" h="6784975">
                  <a:moveTo>
                    <a:pt x="1769364" y="4483607"/>
                  </a:moveTo>
                  <a:lnTo>
                    <a:pt x="1769364" y="6784848"/>
                  </a:lnTo>
                </a:path>
                <a:path w="1769745" h="6784975">
                  <a:moveTo>
                    <a:pt x="1769364" y="0"/>
                  </a:moveTo>
                  <a:lnTo>
                    <a:pt x="1769364" y="3983736"/>
                  </a:lnTo>
                </a:path>
              </a:pathLst>
            </a:custGeom>
            <a:ln w="3175">
              <a:solidFill>
                <a:srgbClr val="3BB37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7057644" y="934212"/>
              <a:ext cx="0" cy="6784975"/>
            </a:xfrm>
            <a:custGeom>
              <a:avLst/>
              <a:gdLst/>
              <a:ahLst/>
              <a:cxnLst/>
              <a:rect l="l" t="t" r="r" b="b"/>
              <a:pathLst>
                <a:path h="6784975">
                  <a:moveTo>
                    <a:pt x="0" y="0"/>
                  </a:moveTo>
                  <a:lnTo>
                    <a:pt x="0" y="6784848"/>
                  </a:lnTo>
                </a:path>
              </a:pathLst>
            </a:custGeom>
            <a:ln w="3175">
              <a:solidFill>
                <a:srgbClr val="3BB37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5157216" y="2106167"/>
              <a:ext cx="1801495" cy="1118870"/>
            </a:xfrm>
            <a:custGeom>
              <a:avLst/>
              <a:gdLst/>
              <a:ahLst/>
              <a:cxnLst/>
              <a:rect l="l" t="t" r="r" b="b"/>
              <a:pathLst>
                <a:path w="1801495" h="1118870">
                  <a:moveTo>
                    <a:pt x="0" y="0"/>
                  </a:moveTo>
                  <a:lnTo>
                    <a:pt x="1801367" y="0"/>
                  </a:lnTo>
                  <a:lnTo>
                    <a:pt x="1801367" y="1118616"/>
                  </a:lnTo>
                  <a:lnTo>
                    <a:pt x="0" y="1118616"/>
                  </a:lnTo>
                  <a:lnTo>
                    <a:pt x="0" y="0"/>
                  </a:lnTo>
                  <a:close/>
                </a:path>
              </a:pathLst>
            </a:custGeom>
            <a:ln w="21336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2" name="object 72"/>
          <p:cNvSpPr txBox="1"/>
          <p:nvPr/>
        </p:nvSpPr>
        <p:spPr>
          <a:xfrm>
            <a:off x="5096531" y="1334765"/>
            <a:ext cx="1685396" cy="783602"/>
          </a:xfrm>
          <a:prstGeom prst="rect">
            <a:avLst/>
          </a:prstGeom>
        </p:spPr>
        <p:txBody>
          <a:bodyPr vert="horz" wrap="square" lIns="0" tIns="5642" rIns="0" bIns="0" rtlCol="0">
            <a:spAutoFit/>
          </a:bodyPr>
          <a:lstStyle/>
          <a:p>
            <a:pPr marL="11285" marR="636062">
              <a:lnSpc>
                <a:spcPct val="104800"/>
              </a:lnSpc>
              <a:spcBef>
                <a:spcPts val="44"/>
              </a:spcBef>
            </a:pPr>
            <a:r>
              <a:rPr sz="800" u="sng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Relay1</a:t>
            </a:r>
            <a:r>
              <a:rPr sz="800" u="sng" spc="-2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sz="800" u="sng" spc="4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-</a:t>
            </a:r>
            <a:r>
              <a:rPr sz="800" u="sng" spc="-8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sz="800" u="sng" spc="8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P</a:t>
            </a:r>
            <a:r>
              <a:rPr sz="800" u="sng" spc="-2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sz="800" u="sng" spc="4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-</a:t>
            </a:r>
            <a:r>
              <a:rPr sz="800" u="sng" spc="-8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sz="800" u="sng" spc="4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50 </a:t>
            </a:r>
            <a:r>
              <a:rPr sz="800" spc="-222" dirty="0">
                <a:latin typeface="Arial MT"/>
                <a:cs typeface="Arial MT"/>
              </a:rPr>
              <a:t> </a:t>
            </a:r>
            <a:r>
              <a:rPr sz="800" u="sng" spc="4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OC1</a:t>
            </a:r>
            <a:endParaRPr sz="800">
              <a:latin typeface="Arial MT"/>
              <a:cs typeface="Arial MT"/>
            </a:endParaRPr>
          </a:p>
          <a:p>
            <a:pPr marL="10259" marR="626829">
              <a:lnSpc>
                <a:spcPct val="103099"/>
              </a:lnSpc>
              <a:spcBef>
                <a:spcPts val="162"/>
              </a:spcBef>
            </a:pPr>
            <a:r>
              <a:rPr sz="800" spc="-4" dirty="0">
                <a:latin typeface="Arial MT"/>
                <a:cs typeface="Arial MT"/>
              </a:rPr>
              <a:t>Beckwith Electric </a:t>
            </a:r>
            <a:r>
              <a:rPr sz="800" spc="-202" dirty="0">
                <a:latin typeface="Arial MT"/>
                <a:cs typeface="Arial MT"/>
              </a:rPr>
              <a:t> </a:t>
            </a:r>
            <a:r>
              <a:rPr sz="800" spc="-8" dirty="0">
                <a:latin typeface="Arial MT"/>
                <a:cs typeface="Arial MT"/>
              </a:rPr>
              <a:t>M-3425</a:t>
            </a:r>
            <a:endParaRPr sz="800">
              <a:latin typeface="Arial MT"/>
              <a:cs typeface="Arial MT"/>
            </a:endParaRPr>
          </a:p>
          <a:p>
            <a:pPr marL="10259">
              <a:spcBef>
                <a:spcPts val="36"/>
              </a:spcBef>
            </a:pPr>
            <a:r>
              <a:rPr sz="800" spc="-4" dirty="0">
                <a:latin typeface="Arial MT"/>
                <a:cs typeface="Arial MT"/>
              </a:rPr>
              <a:t>CT</a:t>
            </a:r>
            <a:r>
              <a:rPr sz="800" spc="-24" dirty="0">
                <a:latin typeface="Arial MT"/>
                <a:cs typeface="Arial MT"/>
              </a:rPr>
              <a:t> </a:t>
            </a:r>
            <a:r>
              <a:rPr sz="800" spc="-4" dirty="0">
                <a:latin typeface="Arial MT"/>
                <a:cs typeface="Arial MT"/>
              </a:rPr>
              <a:t>Ratio</a:t>
            </a:r>
            <a:r>
              <a:rPr sz="800" spc="-16" dirty="0">
                <a:latin typeface="Arial MT"/>
                <a:cs typeface="Arial MT"/>
              </a:rPr>
              <a:t> </a:t>
            </a:r>
            <a:r>
              <a:rPr sz="800" spc="-4" dirty="0">
                <a:latin typeface="Arial MT"/>
                <a:cs typeface="Arial MT"/>
              </a:rPr>
              <a:t>5000:5</a:t>
            </a:r>
            <a:endParaRPr sz="800">
              <a:latin typeface="Arial MT"/>
              <a:cs typeface="Arial MT"/>
            </a:endParaRPr>
          </a:p>
          <a:p>
            <a:pPr marL="10259">
              <a:spcBef>
                <a:spcPts val="28"/>
              </a:spcBef>
            </a:pPr>
            <a:r>
              <a:rPr sz="800" spc="-4" dirty="0">
                <a:latin typeface="Arial MT"/>
                <a:cs typeface="Arial MT"/>
              </a:rPr>
              <a:t>Inst =</a:t>
            </a:r>
            <a:r>
              <a:rPr sz="800" spc="-8" dirty="0">
                <a:latin typeface="Arial MT"/>
                <a:cs typeface="Arial MT"/>
              </a:rPr>
              <a:t> </a:t>
            </a:r>
            <a:r>
              <a:rPr sz="800" spc="-4" dirty="0">
                <a:latin typeface="Arial MT"/>
                <a:cs typeface="Arial MT"/>
              </a:rPr>
              <a:t>23.7</a:t>
            </a:r>
            <a:r>
              <a:rPr sz="800" dirty="0">
                <a:latin typeface="Arial MT"/>
                <a:cs typeface="Arial MT"/>
              </a:rPr>
              <a:t> </a:t>
            </a:r>
            <a:r>
              <a:rPr sz="800" spc="-4" dirty="0">
                <a:latin typeface="Arial MT"/>
                <a:cs typeface="Arial MT"/>
              </a:rPr>
              <a:t>(0.1</a:t>
            </a:r>
            <a:r>
              <a:rPr sz="800" dirty="0">
                <a:latin typeface="Arial MT"/>
                <a:cs typeface="Arial MT"/>
              </a:rPr>
              <a:t> </a:t>
            </a:r>
            <a:r>
              <a:rPr sz="800" spc="-4" dirty="0">
                <a:latin typeface="Arial MT"/>
                <a:cs typeface="Arial MT"/>
              </a:rPr>
              <a:t>- 240</a:t>
            </a:r>
            <a:r>
              <a:rPr sz="800" spc="202" dirty="0">
                <a:latin typeface="Arial MT"/>
                <a:cs typeface="Arial MT"/>
              </a:rPr>
              <a:t> </a:t>
            </a:r>
            <a:r>
              <a:rPr sz="800" spc="-4" dirty="0">
                <a:latin typeface="Arial MT"/>
                <a:cs typeface="Arial MT"/>
              </a:rPr>
              <a:t>Sec</a:t>
            </a:r>
            <a:r>
              <a:rPr sz="800" spc="4" dirty="0">
                <a:latin typeface="Arial MT"/>
                <a:cs typeface="Arial MT"/>
              </a:rPr>
              <a:t> </a:t>
            </a:r>
            <a:r>
              <a:rPr sz="800" spc="-4" dirty="0">
                <a:latin typeface="Arial MT"/>
                <a:cs typeface="Arial MT"/>
              </a:rPr>
              <a:t>-</a:t>
            </a:r>
            <a:r>
              <a:rPr sz="800" spc="-16" dirty="0">
                <a:latin typeface="Arial MT"/>
                <a:cs typeface="Arial MT"/>
              </a:rPr>
              <a:t> </a:t>
            </a:r>
            <a:r>
              <a:rPr sz="800" spc="-4" dirty="0">
                <a:latin typeface="Arial MT"/>
                <a:cs typeface="Arial MT"/>
              </a:rPr>
              <a:t>5A)</a:t>
            </a:r>
            <a:endParaRPr sz="800">
              <a:latin typeface="Arial MT"/>
              <a:cs typeface="Arial MT"/>
            </a:endParaRPr>
          </a:p>
          <a:p>
            <a:pPr marL="10259">
              <a:spcBef>
                <a:spcPts val="32"/>
              </a:spcBef>
            </a:pPr>
            <a:r>
              <a:rPr sz="800" spc="-4" dirty="0">
                <a:latin typeface="Arial MT"/>
                <a:cs typeface="Arial MT"/>
              </a:rPr>
              <a:t>Time</a:t>
            </a:r>
            <a:r>
              <a:rPr sz="800" spc="-16" dirty="0">
                <a:latin typeface="Arial MT"/>
                <a:cs typeface="Arial MT"/>
              </a:rPr>
              <a:t> </a:t>
            </a:r>
            <a:r>
              <a:rPr sz="800" spc="-4" dirty="0">
                <a:latin typeface="Arial MT"/>
                <a:cs typeface="Arial MT"/>
              </a:rPr>
              <a:t>Delay</a:t>
            </a:r>
            <a:r>
              <a:rPr sz="800" spc="-16" dirty="0">
                <a:latin typeface="Arial MT"/>
                <a:cs typeface="Arial MT"/>
              </a:rPr>
              <a:t> </a:t>
            </a:r>
            <a:r>
              <a:rPr sz="800" spc="-4" dirty="0">
                <a:latin typeface="Arial MT"/>
                <a:cs typeface="Arial MT"/>
              </a:rPr>
              <a:t>=</a:t>
            </a:r>
            <a:r>
              <a:rPr sz="800" spc="-16" dirty="0">
                <a:latin typeface="Arial MT"/>
                <a:cs typeface="Arial MT"/>
              </a:rPr>
              <a:t> </a:t>
            </a:r>
            <a:r>
              <a:rPr sz="800" spc="-4" dirty="0">
                <a:latin typeface="Arial MT"/>
                <a:cs typeface="Arial MT"/>
              </a:rPr>
              <a:t>2 Cycles</a:t>
            </a:r>
            <a:endParaRPr sz="800">
              <a:latin typeface="Arial MT"/>
              <a:cs typeface="Arial MT"/>
            </a:endParaRPr>
          </a:p>
        </p:txBody>
      </p:sp>
      <p:grpSp>
        <p:nvGrpSpPr>
          <p:cNvPr id="73" name="object 73"/>
          <p:cNvGrpSpPr/>
          <p:nvPr/>
        </p:nvGrpSpPr>
        <p:grpSpPr>
          <a:xfrm>
            <a:off x="3501620" y="1378115"/>
            <a:ext cx="1575955" cy="42353"/>
            <a:chOff x="3555491" y="2148839"/>
            <a:chExt cx="1600200" cy="66040"/>
          </a:xfrm>
        </p:grpSpPr>
        <p:sp>
          <p:nvSpPr>
            <p:cNvPr id="74" name="object 74"/>
            <p:cNvSpPr/>
            <p:nvPr/>
          </p:nvSpPr>
          <p:spPr>
            <a:xfrm>
              <a:off x="3555491" y="2180843"/>
              <a:ext cx="1600200" cy="1905"/>
            </a:xfrm>
            <a:custGeom>
              <a:avLst/>
              <a:gdLst/>
              <a:ahLst/>
              <a:cxnLst/>
              <a:rect l="l" t="t" r="r" b="b"/>
              <a:pathLst>
                <a:path w="1600200" h="1905">
                  <a:moveTo>
                    <a:pt x="1600200" y="1523"/>
                  </a:moveTo>
                  <a:lnTo>
                    <a:pt x="0" y="1523"/>
                  </a:lnTo>
                  <a:lnTo>
                    <a:pt x="0" y="0"/>
                  </a:lnTo>
                  <a:lnTo>
                    <a:pt x="1600200" y="0"/>
                  </a:lnTo>
                  <a:lnTo>
                    <a:pt x="1600200" y="152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3555491" y="2148839"/>
              <a:ext cx="33655" cy="66040"/>
            </a:xfrm>
            <a:custGeom>
              <a:avLst/>
              <a:gdLst/>
              <a:ahLst/>
              <a:cxnLst/>
              <a:rect l="l" t="t" r="r" b="b"/>
              <a:pathLst>
                <a:path w="33654" h="66039">
                  <a:moveTo>
                    <a:pt x="33527" y="65531"/>
                  </a:moveTo>
                  <a:lnTo>
                    <a:pt x="0" y="32004"/>
                  </a:lnTo>
                  <a:lnTo>
                    <a:pt x="33527" y="0"/>
                  </a:lnTo>
                  <a:lnTo>
                    <a:pt x="33527" y="6553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6" name="object 76"/>
          <p:cNvSpPr txBox="1"/>
          <p:nvPr/>
        </p:nvSpPr>
        <p:spPr>
          <a:xfrm>
            <a:off x="1377307" y="1313273"/>
            <a:ext cx="1135063" cy="135023"/>
          </a:xfrm>
          <a:prstGeom prst="rect">
            <a:avLst/>
          </a:prstGeom>
        </p:spPr>
        <p:txBody>
          <a:bodyPr vert="horz" wrap="square" lIns="0" tIns="11797" rIns="0" bIns="0" rtlCol="0">
            <a:spAutoFit/>
          </a:bodyPr>
          <a:lstStyle/>
          <a:p>
            <a:pPr marL="10259">
              <a:spcBef>
                <a:spcPts val="92"/>
              </a:spcBef>
            </a:pPr>
            <a:r>
              <a:rPr sz="800" spc="4" dirty="0">
                <a:latin typeface="Arial MT"/>
                <a:cs typeface="Arial MT"/>
              </a:rPr>
              <a:t>GENERADOR</a:t>
            </a:r>
            <a:r>
              <a:rPr sz="800" spc="-36" dirty="0">
                <a:latin typeface="Arial MT"/>
                <a:cs typeface="Arial MT"/>
              </a:rPr>
              <a:t> </a:t>
            </a:r>
            <a:r>
              <a:rPr sz="800" spc="4" dirty="0">
                <a:latin typeface="Arial MT"/>
                <a:cs typeface="Arial MT"/>
              </a:rPr>
              <a:t>U-1</a:t>
            </a:r>
            <a:endParaRPr sz="800">
              <a:latin typeface="Arial MT"/>
              <a:cs typeface="Arial MT"/>
            </a:endParaRPr>
          </a:p>
        </p:txBody>
      </p:sp>
      <p:grpSp>
        <p:nvGrpSpPr>
          <p:cNvPr id="77" name="object 77"/>
          <p:cNvGrpSpPr/>
          <p:nvPr/>
        </p:nvGrpSpPr>
        <p:grpSpPr>
          <a:xfrm>
            <a:off x="1384526" y="1414727"/>
            <a:ext cx="5575877" cy="2067174"/>
            <a:chOff x="1405826" y="2205926"/>
            <a:chExt cx="5661660" cy="3223260"/>
          </a:xfrm>
        </p:grpSpPr>
        <p:sp>
          <p:nvSpPr>
            <p:cNvPr id="78" name="object 78"/>
            <p:cNvSpPr/>
            <p:nvPr/>
          </p:nvSpPr>
          <p:spPr>
            <a:xfrm>
              <a:off x="1411223" y="2211324"/>
              <a:ext cx="1126490" cy="0"/>
            </a:xfrm>
            <a:custGeom>
              <a:avLst/>
              <a:gdLst/>
              <a:ahLst/>
              <a:cxnLst/>
              <a:rect l="l" t="t" r="r" b="b"/>
              <a:pathLst>
                <a:path w="1126489">
                  <a:moveTo>
                    <a:pt x="0" y="0"/>
                  </a:moveTo>
                  <a:lnTo>
                    <a:pt x="1126235" y="0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5818631" y="4917948"/>
              <a:ext cx="1237615" cy="500380"/>
            </a:xfrm>
            <a:custGeom>
              <a:avLst/>
              <a:gdLst/>
              <a:ahLst/>
              <a:cxnLst/>
              <a:rect l="l" t="t" r="r" b="b"/>
              <a:pathLst>
                <a:path w="1237615" h="500379">
                  <a:moveTo>
                    <a:pt x="0" y="0"/>
                  </a:moveTo>
                  <a:lnTo>
                    <a:pt x="1237487" y="0"/>
                  </a:lnTo>
                  <a:lnTo>
                    <a:pt x="1237487" y="499871"/>
                  </a:lnTo>
                  <a:lnTo>
                    <a:pt x="0" y="499871"/>
                  </a:lnTo>
                  <a:lnTo>
                    <a:pt x="0" y="0"/>
                  </a:lnTo>
                  <a:close/>
                </a:path>
              </a:pathLst>
            </a:custGeom>
            <a:ln w="21336">
              <a:solidFill>
                <a:srgbClr val="8A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3243072" y="4294632"/>
              <a:ext cx="2575560" cy="695325"/>
            </a:xfrm>
            <a:custGeom>
              <a:avLst/>
              <a:gdLst/>
              <a:ahLst/>
              <a:cxnLst/>
              <a:rect l="l" t="t" r="r" b="b"/>
              <a:pathLst>
                <a:path w="2575560" h="695325">
                  <a:moveTo>
                    <a:pt x="2575560" y="695112"/>
                  </a:moveTo>
                  <a:lnTo>
                    <a:pt x="0" y="0"/>
                  </a:lnTo>
                </a:path>
              </a:pathLst>
            </a:custGeom>
            <a:ln w="476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3243072" y="4271772"/>
              <a:ext cx="40005" cy="62865"/>
            </a:xfrm>
            <a:custGeom>
              <a:avLst/>
              <a:gdLst/>
              <a:ahLst/>
              <a:cxnLst/>
              <a:rect l="l" t="t" r="r" b="b"/>
              <a:pathLst>
                <a:path w="40004" h="62864">
                  <a:moveTo>
                    <a:pt x="22859" y="62483"/>
                  </a:moveTo>
                  <a:lnTo>
                    <a:pt x="0" y="22859"/>
                  </a:lnTo>
                  <a:lnTo>
                    <a:pt x="39624" y="0"/>
                  </a:lnTo>
                  <a:lnTo>
                    <a:pt x="22859" y="6248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2" name="object 82"/>
          <p:cNvSpPr txBox="1"/>
          <p:nvPr/>
        </p:nvSpPr>
        <p:spPr>
          <a:xfrm>
            <a:off x="1377307" y="3081389"/>
            <a:ext cx="1135063" cy="135023"/>
          </a:xfrm>
          <a:prstGeom prst="rect">
            <a:avLst/>
          </a:prstGeom>
        </p:spPr>
        <p:txBody>
          <a:bodyPr vert="horz" wrap="square" lIns="0" tIns="11797" rIns="0" bIns="0" rtlCol="0">
            <a:spAutoFit/>
          </a:bodyPr>
          <a:lstStyle/>
          <a:p>
            <a:pPr marL="10259">
              <a:spcBef>
                <a:spcPts val="92"/>
              </a:spcBef>
            </a:pPr>
            <a:r>
              <a:rPr sz="800" spc="4" dirty="0">
                <a:latin typeface="Arial MT"/>
                <a:cs typeface="Arial MT"/>
              </a:rPr>
              <a:t>GENERADOR</a:t>
            </a:r>
            <a:r>
              <a:rPr sz="800" spc="-36" dirty="0">
                <a:latin typeface="Arial MT"/>
                <a:cs typeface="Arial MT"/>
              </a:rPr>
              <a:t> </a:t>
            </a:r>
            <a:r>
              <a:rPr sz="800" spc="4" dirty="0">
                <a:latin typeface="Arial MT"/>
                <a:cs typeface="Arial MT"/>
              </a:rPr>
              <a:t>U-1</a:t>
            </a:r>
            <a:endParaRPr sz="800">
              <a:latin typeface="Arial MT"/>
              <a:cs typeface="Arial MT"/>
            </a:endParaRPr>
          </a:p>
        </p:txBody>
      </p:sp>
      <p:grpSp>
        <p:nvGrpSpPr>
          <p:cNvPr id="83" name="object 83"/>
          <p:cNvGrpSpPr/>
          <p:nvPr/>
        </p:nvGrpSpPr>
        <p:grpSpPr>
          <a:xfrm>
            <a:off x="1259763" y="592215"/>
            <a:ext cx="5758488" cy="4365255"/>
            <a:chOff x="1279144" y="923416"/>
            <a:chExt cx="5847080" cy="6806565"/>
          </a:xfrm>
        </p:grpSpPr>
        <p:sp>
          <p:nvSpPr>
            <p:cNvPr id="84" name="object 84"/>
            <p:cNvSpPr/>
            <p:nvPr/>
          </p:nvSpPr>
          <p:spPr>
            <a:xfrm>
              <a:off x="1411224" y="4968239"/>
              <a:ext cx="1126490" cy="0"/>
            </a:xfrm>
            <a:custGeom>
              <a:avLst/>
              <a:gdLst/>
              <a:ahLst/>
              <a:cxnLst/>
              <a:rect l="l" t="t" r="r" b="b"/>
              <a:pathLst>
                <a:path w="1126489">
                  <a:moveTo>
                    <a:pt x="0" y="0"/>
                  </a:moveTo>
                  <a:lnTo>
                    <a:pt x="1126235" y="0"/>
                  </a:lnTo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2604516" y="4905755"/>
              <a:ext cx="277495" cy="0"/>
            </a:xfrm>
            <a:custGeom>
              <a:avLst/>
              <a:gdLst/>
              <a:ahLst/>
              <a:cxnLst/>
              <a:rect l="l" t="t" r="r" b="b"/>
              <a:pathLst>
                <a:path w="277494">
                  <a:moveTo>
                    <a:pt x="0" y="0"/>
                  </a:moveTo>
                  <a:lnTo>
                    <a:pt x="277367" y="0"/>
                  </a:lnTo>
                </a:path>
              </a:pathLst>
            </a:custGeom>
            <a:ln w="476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2848356" y="4873751"/>
              <a:ext cx="33655" cy="66040"/>
            </a:xfrm>
            <a:custGeom>
              <a:avLst/>
              <a:gdLst/>
              <a:ahLst/>
              <a:cxnLst/>
              <a:rect l="l" t="t" r="r" b="b"/>
              <a:pathLst>
                <a:path w="33655" h="66039">
                  <a:moveTo>
                    <a:pt x="0" y="65532"/>
                  </a:moveTo>
                  <a:lnTo>
                    <a:pt x="0" y="0"/>
                  </a:lnTo>
                  <a:lnTo>
                    <a:pt x="33527" y="32003"/>
                  </a:lnTo>
                  <a:lnTo>
                    <a:pt x="0" y="6553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2596896" y="1065275"/>
              <a:ext cx="0" cy="169545"/>
            </a:xfrm>
            <a:custGeom>
              <a:avLst/>
              <a:gdLst/>
              <a:ahLst/>
              <a:cxnLst/>
              <a:rect l="l" t="t" r="r" b="b"/>
              <a:pathLst>
                <a:path h="169544">
                  <a:moveTo>
                    <a:pt x="0" y="0"/>
                  </a:moveTo>
                  <a:lnTo>
                    <a:pt x="0" y="169164"/>
                  </a:lnTo>
                </a:path>
              </a:pathLst>
            </a:custGeom>
            <a:ln w="21336">
              <a:solidFill>
                <a:srgbClr val="8A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3557016" y="934211"/>
              <a:ext cx="0" cy="6075045"/>
            </a:xfrm>
            <a:custGeom>
              <a:avLst/>
              <a:gdLst/>
              <a:ahLst/>
              <a:cxnLst/>
              <a:rect l="l" t="t" r="r" b="b"/>
              <a:pathLst>
                <a:path h="6075045">
                  <a:moveTo>
                    <a:pt x="0" y="0"/>
                  </a:moveTo>
                  <a:lnTo>
                    <a:pt x="0" y="6074664"/>
                  </a:lnTo>
                </a:path>
              </a:pathLst>
            </a:custGeom>
            <a:ln w="21336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3557016" y="6998208"/>
              <a:ext cx="3566160" cy="21590"/>
            </a:xfrm>
            <a:custGeom>
              <a:avLst/>
              <a:gdLst/>
              <a:ahLst/>
              <a:cxnLst/>
              <a:rect l="l" t="t" r="r" b="b"/>
              <a:pathLst>
                <a:path w="3566159" h="21590">
                  <a:moveTo>
                    <a:pt x="0" y="0"/>
                  </a:moveTo>
                  <a:lnTo>
                    <a:pt x="3566160" y="0"/>
                  </a:lnTo>
                  <a:lnTo>
                    <a:pt x="3566160" y="21336"/>
                  </a:lnTo>
                  <a:lnTo>
                    <a:pt x="0" y="2133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2337816" y="934211"/>
              <a:ext cx="1165860" cy="6784975"/>
            </a:xfrm>
            <a:custGeom>
              <a:avLst/>
              <a:gdLst/>
              <a:ahLst/>
              <a:cxnLst/>
              <a:rect l="l" t="t" r="r" b="b"/>
              <a:pathLst>
                <a:path w="1165860" h="6784975">
                  <a:moveTo>
                    <a:pt x="0" y="0"/>
                  </a:moveTo>
                  <a:lnTo>
                    <a:pt x="0" y="1696212"/>
                  </a:lnTo>
                  <a:lnTo>
                    <a:pt x="0" y="2543556"/>
                  </a:lnTo>
                  <a:lnTo>
                    <a:pt x="1524" y="2755391"/>
                  </a:lnTo>
                  <a:lnTo>
                    <a:pt x="4572" y="2862072"/>
                  </a:lnTo>
                  <a:lnTo>
                    <a:pt x="6096" y="2915411"/>
                  </a:lnTo>
                  <a:lnTo>
                    <a:pt x="10668" y="2967227"/>
                  </a:lnTo>
                  <a:lnTo>
                    <a:pt x="16764" y="3020567"/>
                  </a:lnTo>
                  <a:lnTo>
                    <a:pt x="25908" y="3073908"/>
                  </a:lnTo>
                  <a:lnTo>
                    <a:pt x="38100" y="3127248"/>
                  </a:lnTo>
                  <a:lnTo>
                    <a:pt x="54864" y="3180588"/>
                  </a:lnTo>
                  <a:lnTo>
                    <a:pt x="74676" y="3232403"/>
                  </a:lnTo>
                  <a:lnTo>
                    <a:pt x="97536" y="3285743"/>
                  </a:lnTo>
                  <a:lnTo>
                    <a:pt x="126491" y="3339083"/>
                  </a:lnTo>
                  <a:lnTo>
                    <a:pt x="158495" y="3392424"/>
                  </a:lnTo>
                  <a:lnTo>
                    <a:pt x="193548" y="3444240"/>
                  </a:lnTo>
                  <a:lnTo>
                    <a:pt x="230124" y="3497580"/>
                  </a:lnTo>
                  <a:lnTo>
                    <a:pt x="310895" y="3604259"/>
                  </a:lnTo>
                  <a:lnTo>
                    <a:pt x="391667" y="3709416"/>
                  </a:lnTo>
                  <a:lnTo>
                    <a:pt x="470915" y="3816096"/>
                  </a:lnTo>
                  <a:lnTo>
                    <a:pt x="509015" y="3869435"/>
                  </a:lnTo>
                  <a:lnTo>
                    <a:pt x="544067" y="3922775"/>
                  </a:lnTo>
                  <a:lnTo>
                    <a:pt x="579119" y="3974591"/>
                  </a:lnTo>
                  <a:lnTo>
                    <a:pt x="611124" y="4027932"/>
                  </a:lnTo>
                  <a:lnTo>
                    <a:pt x="641604" y="4081272"/>
                  </a:lnTo>
                  <a:lnTo>
                    <a:pt x="669035" y="4134611"/>
                  </a:lnTo>
                  <a:lnTo>
                    <a:pt x="696468" y="4186427"/>
                  </a:lnTo>
                  <a:lnTo>
                    <a:pt x="720852" y="4239767"/>
                  </a:lnTo>
                  <a:lnTo>
                    <a:pt x="743712" y="4293108"/>
                  </a:lnTo>
                  <a:lnTo>
                    <a:pt x="765047" y="4346448"/>
                  </a:lnTo>
                  <a:lnTo>
                    <a:pt x="784860" y="4399788"/>
                  </a:lnTo>
                  <a:lnTo>
                    <a:pt x="803147" y="4451603"/>
                  </a:lnTo>
                  <a:lnTo>
                    <a:pt x="819912" y="4504943"/>
                  </a:lnTo>
                  <a:lnTo>
                    <a:pt x="836675" y="4558283"/>
                  </a:lnTo>
                  <a:lnTo>
                    <a:pt x="864108" y="4663440"/>
                  </a:lnTo>
                  <a:lnTo>
                    <a:pt x="886968" y="4770119"/>
                  </a:lnTo>
                  <a:lnTo>
                    <a:pt x="906779" y="4876800"/>
                  </a:lnTo>
                  <a:lnTo>
                    <a:pt x="923543" y="4981955"/>
                  </a:lnTo>
                  <a:lnTo>
                    <a:pt x="937260" y="5088635"/>
                  </a:lnTo>
                  <a:lnTo>
                    <a:pt x="949452" y="5193792"/>
                  </a:lnTo>
                  <a:lnTo>
                    <a:pt x="960120" y="5300471"/>
                  </a:lnTo>
                  <a:lnTo>
                    <a:pt x="981456" y="5512307"/>
                  </a:lnTo>
                  <a:lnTo>
                    <a:pt x="993647" y="5618987"/>
                  </a:lnTo>
                  <a:lnTo>
                    <a:pt x="1007364" y="5724144"/>
                  </a:lnTo>
                  <a:lnTo>
                    <a:pt x="1022604" y="5830823"/>
                  </a:lnTo>
                  <a:lnTo>
                    <a:pt x="1039368" y="5935980"/>
                  </a:lnTo>
                  <a:lnTo>
                    <a:pt x="1109472" y="6359651"/>
                  </a:lnTo>
                  <a:lnTo>
                    <a:pt x="1126235" y="6466332"/>
                  </a:lnTo>
                  <a:lnTo>
                    <a:pt x="1139952" y="6573012"/>
                  </a:lnTo>
                  <a:lnTo>
                    <a:pt x="1153668" y="6678167"/>
                  </a:lnTo>
                  <a:lnTo>
                    <a:pt x="1165860" y="6784848"/>
                  </a:lnTo>
                </a:path>
              </a:pathLst>
            </a:custGeom>
            <a:ln w="21336">
              <a:solidFill>
                <a:srgbClr val="8A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2683764" y="3174491"/>
              <a:ext cx="561340" cy="1120140"/>
            </a:xfrm>
            <a:custGeom>
              <a:avLst/>
              <a:gdLst/>
              <a:ahLst/>
              <a:cxnLst/>
              <a:rect l="l" t="t" r="r" b="b"/>
              <a:pathLst>
                <a:path w="561339" h="1120139">
                  <a:moveTo>
                    <a:pt x="0" y="0"/>
                  </a:moveTo>
                  <a:lnTo>
                    <a:pt x="560832" y="1120140"/>
                  </a:lnTo>
                </a:path>
              </a:pathLst>
            </a:custGeom>
            <a:ln w="21336">
              <a:solidFill>
                <a:srgbClr val="8A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2337816" y="934211"/>
              <a:ext cx="1457325" cy="6784975"/>
            </a:xfrm>
            <a:custGeom>
              <a:avLst/>
              <a:gdLst/>
              <a:ahLst/>
              <a:cxnLst/>
              <a:rect l="l" t="t" r="r" b="b"/>
              <a:pathLst>
                <a:path w="1457325" h="6784975">
                  <a:moveTo>
                    <a:pt x="0" y="0"/>
                  </a:moveTo>
                  <a:lnTo>
                    <a:pt x="0" y="1696212"/>
                  </a:lnTo>
                  <a:lnTo>
                    <a:pt x="0" y="2543556"/>
                  </a:lnTo>
                  <a:lnTo>
                    <a:pt x="1524" y="2755391"/>
                  </a:lnTo>
                  <a:lnTo>
                    <a:pt x="4572" y="2862072"/>
                  </a:lnTo>
                  <a:lnTo>
                    <a:pt x="6096" y="2915411"/>
                  </a:lnTo>
                  <a:lnTo>
                    <a:pt x="10668" y="2967227"/>
                  </a:lnTo>
                  <a:lnTo>
                    <a:pt x="16764" y="3020567"/>
                  </a:lnTo>
                  <a:lnTo>
                    <a:pt x="25908" y="3073908"/>
                  </a:lnTo>
                  <a:lnTo>
                    <a:pt x="38100" y="3127248"/>
                  </a:lnTo>
                  <a:lnTo>
                    <a:pt x="54864" y="3180588"/>
                  </a:lnTo>
                  <a:lnTo>
                    <a:pt x="74676" y="3232403"/>
                  </a:lnTo>
                  <a:lnTo>
                    <a:pt x="97536" y="3285743"/>
                  </a:lnTo>
                  <a:lnTo>
                    <a:pt x="126491" y="3339083"/>
                  </a:lnTo>
                  <a:lnTo>
                    <a:pt x="158495" y="3392424"/>
                  </a:lnTo>
                  <a:lnTo>
                    <a:pt x="193548" y="3444240"/>
                  </a:lnTo>
                  <a:lnTo>
                    <a:pt x="230124" y="3497580"/>
                  </a:lnTo>
                  <a:lnTo>
                    <a:pt x="310895" y="3604259"/>
                  </a:lnTo>
                  <a:lnTo>
                    <a:pt x="391667" y="3709416"/>
                  </a:lnTo>
                  <a:lnTo>
                    <a:pt x="470915" y="3816096"/>
                  </a:lnTo>
                  <a:lnTo>
                    <a:pt x="509015" y="3869435"/>
                  </a:lnTo>
                  <a:lnTo>
                    <a:pt x="544067" y="3922775"/>
                  </a:lnTo>
                  <a:lnTo>
                    <a:pt x="579119" y="3974591"/>
                  </a:lnTo>
                  <a:lnTo>
                    <a:pt x="611124" y="4027932"/>
                  </a:lnTo>
                  <a:lnTo>
                    <a:pt x="641604" y="4081272"/>
                  </a:lnTo>
                  <a:lnTo>
                    <a:pt x="669035" y="4134611"/>
                  </a:lnTo>
                  <a:lnTo>
                    <a:pt x="696468" y="4186427"/>
                  </a:lnTo>
                  <a:lnTo>
                    <a:pt x="720852" y="4239767"/>
                  </a:lnTo>
                  <a:lnTo>
                    <a:pt x="743712" y="4293108"/>
                  </a:lnTo>
                  <a:lnTo>
                    <a:pt x="765047" y="4346448"/>
                  </a:lnTo>
                  <a:lnTo>
                    <a:pt x="784860" y="4399788"/>
                  </a:lnTo>
                  <a:lnTo>
                    <a:pt x="803147" y="4451603"/>
                  </a:lnTo>
                  <a:lnTo>
                    <a:pt x="819912" y="4504943"/>
                  </a:lnTo>
                  <a:lnTo>
                    <a:pt x="836675" y="4558283"/>
                  </a:lnTo>
                  <a:lnTo>
                    <a:pt x="864108" y="4663440"/>
                  </a:lnTo>
                  <a:lnTo>
                    <a:pt x="886968" y="4770119"/>
                  </a:lnTo>
                  <a:lnTo>
                    <a:pt x="906779" y="4876800"/>
                  </a:lnTo>
                  <a:lnTo>
                    <a:pt x="923543" y="4981955"/>
                  </a:lnTo>
                  <a:lnTo>
                    <a:pt x="938783" y="5088635"/>
                  </a:lnTo>
                  <a:lnTo>
                    <a:pt x="952500" y="5193792"/>
                  </a:lnTo>
                  <a:lnTo>
                    <a:pt x="969264" y="5300471"/>
                  </a:lnTo>
                  <a:lnTo>
                    <a:pt x="978408" y="5353812"/>
                  </a:lnTo>
                  <a:lnTo>
                    <a:pt x="989075" y="5405628"/>
                  </a:lnTo>
                  <a:lnTo>
                    <a:pt x="1002791" y="5458967"/>
                  </a:lnTo>
                  <a:lnTo>
                    <a:pt x="1016508" y="5512307"/>
                  </a:lnTo>
                  <a:lnTo>
                    <a:pt x="1033272" y="5565648"/>
                  </a:lnTo>
                  <a:lnTo>
                    <a:pt x="1053083" y="5618987"/>
                  </a:lnTo>
                  <a:lnTo>
                    <a:pt x="1072895" y="5670803"/>
                  </a:lnTo>
                  <a:lnTo>
                    <a:pt x="1095756" y="5724144"/>
                  </a:lnTo>
                  <a:lnTo>
                    <a:pt x="1141475" y="5830823"/>
                  </a:lnTo>
                  <a:lnTo>
                    <a:pt x="1190243" y="5935980"/>
                  </a:lnTo>
                  <a:lnTo>
                    <a:pt x="1237487" y="6042660"/>
                  </a:lnTo>
                  <a:lnTo>
                    <a:pt x="1281683" y="6147816"/>
                  </a:lnTo>
                  <a:lnTo>
                    <a:pt x="1321308" y="6254496"/>
                  </a:lnTo>
                  <a:lnTo>
                    <a:pt x="1356359" y="6359651"/>
                  </a:lnTo>
                  <a:lnTo>
                    <a:pt x="1386840" y="6466332"/>
                  </a:lnTo>
                  <a:lnTo>
                    <a:pt x="1414271" y="6573012"/>
                  </a:lnTo>
                  <a:lnTo>
                    <a:pt x="1437132" y="6678167"/>
                  </a:lnTo>
                  <a:lnTo>
                    <a:pt x="1456944" y="6784848"/>
                  </a:lnTo>
                </a:path>
              </a:pathLst>
            </a:custGeom>
            <a:ln w="21336">
              <a:solidFill>
                <a:srgbClr val="8A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1281684" y="934211"/>
              <a:ext cx="5842000" cy="6784975"/>
            </a:xfrm>
            <a:custGeom>
              <a:avLst/>
              <a:gdLst/>
              <a:ahLst/>
              <a:cxnLst/>
              <a:rect l="l" t="t" r="r" b="b"/>
              <a:pathLst>
                <a:path w="5842000" h="6784975">
                  <a:moveTo>
                    <a:pt x="0" y="0"/>
                  </a:moveTo>
                  <a:lnTo>
                    <a:pt x="5841492" y="0"/>
                  </a:lnTo>
                </a:path>
                <a:path w="5842000" h="6784975">
                  <a:moveTo>
                    <a:pt x="5841492" y="0"/>
                  </a:moveTo>
                  <a:lnTo>
                    <a:pt x="5841492" y="33527"/>
                  </a:lnTo>
                </a:path>
                <a:path w="5842000" h="6784975">
                  <a:moveTo>
                    <a:pt x="0" y="0"/>
                  </a:moveTo>
                  <a:lnTo>
                    <a:pt x="0" y="33527"/>
                  </a:lnTo>
                </a:path>
                <a:path w="5842000" h="6784975">
                  <a:moveTo>
                    <a:pt x="413003" y="0"/>
                  </a:moveTo>
                  <a:lnTo>
                    <a:pt x="413003" y="33527"/>
                  </a:lnTo>
                </a:path>
                <a:path w="5842000" h="6784975">
                  <a:moveTo>
                    <a:pt x="1769364" y="0"/>
                  </a:moveTo>
                  <a:lnTo>
                    <a:pt x="1769364" y="33527"/>
                  </a:lnTo>
                </a:path>
                <a:path w="5842000" h="6784975">
                  <a:moveTo>
                    <a:pt x="3127248" y="0"/>
                  </a:moveTo>
                  <a:lnTo>
                    <a:pt x="3127248" y="33527"/>
                  </a:lnTo>
                </a:path>
                <a:path w="5842000" h="6784975">
                  <a:moveTo>
                    <a:pt x="4483608" y="0"/>
                  </a:moveTo>
                  <a:lnTo>
                    <a:pt x="4483608" y="33527"/>
                  </a:lnTo>
                </a:path>
                <a:path w="5842000" h="6784975">
                  <a:moveTo>
                    <a:pt x="0" y="0"/>
                  </a:moveTo>
                  <a:lnTo>
                    <a:pt x="0" y="33527"/>
                  </a:lnTo>
                </a:path>
                <a:path w="5842000" h="6784975">
                  <a:moveTo>
                    <a:pt x="109728" y="0"/>
                  </a:moveTo>
                  <a:lnTo>
                    <a:pt x="109728" y="33527"/>
                  </a:lnTo>
                </a:path>
                <a:path w="5842000" h="6784975">
                  <a:moveTo>
                    <a:pt x="196595" y="0"/>
                  </a:moveTo>
                  <a:lnTo>
                    <a:pt x="196595" y="33527"/>
                  </a:lnTo>
                </a:path>
                <a:path w="5842000" h="6784975">
                  <a:moveTo>
                    <a:pt x="283464" y="0"/>
                  </a:moveTo>
                  <a:lnTo>
                    <a:pt x="283464" y="33527"/>
                  </a:lnTo>
                </a:path>
                <a:path w="5842000" h="6784975">
                  <a:moveTo>
                    <a:pt x="347471" y="0"/>
                  </a:moveTo>
                  <a:lnTo>
                    <a:pt x="347471" y="33527"/>
                  </a:lnTo>
                </a:path>
                <a:path w="5842000" h="6784975">
                  <a:moveTo>
                    <a:pt x="815340" y="0"/>
                  </a:moveTo>
                  <a:lnTo>
                    <a:pt x="815340" y="33527"/>
                  </a:lnTo>
                </a:path>
                <a:path w="5842000" h="6784975">
                  <a:moveTo>
                    <a:pt x="1053083" y="0"/>
                  </a:moveTo>
                  <a:lnTo>
                    <a:pt x="1053083" y="33527"/>
                  </a:lnTo>
                </a:path>
                <a:path w="5842000" h="6784975">
                  <a:moveTo>
                    <a:pt x="1226819" y="0"/>
                  </a:moveTo>
                  <a:lnTo>
                    <a:pt x="1226819" y="33527"/>
                  </a:lnTo>
                </a:path>
                <a:path w="5842000" h="6784975">
                  <a:moveTo>
                    <a:pt x="1357883" y="0"/>
                  </a:moveTo>
                  <a:lnTo>
                    <a:pt x="1357883" y="33527"/>
                  </a:lnTo>
                </a:path>
                <a:path w="5842000" h="6784975">
                  <a:moveTo>
                    <a:pt x="1466088" y="0"/>
                  </a:moveTo>
                  <a:lnTo>
                    <a:pt x="1466088" y="33527"/>
                  </a:lnTo>
                </a:path>
                <a:path w="5842000" h="6784975">
                  <a:moveTo>
                    <a:pt x="1552956" y="0"/>
                  </a:moveTo>
                  <a:lnTo>
                    <a:pt x="1552956" y="33527"/>
                  </a:lnTo>
                </a:path>
                <a:path w="5842000" h="6784975">
                  <a:moveTo>
                    <a:pt x="1639824" y="0"/>
                  </a:moveTo>
                  <a:lnTo>
                    <a:pt x="1639824" y="33527"/>
                  </a:lnTo>
                </a:path>
                <a:path w="5842000" h="6784975">
                  <a:moveTo>
                    <a:pt x="1705356" y="0"/>
                  </a:moveTo>
                  <a:lnTo>
                    <a:pt x="1705356" y="33527"/>
                  </a:lnTo>
                </a:path>
                <a:path w="5842000" h="6784975">
                  <a:moveTo>
                    <a:pt x="2171700" y="0"/>
                  </a:moveTo>
                  <a:lnTo>
                    <a:pt x="2171700" y="33527"/>
                  </a:lnTo>
                </a:path>
                <a:path w="5842000" h="6784975">
                  <a:moveTo>
                    <a:pt x="2410967" y="0"/>
                  </a:moveTo>
                  <a:lnTo>
                    <a:pt x="2410967" y="33527"/>
                  </a:lnTo>
                </a:path>
                <a:path w="5842000" h="6784975">
                  <a:moveTo>
                    <a:pt x="2584704" y="0"/>
                  </a:moveTo>
                  <a:lnTo>
                    <a:pt x="2584704" y="33527"/>
                  </a:lnTo>
                </a:path>
                <a:path w="5842000" h="6784975">
                  <a:moveTo>
                    <a:pt x="2714243" y="0"/>
                  </a:moveTo>
                  <a:lnTo>
                    <a:pt x="2714243" y="33527"/>
                  </a:lnTo>
                </a:path>
                <a:path w="5842000" h="6784975">
                  <a:moveTo>
                    <a:pt x="2822448" y="0"/>
                  </a:moveTo>
                  <a:lnTo>
                    <a:pt x="2822448" y="33527"/>
                  </a:lnTo>
                </a:path>
                <a:path w="5842000" h="6784975">
                  <a:moveTo>
                    <a:pt x="2909316" y="0"/>
                  </a:moveTo>
                  <a:lnTo>
                    <a:pt x="2909316" y="33527"/>
                  </a:lnTo>
                </a:path>
                <a:path w="5842000" h="6784975">
                  <a:moveTo>
                    <a:pt x="2996183" y="0"/>
                  </a:moveTo>
                  <a:lnTo>
                    <a:pt x="2996183" y="33527"/>
                  </a:lnTo>
                </a:path>
                <a:path w="5842000" h="6784975">
                  <a:moveTo>
                    <a:pt x="3061716" y="0"/>
                  </a:moveTo>
                  <a:lnTo>
                    <a:pt x="3061716" y="33527"/>
                  </a:lnTo>
                </a:path>
                <a:path w="5842000" h="6784975">
                  <a:moveTo>
                    <a:pt x="3528059" y="0"/>
                  </a:moveTo>
                  <a:lnTo>
                    <a:pt x="3528059" y="33527"/>
                  </a:lnTo>
                </a:path>
                <a:path w="5842000" h="6784975">
                  <a:moveTo>
                    <a:pt x="3777996" y="0"/>
                  </a:moveTo>
                  <a:lnTo>
                    <a:pt x="3777996" y="33527"/>
                  </a:lnTo>
                </a:path>
                <a:path w="5842000" h="6784975">
                  <a:moveTo>
                    <a:pt x="3941064" y="0"/>
                  </a:moveTo>
                  <a:lnTo>
                    <a:pt x="3941064" y="33527"/>
                  </a:lnTo>
                </a:path>
                <a:path w="5842000" h="6784975">
                  <a:moveTo>
                    <a:pt x="4072128" y="0"/>
                  </a:moveTo>
                  <a:lnTo>
                    <a:pt x="4072128" y="33527"/>
                  </a:lnTo>
                </a:path>
                <a:path w="5842000" h="6784975">
                  <a:moveTo>
                    <a:pt x="4180332" y="0"/>
                  </a:moveTo>
                  <a:lnTo>
                    <a:pt x="4180332" y="33527"/>
                  </a:lnTo>
                </a:path>
                <a:path w="5842000" h="6784975">
                  <a:moveTo>
                    <a:pt x="4277867" y="0"/>
                  </a:moveTo>
                  <a:lnTo>
                    <a:pt x="4277867" y="33527"/>
                  </a:lnTo>
                </a:path>
                <a:path w="5842000" h="6784975">
                  <a:moveTo>
                    <a:pt x="4354067" y="0"/>
                  </a:moveTo>
                  <a:lnTo>
                    <a:pt x="4354067" y="33527"/>
                  </a:lnTo>
                </a:path>
                <a:path w="5842000" h="6784975">
                  <a:moveTo>
                    <a:pt x="4419599" y="0"/>
                  </a:moveTo>
                  <a:lnTo>
                    <a:pt x="4419599" y="33527"/>
                  </a:lnTo>
                </a:path>
                <a:path w="5842000" h="6784975">
                  <a:moveTo>
                    <a:pt x="4896612" y="0"/>
                  </a:moveTo>
                  <a:lnTo>
                    <a:pt x="4896612" y="33527"/>
                  </a:lnTo>
                </a:path>
                <a:path w="5842000" h="6784975">
                  <a:moveTo>
                    <a:pt x="5135880" y="0"/>
                  </a:moveTo>
                  <a:lnTo>
                    <a:pt x="5135880" y="33527"/>
                  </a:lnTo>
                </a:path>
                <a:path w="5842000" h="6784975">
                  <a:moveTo>
                    <a:pt x="5297423" y="0"/>
                  </a:moveTo>
                  <a:lnTo>
                    <a:pt x="5297423" y="33527"/>
                  </a:lnTo>
                </a:path>
                <a:path w="5842000" h="6784975">
                  <a:moveTo>
                    <a:pt x="5428487" y="0"/>
                  </a:moveTo>
                  <a:lnTo>
                    <a:pt x="5428487" y="33527"/>
                  </a:lnTo>
                </a:path>
                <a:path w="5842000" h="6784975">
                  <a:moveTo>
                    <a:pt x="5536692" y="0"/>
                  </a:moveTo>
                  <a:lnTo>
                    <a:pt x="5536692" y="33527"/>
                  </a:lnTo>
                </a:path>
                <a:path w="5842000" h="6784975">
                  <a:moveTo>
                    <a:pt x="5634228" y="0"/>
                  </a:moveTo>
                  <a:lnTo>
                    <a:pt x="5634228" y="33527"/>
                  </a:lnTo>
                </a:path>
                <a:path w="5842000" h="6784975">
                  <a:moveTo>
                    <a:pt x="5710428" y="0"/>
                  </a:moveTo>
                  <a:lnTo>
                    <a:pt x="5710428" y="33527"/>
                  </a:lnTo>
                </a:path>
                <a:path w="5842000" h="6784975">
                  <a:moveTo>
                    <a:pt x="5775960" y="0"/>
                  </a:moveTo>
                  <a:lnTo>
                    <a:pt x="5775960" y="33527"/>
                  </a:lnTo>
                </a:path>
                <a:path w="5842000" h="6784975">
                  <a:moveTo>
                    <a:pt x="0" y="6784848"/>
                  </a:moveTo>
                  <a:lnTo>
                    <a:pt x="5841492" y="6784848"/>
                  </a:lnTo>
                </a:path>
                <a:path w="5842000" h="6784975">
                  <a:moveTo>
                    <a:pt x="5841492" y="6752843"/>
                  </a:moveTo>
                  <a:lnTo>
                    <a:pt x="5841492" y="6784848"/>
                  </a:lnTo>
                </a:path>
              </a:pathLst>
            </a:custGeom>
            <a:ln w="476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4" name="object 94"/>
          <p:cNvSpPr txBox="1"/>
          <p:nvPr/>
        </p:nvSpPr>
        <p:spPr>
          <a:xfrm>
            <a:off x="6923300" y="503027"/>
            <a:ext cx="183861" cy="103210"/>
          </a:xfrm>
          <a:prstGeom prst="rect">
            <a:avLst/>
          </a:prstGeom>
        </p:spPr>
        <p:txBody>
          <a:bodyPr vert="horz" wrap="square" lIns="0" tIns="10772" rIns="0" bIns="0" rtlCol="0">
            <a:spAutoFit/>
          </a:bodyPr>
          <a:lstStyle/>
          <a:p>
            <a:pPr marL="10259">
              <a:spcBef>
                <a:spcPts val="85"/>
              </a:spcBef>
            </a:pPr>
            <a:r>
              <a:rPr sz="600" dirty="0">
                <a:latin typeface="Microsoft Sans Serif"/>
                <a:cs typeface="Microsoft Sans Serif"/>
              </a:rPr>
              <a:t>10K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95" name="object 95"/>
          <p:cNvSpPr txBox="1"/>
          <p:nvPr/>
        </p:nvSpPr>
        <p:spPr>
          <a:xfrm>
            <a:off x="1212257" y="503027"/>
            <a:ext cx="98184" cy="103210"/>
          </a:xfrm>
          <a:prstGeom prst="rect">
            <a:avLst/>
          </a:prstGeom>
        </p:spPr>
        <p:txBody>
          <a:bodyPr vert="horz" wrap="square" lIns="0" tIns="10772" rIns="0" bIns="0" rtlCol="0">
            <a:spAutoFit/>
          </a:bodyPr>
          <a:lstStyle/>
          <a:p>
            <a:pPr marL="10259">
              <a:spcBef>
                <a:spcPts val="85"/>
              </a:spcBef>
            </a:pPr>
            <a:r>
              <a:rPr sz="600" spc="-8" dirty="0">
                <a:latin typeface="Microsoft Sans Serif"/>
                <a:cs typeface="Microsoft Sans Serif"/>
              </a:rPr>
              <a:t>.</a:t>
            </a:r>
            <a:r>
              <a:rPr sz="600" dirty="0">
                <a:latin typeface="Microsoft Sans Serif"/>
                <a:cs typeface="Microsoft Sans Serif"/>
              </a:rPr>
              <a:t>5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96" name="object 96"/>
          <p:cNvSpPr txBox="1"/>
          <p:nvPr/>
        </p:nvSpPr>
        <p:spPr>
          <a:xfrm>
            <a:off x="1628006" y="503027"/>
            <a:ext cx="74420" cy="103210"/>
          </a:xfrm>
          <a:prstGeom prst="rect">
            <a:avLst/>
          </a:prstGeom>
        </p:spPr>
        <p:txBody>
          <a:bodyPr vert="horz" wrap="square" lIns="0" tIns="10772" rIns="0" bIns="0" rtlCol="0">
            <a:spAutoFit/>
          </a:bodyPr>
          <a:lstStyle/>
          <a:p>
            <a:pPr marL="10259">
              <a:spcBef>
                <a:spcPts val="85"/>
              </a:spcBef>
            </a:pPr>
            <a:r>
              <a:rPr sz="600" dirty="0">
                <a:latin typeface="Microsoft Sans Serif"/>
                <a:cs typeface="Microsoft Sans Serif"/>
              </a:rPr>
              <a:t>1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97" name="object 97"/>
          <p:cNvSpPr txBox="1"/>
          <p:nvPr/>
        </p:nvSpPr>
        <p:spPr>
          <a:xfrm>
            <a:off x="2265921" y="319295"/>
            <a:ext cx="3701617" cy="330960"/>
          </a:xfrm>
          <a:prstGeom prst="rect">
            <a:avLst/>
          </a:prstGeom>
        </p:spPr>
        <p:txBody>
          <a:bodyPr vert="horz" wrap="square" lIns="0" tIns="10259" rIns="0" bIns="0" rtlCol="0">
            <a:spAutoFit/>
          </a:bodyPr>
          <a:lstStyle/>
          <a:p>
            <a:pPr marL="45653">
              <a:spcBef>
                <a:spcPts val="81"/>
              </a:spcBef>
            </a:pPr>
            <a:r>
              <a:rPr sz="900" spc="-4" dirty="0">
                <a:latin typeface="Microsoft Sans Serif"/>
                <a:cs typeface="Microsoft Sans Serif"/>
              </a:rPr>
              <a:t>Amps</a:t>
            </a:r>
            <a:r>
              <a:rPr sz="900" spc="254" dirty="0">
                <a:latin typeface="Microsoft Sans Serif"/>
                <a:cs typeface="Microsoft Sans Serif"/>
              </a:rPr>
              <a:t> </a:t>
            </a:r>
            <a:r>
              <a:rPr sz="900" dirty="0">
                <a:latin typeface="Microsoft Sans Serif"/>
                <a:cs typeface="Microsoft Sans Serif"/>
              </a:rPr>
              <a:t>X</a:t>
            </a:r>
            <a:r>
              <a:rPr sz="900" spc="258" dirty="0">
                <a:latin typeface="Microsoft Sans Serif"/>
                <a:cs typeface="Microsoft Sans Serif"/>
              </a:rPr>
              <a:t> </a:t>
            </a:r>
            <a:r>
              <a:rPr sz="900" spc="-8" dirty="0">
                <a:latin typeface="Microsoft Sans Serif"/>
                <a:cs typeface="Microsoft Sans Serif"/>
              </a:rPr>
              <a:t>1000</a:t>
            </a:r>
            <a:r>
              <a:rPr sz="900" spc="509" dirty="0">
                <a:latin typeface="Microsoft Sans Serif"/>
                <a:cs typeface="Microsoft Sans Serif"/>
              </a:rPr>
              <a:t> </a:t>
            </a:r>
            <a:r>
              <a:rPr sz="900" spc="-4" dirty="0">
                <a:latin typeface="Microsoft Sans Serif"/>
                <a:cs typeface="Microsoft Sans Serif"/>
              </a:rPr>
              <a:t>Bus1</a:t>
            </a:r>
            <a:r>
              <a:rPr sz="900" spc="8" dirty="0">
                <a:latin typeface="Microsoft Sans Serif"/>
                <a:cs typeface="Microsoft Sans Serif"/>
              </a:rPr>
              <a:t> </a:t>
            </a:r>
            <a:r>
              <a:rPr sz="900" spc="-4" dirty="0">
                <a:latin typeface="Microsoft Sans Serif"/>
                <a:cs typeface="Microsoft Sans Serif"/>
              </a:rPr>
              <a:t>(Nom.</a:t>
            </a:r>
            <a:r>
              <a:rPr sz="900" spc="4" dirty="0">
                <a:latin typeface="Microsoft Sans Serif"/>
                <a:cs typeface="Microsoft Sans Serif"/>
              </a:rPr>
              <a:t> </a:t>
            </a:r>
            <a:r>
              <a:rPr sz="900" spc="-4" dirty="0">
                <a:latin typeface="Microsoft Sans Serif"/>
                <a:cs typeface="Microsoft Sans Serif"/>
              </a:rPr>
              <a:t>kV=13.8,</a:t>
            </a:r>
            <a:r>
              <a:rPr sz="900" spc="4" dirty="0">
                <a:latin typeface="Microsoft Sans Serif"/>
                <a:cs typeface="Microsoft Sans Serif"/>
              </a:rPr>
              <a:t> </a:t>
            </a:r>
            <a:r>
              <a:rPr sz="900" spc="-4" dirty="0">
                <a:latin typeface="Microsoft Sans Serif"/>
                <a:cs typeface="Microsoft Sans Serif"/>
              </a:rPr>
              <a:t>Plot</a:t>
            </a:r>
            <a:r>
              <a:rPr sz="900" spc="4" dirty="0">
                <a:latin typeface="Microsoft Sans Serif"/>
                <a:cs typeface="Microsoft Sans Serif"/>
              </a:rPr>
              <a:t> </a:t>
            </a:r>
            <a:r>
              <a:rPr sz="900" spc="-4" dirty="0">
                <a:latin typeface="Microsoft Sans Serif"/>
                <a:cs typeface="Microsoft Sans Serif"/>
              </a:rPr>
              <a:t>Ref.</a:t>
            </a:r>
            <a:r>
              <a:rPr sz="900" spc="8" dirty="0">
                <a:latin typeface="Microsoft Sans Serif"/>
                <a:cs typeface="Microsoft Sans Serif"/>
              </a:rPr>
              <a:t> </a:t>
            </a:r>
            <a:r>
              <a:rPr sz="900" spc="-4" dirty="0">
                <a:latin typeface="Microsoft Sans Serif"/>
                <a:cs typeface="Microsoft Sans Serif"/>
              </a:rPr>
              <a:t>kV=13.8)</a:t>
            </a:r>
            <a:endParaRPr sz="900">
              <a:latin typeface="Microsoft Sans Serif"/>
              <a:cs typeface="Microsoft Sans Serif"/>
            </a:endParaRPr>
          </a:p>
          <a:p>
            <a:pPr marL="10259">
              <a:spcBef>
                <a:spcPts val="711"/>
              </a:spcBef>
              <a:tabLst>
                <a:tab pos="252373" algn="l"/>
                <a:tab pos="562709" algn="l"/>
                <a:tab pos="1085922" algn="l"/>
                <a:tab pos="1329574" algn="l"/>
                <a:tab pos="1639911" algn="l"/>
                <a:tab pos="2163123" algn="l"/>
                <a:tab pos="2405750" algn="l"/>
                <a:tab pos="2753019" algn="l"/>
              </a:tabLst>
            </a:pPr>
            <a:r>
              <a:rPr sz="600" dirty="0">
                <a:latin typeface="Microsoft Sans Serif"/>
                <a:cs typeface="Microsoft Sans Serif"/>
              </a:rPr>
              <a:t>3	5	10	30	50	100	300	500	1K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98" name="object 98"/>
          <p:cNvSpPr txBox="1"/>
          <p:nvPr/>
        </p:nvSpPr>
        <p:spPr>
          <a:xfrm>
            <a:off x="6247870" y="503027"/>
            <a:ext cx="133831" cy="103210"/>
          </a:xfrm>
          <a:prstGeom prst="rect">
            <a:avLst/>
          </a:prstGeom>
        </p:spPr>
        <p:txBody>
          <a:bodyPr vert="horz" wrap="square" lIns="0" tIns="10772" rIns="0" bIns="0" rtlCol="0">
            <a:spAutoFit/>
          </a:bodyPr>
          <a:lstStyle/>
          <a:p>
            <a:pPr marL="10259">
              <a:spcBef>
                <a:spcPts val="85"/>
              </a:spcBef>
            </a:pPr>
            <a:r>
              <a:rPr sz="600" dirty="0">
                <a:latin typeface="Microsoft Sans Serif"/>
                <a:cs typeface="Microsoft Sans Serif"/>
              </a:rPr>
              <a:t>3K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99" name="object 99"/>
          <p:cNvSpPr txBox="1"/>
          <p:nvPr/>
        </p:nvSpPr>
        <p:spPr>
          <a:xfrm>
            <a:off x="6545061" y="503027"/>
            <a:ext cx="133831" cy="103210"/>
          </a:xfrm>
          <a:prstGeom prst="rect">
            <a:avLst/>
          </a:prstGeom>
        </p:spPr>
        <p:txBody>
          <a:bodyPr vert="horz" wrap="square" lIns="0" tIns="10772" rIns="0" bIns="0" rtlCol="0">
            <a:spAutoFit/>
          </a:bodyPr>
          <a:lstStyle/>
          <a:p>
            <a:pPr marL="10259">
              <a:spcBef>
                <a:spcPts val="85"/>
              </a:spcBef>
            </a:pPr>
            <a:r>
              <a:rPr sz="600" dirty="0">
                <a:latin typeface="Microsoft Sans Serif"/>
                <a:cs typeface="Microsoft Sans Serif"/>
              </a:rPr>
              <a:t>5K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100" name="object 100"/>
          <p:cNvSpPr txBox="1"/>
          <p:nvPr/>
        </p:nvSpPr>
        <p:spPr>
          <a:xfrm>
            <a:off x="6923300" y="4952180"/>
            <a:ext cx="183861" cy="103210"/>
          </a:xfrm>
          <a:prstGeom prst="rect">
            <a:avLst/>
          </a:prstGeom>
        </p:spPr>
        <p:txBody>
          <a:bodyPr vert="horz" wrap="square" lIns="0" tIns="10772" rIns="0" bIns="0" rtlCol="0">
            <a:spAutoFit/>
          </a:bodyPr>
          <a:lstStyle/>
          <a:p>
            <a:pPr marL="10259">
              <a:spcBef>
                <a:spcPts val="85"/>
              </a:spcBef>
            </a:pPr>
            <a:r>
              <a:rPr sz="600" dirty="0">
                <a:latin typeface="Microsoft Sans Serif"/>
                <a:cs typeface="Microsoft Sans Serif"/>
              </a:rPr>
              <a:t>10K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101" name="object 101"/>
          <p:cNvSpPr/>
          <p:nvPr/>
        </p:nvSpPr>
        <p:spPr>
          <a:xfrm>
            <a:off x="1262264" y="4929940"/>
            <a:ext cx="0" cy="20769"/>
          </a:xfrm>
          <a:custGeom>
            <a:avLst/>
            <a:gdLst/>
            <a:ahLst/>
            <a:cxnLst/>
            <a:rect l="l" t="t" r="r" b="b"/>
            <a:pathLst>
              <a:path h="32384">
                <a:moveTo>
                  <a:pt x="0" y="0"/>
                </a:moveTo>
                <a:lnTo>
                  <a:pt x="0" y="32004"/>
                </a:lnTo>
              </a:path>
            </a:pathLst>
          </a:custGeom>
          <a:ln w="476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 txBox="1"/>
          <p:nvPr/>
        </p:nvSpPr>
        <p:spPr>
          <a:xfrm>
            <a:off x="1212257" y="4952180"/>
            <a:ext cx="98184" cy="103210"/>
          </a:xfrm>
          <a:prstGeom prst="rect">
            <a:avLst/>
          </a:prstGeom>
        </p:spPr>
        <p:txBody>
          <a:bodyPr vert="horz" wrap="square" lIns="0" tIns="10772" rIns="0" bIns="0" rtlCol="0">
            <a:spAutoFit/>
          </a:bodyPr>
          <a:lstStyle/>
          <a:p>
            <a:pPr marL="10259">
              <a:spcBef>
                <a:spcPts val="85"/>
              </a:spcBef>
            </a:pPr>
            <a:r>
              <a:rPr sz="600" spc="-8" dirty="0">
                <a:latin typeface="Microsoft Sans Serif"/>
                <a:cs typeface="Microsoft Sans Serif"/>
              </a:rPr>
              <a:t>.</a:t>
            </a:r>
            <a:r>
              <a:rPr sz="600" dirty="0">
                <a:latin typeface="Microsoft Sans Serif"/>
                <a:cs typeface="Microsoft Sans Serif"/>
              </a:rPr>
              <a:t>5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103" name="object 103"/>
          <p:cNvSpPr/>
          <p:nvPr/>
        </p:nvSpPr>
        <p:spPr>
          <a:xfrm>
            <a:off x="1669011" y="4929940"/>
            <a:ext cx="0" cy="20769"/>
          </a:xfrm>
          <a:custGeom>
            <a:avLst/>
            <a:gdLst/>
            <a:ahLst/>
            <a:cxnLst/>
            <a:rect l="l" t="t" r="r" b="b"/>
            <a:pathLst>
              <a:path h="32384">
                <a:moveTo>
                  <a:pt x="0" y="0"/>
                </a:moveTo>
                <a:lnTo>
                  <a:pt x="0" y="32004"/>
                </a:lnTo>
              </a:path>
            </a:pathLst>
          </a:custGeom>
          <a:ln w="476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 txBox="1"/>
          <p:nvPr/>
        </p:nvSpPr>
        <p:spPr>
          <a:xfrm>
            <a:off x="1628006" y="4952180"/>
            <a:ext cx="74420" cy="103210"/>
          </a:xfrm>
          <a:prstGeom prst="rect">
            <a:avLst/>
          </a:prstGeom>
        </p:spPr>
        <p:txBody>
          <a:bodyPr vert="horz" wrap="square" lIns="0" tIns="10772" rIns="0" bIns="0" rtlCol="0">
            <a:spAutoFit/>
          </a:bodyPr>
          <a:lstStyle/>
          <a:p>
            <a:pPr marL="10259">
              <a:spcBef>
                <a:spcPts val="85"/>
              </a:spcBef>
            </a:pPr>
            <a:r>
              <a:rPr sz="600" dirty="0">
                <a:latin typeface="Microsoft Sans Serif"/>
                <a:cs typeface="Microsoft Sans Serif"/>
              </a:rPr>
              <a:t>1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105" name="object 105"/>
          <p:cNvSpPr/>
          <p:nvPr/>
        </p:nvSpPr>
        <p:spPr>
          <a:xfrm>
            <a:off x="1262263" y="4929940"/>
            <a:ext cx="5058064" cy="20769"/>
          </a:xfrm>
          <a:custGeom>
            <a:avLst/>
            <a:gdLst/>
            <a:ahLst/>
            <a:cxnLst/>
            <a:rect l="l" t="t" r="r" b="b"/>
            <a:pathLst>
              <a:path w="5135880" h="32384">
                <a:moveTo>
                  <a:pt x="1769364" y="0"/>
                </a:moveTo>
                <a:lnTo>
                  <a:pt x="1769364" y="32004"/>
                </a:lnTo>
              </a:path>
              <a:path w="5135880" h="32384">
                <a:moveTo>
                  <a:pt x="3127248" y="0"/>
                </a:moveTo>
                <a:lnTo>
                  <a:pt x="3127248" y="32004"/>
                </a:lnTo>
              </a:path>
              <a:path w="5135880" h="32384">
                <a:moveTo>
                  <a:pt x="4483608" y="0"/>
                </a:moveTo>
                <a:lnTo>
                  <a:pt x="4483608" y="32004"/>
                </a:lnTo>
              </a:path>
              <a:path w="5135880" h="32384">
                <a:moveTo>
                  <a:pt x="0" y="0"/>
                </a:moveTo>
                <a:lnTo>
                  <a:pt x="0" y="32004"/>
                </a:lnTo>
              </a:path>
              <a:path w="5135880" h="32384">
                <a:moveTo>
                  <a:pt x="109728" y="0"/>
                </a:moveTo>
                <a:lnTo>
                  <a:pt x="109728" y="32004"/>
                </a:lnTo>
              </a:path>
              <a:path w="5135880" h="32384">
                <a:moveTo>
                  <a:pt x="196595" y="0"/>
                </a:moveTo>
                <a:lnTo>
                  <a:pt x="196595" y="32004"/>
                </a:lnTo>
              </a:path>
              <a:path w="5135880" h="32384">
                <a:moveTo>
                  <a:pt x="283464" y="0"/>
                </a:moveTo>
                <a:lnTo>
                  <a:pt x="283464" y="32004"/>
                </a:lnTo>
              </a:path>
              <a:path w="5135880" h="32384">
                <a:moveTo>
                  <a:pt x="347471" y="0"/>
                </a:moveTo>
                <a:lnTo>
                  <a:pt x="347471" y="32004"/>
                </a:lnTo>
              </a:path>
              <a:path w="5135880" h="32384">
                <a:moveTo>
                  <a:pt x="815340" y="0"/>
                </a:moveTo>
                <a:lnTo>
                  <a:pt x="815340" y="32004"/>
                </a:lnTo>
              </a:path>
              <a:path w="5135880" h="32384">
                <a:moveTo>
                  <a:pt x="1053083" y="0"/>
                </a:moveTo>
                <a:lnTo>
                  <a:pt x="1053083" y="32004"/>
                </a:lnTo>
              </a:path>
              <a:path w="5135880" h="32384">
                <a:moveTo>
                  <a:pt x="1226819" y="0"/>
                </a:moveTo>
                <a:lnTo>
                  <a:pt x="1226819" y="32004"/>
                </a:lnTo>
              </a:path>
              <a:path w="5135880" h="32384">
                <a:moveTo>
                  <a:pt x="1357883" y="0"/>
                </a:moveTo>
                <a:lnTo>
                  <a:pt x="1357883" y="32004"/>
                </a:lnTo>
              </a:path>
              <a:path w="5135880" h="32384">
                <a:moveTo>
                  <a:pt x="1466088" y="0"/>
                </a:moveTo>
                <a:lnTo>
                  <a:pt x="1466088" y="32004"/>
                </a:lnTo>
              </a:path>
              <a:path w="5135880" h="32384">
                <a:moveTo>
                  <a:pt x="1552956" y="0"/>
                </a:moveTo>
                <a:lnTo>
                  <a:pt x="1552956" y="32004"/>
                </a:lnTo>
              </a:path>
              <a:path w="5135880" h="32384">
                <a:moveTo>
                  <a:pt x="1639824" y="0"/>
                </a:moveTo>
                <a:lnTo>
                  <a:pt x="1639824" y="32004"/>
                </a:lnTo>
              </a:path>
              <a:path w="5135880" h="32384">
                <a:moveTo>
                  <a:pt x="1705356" y="0"/>
                </a:moveTo>
                <a:lnTo>
                  <a:pt x="1705356" y="32004"/>
                </a:lnTo>
              </a:path>
              <a:path w="5135880" h="32384">
                <a:moveTo>
                  <a:pt x="2171700" y="0"/>
                </a:moveTo>
                <a:lnTo>
                  <a:pt x="2171700" y="32004"/>
                </a:lnTo>
              </a:path>
              <a:path w="5135880" h="32384">
                <a:moveTo>
                  <a:pt x="2410967" y="0"/>
                </a:moveTo>
                <a:lnTo>
                  <a:pt x="2410967" y="32004"/>
                </a:lnTo>
              </a:path>
              <a:path w="5135880" h="32384">
                <a:moveTo>
                  <a:pt x="2584704" y="0"/>
                </a:moveTo>
                <a:lnTo>
                  <a:pt x="2584704" y="32004"/>
                </a:lnTo>
              </a:path>
              <a:path w="5135880" h="32384">
                <a:moveTo>
                  <a:pt x="2714243" y="0"/>
                </a:moveTo>
                <a:lnTo>
                  <a:pt x="2714243" y="32004"/>
                </a:lnTo>
              </a:path>
              <a:path w="5135880" h="32384">
                <a:moveTo>
                  <a:pt x="2822448" y="0"/>
                </a:moveTo>
                <a:lnTo>
                  <a:pt x="2822448" y="32004"/>
                </a:lnTo>
              </a:path>
              <a:path w="5135880" h="32384">
                <a:moveTo>
                  <a:pt x="2909316" y="0"/>
                </a:moveTo>
                <a:lnTo>
                  <a:pt x="2909316" y="32004"/>
                </a:lnTo>
              </a:path>
              <a:path w="5135880" h="32384">
                <a:moveTo>
                  <a:pt x="2996183" y="0"/>
                </a:moveTo>
                <a:lnTo>
                  <a:pt x="2996183" y="32004"/>
                </a:lnTo>
              </a:path>
              <a:path w="5135880" h="32384">
                <a:moveTo>
                  <a:pt x="3061716" y="0"/>
                </a:moveTo>
                <a:lnTo>
                  <a:pt x="3061716" y="32004"/>
                </a:lnTo>
              </a:path>
              <a:path w="5135880" h="32384">
                <a:moveTo>
                  <a:pt x="3528059" y="0"/>
                </a:moveTo>
                <a:lnTo>
                  <a:pt x="3528059" y="32004"/>
                </a:lnTo>
              </a:path>
              <a:path w="5135880" h="32384">
                <a:moveTo>
                  <a:pt x="3777996" y="0"/>
                </a:moveTo>
                <a:lnTo>
                  <a:pt x="3777996" y="32004"/>
                </a:lnTo>
              </a:path>
              <a:path w="5135880" h="32384">
                <a:moveTo>
                  <a:pt x="3941064" y="0"/>
                </a:moveTo>
                <a:lnTo>
                  <a:pt x="3941064" y="32004"/>
                </a:lnTo>
              </a:path>
              <a:path w="5135880" h="32384">
                <a:moveTo>
                  <a:pt x="4072128" y="0"/>
                </a:moveTo>
                <a:lnTo>
                  <a:pt x="4072128" y="32004"/>
                </a:lnTo>
              </a:path>
              <a:path w="5135880" h="32384">
                <a:moveTo>
                  <a:pt x="4180332" y="0"/>
                </a:moveTo>
                <a:lnTo>
                  <a:pt x="4180332" y="32004"/>
                </a:lnTo>
              </a:path>
              <a:path w="5135880" h="32384">
                <a:moveTo>
                  <a:pt x="4277867" y="0"/>
                </a:moveTo>
                <a:lnTo>
                  <a:pt x="4277867" y="32004"/>
                </a:lnTo>
              </a:path>
              <a:path w="5135880" h="32384">
                <a:moveTo>
                  <a:pt x="4354067" y="0"/>
                </a:moveTo>
                <a:lnTo>
                  <a:pt x="4354067" y="32004"/>
                </a:lnTo>
              </a:path>
              <a:path w="5135880" h="32384">
                <a:moveTo>
                  <a:pt x="4419599" y="0"/>
                </a:moveTo>
                <a:lnTo>
                  <a:pt x="4419599" y="32004"/>
                </a:lnTo>
              </a:path>
              <a:path w="5135880" h="32384">
                <a:moveTo>
                  <a:pt x="4896612" y="0"/>
                </a:moveTo>
                <a:lnTo>
                  <a:pt x="4896612" y="32004"/>
                </a:lnTo>
              </a:path>
              <a:path w="5135880" h="32384">
                <a:moveTo>
                  <a:pt x="5135880" y="0"/>
                </a:moveTo>
                <a:lnTo>
                  <a:pt x="5135880" y="32004"/>
                </a:lnTo>
              </a:path>
            </a:pathLst>
          </a:custGeom>
          <a:ln w="476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 txBox="1"/>
          <p:nvPr/>
        </p:nvSpPr>
        <p:spPr>
          <a:xfrm>
            <a:off x="6247870" y="4952180"/>
            <a:ext cx="133831" cy="103210"/>
          </a:xfrm>
          <a:prstGeom prst="rect">
            <a:avLst/>
          </a:prstGeom>
        </p:spPr>
        <p:txBody>
          <a:bodyPr vert="horz" wrap="square" lIns="0" tIns="10772" rIns="0" bIns="0" rtlCol="0">
            <a:spAutoFit/>
          </a:bodyPr>
          <a:lstStyle/>
          <a:p>
            <a:pPr marL="10259">
              <a:spcBef>
                <a:spcPts val="85"/>
              </a:spcBef>
            </a:pPr>
            <a:r>
              <a:rPr sz="600" dirty="0">
                <a:latin typeface="Microsoft Sans Serif"/>
                <a:cs typeface="Microsoft Sans Serif"/>
              </a:rPr>
              <a:t>3K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107" name="object 107"/>
          <p:cNvSpPr/>
          <p:nvPr/>
        </p:nvSpPr>
        <p:spPr>
          <a:xfrm>
            <a:off x="6479424" y="4929940"/>
            <a:ext cx="129453" cy="20769"/>
          </a:xfrm>
          <a:custGeom>
            <a:avLst/>
            <a:gdLst/>
            <a:ahLst/>
            <a:cxnLst/>
            <a:rect l="l" t="t" r="r" b="b"/>
            <a:pathLst>
              <a:path w="131445" h="32384">
                <a:moveTo>
                  <a:pt x="0" y="0"/>
                </a:moveTo>
                <a:lnTo>
                  <a:pt x="0" y="32004"/>
                </a:lnTo>
              </a:path>
              <a:path w="131445" h="32384">
                <a:moveTo>
                  <a:pt x="131064" y="0"/>
                </a:moveTo>
                <a:lnTo>
                  <a:pt x="131064" y="32004"/>
                </a:lnTo>
              </a:path>
            </a:pathLst>
          </a:custGeom>
          <a:ln w="476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 txBox="1"/>
          <p:nvPr/>
        </p:nvSpPr>
        <p:spPr>
          <a:xfrm>
            <a:off x="6545061" y="4952180"/>
            <a:ext cx="133831" cy="103210"/>
          </a:xfrm>
          <a:prstGeom prst="rect">
            <a:avLst/>
          </a:prstGeom>
        </p:spPr>
        <p:txBody>
          <a:bodyPr vert="horz" wrap="square" lIns="0" tIns="10772" rIns="0" bIns="0" rtlCol="0">
            <a:spAutoFit/>
          </a:bodyPr>
          <a:lstStyle/>
          <a:p>
            <a:pPr marL="10259">
              <a:spcBef>
                <a:spcPts val="85"/>
              </a:spcBef>
            </a:pPr>
            <a:r>
              <a:rPr sz="600" dirty="0">
                <a:latin typeface="Microsoft Sans Serif"/>
                <a:cs typeface="Microsoft Sans Serif"/>
              </a:rPr>
              <a:t>5K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109" name="object 109"/>
          <p:cNvSpPr/>
          <p:nvPr/>
        </p:nvSpPr>
        <p:spPr>
          <a:xfrm>
            <a:off x="1262264" y="599139"/>
            <a:ext cx="5688445" cy="4351409"/>
          </a:xfrm>
          <a:custGeom>
            <a:avLst/>
            <a:gdLst/>
            <a:ahLst/>
            <a:cxnLst/>
            <a:rect l="l" t="t" r="r" b="b"/>
            <a:pathLst>
              <a:path w="5775959" h="6784975">
                <a:moveTo>
                  <a:pt x="5536692" y="6752843"/>
                </a:moveTo>
                <a:lnTo>
                  <a:pt x="5536692" y="6784848"/>
                </a:lnTo>
              </a:path>
              <a:path w="5775959" h="6784975">
                <a:moveTo>
                  <a:pt x="5634228" y="6752843"/>
                </a:moveTo>
                <a:lnTo>
                  <a:pt x="5634228" y="6784848"/>
                </a:lnTo>
              </a:path>
              <a:path w="5775959" h="6784975">
                <a:moveTo>
                  <a:pt x="5710428" y="6752843"/>
                </a:moveTo>
                <a:lnTo>
                  <a:pt x="5710428" y="6784848"/>
                </a:lnTo>
              </a:path>
              <a:path w="5775959" h="6784975">
                <a:moveTo>
                  <a:pt x="5775960" y="6752843"/>
                </a:moveTo>
                <a:lnTo>
                  <a:pt x="5775960" y="6784848"/>
                </a:lnTo>
              </a:path>
              <a:path w="5775959" h="6784975">
                <a:moveTo>
                  <a:pt x="0" y="6784848"/>
                </a:moveTo>
                <a:lnTo>
                  <a:pt x="0" y="0"/>
                </a:lnTo>
              </a:path>
              <a:path w="5775959" h="6784975">
                <a:moveTo>
                  <a:pt x="0" y="0"/>
                </a:moveTo>
                <a:lnTo>
                  <a:pt x="33528" y="0"/>
                </a:lnTo>
              </a:path>
              <a:path w="5775959" h="6784975">
                <a:moveTo>
                  <a:pt x="0" y="6784848"/>
                </a:moveTo>
                <a:lnTo>
                  <a:pt x="33528" y="6784848"/>
                </a:lnTo>
              </a:path>
            </a:pathLst>
          </a:custGeom>
          <a:ln w="476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 txBox="1"/>
          <p:nvPr/>
        </p:nvSpPr>
        <p:spPr>
          <a:xfrm>
            <a:off x="2265921" y="4923884"/>
            <a:ext cx="3701617" cy="354911"/>
          </a:xfrm>
          <a:prstGeom prst="rect">
            <a:avLst/>
          </a:prstGeom>
        </p:spPr>
        <p:txBody>
          <a:bodyPr vert="horz" wrap="square" lIns="0" tIns="46679" rIns="0" bIns="0" rtlCol="0">
            <a:spAutoFit/>
          </a:bodyPr>
          <a:lstStyle/>
          <a:p>
            <a:pPr marL="10259">
              <a:spcBef>
                <a:spcPts val="368"/>
              </a:spcBef>
              <a:tabLst>
                <a:tab pos="252373" algn="l"/>
                <a:tab pos="562709" algn="l"/>
                <a:tab pos="1085922" algn="l"/>
                <a:tab pos="1329574" algn="l"/>
                <a:tab pos="1639911" algn="l"/>
                <a:tab pos="2163123" algn="l"/>
                <a:tab pos="2405750" algn="l"/>
                <a:tab pos="2753019" algn="l"/>
              </a:tabLst>
            </a:pPr>
            <a:r>
              <a:rPr sz="600" dirty="0">
                <a:latin typeface="Microsoft Sans Serif"/>
                <a:cs typeface="Microsoft Sans Serif"/>
              </a:rPr>
              <a:t>3	5	10	30	50	100	300	500	1K</a:t>
            </a:r>
            <a:endParaRPr sz="600">
              <a:latin typeface="Microsoft Sans Serif"/>
              <a:cs typeface="Microsoft Sans Serif"/>
            </a:endParaRPr>
          </a:p>
          <a:p>
            <a:pPr marL="45653">
              <a:spcBef>
                <a:spcPts val="460"/>
              </a:spcBef>
            </a:pPr>
            <a:r>
              <a:rPr sz="900" spc="-4" dirty="0">
                <a:latin typeface="Microsoft Sans Serif"/>
                <a:cs typeface="Microsoft Sans Serif"/>
              </a:rPr>
              <a:t>Amps</a:t>
            </a:r>
            <a:r>
              <a:rPr sz="900" spc="254" dirty="0">
                <a:latin typeface="Microsoft Sans Serif"/>
                <a:cs typeface="Microsoft Sans Serif"/>
              </a:rPr>
              <a:t> </a:t>
            </a:r>
            <a:r>
              <a:rPr sz="900" dirty="0">
                <a:latin typeface="Microsoft Sans Serif"/>
                <a:cs typeface="Microsoft Sans Serif"/>
              </a:rPr>
              <a:t>X</a:t>
            </a:r>
            <a:r>
              <a:rPr sz="900" spc="258" dirty="0">
                <a:latin typeface="Microsoft Sans Serif"/>
                <a:cs typeface="Microsoft Sans Serif"/>
              </a:rPr>
              <a:t> </a:t>
            </a:r>
            <a:r>
              <a:rPr sz="900" spc="-8" dirty="0">
                <a:latin typeface="Microsoft Sans Serif"/>
                <a:cs typeface="Microsoft Sans Serif"/>
              </a:rPr>
              <a:t>1000</a:t>
            </a:r>
            <a:r>
              <a:rPr sz="900" spc="509" dirty="0">
                <a:latin typeface="Microsoft Sans Serif"/>
                <a:cs typeface="Microsoft Sans Serif"/>
              </a:rPr>
              <a:t> </a:t>
            </a:r>
            <a:r>
              <a:rPr sz="900" spc="-4" dirty="0">
                <a:latin typeface="Microsoft Sans Serif"/>
                <a:cs typeface="Microsoft Sans Serif"/>
              </a:rPr>
              <a:t>Bus1</a:t>
            </a:r>
            <a:r>
              <a:rPr sz="900" spc="8" dirty="0">
                <a:latin typeface="Microsoft Sans Serif"/>
                <a:cs typeface="Microsoft Sans Serif"/>
              </a:rPr>
              <a:t> </a:t>
            </a:r>
            <a:r>
              <a:rPr sz="900" spc="-4" dirty="0">
                <a:latin typeface="Microsoft Sans Serif"/>
                <a:cs typeface="Microsoft Sans Serif"/>
              </a:rPr>
              <a:t>(Nom.</a:t>
            </a:r>
            <a:r>
              <a:rPr sz="900" spc="4" dirty="0">
                <a:latin typeface="Microsoft Sans Serif"/>
                <a:cs typeface="Microsoft Sans Serif"/>
              </a:rPr>
              <a:t> </a:t>
            </a:r>
            <a:r>
              <a:rPr sz="900" spc="-4" dirty="0">
                <a:latin typeface="Microsoft Sans Serif"/>
                <a:cs typeface="Microsoft Sans Serif"/>
              </a:rPr>
              <a:t>kV=13.8,</a:t>
            </a:r>
            <a:r>
              <a:rPr sz="900" spc="4" dirty="0">
                <a:latin typeface="Microsoft Sans Serif"/>
                <a:cs typeface="Microsoft Sans Serif"/>
              </a:rPr>
              <a:t> </a:t>
            </a:r>
            <a:r>
              <a:rPr sz="900" spc="-4" dirty="0">
                <a:latin typeface="Microsoft Sans Serif"/>
                <a:cs typeface="Microsoft Sans Serif"/>
              </a:rPr>
              <a:t>Plot</a:t>
            </a:r>
            <a:r>
              <a:rPr sz="900" spc="4" dirty="0">
                <a:latin typeface="Microsoft Sans Serif"/>
                <a:cs typeface="Microsoft Sans Serif"/>
              </a:rPr>
              <a:t> </a:t>
            </a:r>
            <a:r>
              <a:rPr sz="900" spc="-4" dirty="0">
                <a:latin typeface="Microsoft Sans Serif"/>
                <a:cs typeface="Microsoft Sans Serif"/>
              </a:rPr>
              <a:t>Ref.</a:t>
            </a:r>
            <a:r>
              <a:rPr sz="900" spc="8" dirty="0">
                <a:latin typeface="Microsoft Sans Serif"/>
                <a:cs typeface="Microsoft Sans Serif"/>
              </a:rPr>
              <a:t> </a:t>
            </a:r>
            <a:r>
              <a:rPr sz="900" spc="-4" dirty="0">
                <a:latin typeface="Microsoft Sans Serif"/>
                <a:cs typeface="Microsoft Sans Serif"/>
              </a:rPr>
              <a:t>kV=13.8)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111" name="object 111"/>
          <p:cNvSpPr txBox="1"/>
          <p:nvPr/>
        </p:nvSpPr>
        <p:spPr>
          <a:xfrm>
            <a:off x="1095163" y="587106"/>
            <a:ext cx="133831" cy="103210"/>
          </a:xfrm>
          <a:prstGeom prst="rect">
            <a:avLst/>
          </a:prstGeom>
        </p:spPr>
        <p:txBody>
          <a:bodyPr vert="horz" wrap="square" lIns="0" tIns="10772" rIns="0" bIns="0" rtlCol="0">
            <a:spAutoFit/>
          </a:bodyPr>
          <a:lstStyle/>
          <a:p>
            <a:pPr marL="10259">
              <a:spcBef>
                <a:spcPts val="85"/>
              </a:spcBef>
            </a:pPr>
            <a:r>
              <a:rPr sz="600" dirty="0">
                <a:latin typeface="Microsoft Sans Serif"/>
                <a:cs typeface="Microsoft Sans Serif"/>
              </a:rPr>
              <a:t>1K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112" name="object 112"/>
          <p:cNvSpPr txBox="1"/>
          <p:nvPr/>
        </p:nvSpPr>
        <p:spPr>
          <a:xfrm>
            <a:off x="1080160" y="4882772"/>
            <a:ext cx="148215" cy="103210"/>
          </a:xfrm>
          <a:prstGeom prst="rect">
            <a:avLst/>
          </a:prstGeom>
        </p:spPr>
        <p:txBody>
          <a:bodyPr vert="horz" wrap="square" lIns="0" tIns="10772" rIns="0" bIns="0" rtlCol="0">
            <a:spAutoFit/>
          </a:bodyPr>
          <a:lstStyle/>
          <a:p>
            <a:pPr marL="10259">
              <a:spcBef>
                <a:spcPts val="85"/>
              </a:spcBef>
            </a:pPr>
            <a:r>
              <a:rPr sz="600" spc="-8" dirty="0">
                <a:latin typeface="Microsoft Sans Serif"/>
                <a:cs typeface="Microsoft Sans Serif"/>
              </a:rPr>
              <a:t>.</a:t>
            </a:r>
            <a:r>
              <a:rPr sz="600" dirty="0">
                <a:latin typeface="Microsoft Sans Serif"/>
                <a:cs typeface="Microsoft Sans Serif"/>
              </a:rPr>
              <a:t>01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113" name="object 113"/>
          <p:cNvSpPr/>
          <p:nvPr/>
        </p:nvSpPr>
        <p:spPr>
          <a:xfrm>
            <a:off x="1262263" y="599139"/>
            <a:ext cx="5753485" cy="4351409"/>
          </a:xfrm>
          <a:custGeom>
            <a:avLst/>
            <a:gdLst/>
            <a:ahLst/>
            <a:cxnLst/>
            <a:rect l="l" t="t" r="r" b="b"/>
            <a:pathLst>
              <a:path w="5842000" h="6784975">
                <a:moveTo>
                  <a:pt x="0" y="5428487"/>
                </a:moveTo>
                <a:lnTo>
                  <a:pt x="33528" y="5428487"/>
                </a:lnTo>
              </a:path>
              <a:path w="5842000" h="6784975">
                <a:moveTo>
                  <a:pt x="0" y="4070604"/>
                </a:moveTo>
                <a:lnTo>
                  <a:pt x="33528" y="4070604"/>
                </a:lnTo>
              </a:path>
              <a:path w="5842000" h="6784975">
                <a:moveTo>
                  <a:pt x="0" y="2714244"/>
                </a:moveTo>
                <a:lnTo>
                  <a:pt x="33528" y="2714244"/>
                </a:lnTo>
              </a:path>
              <a:path w="5842000" h="6784975">
                <a:moveTo>
                  <a:pt x="0" y="1357883"/>
                </a:moveTo>
                <a:lnTo>
                  <a:pt x="33528" y="1357883"/>
                </a:lnTo>
              </a:path>
              <a:path w="5842000" h="6784975">
                <a:moveTo>
                  <a:pt x="0" y="6373368"/>
                </a:moveTo>
                <a:lnTo>
                  <a:pt x="33528" y="6373368"/>
                </a:lnTo>
              </a:path>
              <a:path w="5842000" h="6784975">
                <a:moveTo>
                  <a:pt x="0" y="6134100"/>
                </a:moveTo>
                <a:lnTo>
                  <a:pt x="33528" y="6134100"/>
                </a:lnTo>
              </a:path>
              <a:path w="5842000" h="6784975">
                <a:moveTo>
                  <a:pt x="0" y="5971032"/>
                </a:moveTo>
                <a:lnTo>
                  <a:pt x="33528" y="5971032"/>
                </a:lnTo>
              </a:path>
              <a:path w="5842000" h="6784975">
                <a:moveTo>
                  <a:pt x="0" y="5841491"/>
                </a:moveTo>
                <a:lnTo>
                  <a:pt x="33528" y="5841491"/>
                </a:lnTo>
              </a:path>
              <a:path w="5842000" h="6784975">
                <a:moveTo>
                  <a:pt x="0" y="5731764"/>
                </a:moveTo>
                <a:lnTo>
                  <a:pt x="33528" y="5731764"/>
                </a:lnTo>
              </a:path>
              <a:path w="5842000" h="6784975">
                <a:moveTo>
                  <a:pt x="0" y="5634227"/>
                </a:moveTo>
                <a:lnTo>
                  <a:pt x="33528" y="5634227"/>
                </a:lnTo>
              </a:path>
              <a:path w="5842000" h="6784975">
                <a:moveTo>
                  <a:pt x="0" y="5558027"/>
                </a:moveTo>
                <a:lnTo>
                  <a:pt x="33528" y="5558027"/>
                </a:lnTo>
              </a:path>
              <a:path w="5842000" h="6784975">
                <a:moveTo>
                  <a:pt x="0" y="5494020"/>
                </a:moveTo>
                <a:lnTo>
                  <a:pt x="33528" y="5494020"/>
                </a:lnTo>
              </a:path>
              <a:path w="5842000" h="6784975">
                <a:moveTo>
                  <a:pt x="0" y="5015484"/>
                </a:moveTo>
                <a:lnTo>
                  <a:pt x="33528" y="5015484"/>
                </a:lnTo>
              </a:path>
              <a:path w="5842000" h="6784975">
                <a:moveTo>
                  <a:pt x="0" y="4776216"/>
                </a:moveTo>
                <a:lnTo>
                  <a:pt x="33528" y="4776216"/>
                </a:lnTo>
              </a:path>
              <a:path w="5842000" h="6784975">
                <a:moveTo>
                  <a:pt x="0" y="4614671"/>
                </a:moveTo>
                <a:lnTo>
                  <a:pt x="33528" y="4614671"/>
                </a:lnTo>
              </a:path>
              <a:path w="5842000" h="6784975">
                <a:moveTo>
                  <a:pt x="0" y="4483607"/>
                </a:moveTo>
                <a:lnTo>
                  <a:pt x="33528" y="4483607"/>
                </a:lnTo>
              </a:path>
              <a:path w="5842000" h="6784975">
                <a:moveTo>
                  <a:pt x="0" y="4375404"/>
                </a:moveTo>
                <a:lnTo>
                  <a:pt x="33528" y="4375404"/>
                </a:lnTo>
              </a:path>
              <a:path w="5842000" h="6784975">
                <a:moveTo>
                  <a:pt x="0" y="4277868"/>
                </a:moveTo>
                <a:lnTo>
                  <a:pt x="33528" y="4277868"/>
                </a:lnTo>
              </a:path>
              <a:path w="5842000" h="6784975">
                <a:moveTo>
                  <a:pt x="0" y="4201668"/>
                </a:moveTo>
                <a:lnTo>
                  <a:pt x="33528" y="4201668"/>
                </a:lnTo>
              </a:path>
              <a:path w="5842000" h="6784975">
                <a:moveTo>
                  <a:pt x="0" y="4136136"/>
                </a:moveTo>
                <a:lnTo>
                  <a:pt x="33528" y="4136136"/>
                </a:lnTo>
              </a:path>
              <a:path w="5842000" h="6784975">
                <a:moveTo>
                  <a:pt x="0" y="3659123"/>
                </a:moveTo>
                <a:lnTo>
                  <a:pt x="33528" y="3659123"/>
                </a:lnTo>
              </a:path>
              <a:path w="5842000" h="6784975">
                <a:moveTo>
                  <a:pt x="0" y="3419855"/>
                </a:moveTo>
                <a:lnTo>
                  <a:pt x="33528" y="3419855"/>
                </a:lnTo>
              </a:path>
              <a:path w="5842000" h="6784975">
                <a:moveTo>
                  <a:pt x="0" y="3256787"/>
                </a:moveTo>
                <a:lnTo>
                  <a:pt x="33528" y="3256787"/>
                </a:lnTo>
              </a:path>
              <a:path w="5842000" h="6784975">
                <a:moveTo>
                  <a:pt x="0" y="3127247"/>
                </a:moveTo>
                <a:lnTo>
                  <a:pt x="33528" y="3127247"/>
                </a:lnTo>
              </a:path>
              <a:path w="5842000" h="6784975">
                <a:moveTo>
                  <a:pt x="0" y="3019044"/>
                </a:moveTo>
                <a:lnTo>
                  <a:pt x="33528" y="3019044"/>
                </a:lnTo>
              </a:path>
              <a:path w="5842000" h="6784975">
                <a:moveTo>
                  <a:pt x="0" y="2919984"/>
                </a:moveTo>
                <a:lnTo>
                  <a:pt x="33528" y="2919984"/>
                </a:lnTo>
              </a:path>
              <a:path w="5842000" h="6784975">
                <a:moveTo>
                  <a:pt x="0" y="2845307"/>
                </a:moveTo>
                <a:lnTo>
                  <a:pt x="33528" y="2845307"/>
                </a:lnTo>
              </a:path>
              <a:path w="5842000" h="6784975">
                <a:moveTo>
                  <a:pt x="0" y="2779776"/>
                </a:moveTo>
                <a:lnTo>
                  <a:pt x="33528" y="2779776"/>
                </a:lnTo>
              </a:path>
              <a:path w="5842000" h="6784975">
                <a:moveTo>
                  <a:pt x="0" y="2301239"/>
                </a:moveTo>
                <a:lnTo>
                  <a:pt x="33528" y="2301239"/>
                </a:lnTo>
              </a:path>
              <a:path w="5842000" h="6784975">
                <a:moveTo>
                  <a:pt x="0" y="2063495"/>
                </a:moveTo>
                <a:lnTo>
                  <a:pt x="33528" y="2063495"/>
                </a:lnTo>
              </a:path>
              <a:path w="5842000" h="6784975">
                <a:moveTo>
                  <a:pt x="0" y="1900428"/>
                </a:moveTo>
                <a:lnTo>
                  <a:pt x="33528" y="1900428"/>
                </a:lnTo>
              </a:path>
              <a:path w="5842000" h="6784975">
                <a:moveTo>
                  <a:pt x="0" y="1769363"/>
                </a:moveTo>
                <a:lnTo>
                  <a:pt x="33528" y="1769363"/>
                </a:lnTo>
              </a:path>
              <a:path w="5842000" h="6784975">
                <a:moveTo>
                  <a:pt x="0" y="1661160"/>
                </a:moveTo>
                <a:lnTo>
                  <a:pt x="33528" y="1661160"/>
                </a:lnTo>
              </a:path>
              <a:path w="5842000" h="6784975">
                <a:moveTo>
                  <a:pt x="0" y="1563623"/>
                </a:moveTo>
                <a:lnTo>
                  <a:pt x="33528" y="1563623"/>
                </a:lnTo>
              </a:path>
              <a:path w="5842000" h="6784975">
                <a:moveTo>
                  <a:pt x="0" y="1487424"/>
                </a:moveTo>
                <a:lnTo>
                  <a:pt x="33528" y="1487424"/>
                </a:lnTo>
              </a:path>
              <a:path w="5842000" h="6784975">
                <a:moveTo>
                  <a:pt x="0" y="1421891"/>
                </a:moveTo>
                <a:lnTo>
                  <a:pt x="33528" y="1421891"/>
                </a:lnTo>
              </a:path>
              <a:path w="5842000" h="6784975">
                <a:moveTo>
                  <a:pt x="0" y="944879"/>
                </a:moveTo>
                <a:lnTo>
                  <a:pt x="33528" y="944879"/>
                </a:lnTo>
              </a:path>
              <a:path w="5842000" h="6784975">
                <a:moveTo>
                  <a:pt x="0" y="705612"/>
                </a:moveTo>
                <a:lnTo>
                  <a:pt x="33528" y="705612"/>
                </a:lnTo>
              </a:path>
              <a:path w="5842000" h="6784975">
                <a:moveTo>
                  <a:pt x="0" y="542543"/>
                </a:moveTo>
                <a:lnTo>
                  <a:pt x="33528" y="542543"/>
                </a:lnTo>
              </a:path>
              <a:path w="5842000" h="6784975">
                <a:moveTo>
                  <a:pt x="0" y="413003"/>
                </a:moveTo>
                <a:lnTo>
                  <a:pt x="33528" y="413003"/>
                </a:lnTo>
              </a:path>
              <a:path w="5842000" h="6784975">
                <a:moveTo>
                  <a:pt x="0" y="304800"/>
                </a:moveTo>
                <a:lnTo>
                  <a:pt x="33528" y="304800"/>
                </a:lnTo>
              </a:path>
              <a:path w="5842000" h="6784975">
                <a:moveTo>
                  <a:pt x="0" y="207263"/>
                </a:moveTo>
                <a:lnTo>
                  <a:pt x="33528" y="207263"/>
                </a:lnTo>
              </a:path>
              <a:path w="5842000" h="6784975">
                <a:moveTo>
                  <a:pt x="0" y="131063"/>
                </a:moveTo>
                <a:lnTo>
                  <a:pt x="33528" y="131063"/>
                </a:lnTo>
              </a:path>
              <a:path w="5842000" h="6784975">
                <a:moveTo>
                  <a:pt x="0" y="65531"/>
                </a:moveTo>
                <a:lnTo>
                  <a:pt x="33528" y="65531"/>
                </a:lnTo>
              </a:path>
              <a:path w="5842000" h="6784975">
                <a:moveTo>
                  <a:pt x="5841492" y="6784848"/>
                </a:moveTo>
                <a:lnTo>
                  <a:pt x="5841492" y="0"/>
                </a:lnTo>
              </a:path>
              <a:path w="5842000" h="6784975">
                <a:moveTo>
                  <a:pt x="5807964" y="0"/>
                </a:moveTo>
                <a:lnTo>
                  <a:pt x="5841492" y="0"/>
                </a:lnTo>
              </a:path>
              <a:path w="5842000" h="6784975">
                <a:moveTo>
                  <a:pt x="5807964" y="6784848"/>
                </a:moveTo>
                <a:lnTo>
                  <a:pt x="5841492" y="6784848"/>
                </a:lnTo>
              </a:path>
              <a:path w="5842000" h="6784975">
                <a:moveTo>
                  <a:pt x="5807964" y="5428487"/>
                </a:moveTo>
                <a:lnTo>
                  <a:pt x="5841492" y="5428487"/>
                </a:lnTo>
              </a:path>
              <a:path w="5842000" h="6784975">
                <a:moveTo>
                  <a:pt x="5807964" y="4070604"/>
                </a:moveTo>
                <a:lnTo>
                  <a:pt x="5841492" y="4070604"/>
                </a:lnTo>
              </a:path>
            </a:pathLst>
          </a:custGeom>
          <a:ln w="476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 txBox="1"/>
          <p:nvPr/>
        </p:nvSpPr>
        <p:spPr>
          <a:xfrm>
            <a:off x="1129713" y="4033417"/>
            <a:ext cx="98184" cy="103210"/>
          </a:xfrm>
          <a:prstGeom prst="rect">
            <a:avLst/>
          </a:prstGeom>
        </p:spPr>
        <p:txBody>
          <a:bodyPr vert="horz" wrap="square" lIns="0" tIns="10772" rIns="0" bIns="0" rtlCol="0">
            <a:spAutoFit/>
          </a:bodyPr>
          <a:lstStyle/>
          <a:p>
            <a:pPr marL="10259">
              <a:spcBef>
                <a:spcPts val="85"/>
              </a:spcBef>
            </a:pPr>
            <a:r>
              <a:rPr sz="600" spc="-8" dirty="0">
                <a:latin typeface="Microsoft Sans Serif"/>
                <a:cs typeface="Microsoft Sans Serif"/>
              </a:rPr>
              <a:t>.</a:t>
            </a:r>
            <a:r>
              <a:rPr sz="600" dirty="0">
                <a:latin typeface="Microsoft Sans Serif"/>
                <a:cs typeface="Microsoft Sans Serif"/>
              </a:rPr>
              <a:t>1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115" name="object 115"/>
          <p:cNvSpPr txBox="1"/>
          <p:nvPr/>
        </p:nvSpPr>
        <p:spPr>
          <a:xfrm>
            <a:off x="1153710" y="3162539"/>
            <a:ext cx="74420" cy="103210"/>
          </a:xfrm>
          <a:prstGeom prst="rect">
            <a:avLst/>
          </a:prstGeom>
        </p:spPr>
        <p:txBody>
          <a:bodyPr vert="horz" wrap="square" lIns="0" tIns="10772" rIns="0" bIns="0" rtlCol="0">
            <a:spAutoFit/>
          </a:bodyPr>
          <a:lstStyle/>
          <a:p>
            <a:pPr marL="10259">
              <a:spcBef>
                <a:spcPts val="85"/>
              </a:spcBef>
            </a:pPr>
            <a:r>
              <a:rPr sz="600" dirty="0">
                <a:latin typeface="Microsoft Sans Serif"/>
                <a:cs typeface="Microsoft Sans Serif"/>
              </a:rPr>
              <a:t>1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116" name="object 116"/>
          <p:cNvSpPr txBox="1"/>
          <p:nvPr/>
        </p:nvSpPr>
        <p:spPr>
          <a:xfrm>
            <a:off x="1104201" y="2292664"/>
            <a:ext cx="124449" cy="103210"/>
          </a:xfrm>
          <a:prstGeom prst="rect">
            <a:avLst/>
          </a:prstGeom>
        </p:spPr>
        <p:txBody>
          <a:bodyPr vert="horz" wrap="square" lIns="0" tIns="10772" rIns="0" bIns="0" rtlCol="0">
            <a:spAutoFit/>
          </a:bodyPr>
          <a:lstStyle/>
          <a:p>
            <a:pPr marL="10259">
              <a:spcBef>
                <a:spcPts val="85"/>
              </a:spcBef>
            </a:pPr>
            <a:r>
              <a:rPr sz="600" dirty="0">
                <a:latin typeface="Microsoft Sans Serif"/>
                <a:cs typeface="Microsoft Sans Serif"/>
              </a:rPr>
              <a:t>10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117" name="object 117"/>
          <p:cNvSpPr txBox="1"/>
          <p:nvPr/>
        </p:nvSpPr>
        <p:spPr>
          <a:xfrm>
            <a:off x="1054648" y="1422765"/>
            <a:ext cx="173855" cy="103210"/>
          </a:xfrm>
          <a:prstGeom prst="rect">
            <a:avLst/>
          </a:prstGeom>
        </p:spPr>
        <p:txBody>
          <a:bodyPr vert="horz" wrap="square" lIns="0" tIns="10772" rIns="0" bIns="0" rtlCol="0">
            <a:spAutoFit/>
          </a:bodyPr>
          <a:lstStyle/>
          <a:p>
            <a:pPr marL="10259">
              <a:spcBef>
                <a:spcPts val="85"/>
              </a:spcBef>
            </a:pPr>
            <a:r>
              <a:rPr sz="600" dirty="0">
                <a:latin typeface="Microsoft Sans Serif"/>
                <a:cs typeface="Microsoft Sans Serif"/>
              </a:rPr>
              <a:t>100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118" name="object 118"/>
          <p:cNvSpPr txBox="1"/>
          <p:nvPr/>
        </p:nvSpPr>
        <p:spPr>
          <a:xfrm>
            <a:off x="1080160" y="4487915"/>
            <a:ext cx="148215" cy="103210"/>
          </a:xfrm>
          <a:prstGeom prst="rect">
            <a:avLst/>
          </a:prstGeom>
        </p:spPr>
        <p:txBody>
          <a:bodyPr vert="horz" wrap="square" lIns="0" tIns="10772" rIns="0" bIns="0" rtlCol="0">
            <a:spAutoFit/>
          </a:bodyPr>
          <a:lstStyle/>
          <a:p>
            <a:pPr marL="10259">
              <a:spcBef>
                <a:spcPts val="85"/>
              </a:spcBef>
            </a:pPr>
            <a:r>
              <a:rPr sz="600" spc="-8" dirty="0">
                <a:latin typeface="Microsoft Sans Serif"/>
                <a:cs typeface="Microsoft Sans Serif"/>
              </a:rPr>
              <a:t>.</a:t>
            </a:r>
            <a:r>
              <a:rPr sz="600" dirty="0">
                <a:latin typeface="Microsoft Sans Serif"/>
                <a:cs typeface="Microsoft Sans Serif"/>
              </a:rPr>
              <a:t>03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119" name="object 119"/>
          <p:cNvSpPr txBox="1"/>
          <p:nvPr/>
        </p:nvSpPr>
        <p:spPr>
          <a:xfrm>
            <a:off x="1080160" y="4295335"/>
            <a:ext cx="148215" cy="103210"/>
          </a:xfrm>
          <a:prstGeom prst="rect">
            <a:avLst/>
          </a:prstGeom>
        </p:spPr>
        <p:txBody>
          <a:bodyPr vert="horz" wrap="square" lIns="0" tIns="10772" rIns="0" bIns="0" rtlCol="0">
            <a:spAutoFit/>
          </a:bodyPr>
          <a:lstStyle/>
          <a:p>
            <a:pPr marL="10259">
              <a:spcBef>
                <a:spcPts val="85"/>
              </a:spcBef>
            </a:pPr>
            <a:r>
              <a:rPr sz="600" spc="-8" dirty="0">
                <a:latin typeface="Microsoft Sans Serif"/>
                <a:cs typeface="Microsoft Sans Serif"/>
              </a:rPr>
              <a:t>.</a:t>
            </a:r>
            <a:r>
              <a:rPr sz="600" dirty="0">
                <a:latin typeface="Microsoft Sans Serif"/>
                <a:cs typeface="Microsoft Sans Serif"/>
              </a:rPr>
              <a:t>05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120" name="object 120"/>
          <p:cNvSpPr txBox="1"/>
          <p:nvPr/>
        </p:nvSpPr>
        <p:spPr>
          <a:xfrm>
            <a:off x="1129713" y="3618005"/>
            <a:ext cx="98184" cy="103210"/>
          </a:xfrm>
          <a:prstGeom prst="rect">
            <a:avLst/>
          </a:prstGeom>
        </p:spPr>
        <p:txBody>
          <a:bodyPr vert="horz" wrap="square" lIns="0" tIns="10772" rIns="0" bIns="0" rtlCol="0">
            <a:spAutoFit/>
          </a:bodyPr>
          <a:lstStyle/>
          <a:p>
            <a:pPr marL="10259">
              <a:spcBef>
                <a:spcPts val="85"/>
              </a:spcBef>
            </a:pPr>
            <a:r>
              <a:rPr sz="600" spc="-8" dirty="0">
                <a:latin typeface="Microsoft Sans Serif"/>
                <a:cs typeface="Microsoft Sans Serif"/>
              </a:rPr>
              <a:t>.</a:t>
            </a:r>
            <a:r>
              <a:rPr sz="600" dirty="0">
                <a:latin typeface="Microsoft Sans Serif"/>
                <a:cs typeface="Microsoft Sans Serif"/>
              </a:rPr>
              <a:t>3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121" name="object 121"/>
          <p:cNvSpPr txBox="1"/>
          <p:nvPr/>
        </p:nvSpPr>
        <p:spPr>
          <a:xfrm>
            <a:off x="1129713" y="3424492"/>
            <a:ext cx="98184" cy="103210"/>
          </a:xfrm>
          <a:prstGeom prst="rect">
            <a:avLst/>
          </a:prstGeom>
        </p:spPr>
        <p:txBody>
          <a:bodyPr vert="horz" wrap="square" lIns="0" tIns="10772" rIns="0" bIns="0" rtlCol="0">
            <a:spAutoFit/>
          </a:bodyPr>
          <a:lstStyle/>
          <a:p>
            <a:pPr marL="10259">
              <a:spcBef>
                <a:spcPts val="85"/>
              </a:spcBef>
            </a:pPr>
            <a:r>
              <a:rPr sz="600" spc="-8" dirty="0">
                <a:latin typeface="Microsoft Sans Serif"/>
                <a:cs typeface="Microsoft Sans Serif"/>
              </a:rPr>
              <a:t>.</a:t>
            </a:r>
            <a:r>
              <a:rPr sz="600" dirty="0">
                <a:latin typeface="Microsoft Sans Serif"/>
                <a:cs typeface="Microsoft Sans Serif"/>
              </a:rPr>
              <a:t>5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122" name="object 122"/>
          <p:cNvSpPr txBox="1"/>
          <p:nvPr/>
        </p:nvSpPr>
        <p:spPr>
          <a:xfrm>
            <a:off x="1153710" y="2748113"/>
            <a:ext cx="74420" cy="103210"/>
          </a:xfrm>
          <a:prstGeom prst="rect">
            <a:avLst/>
          </a:prstGeom>
        </p:spPr>
        <p:txBody>
          <a:bodyPr vert="horz" wrap="square" lIns="0" tIns="10772" rIns="0" bIns="0" rtlCol="0">
            <a:spAutoFit/>
          </a:bodyPr>
          <a:lstStyle/>
          <a:p>
            <a:pPr marL="10259">
              <a:spcBef>
                <a:spcPts val="85"/>
              </a:spcBef>
            </a:pPr>
            <a:r>
              <a:rPr sz="600" dirty="0">
                <a:latin typeface="Microsoft Sans Serif"/>
                <a:cs typeface="Microsoft Sans Serif"/>
              </a:rPr>
              <a:t>3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123" name="object 123"/>
          <p:cNvSpPr txBox="1"/>
          <p:nvPr/>
        </p:nvSpPr>
        <p:spPr>
          <a:xfrm>
            <a:off x="1153710" y="2554618"/>
            <a:ext cx="74420" cy="103210"/>
          </a:xfrm>
          <a:prstGeom prst="rect">
            <a:avLst/>
          </a:prstGeom>
        </p:spPr>
        <p:txBody>
          <a:bodyPr vert="horz" wrap="square" lIns="0" tIns="10772" rIns="0" bIns="0" rtlCol="0">
            <a:spAutoFit/>
          </a:bodyPr>
          <a:lstStyle/>
          <a:p>
            <a:pPr marL="10259">
              <a:spcBef>
                <a:spcPts val="85"/>
              </a:spcBef>
            </a:pPr>
            <a:r>
              <a:rPr sz="600" dirty="0">
                <a:latin typeface="Microsoft Sans Serif"/>
                <a:cs typeface="Microsoft Sans Serif"/>
              </a:rPr>
              <a:t>5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124" name="object 124"/>
          <p:cNvSpPr txBox="1"/>
          <p:nvPr/>
        </p:nvSpPr>
        <p:spPr>
          <a:xfrm>
            <a:off x="1104201" y="1877252"/>
            <a:ext cx="124449" cy="103210"/>
          </a:xfrm>
          <a:prstGeom prst="rect">
            <a:avLst/>
          </a:prstGeom>
        </p:spPr>
        <p:txBody>
          <a:bodyPr vert="horz" wrap="square" lIns="0" tIns="10772" rIns="0" bIns="0" rtlCol="0">
            <a:spAutoFit/>
          </a:bodyPr>
          <a:lstStyle/>
          <a:p>
            <a:pPr marL="10259">
              <a:spcBef>
                <a:spcPts val="85"/>
              </a:spcBef>
            </a:pPr>
            <a:r>
              <a:rPr sz="600" dirty="0">
                <a:latin typeface="Microsoft Sans Serif"/>
                <a:cs typeface="Microsoft Sans Serif"/>
              </a:rPr>
              <a:t>30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125" name="object 125"/>
          <p:cNvSpPr txBox="1"/>
          <p:nvPr/>
        </p:nvSpPr>
        <p:spPr>
          <a:xfrm>
            <a:off x="1104201" y="1684715"/>
            <a:ext cx="124449" cy="103210"/>
          </a:xfrm>
          <a:prstGeom prst="rect">
            <a:avLst/>
          </a:prstGeom>
        </p:spPr>
        <p:txBody>
          <a:bodyPr vert="horz" wrap="square" lIns="0" tIns="10772" rIns="0" bIns="0" rtlCol="0">
            <a:spAutoFit/>
          </a:bodyPr>
          <a:lstStyle/>
          <a:p>
            <a:pPr marL="10259">
              <a:spcBef>
                <a:spcPts val="85"/>
              </a:spcBef>
            </a:pPr>
            <a:r>
              <a:rPr sz="600" dirty="0">
                <a:latin typeface="Microsoft Sans Serif"/>
                <a:cs typeface="Microsoft Sans Serif"/>
              </a:rPr>
              <a:t>50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126" name="object 126"/>
          <p:cNvSpPr txBox="1"/>
          <p:nvPr/>
        </p:nvSpPr>
        <p:spPr>
          <a:xfrm>
            <a:off x="1054648" y="1007385"/>
            <a:ext cx="173855" cy="103210"/>
          </a:xfrm>
          <a:prstGeom prst="rect">
            <a:avLst/>
          </a:prstGeom>
        </p:spPr>
        <p:txBody>
          <a:bodyPr vert="horz" wrap="square" lIns="0" tIns="10772" rIns="0" bIns="0" rtlCol="0">
            <a:spAutoFit/>
          </a:bodyPr>
          <a:lstStyle/>
          <a:p>
            <a:pPr marL="10259">
              <a:spcBef>
                <a:spcPts val="85"/>
              </a:spcBef>
            </a:pPr>
            <a:r>
              <a:rPr sz="600" dirty="0">
                <a:latin typeface="Microsoft Sans Serif"/>
                <a:cs typeface="Microsoft Sans Serif"/>
              </a:rPr>
              <a:t>300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127" name="object 127"/>
          <p:cNvSpPr txBox="1"/>
          <p:nvPr/>
        </p:nvSpPr>
        <p:spPr>
          <a:xfrm>
            <a:off x="1054648" y="813858"/>
            <a:ext cx="173855" cy="103210"/>
          </a:xfrm>
          <a:prstGeom prst="rect">
            <a:avLst/>
          </a:prstGeom>
        </p:spPr>
        <p:txBody>
          <a:bodyPr vert="horz" wrap="square" lIns="0" tIns="10772" rIns="0" bIns="0" rtlCol="0">
            <a:spAutoFit/>
          </a:bodyPr>
          <a:lstStyle/>
          <a:p>
            <a:pPr marL="10259">
              <a:spcBef>
                <a:spcPts val="85"/>
              </a:spcBef>
            </a:pPr>
            <a:r>
              <a:rPr sz="600" dirty="0">
                <a:latin typeface="Microsoft Sans Serif"/>
                <a:cs typeface="Microsoft Sans Serif"/>
              </a:rPr>
              <a:t>500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128" name="object 128"/>
          <p:cNvSpPr txBox="1"/>
          <p:nvPr/>
        </p:nvSpPr>
        <p:spPr>
          <a:xfrm>
            <a:off x="843784" y="2579658"/>
            <a:ext cx="276999" cy="384439"/>
          </a:xfrm>
          <a:prstGeom prst="rect">
            <a:avLst/>
          </a:prstGeom>
        </p:spPr>
        <p:txBody>
          <a:bodyPr vert="vert270" wrap="square" lIns="0" tIns="1026" rIns="0" bIns="0" rtlCol="0">
            <a:spAutoFit/>
          </a:bodyPr>
          <a:lstStyle/>
          <a:p>
            <a:pPr marL="10259">
              <a:spcBef>
                <a:spcPts val="8"/>
              </a:spcBef>
            </a:pPr>
            <a:r>
              <a:rPr sz="900" dirty="0">
                <a:latin typeface="Microsoft Sans Serif"/>
                <a:cs typeface="Microsoft Sans Serif"/>
              </a:rPr>
              <a:t>Seconds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129" name="object 129"/>
          <p:cNvSpPr txBox="1"/>
          <p:nvPr/>
        </p:nvSpPr>
        <p:spPr>
          <a:xfrm>
            <a:off x="7059857" y="587106"/>
            <a:ext cx="133831" cy="103210"/>
          </a:xfrm>
          <a:prstGeom prst="rect">
            <a:avLst/>
          </a:prstGeom>
        </p:spPr>
        <p:txBody>
          <a:bodyPr vert="horz" wrap="square" lIns="0" tIns="10772" rIns="0" bIns="0" rtlCol="0">
            <a:spAutoFit/>
          </a:bodyPr>
          <a:lstStyle/>
          <a:p>
            <a:pPr marL="10259">
              <a:spcBef>
                <a:spcPts val="85"/>
              </a:spcBef>
            </a:pPr>
            <a:r>
              <a:rPr sz="600" dirty="0">
                <a:latin typeface="Microsoft Sans Serif"/>
                <a:cs typeface="Microsoft Sans Serif"/>
              </a:rPr>
              <a:t>1K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130" name="object 130"/>
          <p:cNvSpPr txBox="1"/>
          <p:nvPr/>
        </p:nvSpPr>
        <p:spPr>
          <a:xfrm>
            <a:off x="7059857" y="4882772"/>
            <a:ext cx="148215" cy="103210"/>
          </a:xfrm>
          <a:prstGeom prst="rect">
            <a:avLst/>
          </a:prstGeom>
        </p:spPr>
        <p:txBody>
          <a:bodyPr vert="horz" wrap="square" lIns="0" tIns="10772" rIns="0" bIns="0" rtlCol="0">
            <a:spAutoFit/>
          </a:bodyPr>
          <a:lstStyle/>
          <a:p>
            <a:pPr marL="10259">
              <a:spcBef>
                <a:spcPts val="85"/>
              </a:spcBef>
            </a:pPr>
            <a:r>
              <a:rPr sz="600" spc="-8" dirty="0">
                <a:latin typeface="Microsoft Sans Serif"/>
                <a:cs typeface="Microsoft Sans Serif"/>
              </a:rPr>
              <a:t>.</a:t>
            </a:r>
            <a:r>
              <a:rPr sz="600" dirty="0">
                <a:latin typeface="Microsoft Sans Serif"/>
                <a:cs typeface="Microsoft Sans Serif"/>
              </a:rPr>
              <a:t>01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131" name="object 131"/>
          <p:cNvSpPr txBox="1"/>
          <p:nvPr/>
        </p:nvSpPr>
        <p:spPr>
          <a:xfrm>
            <a:off x="5747970" y="3115954"/>
            <a:ext cx="1386465" cy="430877"/>
          </a:xfrm>
          <a:prstGeom prst="rect">
            <a:avLst/>
          </a:prstGeom>
        </p:spPr>
        <p:txBody>
          <a:bodyPr vert="horz" wrap="square" lIns="0" tIns="38471" rIns="0" bIns="0" rtlCol="0">
            <a:spAutoFit/>
          </a:bodyPr>
          <a:lstStyle/>
          <a:p>
            <a:pPr marL="12311">
              <a:spcBef>
                <a:spcPts val="303"/>
              </a:spcBef>
              <a:tabLst>
                <a:tab pos="1085922" algn="l"/>
              </a:tabLst>
            </a:pPr>
            <a:r>
              <a:rPr sz="800" u="sng" spc="8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G</a:t>
            </a:r>
            <a:r>
              <a:rPr sz="800" u="sng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E</a:t>
            </a:r>
            <a:r>
              <a:rPr sz="800" u="sng" spc="4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N</a:t>
            </a:r>
            <a:r>
              <a:rPr sz="800" u="sng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E</a:t>
            </a:r>
            <a:r>
              <a:rPr sz="800" u="sng" spc="4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R</a:t>
            </a:r>
            <a:r>
              <a:rPr sz="800" u="sng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A</a:t>
            </a:r>
            <a:r>
              <a:rPr sz="800" u="sng" spc="4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D</a:t>
            </a:r>
            <a:r>
              <a:rPr sz="800" u="sng" spc="8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OR</a:t>
            </a:r>
            <a:r>
              <a:rPr sz="800" u="sng" spc="4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sz="800" u="sng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U-</a:t>
            </a:r>
            <a:r>
              <a:rPr sz="800" u="sng" spc="8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1</a:t>
            </a:r>
            <a:r>
              <a:rPr sz="800" dirty="0">
                <a:latin typeface="Arial MT"/>
                <a:cs typeface="Arial MT"/>
              </a:rPr>
              <a:t>	</a:t>
            </a:r>
            <a:r>
              <a:rPr sz="800" baseline="3968" dirty="0">
                <a:latin typeface="Microsoft Sans Serif"/>
                <a:cs typeface="Microsoft Sans Serif"/>
              </a:rPr>
              <a:t>1</a:t>
            </a:r>
            <a:endParaRPr sz="800" baseline="3968">
              <a:latin typeface="Microsoft Sans Serif"/>
              <a:cs typeface="Microsoft Sans Serif"/>
            </a:endParaRPr>
          </a:p>
          <a:p>
            <a:pPr marL="10259" marR="603233">
              <a:lnSpc>
                <a:spcPct val="104200"/>
              </a:lnSpc>
              <a:spcBef>
                <a:spcPts val="149"/>
              </a:spcBef>
            </a:pPr>
            <a:r>
              <a:rPr sz="800" spc="-4" dirty="0">
                <a:latin typeface="Arial MT"/>
                <a:cs typeface="Arial MT"/>
              </a:rPr>
              <a:t>100.05 </a:t>
            </a:r>
            <a:r>
              <a:rPr sz="800" spc="-8" dirty="0">
                <a:latin typeface="Arial MT"/>
                <a:cs typeface="Arial MT"/>
              </a:rPr>
              <a:t>MW </a:t>
            </a:r>
            <a:r>
              <a:rPr sz="800" spc="-202" dirty="0">
                <a:latin typeface="Arial MT"/>
                <a:cs typeface="Arial MT"/>
              </a:rPr>
              <a:t> </a:t>
            </a:r>
            <a:r>
              <a:rPr sz="800" spc="-8" dirty="0">
                <a:latin typeface="Arial MT"/>
                <a:cs typeface="Arial MT"/>
              </a:rPr>
              <a:t>(I2)^2</a:t>
            </a:r>
            <a:r>
              <a:rPr sz="800" spc="-20" dirty="0">
                <a:latin typeface="Arial MT"/>
                <a:cs typeface="Arial MT"/>
              </a:rPr>
              <a:t> </a:t>
            </a:r>
            <a:r>
              <a:rPr sz="800" spc="-4" dirty="0">
                <a:latin typeface="Arial MT"/>
                <a:cs typeface="Arial MT"/>
              </a:rPr>
              <a:t>t</a:t>
            </a:r>
            <a:r>
              <a:rPr sz="800" spc="-16" dirty="0">
                <a:latin typeface="Arial MT"/>
                <a:cs typeface="Arial MT"/>
              </a:rPr>
              <a:t> </a:t>
            </a:r>
            <a:r>
              <a:rPr sz="800" spc="-4" dirty="0">
                <a:latin typeface="Arial MT"/>
                <a:cs typeface="Arial MT"/>
              </a:rPr>
              <a:t>=</a:t>
            </a:r>
            <a:r>
              <a:rPr sz="800" spc="-20" dirty="0">
                <a:latin typeface="Arial MT"/>
                <a:cs typeface="Arial MT"/>
              </a:rPr>
              <a:t> </a:t>
            </a:r>
            <a:r>
              <a:rPr sz="800" spc="-4" dirty="0">
                <a:latin typeface="Arial MT"/>
                <a:cs typeface="Arial MT"/>
              </a:rPr>
              <a:t>30</a:t>
            </a:r>
            <a:endParaRPr sz="800">
              <a:latin typeface="Arial MT"/>
              <a:cs typeface="Arial MT"/>
            </a:endParaRPr>
          </a:p>
        </p:txBody>
      </p:sp>
      <p:sp>
        <p:nvSpPr>
          <p:cNvPr id="132" name="object 132"/>
          <p:cNvSpPr txBox="1"/>
          <p:nvPr/>
        </p:nvSpPr>
        <p:spPr>
          <a:xfrm>
            <a:off x="7059858" y="4033417"/>
            <a:ext cx="98184" cy="103210"/>
          </a:xfrm>
          <a:prstGeom prst="rect">
            <a:avLst/>
          </a:prstGeom>
        </p:spPr>
        <p:txBody>
          <a:bodyPr vert="horz" wrap="square" lIns="0" tIns="10772" rIns="0" bIns="0" rtlCol="0">
            <a:spAutoFit/>
          </a:bodyPr>
          <a:lstStyle/>
          <a:p>
            <a:pPr marL="10259">
              <a:spcBef>
                <a:spcPts val="85"/>
              </a:spcBef>
            </a:pPr>
            <a:r>
              <a:rPr sz="600" spc="-8" dirty="0">
                <a:latin typeface="Microsoft Sans Serif"/>
                <a:cs typeface="Microsoft Sans Serif"/>
              </a:rPr>
              <a:t>.</a:t>
            </a:r>
            <a:r>
              <a:rPr sz="600" dirty="0">
                <a:latin typeface="Microsoft Sans Serif"/>
                <a:cs typeface="Microsoft Sans Serif"/>
              </a:rPr>
              <a:t>1</a:t>
            </a:r>
            <a:endParaRPr sz="600">
              <a:latin typeface="Microsoft Sans Serif"/>
              <a:cs typeface="Microsoft Sans Serif"/>
            </a:endParaRPr>
          </a:p>
        </p:txBody>
      </p:sp>
      <p:grpSp>
        <p:nvGrpSpPr>
          <p:cNvPr id="133" name="object 133"/>
          <p:cNvGrpSpPr/>
          <p:nvPr/>
        </p:nvGrpSpPr>
        <p:grpSpPr>
          <a:xfrm>
            <a:off x="1997522" y="639537"/>
            <a:ext cx="5020541" cy="4048826"/>
            <a:chOff x="2028253" y="997203"/>
            <a:chExt cx="5097780" cy="6313170"/>
          </a:xfrm>
        </p:grpSpPr>
        <p:sp>
          <p:nvSpPr>
            <p:cNvPr id="134" name="object 134"/>
            <p:cNvSpPr/>
            <p:nvPr/>
          </p:nvSpPr>
          <p:spPr>
            <a:xfrm>
              <a:off x="7089648" y="999743"/>
              <a:ext cx="33655" cy="6308090"/>
            </a:xfrm>
            <a:custGeom>
              <a:avLst/>
              <a:gdLst/>
              <a:ahLst/>
              <a:cxnLst/>
              <a:rect l="l" t="t" r="r" b="b"/>
              <a:pathLst>
                <a:path w="33654" h="6308090">
                  <a:moveTo>
                    <a:pt x="0" y="2648712"/>
                  </a:moveTo>
                  <a:lnTo>
                    <a:pt x="33528" y="2648712"/>
                  </a:lnTo>
                </a:path>
                <a:path w="33654" h="6308090">
                  <a:moveTo>
                    <a:pt x="0" y="1292352"/>
                  </a:moveTo>
                  <a:lnTo>
                    <a:pt x="33528" y="1292352"/>
                  </a:lnTo>
                </a:path>
                <a:path w="33654" h="6308090">
                  <a:moveTo>
                    <a:pt x="0" y="6307836"/>
                  </a:moveTo>
                  <a:lnTo>
                    <a:pt x="33528" y="6307836"/>
                  </a:lnTo>
                </a:path>
                <a:path w="33654" h="6308090">
                  <a:moveTo>
                    <a:pt x="0" y="6068568"/>
                  </a:moveTo>
                  <a:lnTo>
                    <a:pt x="33528" y="6068568"/>
                  </a:lnTo>
                </a:path>
                <a:path w="33654" h="6308090">
                  <a:moveTo>
                    <a:pt x="0" y="5905500"/>
                  </a:moveTo>
                  <a:lnTo>
                    <a:pt x="33528" y="5905500"/>
                  </a:lnTo>
                </a:path>
                <a:path w="33654" h="6308090">
                  <a:moveTo>
                    <a:pt x="0" y="5775959"/>
                  </a:moveTo>
                  <a:lnTo>
                    <a:pt x="33528" y="5775959"/>
                  </a:lnTo>
                </a:path>
                <a:path w="33654" h="6308090">
                  <a:moveTo>
                    <a:pt x="0" y="5666232"/>
                  </a:moveTo>
                  <a:lnTo>
                    <a:pt x="33528" y="5666232"/>
                  </a:lnTo>
                </a:path>
                <a:path w="33654" h="6308090">
                  <a:moveTo>
                    <a:pt x="0" y="5568695"/>
                  </a:moveTo>
                  <a:lnTo>
                    <a:pt x="33528" y="5568695"/>
                  </a:lnTo>
                </a:path>
                <a:path w="33654" h="6308090">
                  <a:moveTo>
                    <a:pt x="0" y="5492495"/>
                  </a:moveTo>
                  <a:lnTo>
                    <a:pt x="33528" y="5492495"/>
                  </a:lnTo>
                </a:path>
                <a:path w="33654" h="6308090">
                  <a:moveTo>
                    <a:pt x="0" y="5428488"/>
                  </a:moveTo>
                  <a:lnTo>
                    <a:pt x="33528" y="5428488"/>
                  </a:lnTo>
                </a:path>
                <a:path w="33654" h="6308090">
                  <a:moveTo>
                    <a:pt x="0" y="4949952"/>
                  </a:moveTo>
                  <a:lnTo>
                    <a:pt x="33528" y="4949952"/>
                  </a:lnTo>
                </a:path>
                <a:path w="33654" h="6308090">
                  <a:moveTo>
                    <a:pt x="0" y="4710684"/>
                  </a:moveTo>
                  <a:lnTo>
                    <a:pt x="33528" y="4710684"/>
                  </a:lnTo>
                </a:path>
                <a:path w="33654" h="6308090">
                  <a:moveTo>
                    <a:pt x="0" y="4549139"/>
                  </a:moveTo>
                  <a:lnTo>
                    <a:pt x="33528" y="4549139"/>
                  </a:lnTo>
                </a:path>
                <a:path w="33654" h="6308090">
                  <a:moveTo>
                    <a:pt x="0" y="4418075"/>
                  </a:moveTo>
                  <a:lnTo>
                    <a:pt x="33528" y="4418075"/>
                  </a:lnTo>
                </a:path>
                <a:path w="33654" h="6308090">
                  <a:moveTo>
                    <a:pt x="0" y="4309872"/>
                  </a:moveTo>
                  <a:lnTo>
                    <a:pt x="33528" y="4309872"/>
                  </a:lnTo>
                </a:path>
                <a:path w="33654" h="6308090">
                  <a:moveTo>
                    <a:pt x="0" y="4212336"/>
                  </a:moveTo>
                  <a:lnTo>
                    <a:pt x="33528" y="4212336"/>
                  </a:lnTo>
                </a:path>
                <a:path w="33654" h="6308090">
                  <a:moveTo>
                    <a:pt x="0" y="4136136"/>
                  </a:moveTo>
                  <a:lnTo>
                    <a:pt x="33528" y="4136136"/>
                  </a:lnTo>
                </a:path>
                <a:path w="33654" h="6308090">
                  <a:moveTo>
                    <a:pt x="0" y="4070604"/>
                  </a:moveTo>
                  <a:lnTo>
                    <a:pt x="33528" y="4070604"/>
                  </a:lnTo>
                </a:path>
                <a:path w="33654" h="6308090">
                  <a:moveTo>
                    <a:pt x="0" y="3593591"/>
                  </a:moveTo>
                  <a:lnTo>
                    <a:pt x="33528" y="3593591"/>
                  </a:lnTo>
                </a:path>
                <a:path w="33654" h="6308090">
                  <a:moveTo>
                    <a:pt x="0" y="3354323"/>
                  </a:moveTo>
                  <a:lnTo>
                    <a:pt x="33528" y="3354323"/>
                  </a:lnTo>
                </a:path>
                <a:path w="33654" h="6308090">
                  <a:moveTo>
                    <a:pt x="0" y="3191256"/>
                  </a:moveTo>
                  <a:lnTo>
                    <a:pt x="33528" y="3191256"/>
                  </a:lnTo>
                </a:path>
                <a:path w="33654" h="6308090">
                  <a:moveTo>
                    <a:pt x="0" y="3061715"/>
                  </a:moveTo>
                  <a:lnTo>
                    <a:pt x="33528" y="3061715"/>
                  </a:lnTo>
                </a:path>
                <a:path w="33654" h="6308090">
                  <a:moveTo>
                    <a:pt x="0" y="2953512"/>
                  </a:moveTo>
                  <a:lnTo>
                    <a:pt x="33528" y="2953512"/>
                  </a:lnTo>
                </a:path>
                <a:path w="33654" h="6308090">
                  <a:moveTo>
                    <a:pt x="0" y="2854452"/>
                  </a:moveTo>
                  <a:lnTo>
                    <a:pt x="33528" y="2854452"/>
                  </a:lnTo>
                </a:path>
                <a:path w="33654" h="6308090">
                  <a:moveTo>
                    <a:pt x="0" y="2779775"/>
                  </a:moveTo>
                  <a:lnTo>
                    <a:pt x="33528" y="2779775"/>
                  </a:lnTo>
                </a:path>
                <a:path w="33654" h="6308090">
                  <a:moveTo>
                    <a:pt x="0" y="2714244"/>
                  </a:moveTo>
                  <a:lnTo>
                    <a:pt x="33528" y="2714244"/>
                  </a:lnTo>
                </a:path>
                <a:path w="33654" h="6308090">
                  <a:moveTo>
                    <a:pt x="0" y="2235707"/>
                  </a:moveTo>
                  <a:lnTo>
                    <a:pt x="33528" y="2235707"/>
                  </a:lnTo>
                </a:path>
                <a:path w="33654" h="6308090">
                  <a:moveTo>
                    <a:pt x="0" y="1997964"/>
                  </a:moveTo>
                  <a:lnTo>
                    <a:pt x="33528" y="1997964"/>
                  </a:lnTo>
                </a:path>
                <a:path w="33654" h="6308090">
                  <a:moveTo>
                    <a:pt x="0" y="1834896"/>
                  </a:moveTo>
                  <a:lnTo>
                    <a:pt x="33528" y="1834896"/>
                  </a:lnTo>
                </a:path>
                <a:path w="33654" h="6308090">
                  <a:moveTo>
                    <a:pt x="0" y="1703831"/>
                  </a:moveTo>
                  <a:lnTo>
                    <a:pt x="33528" y="1703831"/>
                  </a:lnTo>
                </a:path>
                <a:path w="33654" h="6308090">
                  <a:moveTo>
                    <a:pt x="0" y="1595628"/>
                  </a:moveTo>
                  <a:lnTo>
                    <a:pt x="33528" y="1595628"/>
                  </a:lnTo>
                </a:path>
                <a:path w="33654" h="6308090">
                  <a:moveTo>
                    <a:pt x="0" y="1498091"/>
                  </a:moveTo>
                  <a:lnTo>
                    <a:pt x="33528" y="1498091"/>
                  </a:lnTo>
                </a:path>
                <a:path w="33654" h="6308090">
                  <a:moveTo>
                    <a:pt x="0" y="1421892"/>
                  </a:moveTo>
                  <a:lnTo>
                    <a:pt x="33528" y="1421892"/>
                  </a:lnTo>
                </a:path>
                <a:path w="33654" h="6308090">
                  <a:moveTo>
                    <a:pt x="0" y="1356360"/>
                  </a:moveTo>
                  <a:lnTo>
                    <a:pt x="33528" y="1356360"/>
                  </a:lnTo>
                </a:path>
                <a:path w="33654" h="6308090">
                  <a:moveTo>
                    <a:pt x="0" y="879348"/>
                  </a:moveTo>
                  <a:lnTo>
                    <a:pt x="33528" y="879348"/>
                  </a:lnTo>
                </a:path>
                <a:path w="33654" h="6308090">
                  <a:moveTo>
                    <a:pt x="0" y="640080"/>
                  </a:moveTo>
                  <a:lnTo>
                    <a:pt x="33528" y="640080"/>
                  </a:lnTo>
                </a:path>
                <a:path w="33654" h="6308090">
                  <a:moveTo>
                    <a:pt x="0" y="477011"/>
                  </a:moveTo>
                  <a:lnTo>
                    <a:pt x="33528" y="477011"/>
                  </a:lnTo>
                </a:path>
                <a:path w="33654" h="6308090">
                  <a:moveTo>
                    <a:pt x="0" y="347472"/>
                  </a:moveTo>
                  <a:lnTo>
                    <a:pt x="33528" y="347472"/>
                  </a:lnTo>
                </a:path>
                <a:path w="33654" h="6308090">
                  <a:moveTo>
                    <a:pt x="0" y="239268"/>
                  </a:moveTo>
                  <a:lnTo>
                    <a:pt x="33528" y="239268"/>
                  </a:lnTo>
                </a:path>
                <a:path w="33654" h="6308090">
                  <a:moveTo>
                    <a:pt x="0" y="141731"/>
                  </a:moveTo>
                  <a:lnTo>
                    <a:pt x="33528" y="141731"/>
                  </a:lnTo>
                </a:path>
                <a:path w="33654" h="6308090">
                  <a:moveTo>
                    <a:pt x="0" y="65531"/>
                  </a:moveTo>
                  <a:lnTo>
                    <a:pt x="33528" y="65531"/>
                  </a:lnTo>
                </a:path>
                <a:path w="33654" h="6308090">
                  <a:moveTo>
                    <a:pt x="0" y="0"/>
                  </a:moveTo>
                  <a:lnTo>
                    <a:pt x="33528" y="0"/>
                  </a:lnTo>
                </a:path>
              </a:pathLst>
            </a:custGeom>
            <a:ln w="476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" name="object 135"/>
            <p:cNvSpPr/>
            <p:nvPr/>
          </p:nvSpPr>
          <p:spPr>
            <a:xfrm>
              <a:off x="2089880" y="6611397"/>
              <a:ext cx="208279" cy="214629"/>
            </a:xfrm>
            <a:custGeom>
              <a:avLst/>
              <a:gdLst/>
              <a:ahLst/>
              <a:cxnLst/>
              <a:rect l="l" t="t" r="r" b="b"/>
              <a:pathLst>
                <a:path w="208280" h="214629">
                  <a:moveTo>
                    <a:pt x="208025" y="107060"/>
                  </a:moveTo>
                  <a:lnTo>
                    <a:pt x="199262" y="63912"/>
                  </a:lnTo>
                  <a:lnTo>
                    <a:pt x="174497" y="28193"/>
                  </a:lnTo>
                  <a:lnTo>
                    <a:pt x="137731" y="5714"/>
                  </a:lnTo>
                  <a:lnTo>
                    <a:pt x="103822" y="0"/>
                  </a:lnTo>
                  <a:lnTo>
                    <a:pt x="95440" y="285"/>
                  </a:lnTo>
                  <a:lnTo>
                    <a:pt x="54482" y="12763"/>
                  </a:lnTo>
                  <a:lnTo>
                    <a:pt x="21812" y="41147"/>
                  </a:lnTo>
                  <a:lnTo>
                    <a:pt x="3143" y="80676"/>
                  </a:lnTo>
                  <a:lnTo>
                    <a:pt x="0" y="107060"/>
                  </a:lnTo>
                  <a:lnTo>
                    <a:pt x="285" y="115919"/>
                  </a:lnTo>
                  <a:lnTo>
                    <a:pt x="12477" y="157829"/>
                  </a:lnTo>
                  <a:lnTo>
                    <a:pt x="40005" y="191452"/>
                  </a:lnTo>
                  <a:lnTo>
                    <a:pt x="78390" y="210788"/>
                  </a:lnTo>
                  <a:lnTo>
                    <a:pt x="103822" y="214121"/>
                  </a:lnTo>
                  <a:lnTo>
                    <a:pt x="112585" y="213645"/>
                  </a:lnTo>
                  <a:lnTo>
                    <a:pt x="153542" y="201167"/>
                  </a:lnTo>
                  <a:lnTo>
                    <a:pt x="186023" y="172783"/>
                  </a:lnTo>
                  <a:lnTo>
                    <a:pt x="204882" y="133254"/>
                  </a:lnTo>
                  <a:lnTo>
                    <a:pt x="208025" y="107060"/>
                  </a:lnTo>
                </a:path>
              </a:pathLst>
            </a:custGeom>
            <a:ln w="188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" name="object 136"/>
            <p:cNvSpPr/>
            <p:nvPr/>
          </p:nvSpPr>
          <p:spPr>
            <a:xfrm>
              <a:off x="2037778" y="6718744"/>
              <a:ext cx="52705" cy="0"/>
            </a:xfrm>
            <a:custGeom>
              <a:avLst/>
              <a:gdLst/>
              <a:ahLst/>
              <a:cxnLst/>
              <a:rect l="l" t="t" r="r" b="b"/>
              <a:pathLst>
                <a:path w="52705">
                  <a:moveTo>
                    <a:pt x="0" y="0"/>
                  </a:moveTo>
                  <a:lnTo>
                    <a:pt x="52101" y="0"/>
                  </a:lnTo>
                </a:path>
              </a:pathLst>
            </a:custGeom>
            <a:ln w="188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7" name="object 137"/>
          <p:cNvSpPr txBox="1"/>
          <p:nvPr/>
        </p:nvSpPr>
        <p:spPr>
          <a:xfrm>
            <a:off x="7059857" y="2292664"/>
            <a:ext cx="124449" cy="103210"/>
          </a:xfrm>
          <a:prstGeom prst="rect">
            <a:avLst/>
          </a:prstGeom>
        </p:spPr>
        <p:txBody>
          <a:bodyPr vert="horz" wrap="square" lIns="0" tIns="10772" rIns="0" bIns="0" rtlCol="0">
            <a:spAutoFit/>
          </a:bodyPr>
          <a:lstStyle/>
          <a:p>
            <a:pPr marL="10259">
              <a:spcBef>
                <a:spcPts val="85"/>
              </a:spcBef>
            </a:pPr>
            <a:r>
              <a:rPr sz="600" dirty="0">
                <a:latin typeface="Microsoft Sans Serif"/>
                <a:cs typeface="Microsoft Sans Serif"/>
              </a:rPr>
              <a:t>10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138" name="object 138"/>
          <p:cNvSpPr txBox="1"/>
          <p:nvPr/>
        </p:nvSpPr>
        <p:spPr>
          <a:xfrm>
            <a:off x="7059857" y="1422765"/>
            <a:ext cx="173855" cy="103210"/>
          </a:xfrm>
          <a:prstGeom prst="rect">
            <a:avLst/>
          </a:prstGeom>
        </p:spPr>
        <p:txBody>
          <a:bodyPr vert="horz" wrap="square" lIns="0" tIns="10772" rIns="0" bIns="0" rtlCol="0">
            <a:spAutoFit/>
          </a:bodyPr>
          <a:lstStyle/>
          <a:p>
            <a:pPr marL="10259">
              <a:spcBef>
                <a:spcPts val="85"/>
              </a:spcBef>
            </a:pPr>
            <a:r>
              <a:rPr sz="600" dirty="0">
                <a:latin typeface="Microsoft Sans Serif"/>
                <a:cs typeface="Microsoft Sans Serif"/>
              </a:rPr>
              <a:t>100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139" name="object 139"/>
          <p:cNvSpPr txBox="1"/>
          <p:nvPr/>
        </p:nvSpPr>
        <p:spPr>
          <a:xfrm>
            <a:off x="7059857" y="4487915"/>
            <a:ext cx="148215" cy="103210"/>
          </a:xfrm>
          <a:prstGeom prst="rect">
            <a:avLst/>
          </a:prstGeom>
        </p:spPr>
        <p:txBody>
          <a:bodyPr vert="horz" wrap="square" lIns="0" tIns="10772" rIns="0" bIns="0" rtlCol="0">
            <a:spAutoFit/>
          </a:bodyPr>
          <a:lstStyle/>
          <a:p>
            <a:pPr marL="10259">
              <a:spcBef>
                <a:spcPts val="85"/>
              </a:spcBef>
            </a:pPr>
            <a:r>
              <a:rPr sz="600" spc="-8" dirty="0">
                <a:latin typeface="Microsoft Sans Serif"/>
                <a:cs typeface="Microsoft Sans Serif"/>
              </a:rPr>
              <a:t>.</a:t>
            </a:r>
            <a:r>
              <a:rPr sz="600" dirty="0">
                <a:latin typeface="Microsoft Sans Serif"/>
                <a:cs typeface="Microsoft Sans Serif"/>
              </a:rPr>
              <a:t>03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140" name="object 140"/>
          <p:cNvSpPr txBox="1"/>
          <p:nvPr/>
        </p:nvSpPr>
        <p:spPr>
          <a:xfrm>
            <a:off x="7059857" y="4295335"/>
            <a:ext cx="148215" cy="103210"/>
          </a:xfrm>
          <a:prstGeom prst="rect">
            <a:avLst/>
          </a:prstGeom>
        </p:spPr>
        <p:txBody>
          <a:bodyPr vert="horz" wrap="square" lIns="0" tIns="10772" rIns="0" bIns="0" rtlCol="0">
            <a:spAutoFit/>
          </a:bodyPr>
          <a:lstStyle/>
          <a:p>
            <a:pPr marL="10259">
              <a:spcBef>
                <a:spcPts val="85"/>
              </a:spcBef>
            </a:pPr>
            <a:r>
              <a:rPr sz="600" spc="-8" dirty="0">
                <a:latin typeface="Microsoft Sans Serif"/>
                <a:cs typeface="Microsoft Sans Serif"/>
              </a:rPr>
              <a:t>.</a:t>
            </a:r>
            <a:r>
              <a:rPr sz="600" dirty="0">
                <a:latin typeface="Microsoft Sans Serif"/>
                <a:cs typeface="Microsoft Sans Serif"/>
              </a:rPr>
              <a:t>05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141" name="object 141"/>
          <p:cNvSpPr txBox="1"/>
          <p:nvPr/>
        </p:nvSpPr>
        <p:spPr>
          <a:xfrm>
            <a:off x="7059858" y="3618005"/>
            <a:ext cx="98184" cy="103210"/>
          </a:xfrm>
          <a:prstGeom prst="rect">
            <a:avLst/>
          </a:prstGeom>
        </p:spPr>
        <p:txBody>
          <a:bodyPr vert="horz" wrap="square" lIns="0" tIns="10772" rIns="0" bIns="0" rtlCol="0">
            <a:spAutoFit/>
          </a:bodyPr>
          <a:lstStyle/>
          <a:p>
            <a:pPr marL="10259">
              <a:spcBef>
                <a:spcPts val="85"/>
              </a:spcBef>
            </a:pPr>
            <a:r>
              <a:rPr sz="600" spc="-8" dirty="0">
                <a:latin typeface="Microsoft Sans Serif"/>
                <a:cs typeface="Microsoft Sans Serif"/>
              </a:rPr>
              <a:t>.</a:t>
            </a:r>
            <a:r>
              <a:rPr sz="600" dirty="0">
                <a:latin typeface="Microsoft Sans Serif"/>
                <a:cs typeface="Microsoft Sans Serif"/>
              </a:rPr>
              <a:t>3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142" name="object 142"/>
          <p:cNvSpPr txBox="1"/>
          <p:nvPr/>
        </p:nvSpPr>
        <p:spPr>
          <a:xfrm>
            <a:off x="7059858" y="3424492"/>
            <a:ext cx="98184" cy="103210"/>
          </a:xfrm>
          <a:prstGeom prst="rect">
            <a:avLst/>
          </a:prstGeom>
        </p:spPr>
        <p:txBody>
          <a:bodyPr vert="horz" wrap="square" lIns="0" tIns="10772" rIns="0" bIns="0" rtlCol="0">
            <a:spAutoFit/>
          </a:bodyPr>
          <a:lstStyle/>
          <a:p>
            <a:pPr marL="10259">
              <a:spcBef>
                <a:spcPts val="85"/>
              </a:spcBef>
            </a:pPr>
            <a:r>
              <a:rPr sz="600" spc="-8" dirty="0">
                <a:latin typeface="Microsoft Sans Serif"/>
                <a:cs typeface="Microsoft Sans Serif"/>
              </a:rPr>
              <a:t>.</a:t>
            </a:r>
            <a:r>
              <a:rPr sz="600" dirty="0">
                <a:latin typeface="Microsoft Sans Serif"/>
                <a:cs typeface="Microsoft Sans Serif"/>
              </a:rPr>
              <a:t>5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143" name="object 143"/>
          <p:cNvSpPr txBox="1"/>
          <p:nvPr/>
        </p:nvSpPr>
        <p:spPr>
          <a:xfrm>
            <a:off x="7059857" y="2748113"/>
            <a:ext cx="74420" cy="103210"/>
          </a:xfrm>
          <a:prstGeom prst="rect">
            <a:avLst/>
          </a:prstGeom>
        </p:spPr>
        <p:txBody>
          <a:bodyPr vert="horz" wrap="square" lIns="0" tIns="10772" rIns="0" bIns="0" rtlCol="0">
            <a:spAutoFit/>
          </a:bodyPr>
          <a:lstStyle/>
          <a:p>
            <a:pPr marL="10259">
              <a:spcBef>
                <a:spcPts val="85"/>
              </a:spcBef>
            </a:pPr>
            <a:r>
              <a:rPr sz="600" dirty="0">
                <a:latin typeface="Microsoft Sans Serif"/>
                <a:cs typeface="Microsoft Sans Serif"/>
              </a:rPr>
              <a:t>3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144" name="object 144"/>
          <p:cNvSpPr txBox="1"/>
          <p:nvPr/>
        </p:nvSpPr>
        <p:spPr>
          <a:xfrm>
            <a:off x="7059857" y="2554618"/>
            <a:ext cx="74420" cy="103210"/>
          </a:xfrm>
          <a:prstGeom prst="rect">
            <a:avLst/>
          </a:prstGeom>
        </p:spPr>
        <p:txBody>
          <a:bodyPr vert="horz" wrap="square" lIns="0" tIns="10772" rIns="0" bIns="0" rtlCol="0">
            <a:spAutoFit/>
          </a:bodyPr>
          <a:lstStyle/>
          <a:p>
            <a:pPr marL="10259">
              <a:spcBef>
                <a:spcPts val="85"/>
              </a:spcBef>
            </a:pPr>
            <a:r>
              <a:rPr sz="600" dirty="0">
                <a:latin typeface="Microsoft Sans Serif"/>
                <a:cs typeface="Microsoft Sans Serif"/>
              </a:rPr>
              <a:t>5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145" name="object 145"/>
          <p:cNvSpPr txBox="1"/>
          <p:nvPr/>
        </p:nvSpPr>
        <p:spPr>
          <a:xfrm>
            <a:off x="7059857" y="1877252"/>
            <a:ext cx="124449" cy="103210"/>
          </a:xfrm>
          <a:prstGeom prst="rect">
            <a:avLst/>
          </a:prstGeom>
        </p:spPr>
        <p:txBody>
          <a:bodyPr vert="horz" wrap="square" lIns="0" tIns="10772" rIns="0" bIns="0" rtlCol="0">
            <a:spAutoFit/>
          </a:bodyPr>
          <a:lstStyle/>
          <a:p>
            <a:pPr marL="10259">
              <a:spcBef>
                <a:spcPts val="85"/>
              </a:spcBef>
            </a:pPr>
            <a:r>
              <a:rPr sz="600" dirty="0">
                <a:latin typeface="Microsoft Sans Serif"/>
                <a:cs typeface="Microsoft Sans Serif"/>
              </a:rPr>
              <a:t>30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146" name="object 146"/>
          <p:cNvSpPr txBox="1"/>
          <p:nvPr/>
        </p:nvSpPr>
        <p:spPr>
          <a:xfrm>
            <a:off x="7059857" y="1684715"/>
            <a:ext cx="124449" cy="103210"/>
          </a:xfrm>
          <a:prstGeom prst="rect">
            <a:avLst/>
          </a:prstGeom>
        </p:spPr>
        <p:txBody>
          <a:bodyPr vert="horz" wrap="square" lIns="0" tIns="10772" rIns="0" bIns="0" rtlCol="0">
            <a:spAutoFit/>
          </a:bodyPr>
          <a:lstStyle/>
          <a:p>
            <a:pPr marL="10259">
              <a:spcBef>
                <a:spcPts val="85"/>
              </a:spcBef>
            </a:pPr>
            <a:r>
              <a:rPr sz="600" dirty="0">
                <a:latin typeface="Microsoft Sans Serif"/>
                <a:cs typeface="Microsoft Sans Serif"/>
              </a:rPr>
              <a:t>50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147" name="object 147"/>
          <p:cNvSpPr txBox="1"/>
          <p:nvPr/>
        </p:nvSpPr>
        <p:spPr>
          <a:xfrm>
            <a:off x="7059857" y="1007385"/>
            <a:ext cx="173855" cy="103210"/>
          </a:xfrm>
          <a:prstGeom prst="rect">
            <a:avLst/>
          </a:prstGeom>
        </p:spPr>
        <p:txBody>
          <a:bodyPr vert="horz" wrap="square" lIns="0" tIns="10772" rIns="0" bIns="0" rtlCol="0">
            <a:spAutoFit/>
          </a:bodyPr>
          <a:lstStyle/>
          <a:p>
            <a:pPr marL="10259">
              <a:spcBef>
                <a:spcPts val="85"/>
              </a:spcBef>
            </a:pPr>
            <a:r>
              <a:rPr sz="600" dirty="0">
                <a:latin typeface="Microsoft Sans Serif"/>
                <a:cs typeface="Microsoft Sans Serif"/>
              </a:rPr>
              <a:t>300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148" name="object 148"/>
          <p:cNvSpPr txBox="1"/>
          <p:nvPr/>
        </p:nvSpPr>
        <p:spPr>
          <a:xfrm>
            <a:off x="7059857" y="813858"/>
            <a:ext cx="173855" cy="103210"/>
          </a:xfrm>
          <a:prstGeom prst="rect">
            <a:avLst/>
          </a:prstGeom>
        </p:spPr>
        <p:txBody>
          <a:bodyPr vert="horz" wrap="square" lIns="0" tIns="10772" rIns="0" bIns="0" rtlCol="0">
            <a:spAutoFit/>
          </a:bodyPr>
          <a:lstStyle/>
          <a:p>
            <a:pPr marL="10259">
              <a:spcBef>
                <a:spcPts val="85"/>
              </a:spcBef>
            </a:pPr>
            <a:r>
              <a:rPr sz="600" dirty="0">
                <a:latin typeface="Microsoft Sans Serif"/>
                <a:cs typeface="Microsoft Sans Serif"/>
              </a:rPr>
              <a:t>500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149" name="object 149"/>
          <p:cNvSpPr txBox="1"/>
          <p:nvPr/>
        </p:nvSpPr>
        <p:spPr>
          <a:xfrm>
            <a:off x="7155383" y="2580953"/>
            <a:ext cx="276999" cy="380367"/>
          </a:xfrm>
          <a:prstGeom prst="rect">
            <a:avLst/>
          </a:prstGeom>
        </p:spPr>
        <p:txBody>
          <a:bodyPr vert="vert" wrap="square" lIns="0" tIns="1026" rIns="0" bIns="0" rtlCol="0">
            <a:spAutoFit/>
          </a:bodyPr>
          <a:lstStyle/>
          <a:p>
            <a:pPr marL="10259">
              <a:spcBef>
                <a:spcPts val="8"/>
              </a:spcBef>
            </a:pPr>
            <a:r>
              <a:rPr sz="900" dirty="0">
                <a:latin typeface="Microsoft Sans Serif"/>
                <a:cs typeface="Microsoft Sans Serif"/>
              </a:rPr>
              <a:t>S</a:t>
            </a:r>
            <a:r>
              <a:rPr sz="900" spc="-8" dirty="0">
                <a:latin typeface="Microsoft Sans Serif"/>
                <a:cs typeface="Microsoft Sans Serif"/>
              </a:rPr>
              <a:t>e</a:t>
            </a:r>
            <a:r>
              <a:rPr sz="900" dirty="0">
                <a:latin typeface="Microsoft Sans Serif"/>
                <a:cs typeface="Microsoft Sans Serif"/>
              </a:rPr>
              <a:t>c</a:t>
            </a:r>
            <a:r>
              <a:rPr sz="900" spc="-8" dirty="0">
                <a:latin typeface="Microsoft Sans Serif"/>
                <a:cs typeface="Microsoft Sans Serif"/>
              </a:rPr>
              <a:t>on</a:t>
            </a:r>
            <a:r>
              <a:rPr sz="900" dirty="0">
                <a:latin typeface="Microsoft Sans Serif"/>
                <a:cs typeface="Microsoft Sans Serif"/>
              </a:rPr>
              <a:t>ds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150" name="object 150"/>
          <p:cNvSpPr txBox="1"/>
          <p:nvPr/>
        </p:nvSpPr>
        <p:spPr>
          <a:xfrm>
            <a:off x="6396318" y="5162183"/>
            <a:ext cx="619750" cy="72951"/>
          </a:xfrm>
          <a:prstGeom prst="rect">
            <a:avLst/>
          </a:prstGeom>
        </p:spPr>
        <p:txBody>
          <a:bodyPr vert="horz" wrap="square" lIns="0" tIns="11285" rIns="0" bIns="0" rtlCol="0">
            <a:spAutoFit/>
          </a:bodyPr>
          <a:lstStyle/>
          <a:p>
            <a:pPr marL="10259">
              <a:spcBef>
                <a:spcPts val="89"/>
              </a:spcBef>
            </a:pPr>
            <a:r>
              <a:rPr sz="400" spc="4" dirty="0">
                <a:latin typeface="Microsoft Sans Serif"/>
                <a:cs typeface="Microsoft Sans Serif"/>
              </a:rPr>
              <a:t>ETAP</a:t>
            </a:r>
            <a:r>
              <a:rPr sz="400" spc="-20" dirty="0">
                <a:latin typeface="Microsoft Sans Serif"/>
                <a:cs typeface="Microsoft Sans Serif"/>
              </a:rPr>
              <a:t> </a:t>
            </a:r>
            <a:r>
              <a:rPr sz="400" dirty="0">
                <a:latin typeface="Microsoft Sans Serif"/>
                <a:cs typeface="Microsoft Sans Serif"/>
              </a:rPr>
              <a:t>Star</a:t>
            </a:r>
            <a:r>
              <a:rPr sz="400" spc="-16" dirty="0">
                <a:latin typeface="Microsoft Sans Serif"/>
                <a:cs typeface="Microsoft Sans Serif"/>
              </a:rPr>
              <a:t> </a:t>
            </a:r>
            <a:r>
              <a:rPr sz="400" dirty="0">
                <a:latin typeface="Microsoft Sans Serif"/>
                <a:cs typeface="Microsoft Sans Serif"/>
              </a:rPr>
              <a:t>19.0.1C</a:t>
            </a:r>
            <a:endParaRPr sz="400">
              <a:latin typeface="Microsoft Sans Serif"/>
              <a:cs typeface="Microsoft Sans Serif"/>
            </a:endParaRPr>
          </a:p>
        </p:txBody>
      </p:sp>
      <p:graphicFrame>
        <p:nvGraphicFramePr>
          <p:cNvPr id="151" name="object 151"/>
          <p:cNvGraphicFramePr>
            <a:graphicFrameLocks noGrp="1"/>
          </p:cNvGraphicFramePr>
          <p:nvPr/>
        </p:nvGraphicFramePr>
        <p:xfrm>
          <a:off x="1259918" y="5227494"/>
          <a:ext cx="5742853" cy="86401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03028"/>
                <a:gridCol w="1924291"/>
                <a:gridCol w="1915534"/>
              </a:tblGrid>
              <a:tr h="27855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585455">
                <a:tc gridSpan="3">
                  <a:txBody>
                    <a:bodyPr/>
                    <a:lstStyle/>
                    <a:p>
                      <a:pPr marL="71120">
                        <a:lnSpc>
                          <a:spcPct val="100000"/>
                        </a:lnSpc>
                        <a:spcBef>
                          <a:spcPts val="365"/>
                        </a:spcBef>
                        <a:tabLst>
                          <a:tab pos="563245" algn="l"/>
                          <a:tab pos="3903979" algn="l"/>
                        </a:tabLst>
                      </a:pPr>
                      <a:r>
                        <a:rPr sz="500" spc="5" dirty="0">
                          <a:latin typeface="Microsoft Sans Serif"/>
                          <a:cs typeface="Microsoft Sans Serif"/>
                        </a:rPr>
                        <a:t>Project:	</a:t>
                      </a:r>
                      <a:r>
                        <a:rPr sz="500" spc="-10" dirty="0">
                          <a:latin typeface="Microsoft Sans Serif"/>
                          <a:cs typeface="Microsoft Sans Serif"/>
                        </a:rPr>
                        <a:t>Simulacion</a:t>
                      </a:r>
                      <a:r>
                        <a:rPr sz="500" spc="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spc="-5" dirty="0">
                          <a:latin typeface="Microsoft Sans Serif"/>
                          <a:cs typeface="Microsoft Sans Serif"/>
                        </a:rPr>
                        <a:t>CH15deSep	</a:t>
                      </a:r>
                      <a:r>
                        <a:rPr sz="500" spc="5" dirty="0">
                          <a:latin typeface="Microsoft Sans Serif"/>
                          <a:cs typeface="Microsoft Sans Serif"/>
                        </a:rPr>
                        <a:t>Date:</a:t>
                      </a:r>
                      <a:r>
                        <a:rPr sz="500" spc="10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spc="-5" dirty="0">
                          <a:latin typeface="Microsoft Sans Serif"/>
                          <a:cs typeface="Microsoft Sans Serif"/>
                        </a:rPr>
                        <a:t>03-10-2021</a:t>
                      </a:r>
                      <a:r>
                        <a:rPr sz="500" spc="-9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spc="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dirty="0">
                          <a:latin typeface="Microsoft Sans Serif"/>
                          <a:cs typeface="Microsoft Sans Serif"/>
                        </a:rPr>
                        <a:t> </a:t>
                      </a:r>
                      <a:endParaRPr sz="500">
                        <a:latin typeface="Microsoft Sans Serif"/>
                        <a:cs typeface="Microsoft Sans Serif"/>
                      </a:endParaRPr>
                    </a:p>
                    <a:p>
                      <a:pPr marL="71120">
                        <a:lnSpc>
                          <a:spcPct val="100000"/>
                        </a:lnSpc>
                        <a:spcBef>
                          <a:spcPts val="35"/>
                        </a:spcBef>
                        <a:tabLst>
                          <a:tab pos="3903979" algn="l"/>
                        </a:tabLst>
                      </a:pPr>
                      <a:r>
                        <a:rPr sz="500" spc="5" dirty="0">
                          <a:latin typeface="Microsoft Sans Serif"/>
                          <a:cs typeface="Microsoft Sans Serif"/>
                        </a:rPr>
                        <a:t>Location: </a:t>
                      </a:r>
                      <a:r>
                        <a:rPr sz="500" spc="13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spc="-15" dirty="0">
                          <a:latin typeface="Microsoft Sans Serif"/>
                          <a:cs typeface="Microsoft Sans Serif"/>
                        </a:rPr>
                        <a:t>El</a:t>
                      </a:r>
                      <a:r>
                        <a:rPr sz="500" spc="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spc="-10" dirty="0">
                          <a:latin typeface="Microsoft Sans Serif"/>
                          <a:cs typeface="Microsoft Sans Serif"/>
                        </a:rPr>
                        <a:t>Salvador	</a:t>
                      </a:r>
                      <a:r>
                        <a:rPr sz="500" spc="10" dirty="0">
                          <a:latin typeface="Microsoft Sans Serif"/>
                          <a:cs typeface="Microsoft Sans Serif"/>
                        </a:rPr>
                        <a:t>SN:</a:t>
                      </a:r>
                      <a:endParaRPr sz="500">
                        <a:latin typeface="Microsoft Sans Serif"/>
                        <a:cs typeface="Microsoft Sans Serif"/>
                      </a:endParaRPr>
                    </a:p>
                    <a:p>
                      <a:pPr marL="71120">
                        <a:lnSpc>
                          <a:spcPct val="100000"/>
                        </a:lnSpc>
                        <a:spcBef>
                          <a:spcPts val="50"/>
                        </a:spcBef>
                        <a:tabLst>
                          <a:tab pos="3903979" algn="l"/>
                        </a:tabLst>
                      </a:pPr>
                      <a:r>
                        <a:rPr sz="500" spc="5" dirty="0">
                          <a:latin typeface="Microsoft Sans Serif"/>
                          <a:cs typeface="Microsoft Sans Serif"/>
                        </a:rPr>
                        <a:t>Contract:	Rev: </a:t>
                      </a:r>
                      <a:r>
                        <a:rPr sz="500" spc="15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spc="-5" dirty="0">
                          <a:latin typeface="Microsoft Sans Serif"/>
                          <a:cs typeface="Microsoft Sans Serif"/>
                        </a:rPr>
                        <a:t>Base</a:t>
                      </a:r>
                      <a:endParaRPr sz="500">
                        <a:latin typeface="Microsoft Sans Serif"/>
                        <a:cs typeface="Microsoft Sans Serif"/>
                      </a:endParaRPr>
                    </a:p>
                    <a:p>
                      <a:pPr marL="71120">
                        <a:lnSpc>
                          <a:spcPct val="100000"/>
                        </a:lnSpc>
                        <a:spcBef>
                          <a:spcPts val="35"/>
                        </a:spcBef>
                        <a:tabLst>
                          <a:tab pos="3903979" algn="l"/>
                        </a:tabLst>
                      </a:pPr>
                      <a:r>
                        <a:rPr sz="500" spc="5" dirty="0">
                          <a:latin typeface="Microsoft Sans Serif"/>
                          <a:cs typeface="Microsoft Sans Serif"/>
                        </a:rPr>
                        <a:t>Engineer:</a:t>
                      </a:r>
                      <a:r>
                        <a:rPr sz="500" spc="17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spc="-10" dirty="0">
                          <a:latin typeface="Microsoft Sans Serif"/>
                          <a:cs typeface="Microsoft Sans Serif"/>
                        </a:rPr>
                        <a:t>Jaime</a:t>
                      </a:r>
                      <a:r>
                        <a:rPr sz="500" spc="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spc="-10" dirty="0">
                          <a:latin typeface="Microsoft Sans Serif"/>
                          <a:cs typeface="Microsoft Sans Serif"/>
                        </a:rPr>
                        <a:t>Guevara	</a:t>
                      </a:r>
                      <a:r>
                        <a:rPr sz="500" spc="5" dirty="0">
                          <a:latin typeface="Microsoft Sans Serif"/>
                          <a:cs typeface="Microsoft Sans Serif"/>
                        </a:rPr>
                        <a:t>Fault:</a:t>
                      </a:r>
                      <a:r>
                        <a:rPr sz="500" spc="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spc="-5" dirty="0">
                          <a:latin typeface="Microsoft Sans Serif"/>
                          <a:cs typeface="Microsoft Sans Serif"/>
                        </a:rPr>
                        <a:t>Phase</a:t>
                      </a:r>
                      <a:endParaRPr sz="500">
                        <a:latin typeface="Microsoft Sans Serif"/>
                        <a:cs typeface="Microsoft Sans Serif"/>
                      </a:endParaRPr>
                    </a:p>
                    <a:p>
                      <a:pPr marL="711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500" spc="5" dirty="0">
                          <a:latin typeface="Microsoft Sans Serif"/>
                          <a:cs typeface="Microsoft Sans Serif"/>
                        </a:rPr>
                        <a:t>Filename:</a:t>
                      </a:r>
                      <a:r>
                        <a:rPr sz="500" spc="8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spc="-10" dirty="0">
                          <a:latin typeface="Microsoft Sans Serif"/>
                          <a:cs typeface="Microsoft Sans Serif"/>
                        </a:rPr>
                        <a:t>C:\Users\Jaime</a:t>
                      </a:r>
                      <a:r>
                        <a:rPr sz="500" spc="23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spc="-10" dirty="0">
                          <a:latin typeface="Microsoft Sans Serif"/>
                          <a:cs typeface="Microsoft Sans Serif"/>
                        </a:rPr>
                        <a:t>Guevara\Desktop\Tesis\ETAP\Simulacion\SimulacionC</a:t>
                      </a:r>
                      <a:endParaRPr sz="5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972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</a:tbl>
          </a:graphicData>
        </a:graphic>
      </p:graphicFrame>
      <p:pic>
        <p:nvPicPr>
          <p:cNvPr id="152" name="object 15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66903" y="5334580"/>
            <a:ext cx="334702" cy="55710"/>
          </a:xfrm>
          <a:prstGeom prst="rect">
            <a:avLst/>
          </a:prstGeom>
        </p:spPr>
      </p:pic>
      <p:sp>
        <p:nvSpPr>
          <p:cNvPr id="153" name="object 153"/>
          <p:cNvSpPr txBox="1"/>
          <p:nvPr/>
        </p:nvSpPr>
        <p:spPr>
          <a:xfrm>
            <a:off x="2096268" y="4268534"/>
            <a:ext cx="80048" cy="87821"/>
          </a:xfrm>
          <a:prstGeom prst="rect">
            <a:avLst/>
          </a:prstGeom>
        </p:spPr>
        <p:txBody>
          <a:bodyPr vert="horz" wrap="square" lIns="0" tIns="10772" rIns="0" bIns="0" rtlCol="0">
            <a:spAutoFit/>
          </a:bodyPr>
          <a:lstStyle/>
          <a:p>
            <a:pPr marL="10259">
              <a:spcBef>
                <a:spcPts val="85"/>
              </a:spcBef>
            </a:pPr>
            <a:r>
              <a:rPr sz="500" dirty="0">
                <a:latin typeface="Microsoft Sans Serif"/>
                <a:cs typeface="Microsoft Sans Serif"/>
              </a:rPr>
              <a:t>R</a:t>
            </a:r>
            <a:endParaRPr sz="500">
              <a:latin typeface="Microsoft Sans Serif"/>
              <a:cs typeface="Microsoft Sans Serif"/>
            </a:endParaRPr>
          </a:p>
        </p:txBody>
      </p:sp>
      <p:grpSp>
        <p:nvGrpSpPr>
          <p:cNvPr id="154" name="object 154"/>
          <p:cNvGrpSpPr/>
          <p:nvPr/>
        </p:nvGrpSpPr>
        <p:grpSpPr>
          <a:xfrm>
            <a:off x="1570139" y="3969047"/>
            <a:ext cx="274541" cy="429643"/>
            <a:chOff x="1594294" y="6188773"/>
            <a:chExt cx="278765" cy="669925"/>
          </a:xfrm>
        </p:grpSpPr>
        <p:sp>
          <p:nvSpPr>
            <p:cNvPr id="155" name="object 155"/>
            <p:cNvSpPr/>
            <p:nvPr/>
          </p:nvSpPr>
          <p:spPr>
            <a:xfrm>
              <a:off x="1603819" y="6198298"/>
              <a:ext cx="259715" cy="259715"/>
            </a:xfrm>
            <a:custGeom>
              <a:avLst/>
              <a:gdLst/>
              <a:ahLst/>
              <a:cxnLst/>
              <a:rect l="l" t="t" r="r" b="b"/>
              <a:pathLst>
                <a:path w="259714" h="259714">
                  <a:moveTo>
                    <a:pt x="259175" y="129730"/>
                  </a:moveTo>
                  <a:lnTo>
                    <a:pt x="250412" y="82772"/>
                  </a:lnTo>
                  <a:lnTo>
                    <a:pt x="225361" y="42386"/>
                  </a:lnTo>
                  <a:lnTo>
                    <a:pt x="187356" y="13715"/>
                  </a:lnTo>
                  <a:lnTo>
                    <a:pt x="141541" y="571"/>
                  </a:lnTo>
                  <a:lnTo>
                    <a:pt x="129539" y="0"/>
                  </a:lnTo>
                  <a:lnTo>
                    <a:pt x="117633" y="571"/>
                  </a:lnTo>
                  <a:lnTo>
                    <a:pt x="71818" y="13715"/>
                  </a:lnTo>
                  <a:lnTo>
                    <a:pt x="33813" y="42386"/>
                  </a:lnTo>
                  <a:lnTo>
                    <a:pt x="8762" y="82772"/>
                  </a:lnTo>
                  <a:lnTo>
                    <a:pt x="0" y="129730"/>
                  </a:lnTo>
                  <a:lnTo>
                    <a:pt x="666" y="141636"/>
                  </a:lnTo>
                  <a:lnTo>
                    <a:pt x="13620" y="187261"/>
                  </a:lnTo>
                  <a:lnTo>
                    <a:pt x="42290" y="225266"/>
                  </a:lnTo>
                  <a:lnTo>
                    <a:pt x="82867" y="250507"/>
                  </a:lnTo>
                  <a:lnTo>
                    <a:pt x="129539" y="259270"/>
                  </a:lnTo>
                  <a:lnTo>
                    <a:pt x="141541" y="258603"/>
                  </a:lnTo>
                  <a:lnTo>
                    <a:pt x="187356" y="245649"/>
                  </a:lnTo>
                  <a:lnTo>
                    <a:pt x="225361" y="216884"/>
                  </a:lnTo>
                  <a:lnTo>
                    <a:pt x="250412" y="176402"/>
                  </a:lnTo>
                  <a:lnTo>
                    <a:pt x="259175" y="129730"/>
                  </a:lnTo>
                </a:path>
              </a:pathLst>
            </a:custGeom>
            <a:ln w="1884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6" name="object 156"/>
            <p:cNvSpPr/>
            <p:nvPr/>
          </p:nvSpPr>
          <p:spPr>
            <a:xfrm>
              <a:off x="1658016" y="6285737"/>
              <a:ext cx="151130" cy="563880"/>
            </a:xfrm>
            <a:custGeom>
              <a:avLst/>
              <a:gdLst/>
              <a:ahLst/>
              <a:cxnLst/>
              <a:rect l="l" t="t" r="r" b="b"/>
              <a:pathLst>
                <a:path w="151130" h="563879">
                  <a:moveTo>
                    <a:pt x="75342" y="41624"/>
                  </a:moveTo>
                  <a:lnTo>
                    <a:pt x="0" y="0"/>
                  </a:lnTo>
                </a:path>
                <a:path w="151130" h="563879">
                  <a:moveTo>
                    <a:pt x="75342" y="41624"/>
                  </a:moveTo>
                  <a:lnTo>
                    <a:pt x="150780" y="0"/>
                  </a:lnTo>
                </a:path>
                <a:path w="151130" h="563879">
                  <a:moveTo>
                    <a:pt x="75342" y="41624"/>
                  </a:moveTo>
                  <a:lnTo>
                    <a:pt x="75342" y="127444"/>
                  </a:lnTo>
                </a:path>
                <a:path w="151130" h="563879">
                  <a:moveTo>
                    <a:pt x="74961" y="432720"/>
                  </a:moveTo>
                  <a:lnTo>
                    <a:pt x="118395" y="432720"/>
                  </a:lnTo>
                </a:path>
                <a:path w="151130" h="563879">
                  <a:moveTo>
                    <a:pt x="75723" y="302704"/>
                  </a:moveTo>
                  <a:lnTo>
                    <a:pt x="75723" y="563308"/>
                  </a:lnTo>
                </a:path>
              </a:pathLst>
            </a:custGeom>
            <a:ln w="1884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7" name="object 157"/>
            <p:cNvSpPr/>
            <p:nvPr/>
          </p:nvSpPr>
          <p:spPr>
            <a:xfrm>
              <a:off x="1708403" y="6653402"/>
              <a:ext cx="28575" cy="65405"/>
            </a:xfrm>
            <a:custGeom>
              <a:avLst/>
              <a:gdLst/>
              <a:ahLst/>
              <a:cxnLst/>
              <a:rect l="l" t="t" r="r" b="b"/>
              <a:pathLst>
                <a:path w="28575" h="65404">
                  <a:moveTo>
                    <a:pt x="28289" y="190"/>
                  </a:moveTo>
                  <a:lnTo>
                    <a:pt x="27431" y="0"/>
                  </a:lnTo>
                  <a:lnTo>
                    <a:pt x="26384" y="0"/>
                  </a:lnTo>
                  <a:lnTo>
                    <a:pt x="25431" y="0"/>
                  </a:lnTo>
                  <a:lnTo>
                    <a:pt x="15470" y="2543"/>
                  </a:lnTo>
                  <a:lnTo>
                    <a:pt x="7393" y="9489"/>
                  </a:lnTo>
                  <a:lnTo>
                    <a:pt x="1977" y="19810"/>
                  </a:lnTo>
                  <a:lnTo>
                    <a:pt x="0" y="32480"/>
                  </a:lnTo>
                  <a:lnTo>
                    <a:pt x="1977" y="45124"/>
                  </a:lnTo>
                  <a:lnTo>
                    <a:pt x="7393" y="55483"/>
                  </a:lnTo>
                  <a:lnTo>
                    <a:pt x="15470" y="62483"/>
                  </a:lnTo>
                  <a:lnTo>
                    <a:pt x="25431" y="65055"/>
                  </a:lnTo>
                </a:path>
              </a:pathLst>
            </a:custGeom>
            <a:ln w="1884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8" name="object 158"/>
            <p:cNvSpPr/>
            <p:nvPr/>
          </p:nvSpPr>
          <p:spPr>
            <a:xfrm>
              <a:off x="1708499" y="6718458"/>
              <a:ext cx="29209" cy="65405"/>
            </a:xfrm>
            <a:custGeom>
              <a:avLst/>
              <a:gdLst/>
              <a:ahLst/>
              <a:cxnLst/>
              <a:rect l="l" t="t" r="r" b="b"/>
              <a:pathLst>
                <a:path w="29210" h="65404">
                  <a:moveTo>
                    <a:pt x="25526" y="0"/>
                  </a:moveTo>
                  <a:lnTo>
                    <a:pt x="15631" y="2541"/>
                  </a:lnTo>
                  <a:lnTo>
                    <a:pt x="7512" y="9477"/>
                  </a:lnTo>
                  <a:lnTo>
                    <a:pt x="2019" y="19770"/>
                  </a:lnTo>
                  <a:lnTo>
                    <a:pt x="0" y="32384"/>
                  </a:lnTo>
                  <a:lnTo>
                    <a:pt x="2019" y="45069"/>
                  </a:lnTo>
                  <a:lnTo>
                    <a:pt x="7512" y="55423"/>
                  </a:lnTo>
                  <a:lnTo>
                    <a:pt x="15631" y="62402"/>
                  </a:lnTo>
                  <a:lnTo>
                    <a:pt x="25526" y="64960"/>
                  </a:lnTo>
                  <a:lnTo>
                    <a:pt x="26669" y="64960"/>
                  </a:lnTo>
                  <a:lnTo>
                    <a:pt x="27908" y="64865"/>
                  </a:lnTo>
                  <a:lnTo>
                    <a:pt x="29146" y="64674"/>
                  </a:lnTo>
                </a:path>
              </a:pathLst>
            </a:custGeom>
            <a:ln w="1884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9" name="object 159"/>
            <p:cNvSpPr/>
            <p:nvPr/>
          </p:nvSpPr>
          <p:spPr>
            <a:xfrm>
              <a:off x="1734121" y="6653593"/>
              <a:ext cx="22225" cy="130175"/>
            </a:xfrm>
            <a:custGeom>
              <a:avLst/>
              <a:gdLst/>
              <a:ahLst/>
              <a:cxnLst/>
              <a:rect l="l" t="t" r="r" b="b"/>
              <a:pathLst>
                <a:path w="22225" h="130175">
                  <a:moveTo>
                    <a:pt x="0" y="0"/>
                  </a:moveTo>
                  <a:lnTo>
                    <a:pt x="21716" y="0"/>
                  </a:lnTo>
                </a:path>
                <a:path w="22225" h="130175">
                  <a:moveTo>
                    <a:pt x="1238" y="129730"/>
                  </a:moveTo>
                  <a:lnTo>
                    <a:pt x="17525" y="129730"/>
                  </a:lnTo>
                </a:path>
              </a:pathLst>
            </a:custGeom>
            <a:ln w="1884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0" name="object 160"/>
          <p:cNvSpPr txBox="1"/>
          <p:nvPr/>
        </p:nvSpPr>
        <p:spPr>
          <a:xfrm>
            <a:off x="1651961" y="4210636"/>
            <a:ext cx="46903" cy="41655"/>
          </a:xfrm>
          <a:prstGeom prst="rect">
            <a:avLst/>
          </a:prstGeom>
        </p:spPr>
        <p:txBody>
          <a:bodyPr vert="horz" wrap="square" lIns="0" tIns="10772" rIns="0" bIns="0" rtlCol="0">
            <a:spAutoFit/>
          </a:bodyPr>
          <a:lstStyle/>
          <a:p>
            <a:pPr marL="10259">
              <a:spcBef>
                <a:spcPts val="85"/>
              </a:spcBef>
            </a:pPr>
            <a:r>
              <a:rPr sz="200" dirty="0">
                <a:latin typeface="Arial MT"/>
                <a:cs typeface="Arial MT"/>
              </a:rPr>
              <a:t>o</a:t>
            </a:r>
            <a:endParaRPr sz="200">
              <a:latin typeface="Arial MT"/>
              <a:cs typeface="Arial MT"/>
            </a:endParaRPr>
          </a:p>
        </p:txBody>
      </p:sp>
      <p:grpSp>
        <p:nvGrpSpPr>
          <p:cNvPr id="161" name="object 161"/>
          <p:cNvGrpSpPr/>
          <p:nvPr/>
        </p:nvGrpSpPr>
        <p:grpSpPr>
          <a:xfrm>
            <a:off x="1515542" y="4141190"/>
            <a:ext cx="1772949" cy="524531"/>
            <a:chOff x="1538858" y="6457188"/>
            <a:chExt cx="1800225" cy="817880"/>
          </a:xfrm>
        </p:grpSpPr>
        <p:sp>
          <p:nvSpPr>
            <p:cNvPr id="162" name="object 162"/>
            <p:cNvSpPr/>
            <p:nvPr/>
          </p:nvSpPr>
          <p:spPr>
            <a:xfrm>
              <a:off x="1733454" y="6849522"/>
              <a:ext cx="0" cy="260350"/>
            </a:xfrm>
            <a:custGeom>
              <a:avLst/>
              <a:gdLst/>
              <a:ahLst/>
              <a:cxnLst/>
              <a:rect l="l" t="t" r="r" b="b"/>
              <a:pathLst>
                <a:path h="260350">
                  <a:moveTo>
                    <a:pt x="0" y="259746"/>
                  </a:moveTo>
                  <a:lnTo>
                    <a:pt x="0" y="179736"/>
                  </a:lnTo>
                </a:path>
                <a:path h="260350">
                  <a:moveTo>
                    <a:pt x="0" y="0"/>
                  </a:moveTo>
                  <a:lnTo>
                    <a:pt x="0" y="79914"/>
                  </a:lnTo>
                </a:path>
              </a:pathLst>
            </a:custGeom>
            <a:ln w="187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3" name="object 163"/>
            <p:cNvSpPr/>
            <p:nvPr/>
          </p:nvSpPr>
          <p:spPr>
            <a:xfrm>
              <a:off x="1646967" y="6849522"/>
              <a:ext cx="173355" cy="0"/>
            </a:xfrm>
            <a:custGeom>
              <a:avLst/>
              <a:gdLst/>
              <a:ahLst/>
              <a:cxnLst/>
              <a:rect l="l" t="t" r="r" b="b"/>
              <a:pathLst>
                <a:path w="173355">
                  <a:moveTo>
                    <a:pt x="172974" y="0"/>
                  </a:moveTo>
                  <a:lnTo>
                    <a:pt x="172974" y="0"/>
                  </a:lnTo>
                </a:path>
                <a:path w="173355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FF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4" name="object 164"/>
            <p:cNvSpPr/>
            <p:nvPr/>
          </p:nvSpPr>
          <p:spPr>
            <a:xfrm>
              <a:off x="1686020" y="6931914"/>
              <a:ext cx="95250" cy="95250"/>
            </a:xfrm>
            <a:custGeom>
              <a:avLst/>
              <a:gdLst/>
              <a:ahLst/>
              <a:cxnLst/>
              <a:rect l="l" t="t" r="r" b="b"/>
              <a:pathLst>
                <a:path w="95250" h="95250">
                  <a:moveTo>
                    <a:pt x="94964" y="94963"/>
                  </a:moveTo>
                  <a:lnTo>
                    <a:pt x="0" y="94963"/>
                  </a:lnTo>
                  <a:lnTo>
                    <a:pt x="0" y="0"/>
                  </a:lnTo>
                  <a:lnTo>
                    <a:pt x="94964" y="0"/>
                  </a:lnTo>
                  <a:lnTo>
                    <a:pt x="94964" y="94963"/>
                  </a:lnTo>
                </a:path>
              </a:pathLst>
            </a:custGeom>
            <a:ln w="187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5" name="object 165"/>
            <p:cNvSpPr/>
            <p:nvPr/>
          </p:nvSpPr>
          <p:spPr>
            <a:xfrm>
              <a:off x="1733169" y="6457188"/>
              <a:ext cx="303530" cy="783590"/>
            </a:xfrm>
            <a:custGeom>
              <a:avLst/>
              <a:gdLst/>
              <a:ahLst/>
              <a:cxnLst/>
              <a:rect l="l" t="t" r="r" b="b"/>
              <a:pathLst>
                <a:path w="303530" h="783590">
                  <a:moveTo>
                    <a:pt x="303275" y="260604"/>
                  </a:moveTo>
                  <a:lnTo>
                    <a:pt x="41147" y="260604"/>
                  </a:lnTo>
                </a:path>
                <a:path w="303530" h="783590">
                  <a:moveTo>
                    <a:pt x="0" y="0"/>
                  </a:moveTo>
                  <a:lnTo>
                    <a:pt x="0" y="132588"/>
                  </a:lnTo>
                </a:path>
                <a:path w="303530" h="783590">
                  <a:moveTo>
                    <a:pt x="0" y="652272"/>
                  </a:moveTo>
                  <a:lnTo>
                    <a:pt x="0" y="783335"/>
                  </a:lnTo>
                </a:path>
              </a:pathLst>
            </a:custGeom>
            <a:ln w="1828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6" name="object 166"/>
            <p:cNvSpPr/>
            <p:nvPr/>
          </p:nvSpPr>
          <p:spPr>
            <a:xfrm>
              <a:off x="1557908" y="7223760"/>
              <a:ext cx="1762125" cy="32384"/>
            </a:xfrm>
            <a:custGeom>
              <a:avLst/>
              <a:gdLst/>
              <a:ahLst/>
              <a:cxnLst/>
              <a:rect l="l" t="t" r="r" b="b"/>
              <a:pathLst>
                <a:path w="1762125" h="32384">
                  <a:moveTo>
                    <a:pt x="1761743" y="0"/>
                  </a:moveTo>
                  <a:lnTo>
                    <a:pt x="0" y="0"/>
                  </a:lnTo>
                  <a:lnTo>
                    <a:pt x="0" y="32003"/>
                  </a:lnTo>
                  <a:lnTo>
                    <a:pt x="1761743" y="32003"/>
                  </a:lnTo>
                  <a:lnTo>
                    <a:pt x="1761743" y="0"/>
                  </a:lnTo>
                  <a:close/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7" name="object 167"/>
          <p:cNvSpPr txBox="1"/>
          <p:nvPr/>
        </p:nvSpPr>
        <p:spPr>
          <a:xfrm>
            <a:off x="1357816" y="3776399"/>
            <a:ext cx="603491" cy="190021"/>
          </a:xfrm>
          <a:prstGeom prst="rect">
            <a:avLst/>
          </a:prstGeom>
        </p:spPr>
        <p:txBody>
          <a:bodyPr vert="horz" wrap="square" lIns="0" tIns="23083" rIns="0" bIns="0" rtlCol="0">
            <a:spAutoFit/>
          </a:bodyPr>
          <a:lstStyle/>
          <a:p>
            <a:pPr marL="10259">
              <a:spcBef>
                <a:spcPts val="182"/>
              </a:spcBef>
            </a:pPr>
            <a:r>
              <a:rPr sz="500" b="1" dirty="0">
                <a:solidFill>
                  <a:srgbClr val="0000FF"/>
                </a:solidFill>
                <a:latin typeface="Calibri"/>
                <a:cs typeface="Calibri"/>
              </a:rPr>
              <a:t>G</a:t>
            </a:r>
            <a:r>
              <a:rPr sz="500" b="1" spc="4" dirty="0">
                <a:solidFill>
                  <a:srgbClr val="0000FF"/>
                </a:solidFill>
                <a:latin typeface="Calibri"/>
                <a:cs typeface="Calibri"/>
              </a:rPr>
              <a:t>E</a:t>
            </a:r>
            <a:r>
              <a:rPr sz="500" b="1" spc="-4" dirty="0">
                <a:solidFill>
                  <a:srgbClr val="0000FF"/>
                </a:solidFill>
                <a:latin typeface="Calibri"/>
                <a:cs typeface="Calibri"/>
              </a:rPr>
              <a:t>NE</a:t>
            </a:r>
            <a:r>
              <a:rPr sz="500" b="1" dirty="0">
                <a:solidFill>
                  <a:srgbClr val="0000FF"/>
                </a:solidFill>
                <a:latin typeface="Calibri"/>
                <a:cs typeface="Calibri"/>
              </a:rPr>
              <a:t>RADO</a:t>
            </a:r>
            <a:r>
              <a:rPr sz="500" b="1" spc="4" dirty="0">
                <a:solidFill>
                  <a:srgbClr val="0000FF"/>
                </a:solidFill>
                <a:latin typeface="Calibri"/>
                <a:cs typeface="Calibri"/>
              </a:rPr>
              <a:t>R</a:t>
            </a:r>
            <a:r>
              <a:rPr sz="500" b="1" spc="-8" dirty="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sz="500" b="1" spc="4" dirty="0">
                <a:solidFill>
                  <a:srgbClr val="0000FF"/>
                </a:solidFill>
                <a:latin typeface="Calibri"/>
                <a:cs typeface="Calibri"/>
              </a:rPr>
              <a:t>U-1</a:t>
            </a:r>
            <a:endParaRPr sz="500">
              <a:latin typeface="Calibri"/>
              <a:cs typeface="Calibri"/>
            </a:endParaRPr>
          </a:p>
          <a:p>
            <a:pPr marL="94896">
              <a:spcBef>
                <a:spcPts val="109"/>
              </a:spcBef>
            </a:pPr>
            <a:r>
              <a:rPr sz="500" dirty="0">
                <a:solidFill>
                  <a:srgbClr val="0000FF"/>
                </a:solidFill>
                <a:latin typeface="Calibri"/>
                <a:cs typeface="Calibri"/>
              </a:rPr>
              <a:t>1</a:t>
            </a:r>
            <a:r>
              <a:rPr sz="500" spc="4" dirty="0">
                <a:solidFill>
                  <a:srgbClr val="0000FF"/>
                </a:solidFill>
                <a:latin typeface="Calibri"/>
                <a:cs typeface="Calibri"/>
              </a:rPr>
              <a:t>0</a:t>
            </a:r>
            <a:r>
              <a:rPr sz="500" dirty="0">
                <a:solidFill>
                  <a:srgbClr val="0000FF"/>
                </a:solidFill>
                <a:latin typeface="Calibri"/>
                <a:cs typeface="Calibri"/>
              </a:rPr>
              <a:t>0</a:t>
            </a:r>
            <a:r>
              <a:rPr sz="500" spc="4" dirty="0">
                <a:solidFill>
                  <a:srgbClr val="0000FF"/>
                </a:solidFill>
                <a:latin typeface="Calibri"/>
                <a:cs typeface="Calibri"/>
              </a:rPr>
              <a:t>.</a:t>
            </a:r>
            <a:r>
              <a:rPr sz="500" dirty="0">
                <a:solidFill>
                  <a:srgbClr val="0000FF"/>
                </a:solidFill>
                <a:latin typeface="Calibri"/>
                <a:cs typeface="Calibri"/>
              </a:rPr>
              <a:t>0</a:t>
            </a:r>
            <a:r>
              <a:rPr sz="500" spc="4" dirty="0">
                <a:solidFill>
                  <a:srgbClr val="0000FF"/>
                </a:solidFill>
                <a:latin typeface="Calibri"/>
                <a:cs typeface="Calibri"/>
              </a:rPr>
              <a:t>5</a:t>
            </a:r>
            <a:r>
              <a:rPr sz="500" spc="-8" dirty="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sz="500" spc="4" dirty="0">
                <a:solidFill>
                  <a:srgbClr val="0000FF"/>
                </a:solidFill>
                <a:latin typeface="Calibri"/>
                <a:cs typeface="Calibri"/>
              </a:rPr>
              <a:t>M</a:t>
            </a:r>
            <a:r>
              <a:rPr sz="500" spc="8" dirty="0">
                <a:solidFill>
                  <a:srgbClr val="0000FF"/>
                </a:solidFill>
                <a:latin typeface="Calibri"/>
                <a:cs typeface="Calibri"/>
              </a:rPr>
              <a:t>W</a:t>
            </a:r>
            <a:endParaRPr sz="500">
              <a:latin typeface="Calibri"/>
              <a:cs typeface="Calibri"/>
            </a:endParaRPr>
          </a:p>
        </p:txBody>
      </p:sp>
      <p:sp>
        <p:nvSpPr>
          <p:cNvPr id="170" name="object 170"/>
          <p:cNvSpPr txBox="1"/>
          <p:nvPr/>
        </p:nvSpPr>
        <p:spPr>
          <a:xfrm>
            <a:off x="7204364" y="6212229"/>
            <a:ext cx="300182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0777">
              <a:lnSpc>
                <a:spcPts val="1139"/>
              </a:lnSpc>
            </a:pPr>
            <a:r>
              <a:rPr sz="1000" dirty="0">
                <a:latin typeface="Times New Roman"/>
                <a:cs typeface="Times New Roman"/>
              </a:rPr>
              <a:t>143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68" name="object 168"/>
          <p:cNvSpPr txBox="1"/>
          <p:nvPr/>
        </p:nvSpPr>
        <p:spPr>
          <a:xfrm>
            <a:off x="1282759" y="4598809"/>
            <a:ext cx="192617" cy="88856"/>
          </a:xfrm>
          <a:prstGeom prst="rect">
            <a:avLst/>
          </a:prstGeom>
        </p:spPr>
        <p:txBody>
          <a:bodyPr vert="horz" wrap="square" lIns="0" tIns="11797" rIns="0" bIns="0" rtlCol="0">
            <a:spAutoFit/>
          </a:bodyPr>
          <a:lstStyle/>
          <a:p>
            <a:pPr marL="10259">
              <a:spcBef>
                <a:spcPts val="92"/>
              </a:spcBef>
            </a:pPr>
            <a:r>
              <a:rPr sz="500" b="1" dirty="0">
                <a:solidFill>
                  <a:srgbClr val="0000FF"/>
                </a:solidFill>
                <a:latin typeface="Calibri"/>
                <a:cs typeface="Calibri"/>
              </a:rPr>
              <a:t>B</a:t>
            </a:r>
            <a:r>
              <a:rPr sz="500" b="1" spc="4" dirty="0">
                <a:solidFill>
                  <a:srgbClr val="0000FF"/>
                </a:solidFill>
                <a:latin typeface="Calibri"/>
                <a:cs typeface="Calibri"/>
              </a:rPr>
              <a:t>us1</a:t>
            </a:r>
            <a:endParaRPr sz="500">
              <a:latin typeface="Calibri"/>
              <a:cs typeface="Calibri"/>
            </a:endParaRPr>
          </a:p>
        </p:txBody>
      </p:sp>
      <p:sp>
        <p:nvSpPr>
          <p:cNvPr id="169" name="object 169"/>
          <p:cNvSpPr txBox="1"/>
          <p:nvPr/>
        </p:nvSpPr>
        <p:spPr>
          <a:xfrm>
            <a:off x="1429867" y="4375960"/>
            <a:ext cx="807364" cy="140152"/>
          </a:xfrm>
          <a:prstGeom prst="rect">
            <a:avLst/>
          </a:prstGeom>
        </p:spPr>
        <p:txBody>
          <a:bodyPr vert="horz" wrap="square" lIns="0" tIns="11797" rIns="0" bIns="0" rtlCol="0">
            <a:spAutoFit/>
          </a:bodyPr>
          <a:lstStyle/>
          <a:p>
            <a:pPr marR="4104" algn="r">
              <a:lnSpc>
                <a:spcPts val="541"/>
              </a:lnSpc>
              <a:spcBef>
                <a:spcPts val="92"/>
              </a:spcBef>
            </a:pPr>
            <a:r>
              <a:rPr sz="500" b="1" dirty="0">
                <a:solidFill>
                  <a:srgbClr val="0000FF"/>
                </a:solidFill>
                <a:latin typeface="Calibri"/>
                <a:cs typeface="Calibri"/>
              </a:rPr>
              <a:t>Relay1</a:t>
            </a:r>
            <a:endParaRPr sz="500">
              <a:latin typeface="Calibri"/>
              <a:cs typeface="Calibri"/>
            </a:endParaRPr>
          </a:p>
          <a:p>
            <a:pPr marL="10259">
              <a:lnSpc>
                <a:spcPts val="541"/>
              </a:lnSpc>
            </a:pPr>
            <a:r>
              <a:rPr sz="500" b="1" dirty="0">
                <a:solidFill>
                  <a:srgbClr val="0000FF"/>
                </a:solidFill>
                <a:latin typeface="Calibri"/>
                <a:cs typeface="Calibri"/>
              </a:rPr>
              <a:t>CB1</a:t>
            </a:r>
            <a:endParaRPr sz="5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</TotalTime>
  <Words>40920</Words>
  <Application>Microsoft Office PowerPoint</Application>
  <PresentationFormat>A4 (210 x 297 mm)</PresentationFormat>
  <Paragraphs>4252</Paragraphs>
  <Slides>158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158</vt:i4>
      </vt:variant>
    </vt:vector>
  </HeadingPairs>
  <TitlesOfParts>
    <vt:vector size="159" baseType="lpstr">
      <vt:lpstr>Office Theme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  <vt:lpstr>Diapositiva 14</vt:lpstr>
      <vt:lpstr>Diapositiva 15</vt:lpstr>
      <vt:lpstr>Diapositiva 16</vt:lpstr>
      <vt:lpstr>Diapositiva 17</vt:lpstr>
      <vt:lpstr>Diapositiva 18</vt:lpstr>
      <vt:lpstr>Diapositiva 19</vt:lpstr>
      <vt:lpstr>Diapositiva 20</vt:lpstr>
      <vt:lpstr>Diapositiva 21</vt:lpstr>
      <vt:lpstr>Diapositiva 22</vt:lpstr>
      <vt:lpstr>Diapositiva 23</vt:lpstr>
      <vt:lpstr>Diapositiva 24</vt:lpstr>
      <vt:lpstr>Diapositiva 25</vt:lpstr>
      <vt:lpstr>Diapositiva 26</vt:lpstr>
      <vt:lpstr>Diapositiva 27</vt:lpstr>
      <vt:lpstr>Diapositiva 28</vt:lpstr>
      <vt:lpstr>Diapositiva 29</vt:lpstr>
      <vt:lpstr>Diapositiva 30</vt:lpstr>
      <vt:lpstr>Diapositiva 31</vt:lpstr>
      <vt:lpstr>Diapositiva 32</vt:lpstr>
      <vt:lpstr>Diapositiva 33</vt:lpstr>
      <vt:lpstr>Diapositiva 34</vt:lpstr>
      <vt:lpstr>Diapositiva 35</vt:lpstr>
      <vt:lpstr>Diapositiva 36</vt:lpstr>
      <vt:lpstr>Diapositiva 37</vt:lpstr>
      <vt:lpstr>Diapositiva 38</vt:lpstr>
      <vt:lpstr>Diapositiva 39</vt:lpstr>
      <vt:lpstr>Diapositiva 40</vt:lpstr>
      <vt:lpstr>Diapositiva 41</vt:lpstr>
      <vt:lpstr>Diapositiva 42</vt:lpstr>
      <vt:lpstr>Diapositiva 43</vt:lpstr>
      <vt:lpstr>Diapositiva 44</vt:lpstr>
      <vt:lpstr>Diapositiva 45</vt:lpstr>
      <vt:lpstr>Diapositiva 46</vt:lpstr>
      <vt:lpstr>Diapositiva 47</vt:lpstr>
      <vt:lpstr>Diapositiva 48</vt:lpstr>
      <vt:lpstr>Diapositiva 49</vt:lpstr>
      <vt:lpstr>Diapositiva 50</vt:lpstr>
      <vt:lpstr>Diapositiva 51</vt:lpstr>
      <vt:lpstr>Diapositiva 52</vt:lpstr>
      <vt:lpstr>Diapositiva 53</vt:lpstr>
      <vt:lpstr>Diapositiva 54</vt:lpstr>
      <vt:lpstr>Diapositiva 55</vt:lpstr>
      <vt:lpstr>Diapositiva 56</vt:lpstr>
      <vt:lpstr>Diapositiva 57</vt:lpstr>
      <vt:lpstr>Diapositiva 58</vt:lpstr>
      <vt:lpstr>Diapositiva 59</vt:lpstr>
      <vt:lpstr>Diapositiva 60</vt:lpstr>
      <vt:lpstr>Diapositiva 61</vt:lpstr>
      <vt:lpstr>Diapositiva 62</vt:lpstr>
      <vt:lpstr>Diapositiva 63</vt:lpstr>
      <vt:lpstr>Diapositiva 64</vt:lpstr>
      <vt:lpstr>Diapositiva 65</vt:lpstr>
      <vt:lpstr>Diapositiva 66</vt:lpstr>
      <vt:lpstr>Diapositiva 67</vt:lpstr>
      <vt:lpstr>Diapositiva 68</vt:lpstr>
      <vt:lpstr>Diapositiva 69</vt:lpstr>
      <vt:lpstr>Diapositiva 70</vt:lpstr>
      <vt:lpstr>Diapositiva 71</vt:lpstr>
      <vt:lpstr>Diapositiva 72</vt:lpstr>
      <vt:lpstr>Diapositiva 73</vt:lpstr>
      <vt:lpstr>Diapositiva 74</vt:lpstr>
      <vt:lpstr>Diapositiva 75</vt:lpstr>
      <vt:lpstr>Diapositiva 76</vt:lpstr>
      <vt:lpstr>Diapositiva 77</vt:lpstr>
      <vt:lpstr>Diapositiva 78</vt:lpstr>
      <vt:lpstr>Diapositiva 79</vt:lpstr>
      <vt:lpstr>Diapositiva 80</vt:lpstr>
      <vt:lpstr>Diapositiva 81</vt:lpstr>
      <vt:lpstr>Diapositiva 82</vt:lpstr>
      <vt:lpstr>Diapositiva 83</vt:lpstr>
      <vt:lpstr>Diapositiva 84</vt:lpstr>
      <vt:lpstr>Diapositiva 85</vt:lpstr>
      <vt:lpstr>Diapositiva 86</vt:lpstr>
      <vt:lpstr>Diapositiva 87</vt:lpstr>
      <vt:lpstr>Diapositiva 88</vt:lpstr>
      <vt:lpstr>Diapositiva 89</vt:lpstr>
      <vt:lpstr>Diapositiva 90</vt:lpstr>
      <vt:lpstr>Diapositiva 91</vt:lpstr>
      <vt:lpstr>Diapositiva 92</vt:lpstr>
      <vt:lpstr>Diapositiva 93</vt:lpstr>
      <vt:lpstr>Diapositiva 94</vt:lpstr>
      <vt:lpstr>Diapositiva 95</vt:lpstr>
      <vt:lpstr>Diapositiva 96</vt:lpstr>
      <vt:lpstr>Diapositiva 97</vt:lpstr>
      <vt:lpstr>Diapositiva 98</vt:lpstr>
      <vt:lpstr>Diapositiva 99</vt:lpstr>
      <vt:lpstr>Diapositiva 100</vt:lpstr>
      <vt:lpstr>Diapositiva 101</vt:lpstr>
      <vt:lpstr>Diapositiva 102</vt:lpstr>
      <vt:lpstr>Diapositiva 103</vt:lpstr>
      <vt:lpstr>Diapositiva 104</vt:lpstr>
      <vt:lpstr>Diapositiva 105</vt:lpstr>
      <vt:lpstr>Diapositiva 106</vt:lpstr>
      <vt:lpstr>Diapositiva 107</vt:lpstr>
      <vt:lpstr>Diapositiva 108</vt:lpstr>
      <vt:lpstr>Diapositiva 109</vt:lpstr>
      <vt:lpstr>Diapositiva 110</vt:lpstr>
      <vt:lpstr>Diapositiva 111</vt:lpstr>
      <vt:lpstr>Diapositiva 112</vt:lpstr>
      <vt:lpstr>Diapositiva 113</vt:lpstr>
      <vt:lpstr>Diapositiva 114</vt:lpstr>
      <vt:lpstr>Diapositiva 115</vt:lpstr>
      <vt:lpstr>Diapositiva 116</vt:lpstr>
      <vt:lpstr>Diapositiva 117</vt:lpstr>
      <vt:lpstr>Diapositiva 118</vt:lpstr>
      <vt:lpstr>Diapositiva 119</vt:lpstr>
      <vt:lpstr>Diapositiva 120</vt:lpstr>
      <vt:lpstr>Diapositiva 121</vt:lpstr>
      <vt:lpstr>Diapositiva 122</vt:lpstr>
      <vt:lpstr>Diapositiva 123</vt:lpstr>
      <vt:lpstr>Diapositiva 124</vt:lpstr>
      <vt:lpstr>Diapositiva 125</vt:lpstr>
      <vt:lpstr>Diapositiva 126</vt:lpstr>
      <vt:lpstr>Diapositiva 127</vt:lpstr>
      <vt:lpstr>Diapositiva 128</vt:lpstr>
      <vt:lpstr>Diapositiva 129</vt:lpstr>
      <vt:lpstr>Diapositiva 130</vt:lpstr>
      <vt:lpstr>Diapositiva 131</vt:lpstr>
      <vt:lpstr>Diapositiva 132</vt:lpstr>
      <vt:lpstr>Diapositiva 133</vt:lpstr>
      <vt:lpstr>Diapositiva 134</vt:lpstr>
      <vt:lpstr>Diapositiva 135</vt:lpstr>
      <vt:lpstr>Diapositiva 136</vt:lpstr>
      <vt:lpstr>Diapositiva 137</vt:lpstr>
      <vt:lpstr>Diapositiva 138</vt:lpstr>
      <vt:lpstr>Diapositiva 139</vt:lpstr>
      <vt:lpstr>Diapositiva 140</vt:lpstr>
      <vt:lpstr>Diapositiva 141</vt:lpstr>
      <vt:lpstr>Diapositiva 142</vt:lpstr>
      <vt:lpstr>Diapositiva 143</vt:lpstr>
      <vt:lpstr>Diapositiva 144</vt:lpstr>
      <vt:lpstr>Diapositiva 145</vt:lpstr>
      <vt:lpstr>Diapositiva 146</vt:lpstr>
      <vt:lpstr>Diapositiva 147</vt:lpstr>
      <vt:lpstr>Diapositiva 148</vt:lpstr>
      <vt:lpstr>Diapositiva 149</vt:lpstr>
      <vt:lpstr>Diapositiva 150</vt:lpstr>
      <vt:lpstr>Diapositiva 151</vt:lpstr>
      <vt:lpstr>Diapositiva 152</vt:lpstr>
      <vt:lpstr>Diapositiva 153</vt:lpstr>
      <vt:lpstr>Diapositiva 154</vt:lpstr>
      <vt:lpstr>Diapositiva 155</vt:lpstr>
      <vt:lpstr>Diapositiva 156</vt:lpstr>
      <vt:lpstr>Diapositiva 157</vt:lpstr>
      <vt:lpstr>Diapositiva 158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cp:lastModifiedBy>Admin</cp:lastModifiedBy>
  <cp:revision>2</cp:revision>
  <dcterms:created xsi:type="dcterms:W3CDTF">2022-09-26T13:32:09Z</dcterms:created>
  <dcterms:modified xsi:type="dcterms:W3CDTF">2022-09-26T13:48:12Z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2022-09-26T00:00:00Z</vt:filetime>
  </property>
</Properties>
</file>